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9"/>
  </p:notesMasterIdLst>
  <p:sldIdLst>
    <p:sldId id="256" r:id="rId2"/>
    <p:sldId id="257" r:id="rId3"/>
    <p:sldId id="359" r:id="rId4"/>
    <p:sldId id="262" r:id="rId5"/>
    <p:sldId id="339" r:id="rId6"/>
    <p:sldId id="361" r:id="rId7"/>
    <p:sldId id="340" r:id="rId8"/>
    <p:sldId id="343" r:id="rId9"/>
    <p:sldId id="344" r:id="rId10"/>
    <p:sldId id="360" r:id="rId11"/>
    <p:sldId id="378" r:id="rId12"/>
    <p:sldId id="341" r:id="rId13"/>
    <p:sldId id="342" r:id="rId14"/>
    <p:sldId id="381" r:id="rId15"/>
    <p:sldId id="382" r:id="rId16"/>
    <p:sldId id="383" r:id="rId17"/>
    <p:sldId id="384" r:id="rId18"/>
    <p:sldId id="385" r:id="rId19"/>
    <p:sldId id="386" r:id="rId20"/>
    <p:sldId id="387" r:id="rId21"/>
    <p:sldId id="388" r:id="rId22"/>
    <p:sldId id="345" r:id="rId23"/>
    <p:sldId id="475" r:id="rId24"/>
    <p:sldId id="369" r:id="rId25"/>
    <p:sldId id="371" r:id="rId26"/>
    <p:sldId id="370" r:id="rId27"/>
    <p:sldId id="379" r:id="rId28"/>
    <p:sldId id="380" r:id="rId29"/>
    <p:sldId id="346" r:id="rId30"/>
    <p:sldId id="372" r:id="rId31"/>
    <p:sldId id="373" r:id="rId32"/>
    <p:sldId id="389" r:id="rId33"/>
    <p:sldId id="390" r:id="rId34"/>
    <p:sldId id="391" r:id="rId35"/>
    <p:sldId id="392" r:id="rId36"/>
    <p:sldId id="393" r:id="rId37"/>
    <p:sldId id="394" r:id="rId38"/>
    <p:sldId id="488" r:id="rId39"/>
    <p:sldId id="374" r:id="rId40"/>
    <p:sldId id="395" r:id="rId41"/>
    <p:sldId id="396" r:id="rId42"/>
    <p:sldId id="377" r:id="rId43"/>
    <p:sldId id="460" r:id="rId44"/>
    <p:sldId id="461" r:id="rId45"/>
    <p:sldId id="399" r:id="rId46"/>
    <p:sldId id="462" r:id="rId47"/>
    <p:sldId id="463" r:id="rId48"/>
    <p:sldId id="398" r:id="rId49"/>
    <p:sldId id="431" r:id="rId50"/>
    <p:sldId id="432" r:id="rId51"/>
    <p:sldId id="450" r:id="rId52"/>
    <p:sldId id="433" r:id="rId53"/>
    <p:sldId id="397" r:id="rId54"/>
    <p:sldId id="435" r:id="rId55"/>
    <p:sldId id="436" r:id="rId56"/>
    <p:sldId id="437" r:id="rId57"/>
    <p:sldId id="489" r:id="rId58"/>
    <p:sldId id="442" r:id="rId59"/>
    <p:sldId id="443" r:id="rId60"/>
    <p:sldId id="444" r:id="rId61"/>
    <p:sldId id="451" r:id="rId62"/>
    <p:sldId id="438" r:id="rId63"/>
    <p:sldId id="453" r:id="rId64"/>
    <p:sldId id="456" r:id="rId65"/>
    <p:sldId id="454" r:id="rId66"/>
    <p:sldId id="455" r:id="rId67"/>
    <p:sldId id="490" r:id="rId68"/>
    <p:sldId id="486" r:id="rId69"/>
    <p:sldId id="452" r:id="rId70"/>
    <p:sldId id="477" r:id="rId71"/>
    <p:sldId id="478" r:id="rId72"/>
    <p:sldId id="476" r:id="rId73"/>
    <p:sldId id="481" r:id="rId74"/>
    <p:sldId id="479" r:id="rId75"/>
    <p:sldId id="480" r:id="rId76"/>
    <p:sldId id="482" r:id="rId77"/>
    <p:sldId id="491" r:id="rId78"/>
    <p:sldId id="483" r:id="rId79"/>
    <p:sldId id="484" r:id="rId80"/>
    <p:sldId id="485" r:id="rId81"/>
    <p:sldId id="439" r:id="rId82"/>
    <p:sldId id="440" r:id="rId83"/>
    <p:sldId id="441" r:id="rId84"/>
    <p:sldId id="445" r:id="rId85"/>
    <p:sldId id="457" r:id="rId86"/>
    <p:sldId id="458" r:id="rId87"/>
    <p:sldId id="459" r:id="rId88"/>
    <p:sldId id="446" r:id="rId89"/>
    <p:sldId id="447" r:id="rId90"/>
    <p:sldId id="449" r:id="rId91"/>
    <p:sldId id="492" r:id="rId92"/>
    <p:sldId id="434" r:id="rId93"/>
    <p:sldId id="465" r:id="rId94"/>
    <p:sldId id="466" r:id="rId95"/>
    <p:sldId id="467" r:id="rId96"/>
    <p:sldId id="472" r:id="rId97"/>
    <p:sldId id="474" r:id="rId98"/>
    <p:sldId id="473" r:id="rId99"/>
    <p:sldId id="468" r:id="rId100"/>
    <p:sldId id="469" r:id="rId101"/>
    <p:sldId id="470" r:id="rId102"/>
    <p:sldId id="471" r:id="rId103"/>
    <p:sldId id="464" r:id="rId104"/>
    <p:sldId id="347" r:id="rId105"/>
    <p:sldId id="348" r:id="rId106"/>
    <p:sldId id="349" r:id="rId107"/>
    <p:sldId id="350" r:id="rId108"/>
    <p:sldId id="351" r:id="rId109"/>
    <p:sldId id="352" r:id="rId110"/>
    <p:sldId id="497" r:id="rId111"/>
    <p:sldId id="353" r:id="rId112"/>
    <p:sldId id="496" r:id="rId113"/>
    <p:sldId id="501" r:id="rId114"/>
    <p:sldId id="500" r:id="rId115"/>
    <p:sldId id="354" r:id="rId116"/>
    <p:sldId id="498" r:id="rId117"/>
    <p:sldId id="502" r:id="rId118"/>
    <p:sldId id="503" r:id="rId119"/>
    <p:sldId id="420" r:id="rId120"/>
    <p:sldId id="507" r:id="rId121"/>
    <p:sldId id="506" r:id="rId122"/>
    <p:sldId id="421" r:id="rId123"/>
    <p:sldId id="422" r:id="rId124"/>
    <p:sldId id="423" r:id="rId125"/>
    <p:sldId id="425" r:id="rId126"/>
    <p:sldId id="505" r:id="rId127"/>
    <p:sldId id="424" r:id="rId128"/>
    <p:sldId id="426" r:id="rId129"/>
    <p:sldId id="427" r:id="rId130"/>
    <p:sldId id="428" r:id="rId131"/>
    <p:sldId id="429" r:id="rId132"/>
    <p:sldId id="430" r:id="rId133"/>
    <p:sldId id="508" r:id="rId134"/>
    <p:sldId id="509" r:id="rId135"/>
    <p:sldId id="510" r:id="rId136"/>
    <p:sldId id="512" r:id="rId137"/>
    <p:sldId id="513" r:id="rId138"/>
    <p:sldId id="514" r:id="rId139"/>
    <p:sldId id="515" r:id="rId140"/>
    <p:sldId id="511" r:id="rId141"/>
    <p:sldId id="516" r:id="rId142"/>
    <p:sldId id="517" r:id="rId143"/>
    <p:sldId id="504" r:id="rId144"/>
    <p:sldId id="495" r:id="rId145"/>
    <p:sldId id="355" r:id="rId146"/>
    <p:sldId id="356" r:id="rId147"/>
    <p:sldId id="357" r:id="rId148"/>
    <p:sldId id="518" r:id="rId149"/>
    <p:sldId id="519" r:id="rId150"/>
    <p:sldId id="520" r:id="rId151"/>
    <p:sldId id="521" r:id="rId152"/>
    <p:sldId id="522" r:id="rId153"/>
    <p:sldId id="523" r:id="rId154"/>
    <p:sldId id="524" r:id="rId155"/>
    <p:sldId id="525" r:id="rId156"/>
    <p:sldId id="526" r:id="rId157"/>
    <p:sldId id="527" r:id="rId158"/>
    <p:sldId id="528" r:id="rId159"/>
    <p:sldId id="529" r:id="rId160"/>
    <p:sldId id="530" r:id="rId161"/>
    <p:sldId id="531" r:id="rId162"/>
    <p:sldId id="532" r:id="rId163"/>
    <p:sldId id="533" r:id="rId164"/>
    <p:sldId id="534" r:id="rId165"/>
    <p:sldId id="535" r:id="rId166"/>
    <p:sldId id="536" r:id="rId167"/>
    <p:sldId id="537" r:id="rId1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0EE21F0-6DB7-477C-B4E2-609857ADF669}">
          <p14:sldIdLst>
            <p14:sldId id="256"/>
            <p14:sldId id="257"/>
            <p14:sldId id="359"/>
            <p14:sldId id="262"/>
            <p14:sldId id="339"/>
            <p14:sldId id="361"/>
            <p14:sldId id="340"/>
            <p14:sldId id="343"/>
            <p14:sldId id="344"/>
            <p14:sldId id="360"/>
            <p14:sldId id="378"/>
            <p14:sldId id="341"/>
            <p14:sldId id="342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45"/>
            <p14:sldId id="475"/>
            <p14:sldId id="369"/>
            <p14:sldId id="371"/>
            <p14:sldId id="370"/>
            <p14:sldId id="379"/>
            <p14:sldId id="380"/>
            <p14:sldId id="346"/>
            <p14:sldId id="372"/>
            <p14:sldId id="373"/>
            <p14:sldId id="389"/>
            <p14:sldId id="390"/>
            <p14:sldId id="391"/>
            <p14:sldId id="392"/>
            <p14:sldId id="393"/>
            <p14:sldId id="394"/>
            <p14:sldId id="488"/>
            <p14:sldId id="374"/>
            <p14:sldId id="395"/>
            <p14:sldId id="396"/>
            <p14:sldId id="377"/>
            <p14:sldId id="460"/>
            <p14:sldId id="461"/>
            <p14:sldId id="399"/>
            <p14:sldId id="462"/>
            <p14:sldId id="463"/>
            <p14:sldId id="398"/>
            <p14:sldId id="431"/>
            <p14:sldId id="432"/>
            <p14:sldId id="450"/>
            <p14:sldId id="433"/>
            <p14:sldId id="397"/>
            <p14:sldId id="435"/>
            <p14:sldId id="436"/>
            <p14:sldId id="437"/>
            <p14:sldId id="489"/>
            <p14:sldId id="442"/>
            <p14:sldId id="443"/>
            <p14:sldId id="444"/>
            <p14:sldId id="451"/>
            <p14:sldId id="438"/>
            <p14:sldId id="453"/>
            <p14:sldId id="456"/>
            <p14:sldId id="454"/>
            <p14:sldId id="455"/>
            <p14:sldId id="490"/>
            <p14:sldId id="486"/>
            <p14:sldId id="452"/>
            <p14:sldId id="477"/>
            <p14:sldId id="478"/>
            <p14:sldId id="476"/>
            <p14:sldId id="481"/>
            <p14:sldId id="479"/>
            <p14:sldId id="480"/>
            <p14:sldId id="482"/>
            <p14:sldId id="491"/>
            <p14:sldId id="483"/>
            <p14:sldId id="484"/>
            <p14:sldId id="485"/>
            <p14:sldId id="439"/>
            <p14:sldId id="440"/>
            <p14:sldId id="441"/>
            <p14:sldId id="445"/>
            <p14:sldId id="457"/>
            <p14:sldId id="458"/>
            <p14:sldId id="459"/>
            <p14:sldId id="446"/>
            <p14:sldId id="447"/>
            <p14:sldId id="449"/>
            <p14:sldId id="492"/>
            <p14:sldId id="434"/>
            <p14:sldId id="465"/>
            <p14:sldId id="466"/>
            <p14:sldId id="467"/>
            <p14:sldId id="472"/>
            <p14:sldId id="474"/>
            <p14:sldId id="473"/>
            <p14:sldId id="468"/>
            <p14:sldId id="469"/>
            <p14:sldId id="470"/>
            <p14:sldId id="471"/>
            <p14:sldId id="464"/>
            <p14:sldId id="347"/>
            <p14:sldId id="348"/>
            <p14:sldId id="349"/>
            <p14:sldId id="350"/>
            <p14:sldId id="351"/>
            <p14:sldId id="352"/>
            <p14:sldId id="497"/>
            <p14:sldId id="353"/>
            <p14:sldId id="496"/>
            <p14:sldId id="501"/>
            <p14:sldId id="500"/>
            <p14:sldId id="354"/>
            <p14:sldId id="498"/>
            <p14:sldId id="502"/>
            <p14:sldId id="503"/>
            <p14:sldId id="420"/>
            <p14:sldId id="507"/>
            <p14:sldId id="506"/>
            <p14:sldId id="421"/>
            <p14:sldId id="422"/>
            <p14:sldId id="423"/>
            <p14:sldId id="425"/>
            <p14:sldId id="505"/>
            <p14:sldId id="424"/>
            <p14:sldId id="426"/>
            <p14:sldId id="427"/>
            <p14:sldId id="428"/>
            <p14:sldId id="429"/>
            <p14:sldId id="430"/>
            <p14:sldId id="508"/>
            <p14:sldId id="509"/>
            <p14:sldId id="510"/>
            <p14:sldId id="512"/>
            <p14:sldId id="513"/>
            <p14:sldId id="514"/>
            <p14:sldId id="515"/>
            <p14:sldId id="511"/>
            <p14:sldId id="516"/>
            <p14:sldId id="517"/>
            <p14:sldId id="504"/>
            <p14:sldId id="495"/>
            <p14:sldId id="355"/>
            <p14:sldId id="356"/>
            <p14:sldId id="357"/>
            <p14:sldId id="518"/>
            <p14:sldId id="519"/>
            <p14:sldId id="520"/>
            <p14:sldId id="521"/>
            <p14:sldId id="522"/>
            <p14:sldId id="523"/>
            <p14:sldId id="524"/>
            <p14:sldId id="525"/>
            <p14:sldId id="526"/>
            <p14:sldId id="527"/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4660"/>
  </p:normalViewPr>
  <p:slideViewPr>
    <p:cSldViewPr snapToGrid="0">
      <p:cViewPr>
        <p:scale>
          <a:sx n="58" d="100"/>
          <a:sy n="58" d="100"/>
        </p:scale>
        <p:origin x="9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presProps" Target="pres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viewProps" Target="viewProps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2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EE8A85-3AE2-4488-BF24-54C7CBFAB347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89962-8BC7-4DA7-9E91-720EC2BDF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98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C5D7E-608C-1D3D-BF0D-8BE270FEC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63CE5-2A71-1893-7422-0D4C1001B0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2FEC5-A8D4-AF16-C6BA-0055512C2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D21A-AAB3-49EF-8187-0CF01208C3E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82E94-7DE3-4A83-7C3A-8FFCA7AA7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E0F3F-D6E5-420A-322A-85005FBA5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CBFD-C2E1-4563-88DC-6323C1739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561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66745-149E-9716-73AE-3E76DF982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5B44C6-FFCF-F463-C0F3-19880231A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D004-FE30-89F3-1B7A-039CB4C3E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D21A-AAB3-49EF-8187-0CF01208C3E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A3625-81B9-EDE7-9E0F-5F111136B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453C8-AFE3-A51A-A908-E56C0BAFE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CBFD-C2E1-4563-88DC-6323C1739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29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8BE8C8-7474-C810-09CA-16622B6BFD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C84BF-CEE2-4BCF-0EC1-8E4D5AC39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D97E1-7F4E-D903-FDB3-C7DDC86DB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D21A-AAB3-49EF-8187-0CF01208C3E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5FBA2-6BC7-CB97-2C3C-FFBE8D7C7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E42B8-143C-C348-DEA0-DF66A4030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CBFD-C2E1-4563-88DC-6323C1739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11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92C85-1543-A38A-3258-E320BA42A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FCAAE-88FE-A3A9-A3CE-8808ED7BB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E3C49-2CE3-04E3-DDF4-207C3E833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D21A-AAB3-49EF-8187-0CF01208C3E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ED876-F29C-65A0-428A-F312F9B49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76B1F-D6CA-0D02-4273-6DDAEAF7C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CBFD-C2E1-4563-88DC-6323C1739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41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CA960-FCF7-1B54-7B78-875B43E86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7EBF4-CFE6-DF0B-3C68-5EF70D8BB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19B4A-1EE0-0661-E165-10541847F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D21A-AAB3-49EF-8187-0CF01208C3E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BD8D5-957F-EFF8-C10C-1BF9EDE6D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A961A-7AB8-F7BE-B64D-4234B0936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CBFD-C2E1-4563-88DC-6323C1739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36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DC572-030D-3BAB-E502-D9502505C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78DFF-3424-C249-1424-EE3164C44A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C497B-38F3-DB89-E50E-E9D61E1D1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1575E-006A-D937-95C6-7C936905E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D21A-AAB3-49EF-8187-0CF01208C3E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B2539-99E9-5DAE-0EBB-50297C18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FE83F-69A9-D376-BE58-16483B66E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CBFD-C2E1-4563-88DC-6323C1739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71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7BA81-961F-AD8A-97E2-FFA4F1C50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FC056-2A15-EEF0-5BAA-DC61742A9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A9630D-840F-C3CC-498A-30F6E161F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A2632F-A94F-813E-651F-5B919BDF57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D3E4DE-486F-D23F-1E36-F8586D043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C73864-1CC4-DDEA-36B4-A7CD19136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D21A-AAB3-49EF-8187-0CF01208C3E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B84218-81B9-32AC-4716-E091E745C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BB454A-F71E-E79B-D8FF-E1FAA5598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CBFD-C2E1-4563-88DC-6323C1739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779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FD45E-7A36-3D82-E56E-BC2431BA7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265CA-D56D-9031-97AE-04339B2C9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D21A-AAB3-49EF-8187-0CF01208C3E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846D7-BDF1-8B00-828F-EE02381EE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E7D8EB-E073-AAA1-3713-E96C9D352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CBFD-C2E1-4563-88DC-6323C1739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48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1D4A03-AA3E-62FE-2183-5B78356A8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D21A-AAB3-49EF-8187-0CF01208C3E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A21F10-ABE9-B6D2-D476-D3D5BA2FF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39ACBA-4911-095C-AE2B-65E57630E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CBFD-C2E1-4563-88DC-6323C1739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29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A1965-EB27-BC5A-5930-2F7071584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21ACB-67BC-17DC-62CF-BF72E81A5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AF7A9D-2269-DCF6-7B41-3E3A346BE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A10D4-1826-8521-1061-2F9C1CC5A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D21A-AAB3-49EF-8187-0CF01208C3E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DD8E29-0A67-9584-8281-F120CCD62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5ABEDF-E3F5-058E-8741-1978D9BF6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CBFD-C2E1-4563-88DC-6323C1739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08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F74BE-FF5F-244A-07D0-A498D8E91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0A7E80-2C10-10B4-AA80-2965E51ADA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8B4A4-DC41-D3B5-16C5-AB612F8DF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CA659A-11F2-D1B3-E6D8-74BB96AFE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D21A-AAB3-49EF-8187-0CF01208C3E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5668D3-4AA8-DD3B-2375-B898EE26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C63FA5-AE23-F28D-6D67-81B4A1A1D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CBFD-C2E1-4563-88DC-6323C1739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08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A6FB83-CEF9-0387-977D-34B6BE957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CA5B8-0100-AC06-6EA6-61E7F72F9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FCCED-BD09-4FCD-EC4C-558A8A85A4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9D21A-AAB3-49EF-8187-0CF01208C3E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CF222-69A3-4C88-CF6C-C40C2C3577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F0744-5AF2-28AF-BFC7-6BA944F1B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8CBFD-C2E1-4563-88DC-6323C1739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89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098B4-0963-C131-A883-2EE0F1834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8275" y="2398713"/>
            <a:ext cx="9144000" cy="17922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  <a:latin typeface="Agency FB" panose="020B0503020202020204" pitchFamily="34" charset="0"/>
              </a:rPr>
              <a:t>Learning “Python!”</a:t>
            </a:r>
            <a:br>
              <a:rPr lang="en-US" dirty="0">
                <a:solidFill>
                  <a:srgbClr val="00B0F0"/>
                </a:solidFill>
                <a:latin typeface="Agency FB" panose="020B0503020202020204" pitchFamily="34" charset="0"/>
              </a:rPr>
            </a:br>
            <a:endParaRPr lang="en-US" dirty="0">
              <a:solidFill>
                <a:srgbClr val="00B0F0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CAE71C-BC2C-427D-1513-EFBEBDFA6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8275" y="4259263"/>
            <a:ext cx="9144000" cy="165576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F0F39-70F2-A85A-7469-8F014AC8C4B3}"/>
              </a:ext>
            </a:extLst>
          </p:cNvPr>
          <p:cNvSpPr txBox="1"/>
          <p:nvPr/>
        </p:nvSpPr>
        <p:spPr>
          <a:xfrm>
            <a:off x="9010650" y="5087144"/>
            <a:ext cx="1743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  <a:latin typeface="Amasis MT Pro Black" panose="02040A04050005020304" pitchFamily="18" charset="0"/>
              </a:rPr>
              <a:t>-By Harikrishna</a:t>
            </a:r>
          </a:p>
        </p:txBody>
      </p:sp>
    </p:spTree>
    <p:extLst>
      <p:ext uri="{BB962C8B-B14F-4D97-AF65-F5344CB8AC3E}">
        <p14:creationId xmlns:p14="http://schemas.microsoft.com/office/powerpoint/2010/main" val="2905483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Google Shape;147;p26">
            <a:extLst>
              <a:ext uri="{FF2B5EF4-FFF2-40B4-BE49-F238E27FC236}">
                <a16:creationId xmlns:a16="http://schemas.microsoft.com/office/drawing/2014/main" id="{15BB0A10-AF13-67B6-51AA-FA060B76E9F0}"/>
              </a:ext>
            </a:extLst>
          </p:cNvPr>
          <p:cNvSpPr txBox="1">
            <a:spLocks/>
          </p:cNvSpPr>
          <p:nvPr/>
        </p:nvSpPr>
        <p:spPr>
          <a:xfrm>
            <a:off x="1263325" y="384200"/>
            <a:ext cx="3941691" cy="93977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endParaRPr lang="en-US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F72A4A-2AD8-3742-A19B-AA5F8B63EF3E}"/>
              </a:ext>
            </a:extLst>
          </p:cNvPr>
          <p:cNvSpPr txBox="1"/>
          <p:nvPr/>
        </p:nvSpPr>
        <p:spPr>
          <a:xfrm>
            <a:off x="980831" y="1182385"/>
            <a:ext cx="1028660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Variable assignment: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A Variable can be assigned to a value and can be reused as many times as required.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For example:</a:t>
            </a:r>
          </a:p>
          <a:p>
            <a:pPr lvl="1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	</a:t>
            </a:r>
            <a:r>
              <a:rPr lang="en-US" sz="2000" b="1" i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a = 7, b = ‘name’, c = ‘7’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Two types of variables can be found:</a:t>
            </a:r>
          </a:p>
          <a:p>
            <a:pPr lvl="1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	1) Local Variable (Can be used only within the function once declared)</a:t>
            </a:r>
          </a:p>
          <a:p>
            <a:pPr lvl="1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	2) Global Variable (Can be used through out the code once declared)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A Variable once assigned can also be modified later into the same data type or different data type.(</a:t>
            </a:r>
            <a:r>
              <a:rPr lang="en" sz="20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Dynamic Typing)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For Example: </a:t>
            </a:r>
          </a:p>
          <a:p>
            <a:pPr marL="457200" lvl="2"/>
            <a:r>
              <a:rPr lang="en-US" sz="2000" b="1" i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                a= ‘first value’</a:t>
            </a:r>
          </a:p>
          <a:p>
            <a:pPr marL="457200" lvl="2"/>
            <a:r>
              <a:rPr lang="en-US" sz="2000" b="1" i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             a=  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Once the value is updated the variable prints out only the updated value.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i.e.,</a:t>
            </a:r>
            <a:r>
              <a:rPr lang="en-US" sz="2000" i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000" b="1" i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print(“a”)  --</a:t>
            </a:r>
            <a:r>
              <a:rPr lang="en-US" sz="2000" b="1" i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&gt; 5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835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B106C-6A28-CD2B-12FA-229296413466}"/>
              </a:ext>
            </a:extLst>
          </p:cNvPr>
          <p:cNvSpPr txBox="1"/>
          <p:nvPr/>
        </p:nvSpPr>
        <p:spPr>
          <a:xfrm>
            <a:off x="3542774" y="226814"/>
            <a:ext cx="51064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NumPy Array Operations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BC0437E-E71B-5345-787C-C73C7BEA01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928613"/>
              </p:ext>
            </p:extLst>
          </p:nvPr>
        </p:nvGraphicFramePr>
        <p:xfrm>
          <a:off x="1789814" y="1659125"/>
          <a:ext cx="8612372" cy="43513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53093">
                  <a:extLst>
                    <a:ext uri="{9D8B030D-6E8A-4147-A177-3AD203B41FA5}">
                      <a16:colId xmlns:a16="http://schemas.microsoft.com/office/drawing/2014/main" val="2025283537"/>
                    </a:ext>
                  </a:extLst>
                </a:gridCol>
                <a:gridCol w="2153093">
                  <a:extLst>
                    <a:ext uri="{9D8B030D-6E8A-4147-A177-3AD203B41FA5}">
                      <a16:colId xmlns:a16="http://schemas.microsoft.com/office/drawing/2014/main" val="3303102315"/>
                    </a:ext>
                  </a:extLst>
                </a:gridCol>
                <a:gridCol w="2153093">
                  <a:extLst>
                    <a:ext uri="{9D8B030D-6E8A-4147-A177-3AD203B41FA5}">
                      <a16:colId xmlns:a16="http://schemas.microsoft.com/office/drawing/2014/main" val="3404077590"/>
                    </a:ext>
                  </a:extLst>
                </a:gridCol>
                <a:gridCol w="2153093">
                  <a:extLst>
                    <a:ext uri="{9D8B030D-6E8A-4147-A177-3AD203B41FA5}">
                      <a16:colId xmlns:a16="http://schemas.microsoft.com/office/drawing/2014/main" val="390852906"/>
                    </a:ext>
                  </a:extLst>
                </a:gridCol>
              </a:tblGrid>
              <a:tr h="3481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Operation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 Code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Output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465183"/>
                  </a:ext>
                </a:extLst>
              </a:tr>
              <a:tr h="6962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Element-wise addition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Adds a scalar to all elements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arr</a:t>
                      </a:r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+ 2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[[3, 4], [5, 6]]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/>
                </a:tc>
                <a:extLst>
                  <a:ext uri="{0D108BD9-81ED-4DB2-BD59-A6C34878D82A}">
                    <a16:rowId xmlns:a16="http://schemas.microsoft.com/office/drawing/2014/main" val="2937408983"/>
                  </a:ext>
                </a:extLst>
              </a:tr>
              <a:tr h="6962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Element-wise subtraction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Subtracts a scalar from all elements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arr</a:t>
                      </a:r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- 2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[[-1, 0], [1, 2]]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/>
                </a:tc>
                <a:extLst>
                  <a:ext uri="{0D108BD9-81ED-4DB2-BD59-A6C34878D82A}">
                    <a16:rowId xmlns:a16="http://schemas.microsoft.com/office/drawing/2014/main" val="2125686827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Element-wise multiplication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Multiplies all elements by a scalar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arr * 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[[2, 4], [6, 8]]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/>
                </a:tc>
                <a:extLst>
                  <a:ext uri="{0D108BD9-81ED-4DB2-BD59-A6C34878D82A}">
                    <a16:rowId xmlns:a16="http://schemas.microsoft.com/office/drawing/2014/main" val="1344773435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Element-wise division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Divides all elements by a scalar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arr / 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[[0.5, 1.0], [1.5, 2.0]]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/>
                </a:tc>
                <a:extLst>
                  <a:ext uri="{0D108BD9-81ED-4DB2-BD59-A6C34878D82A}">
                    <a16:rowId xmlns:a16="http://schemas.microsoft.com/office/drawing/2014/main" val="2054766376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Matrix multiplication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Performs dot product between arrays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np.dot(arr, arr)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[[7, 10], [15, 22]]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/>
                </a:tc>
                <a:extLst>
                  <a:ext uri="{0D108BD9-81ED-4DB2-BD59-A6C34878D82A}">
                    <a16:rowId xmlns:a16="http://schemas.microsoft.com/office/drawing/2014/main" val="410666918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85C1A30-CB81-B2E6-6CAD-7904FA4372D8}"/>
              </a:ext>
            </a:extLst>
          </p:cNvPr>
          <p:cNvSpPr txBox="1"/>
          <p:nvPr/>
        </p:nvSpPr>
        <p:spPr>
          <a:xfrm>
            <a:off x="4037549" y="825186"/>
            <a:ext cx="5008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Array1 = [[1,2],[3,4]]</a:t>
            </a:r>
          </a:p>
        </p:txBody>
      </p:sp>
    </p:spTree>
    <p:extLst>
      <p:ext uri="{BB962C8B-B14F-4D97-AF65-F5344CB8AC3E}">
        <p14:creationId xmlns:p14="http://schemas.microsoft.com/office/powerpoint/2010/main" val="264973516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5C2328E-AF65-D7C9-8C3D-DA13D9BD14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070298"/>
              </p:ext>
            </p:extLst>
          </p:nvPr>
        </p:nvGraphicFramePr>
        <p:xfrm>
          <a:off x="2360429" y="941311"/>
          <a:ext cx="8229604" cy="49120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7401">
                  <a:extLst>
                    <a:ext uri="{9D8B030D-6E8A-4147-A177-3AD203B41FA5}">
                      <a16:colId xmlns:a16="http://schemas.microsoft.com/office/drawing/2014/main" val="735876364"/>
                    </a:ext>
                  </a:extLst>
                </a:gridCol>
                <a:gridCol w="2057401">
                  <a:extLst>
                    <a:ext uri="{9D8B030D-6E8A-4147-A177-3AD203B41FA5}">
                      <a16:colId xmlns:a16="http://schemas.microsoft.com/office/drawing/2014/main" val="2719087222"/>
                    </a:ext>
                  </a:extLst>
                </a:gridCol>
                <a:gridCol w="2057401">
                  <a:extLst>
                    <a:ext uri="{9D8B030D-6E8A-4147-A177-3AD203B41FA5}">
                      <a16:colId xmlns:a16="http://schemas.microsoft.com/office/drawing/2014/main" val="2736242873"/>
                    </a:ext>
                  </a:extLst>
                </a:gridCol>
                <a:gridCol w="2057401">
                  <a:extLst>
                    <a:ext uri="{9D8B030D-6E8A-4147-A177-3AD203B41FA5}">
                      <a16:colId xmlns:a16="http://schemas.microsoft.com/office/drawing/2014/main" val="3301921296"/>
                    </a:ext>
                  </a:extLst>
                </a:gridCol>
              </a:tblGrid>
              <a:tr h="2637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Operation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 Code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Output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23840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Transpose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Flips the rows and columns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arr.T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[[1, 3], [2, 4]]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extLst>
                  <a:ext uri="{0D108BD9-81ED-4DB2-BD59-A6C34878D82A}">
                    <a16:rowId xmlns:a16="http://schemas.microsoft.com/office/drawing/2014/main" val="220536595"/>
                  </a:ext>
                </a:extLst>
              </a:tr>
              <a:tr h="5274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Summation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Adds all elements of the array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arr.sum()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extLst>
                  <a:ext uri="{0D108BD9-81ED-4DB2-BD59-A6C34878D82A}">
                    <a16:rowId xmlns:a16="http://schemas.microsoft.com/office/drawing/2014/main" val="1994509882"/>
                  </a:ext>
                </a:extLst>
              </a:tr>
              <a:tr h="6592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Mean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Computes the average value of the array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arr.mean()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extLst>
                  <a:ext uri="{0D108BD9-81ED-4DB2-BD59-A6C34878D82A}">
                    <a16:rowId xmlns:a16="http://schemas.microsoft.com/office/drawing/2014/main" val="3462750710"/>
                  </a:ext>
                </a:extLst>
              </a:tr>
              <a:tr h="6592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Maximum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Finds the largest element in the array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arr.max()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extLst>
                  <a:ext uri="{0D108BD9-81ED-4DB2-BD59-A6C34878D82A}">
                    <a16:rowId xmlns:a16="http://schemas.microsoft.com/office/drawing/2014/main" val="2397674898"/>
                  </a:ext>
                </a:extLst>
              </a:tr>
              <a:tr h="6592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Minimum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Finds the smallest element in the array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arr.min</a:t>
                      </a:r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extLst>
                  <a:ext uri="{0D108BD9-81ED-4DB2-BD59-A6C34878D82A}">
                    <a16:rowId xmlns:a16="http://schemas.microsoft.com/office/drawing/2014/main" val="3251970937"/>
                  </a:ext>
                </a:extLst>
              </a:tr>
              <a:tr h="6592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Unique Elements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Returns unique elements in the array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np.unique(arr)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[1, 2, 3, 4]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extLst>
                  <a:ext uri="{0D108BD9-81ED-4DB2-BD59-A6C34878D82A}">
                    <a16:rowId xmlns:a16="http://schemas.microsoft.com/office/drawing/2014/main" val="4114826036"/>
                  </a:ext>
                </a:extLst>
              </a:tr>
              <a:tr h="5274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Concatenate (vertically)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Joins two arrays along rows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np.vstack((arr1, arr2))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[[1, 2], [3, 4], [5, 6]]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extLst>
                  <a:ext uri="{0D108BD9-81ED-4DB2-BD59-A6C34878D82A}">
                    <a16:rowId xmlns:a16="http://schemas.microsoft.com/office/drawing/2014/main" val="3523581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264601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34C99FD-B45F-69E0-237D-32AB141DF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957782"/>
              </p:ext>
            </p:extLst>
          </p:nvPr>
        </p:nvGraphicFramePr>
        <p:xfrm>
          <a:off x="1595120" y="985520"/>
          <a:ext cx="9154159" cy="45008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92492">
                  <a:extLst>
                    <a:ext uri="{9D8B030D-6E8A-4147-A177-3AD203B41FA5}">
                      <a16:colId xmlns:a16="http://schemas.microsoft.com/office/drawing/2014/main" val="1969124665"/>
                    </a:ext>
                  </a:extLst>
                </a:gridCol>
                <a:gridCol w="2484587">
                  <a:extLst>
                    <a:ext uri="{9D8B030D-6E8A-4147-A177-3AD203B41FA5}">
                      <a16:colId xmlns:a16="http://schemas.microsoft.com/office/drawing/2014/main" val="3494954182"/>
                    </a:ext>
                  </a:extLst>
                </a:gridCol>
                <a:gridCol w="2288540">
                  <a:extLst>
                    <a:ext uri="{9D8B030D-6E8A-4147-A177-3AD203B41FA5}">
                      <a16:colId xmlns:a16="http://schemas.microsoft.com/office/drawing/2014/main" val="955911984"/>
                    </a:ext>
                  </a:extLst>
                </a:gridCol>
                <a:gridCol w="2288540">
                  <a:extLst>
                    <a:ext uri="{9D8B030D-6E8A-4147-A177-3AD203B41FA5}">
                      <a16:colId xmlns:a16="http://schemas.microsoft.com/office/drawing/2014/main" val="1080286017"/>
                    </a:ext>
                  </a:extLst>
                </a:gridCol>
              </a:tblGrid>
              <a:tr h="3034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Operation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 Code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Output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618996"/>
                  </a:ext>
                </a:extLst>
              </a:tr>
              <a:tr h="6012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Concatenate (horizontally)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Joins two arrays along columns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np.hstack((arr1, arr2.T))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[[1, 2, 5], [3, 4, 6]]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/>
                </a:tc>
                <a:extLst>
                  <a:ext uri="{0D108BD9-81ED-4DB2-BD59-A6C34878D82A}">
                    <a16:rowId xmlns:a16="http://schemas.microsoft.com/office/drawing/2014/main" val="3067430133"/>
                  </a:ext>
                </a:extLst>
              </a:tr>
              <a:tr h="8990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Reshape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Reshapes the array to the specified dimensions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arr.reshape</a:t>
                      </a:r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((3, 2))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[[1, 2], [3, 4]]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/>
                </a:tc>
                <a:extLst>
                  <a:ext uri="{0D108BD9-81ED-4DB2-BD59-A6C34878D82A}">
                    <a16:rowId xmlns:a16="http://schemas.microsoft.com/office/drawing/2014/main" val="3801530345"/>
                  </a:ext>
                </a:extLst>
              </a:tr>
              <a:tr h="8990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Flatten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Converts a multi-dimensional array into a 1D array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arr.flatten()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[1, 2, 3, 4]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/>
                </a:tc>
                <a:extLst>
                  <a:ext uri="{0D108BD9-81ED-4DB2-BD59-A6C34878D82A}">
                    <a16:rowId xmlns:a16="http://schemas.microsoft.com/office/drawing/2014/main" val="2199161784"/>
                  </a:ext>
                </a:extLst>
              </a:tr>
              <a:tr h="8990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Boolean Masking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Filters elements based on conditions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arr[arr &gt; 2]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[3, 4]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/>
                </a:tc>
                <a:extLst>
                  <a:ext uri="{0D108BD9-81ED-4DB2-BD59-A6C34878D82A}">
                    <a16:rowId xmlns:a16="http://schemas.microsoft.com/office/drawing/2014/main" val="862439968"/>
                  </a:ext>
                </a:extLst>
              </a:tr>
              <a:tr h="8990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Replace Missing Values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Replaces NaN values with a specified value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arr[np.isnan(arr)] = 0</a:t>
                      </a:r>
                      <a:endParaRPr lang="sv-SE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[1.0, 2.0, 0.0, 4.0]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/>
                </a:tc>
                <a:extLst>
                  <a:ext uri="{0D108BD9-81ED-4DB2-BD59-A6C34878D82A}">
                    <a16:rowId xmlns:a16="http://schemas.microsoft.com/office/drawing/2014/main" val="25954269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742516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D2D7FE-B5F2-19C5-96F9-C2A6448A8766}"/>
              </a:ext>
            </a:extLst>
          </p:cNvPr>
          <p:cNvSpPr txBox="1"/>
          <p:nvPr/>
        </p:nvSpPr>
        <p:spPr>
          <a:xfrm>
            <a:off x="3071037" y="2721114"/>
            <a:ext cx="6049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Cambria" panose="02040503050406030204" pitchFamily="18" charset="0"/>
                <a:ea typeface="Cambria" panose="02040503050406030204" pitchFamily="18" charset="0"/>
              </a:rPr>
              <a:t>CONDITIONAL CLAUSES</a:t>
            </a:r>
          </a:p>
        </p:txBody>
      </p:sp>
    </p:spTree>
    <p:extLst>
      <p:ext uri="{BB962C8B-B14F-4D97-AF65-F5344CB8AC3E}">
        <p14:creationId xmlns:p14="http://schemas.microsoft.com/office/powerpoint/2010/main" val="347155808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17BFD5-132C-D8B9-5116-F2D957596971}"/>
              </a:ext>
            </a:extLst>
          </p:cNvPr>
          <p:cNvSpPr txBox="1"/>
          <p:nvPr/>
        </p:nvSpPr>
        <p:spPr>
          <a:xfrm>
            <a:off x="1635760" y="708227"/>
            <a:ext cx="857504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IF:</a:t>
            </a:r>
          </a:p>
          <a:p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statement checks a condition.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the condition evaluates to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True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the block of code inside the if is executed. Otherwise, the code skips to the next section.</a:t>
            </a: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18CE3C1-00E7-37C9-7565-7A9220CD3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Statement</a:t>
            </a: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statement checks a condition. If the condition evaluates to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True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the block of code inside the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executed. Otherwise, the code skips to the next section.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7FD6FF-2F53-F98A-73AC-AFFCD6E3E23C}"/>
              </a:ext>
            </a:extLst>
          </p:cNvPr>
          <p:cNvSpPr txBox="1"/>
          <p:nvPr/>
        </p:nvSpPr>
        <p:spPr>
          <a:xfrm>
            <a:off x="3306028" y="2651760"/>
            <a:ext cx="6904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Syntax: </a:t>
            </a:r>
          </a:p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if condition: </a:t>
            </a:r>
          </a:p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# Code to execute if the condition is True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CC2A35-96FB-A0DF-EE08-B8286E890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529" y="3789455"/>
            <a:ext cx="7641831" cy="285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47355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150D522-5572-F068-8393-D4F3DC7F7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760" y="787663"/>
            <a:ext cx="9875520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if-else: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if-else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statement provides an alternative block of code to execute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the condition evaluates to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False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555F12-E4F0-FE45-0E69-01EDA8438E3A}"/>
              </a:ext>
            </a:extLst>
          </p:cNvPr>
          <p:cNvSpPr txBox="1"/>
          <p:nvPr/>
        </p:nvSpPr>
        <p:spPr>
          <a:xfrm>
            <a:off x="1879600" y="2597835"/>
            <a:ext cx="76708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Syntax:</a:t>
            </a:r>
          </a:p>
          <a:p>
            <a:r>
              <a:rPr lang="en-US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if condition: 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# Code to execute if the condition is True </a:t>
            </a:r>
          </a:p>
          <a:p>
            <a:r>
              <a:rPr lang="en-US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else: 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# Code to execute if the condition is False</a:t>
            </a:r>
          </a:p>
        </p:txBody>
      </p:sp>
    </p:spTree>
    <p:extLst>
      <p:ext uri="{BB962C8B-B14F-4D97-AF65-F5344CB8AC3E}">
        <p14:creationId xmlns:p14="http://schemas.microsoft.com/office/powerpoint/2010/main" val="424205269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AC1894-3E29-4A94-3026-D2307B3E0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037" y="942975"/>
            <a:ext cx="791527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09958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00E396-A35B-E147-5395-4E6407DD5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431" y="885247"/>
            <a:ext cx="9479280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if-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elif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-else: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For checking multiple conditions, use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elif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(short for "else if").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This prevents the need for nested if statements.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DA82B3-B266-B9B7-13F7-5E2F8FA8C4E8}"/>
              </a:ext>
            </a:extLst>
          </p:cNvPr>
          <p:cNvSpPr txBox="1"/>
          <p:nvPr/>
        </p:nvSpPr>
        <p:spPr>
          <a:xfrm>
            <a:off x="2922052" y="2809210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Syntax:</a:t>
            </a:r>
          </a:p>
          <a:p>
            <a:r>
              <a:rPr lang="en-US" sz="18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if condition: </a:t>
            </a:r>
          </a:p>
          <a:p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# Code to execute if the condition is True </a:t>
            </a:r>
          </a:p>
          <a:p>
            <a:r>
              <a:rPr lang="en-US" sz="18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elif</a:t>
            </a:r>
            <a:r>
              <a:rPr lang="en-US" sz="18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</a:p>
          <a:p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# Code to execute if the condition is True</a:t>
            </a:r>
          </a:p>
          <a:p>
            <a:r>
              <a:rPr lang="en-US" sz="18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else: </a:t>
            </a:r>
          </a:p>
          <a:p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# Code to execute if the condition is False</a:t>
            </a:r>
          </a:p>
        </p:txBody>
      </p:sp>
    </p:spTree>
    <p:extLst>
      <p:ext uri="{BB962C8B-B14F-4D97-AF65-F5344CB8AC3E}">
        <p14:creationId xmlns:p14="http://schemas.microsoft.com/office/powerpoint/2010/main" val="149796913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B6E15C1-9F7E-1B7A-A6D3-AD3E87E2C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560" y="803775"/>
            <a:ext cx="7533640" cy="525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60036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CA88E0-AFA0-9F6C-2E3C-BCE70634DF2F}"/>
              </a:ext>
            </a:extLst>
          </p:cNvPr>
          <p:cNvSpPr txBox="1"/>
          <p:nvPr/>
        </p:nvSpPr>
        <p:spPr>
          <a:xfrm>
            <a:off x="1012692" y="607710"/>
            <a:ext cx="784352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Nested if Statements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An if statement can be nested within another if for more specific conditions.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4446CC-FBAC-6F00-4D8D-40CE90C4F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863" y="4613584"/>
            <a:ext cx="7199740" cy="17579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F82161-8B9B-FBD2-9286-00659EEFF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863" y="1340315"/>
            <a:ext cx="6715686" cy="328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626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Google Shape;147;p26">
            <a:extLst>
              <a:ext uri="{FF2B5EF4-FFF2-40B4-BE49-F238E27FC236}">
                <a16:creationId xmlns:a16="http://schemas.microsoft.com/office/drawing/2014/main" id="{15BB0A10-AF13-67B6-51AA-FA060B76E9F0}"/>
              </a:ext>
            </a:extLst>
          </p:cNvPr>
          <p:cNvSpPr txBox="1">
            <a:spLocks/>
          </p:cNvSpPr>
          <p:nvPr/>
        </p:nvSpPr>
        <p:spPr>
          <a:xfrm>
            <a:off x="1263325" y="384200"/>
            <a:ext cx="3941691" cy="93977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endParaRPr lang="en-US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F72A4A-2AD8-3742-A19B-AA5F8B63EF3E}"/>
              </a:ext>
            </a:extLst>
          </p:cNvPr>
          <p:cNvSpPr txBox="1"/>
          <p:nvPr/>
        </p:nvSpPr>
        <p:spPr>
          <a:xfrm>
            <a:off x="1082431" y="1403375"/>
            <a:ext cx="98802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Multiple Variable Assignment: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A value can be assigned to multiple variables in different methods and also multiple values can be assigned to multiple variables.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For Example: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Multiple Variables to single value ---</a:t>
            </a:r>
            <a:r>
              <a:rPr lang="en-US" sz="2000" b="1" i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a=b=3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Multiple Variables to Multiple Values -----  </a:t>
            </a:r>
            <a:r>
              <a:rPr lang="en-US" sz="2000" b="1" i="1" dirty="0" err="1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a,b</a:t>
            </a:r>
            <a:r>
              <a:rPr lang="en-US" sz="2000" b="1" i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= 1,2</a:t>
            </a:r>
          </a:p>
          <a:p>
            <a:pPr marL="38735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01650" indent="-457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Rules for variable names</a:t>
            </a:r>
          </a:p>
          <a:p>
            <a:pPr marL="844550" lvl="1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Names can not start with a number.</a:t>
            </a:r>
          </a:p>
          <a:p>
            <a:pPr marL="844550" lvl="1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There can be no spaces in the name, use _ instead.</a:t>
            </a:r>
          </a:p>
          <a:p>
            <a:pPr marL="844550" lvl="1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Can't use any of these symbols :'",&lt;&gt;/?|\()!@#$%^&amp;*~-+</a:t>
            </a:r>
          </a:p>
          <a:p>
            <a:pPr lvl="2"/>
            <a:endParaRPr lang="en-US" sz="2000" b="1" i="1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37202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09953B-BF97-54BF-66C0-23F22FC8D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550" y="1374139"/>
            <a:ext cx="108889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 Python, you can take input from the user using 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input()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function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ACB23-AA58-D3B3-FD6C-6C9BF1789FDD}"/>
              </a:ext>
            </a:extLst>
          </p:cNvPr>
          <p:cNvSpPr txBox="1"/>
          <p:nvPr/>
        </p:nvSpPr>
        <p:spPr>
          <a:xfrm>
            <a:off x="2339248" y="425187"/>
            <a:ext cx="7513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  <a:t>Taking Input from the User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8FEFE57-B555-FF5F-E902-F2A03CDF5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550" y="2107375"/>
            <a:ext cx="788773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1. Basic Input (String)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By default, the input() function takes user input as a string.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51E497-DD0A-4E33-0952-661FC3002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996" y="2984531"/>
            <a:ext cx="6784422" cy="312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69341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AC51302-A6ED-C344-9E56-BB3CCA3EE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637" y="534551"/>
            <a:ext cx="9373720" cy="1131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2. Integer Input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To take integer input, convert the string input to an integer using int().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AA1520-F626-BD16-21FB-E6EF3DBF1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847" y="1999853"/>
            <a:ext cx="7857762" cy="357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20603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7E4A5146-76A1-EA13-74B0-5ED5C0EB7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260" y="213550"/>
            <a:ext cx="7866192" cy="1131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3. Float Input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For floating-point numbers, convert the input using float().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1637931-773A-FDCD-D9DC-3C7DD0112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181" y="1803652"/>
            <a:ext cx="8411637" cy="384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25292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D159A2-4244-1C44-4DF3-DF387756F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588" y="1806827"/>
            <a:ext cx="8276824" cy="3492286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61F0C157-DB48-1D6F-7AF0-B6018AED8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92" y="316294"/>
            <a:ext cx="6585008" cy="1131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4. Multiple Inputs (Space-Separated)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Use split() to take multiple inputs in a single line.</a:t>
            </a:r>
          </a:p>
        </p:txBody>
      </p:sp>
    </p:spTree>
    <p:extLst>
      <p:ext uri="{BB962C8B-B14F-4D97-AF65-F5344CB8AC3E}">
        <p14:creationId xmlns:p14="http://schemas.microsoft.com/office/powerpoint/2010/main" val="224393174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166E4E-79E9-A31D-9FBC-8CBE89B74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614" y="147449"/>
            <a:ext cx="7793224" cy="1131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5. Multiple Inputs (Converted to Integers)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Use map() to convert the inputs to integers or other types.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921CE5-4973-0618-2381-53E7D13AA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431" y="1718890"/>
            <a:ext cx="8777554" cy="342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59507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02C806-8357-9776-BFBD-A286DE40DAA4}"/>
              </a:ext>
            </a:extLst>
          </p:cNvPr>
          <p:cNvSpPr txBox="1"/>
          <p:nvPr/>
        </p:nvSpPr>
        <p:spPr>
          <a:xfrm>
            <a:off x="2060154" y="822092"/>
            <a:ext cx="838763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latin typeface="Cambria" panose="02040503050406030204" pitchFamily="18" charset="0"/>
                <a:ea typeface="Cambria" panose="02040503050406030204" pitchFamily="18" charset="0"/>
              </a:rPr>
              <a:t>Advances Problems on IF ELSE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85CF438B-4B4E-B1D0-314F-6E389CD79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720" y="1514578"/>
            <a:ext cx="10774497" cy="4657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 Grade Categorization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Create a program that accepts a score between 0 and 100 and categorizes the grade based on the following:</a:t>
            </a:r>
          </a:p>
          <a:p>
            <a:pPr lvl="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90-100: "A"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80-89: "B"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70-79: "C"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60-69: "D"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&lt;60: "F"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But include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bonus conditions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If the score is divisible by 5 and ends with a 5, add a message: "Bonus achieved!"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If the score is below 50, add a warning: "You need to retake the course."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30623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1EC977-977C-858C-154E-D44B159DB3EF}"/>
              </a:ext>
            </a:extLst>
          </p:cNvPr>
          <p:cNvSpPr txBox="1"/>
          <p:nvPr/>
        </p:nvSpPr>
        <p:spPr>
          <a:xfrm>
            <a:off x="1065148" y="784113"/>
            <a:ext cx="9060149" cy="1685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2) Calculate Average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Take N numbers as input (space-separated), calculate their average, and determine whether the average is greater than 50 or not.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A523EA-3040-C6D9-D870-17AD17349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549" y="2710389"/>
            <a:ext cx="4572993" cy="331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5581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1EC977-977C-858C-154E-D44B159DB3EF}"/>
              </a:ext>
            </a:extLst>
          </p:cNvPr>
          <p:cNvSpPr txBox="1"/>
          <p:nvPr/>
        </p:nvSpPr>
        <p:spPr>
          <a:xfrm>
            <a:off x="832997" y="591700"/>
            <a:ext cx="6827520" cy="38209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3. Triangle Type Checker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Write a program that accepts three integers as the lengths of a triangle and determines: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If it’s a valid triangle.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If valid, categorize it as: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Equilateral (all sides equal)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Isosceles (two sides equal)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Scalene (all sides unequal)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FBD549-BEB8-A0B1-2592-5B2603E09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003" y="2161161"/>
            <a:ext cx="4529021" cy="444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673843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7CD1DA-8326-7F11-6E05-F35769344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455" y="13597"/>
            <a:ext cx="11182357" cy="3087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4. Odd-Even Index Pattern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Write a program to generate a list of numbers (e.g., from 1 to n) and modify it based on the following conditions: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If the number is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odd and divisible by 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replace it with "Fizz".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If the number is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even and divisible by 4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replace it with "Buzz".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If it meets both conditions, replace it with 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FizzBuzz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".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Otherwise, keep the number as is.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84EEEB-FF55-5A36-BA5A-7EE43E609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853" y="3101558"/>
            <a:ext cx="9886959" cy="254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157605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742CC0-CF73-D20B-99E7-C37562B4C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836" y="344110"/>
            <a:ext cx="10798327" cy="362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5. Digital Number Mirror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Write a program that accepts a number with 4  digits and determines if its mirrored digits match when reversed (e.g., “9669" stays"9669", "8768"  becomes “8678"). Include these valid digit pairs: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7787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&lt;-&gt; 7877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9999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&lt;-&gt; 9999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0101 &lt;-&gt; 1010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1001&lt;-&gt; 1001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2D74D4-40D6-CF40-3E36-3F448F8E5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022" y="3110048"/>
            <a:ext cx="5711271" cy="229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055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Google Shape;147;p26">
            <a:extLst>
              <a:ext uri="{FF2B5EF4-FFF2-40B4-BE49-F238E27FC236}">
                <a16:creationId xmlns:a16="http://schemas.microsoft.com/office/drawing/2014/main" id="{15BB0A10-AF13-67B6-51AA-FA060B76E9F0}"/>
              </a:ext>
            </a:extLst>
          </p:cNvPr>
          <p:cNvSpPr txBox="1">
            <a:spLocks/>
          </p:cNvSpPr>
          <p:nvPr/>
        </p:nvSpPr>
        <p:spPr>
          <a:xfrm>
            <a:off x="4125154" y="2661945"/>
            <a:ext cx="3941691" cy="93977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5400" b="1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Numbers</a:t>
            </a:r>
          </a:p>
        </p:txBody>
      </p:sp>
    </p:spTree>
    <p:extLst>
      <p:ext uri="{BB962C8B-B14F-4D97-AF65-F5344CB8AC3E}">
        <p14:creationId xmlns:p14="http://schemas.microsoft.com/office/powerpoint/2010/main" val="1465068376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8E624F-EFBD-CEB3-B800-46D51E3A0E01}"/>
              </a:ext>
            </a:extLst>
          </p:cNvPr>
          <p:cNvSpPr txBox="1"/>
          <p:nvPr/>
        </p:nvSpPr>
        <p:spPr>
          <a:xfrm>
            <a:off x="2494281" y="2636306"/>
            <a:ext cx="7795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  <a:t>SOLUTIONS for IF ELSE Problems</a:t>
            </a:r>
          </a:p>
        </p:txBody>
      </p:sp>
    </p:spTree>
    <p:extLst>
      <p:ext uri="{BB962C8B-B14F-4D97-AF65-F5344CB8AC3E}">
        <p14:creationId xmlns:p14="http://schemas.microsoft.com/office/powerpoint/2010/main" val="2287223606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136EB2-61DD-37C0-70F9-9007FB8E3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332" y="1380742"/>
            <a:ext cx="6019078" cy="49787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DA2CF8-8114-1E3A-0BD7-DB5F745A5AA1}"/>
              </a:ext>
            </a:extLst>
          </p:cNvPr>
          <p:cNvSpPr txBox="1"/>
          <p:nvPr/>
        </p:nvSpPr>
        <p:spPr>
          <a:xfrm>
            <a:off x="845544" y="370673"/>
            <a:ext cx="6097836" cy="577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 Grade Categorization</a:t>
            </a:r>
          </a:p>
        </p:txBody>
      </p:sp>
    </p:spTree>
    <p:extLst>
      <p:ext uri="{BB962C8B-B14F-4D97-AF65-F5344CB8AC3E}">
        <p14:creationId xmlns:p14="http://schemas.microsoft.com/office/powerpoint/2010/main" val="111275841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AC6C19-0686-BA96-23EF-BEBD0764EB9B}"/>
              </a:ext>
            </a:extLst>
          </p:cNvPr>
          <p:cNvSpPr txBox="1"/>
          <p:nvPr/>
        </p:nvSpPr>
        <p:spPr>
          <a:xfrm>
            <a:off x="581140" y="438284"/>
            <a:ext cx="6097836" cy="577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2) Calculate Average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D3B3A2-255B-62DA-BA7B-DCC2C59D9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241" y="1293487"/>
            <a:ext cx="8921744" cy="474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11963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FEDB8D-314E-46B2-2ACB-EFC38DCEEC46}"/>
              </a:ext>
            </a:extLst>
          </p:cNvPr>
          <p:cNvSpPr txBox="1"/>
          <p:nvPr/>
        </p:nvSpPr>
        <p:spPr>
          <a:xfrm>
            <a:off x="1143000" y="537436"/>
            <a:ext cx="6097836" cy="658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3. Triangle Type Checker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ACF9A1-26F4-F6F2-A6DA-D48AF73FC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441" y="1543464"/>
            <a:ext cx="8324527" cy="451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64985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60D5AA-BB86-7286-0110-9EEC214178AD}"/>
              </a:ext>
            </a:extLst>
          </p:cNvPr>
          <p:cNvSpPr txBox="1"/>
          <p:nvPr/>
        </p:nvSpPr>
        <p:spPr>
          <a:xfrm>
            <a:off x="493005" y="250997"/>
            <a:ext cx="6097836" cy="658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4. Odd-Even Index Pattern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A429D6-1F48-34B2-7737-72DB889D2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420" y="1188112"/>
            <a:ext cx="7186172" cy="49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643267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B6D3B4-B62B-EEF8-FDC8-4D0FA87D76D2}"/>
              </a:ext>
            </a:extLst>
          </p:cNvPr>
          <p:cNvSpPr txBox="1"/>
          <p:nvPr/>
        </p:nvSpPr>
        <p:spPr>
          <a:xfrm>
            <a:off x="404870" y="173880"/>
            <a:ext cx="6097836" cy="658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5. Digital Number Mirror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79B5B6-E718-179A-4AB8-17D02836E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187" y="1006466"/>
            <a:ext cx="5788475" cy="539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041563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E1FFF8-23C8-D9E2-A091-B0A7169F9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076" y="781931"/>
            <a:ext cx="7836120" cy="3087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5. Password Strength Checker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Write a program to check the strength of a password based on the following: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If the length &lt; 6, output "Very Weak".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If it has only alphabets or numbers, output "Weak".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If it has at least one uppercase, one lowercase, and one digit, output "Strong".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If it also contains special characters, output "Very Strong".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CABC6A-69E9-AE6D-804D-D45243C6F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175" y="3686862"/>
            <a:ext cx="3734021" cy="275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696273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0B1DA0-9935-26E5-97A9-ADC59953A50B}"/>
              </a:ext>
            </a:extLst>
          </p:cNvPr>
          <p:cNvSpPr txBox="1"/>
          <p:nvPr/>
        </p:nvSpPr>
        <p:spPr>
          <a:xfrm>
            <a:off x="327752" y="96761"/>
            <a:ext cx="6097836" cy="658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5. Password Strength Checker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CC19DA-AD29-0286-BAA1-132C3903B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871" y="1218417"/>
            <a:ext cx="8149390" cy="442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769057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540803-C2B1-0406-7B2D-39B10A7201B3}"/>
              </a:ext>
            </a:extLst>
          </p:cNvPr>
          <p:cNvSpPr txBox="1"/>
          <p:nvPr/>
        </p:nvSpPr>
        <p:spPr>
          <a:xfrm>
            <a:off x="2846023" y="2447148"/>
            <a:ext cx="70250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ERRORS and ERROR HANDLING </a:t>
            </a:r>
          </a:p>
        </p:txBody>
      </p:sp>
    </p:spTree>
    <p:extLst>
      <p:ext uri="{BB962C8B-B14F-4D97-AF65-F5344CB8AC3E}">
        <p14:creationId xmlns:p14="http://schemas.microsoft.com/office/powerpoint/2010/main" val="73253517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C96175-310E-0061-81DA-5A899773E8D7}"/>
              </a:ext>
            </a:extLst>
          </p:cNvPr>
          <p:cNvSpPr txBox="1"/>
          <p:nvPr/>
        </p:nvSpPr>
        <p:spPr>
          <a:xfrm>
            <a:off x="649995" y="440675"/>
            <a:ext cx="10366872" cy="1287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Error handling in Python is a critical concept for building robust and maintainable code.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Here's a comprehensive guide covering the essentials, advanced topics, and best practices:</a:t>
            </a:r>
          </a:p>
          <a:p>
            <a:pPr>
              <a:lnSpc>
                <a:spcPct val="150000"/>
              </a:lnSpc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E286BAC-01C1-1CD4-6265-A733C7EB5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016" y="1616612"/>
            <a:ext cx="951933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Python uses exceptions to handle errors. Exceptions can be caught and handled using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try-except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blocks.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48F1C0-89A9-F28B-234C-88FB7520A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391" y="2646295"/>
            <a:ext cx="8966994" cy="304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604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9B85D7-AD07-7B88-7C10-C67420D0E375}"/>
              </a:ext>
            </a:extLst>
          </p:cNvPr>
          <p:cNvSpPr txBox="1"/>
          <p:nvPr/>
        </p:nvSpPr>
        <p:spPr>
          <a:xfrm>
            <a:off x="1438384" y="324414"/>
            <a:ext cx="1011555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There are two main number types we will work with:</a:t>
            </a:r>
          </a:p>
          <a:p>
            <a:pPr marL="1621334" lvl="1" indent="-34290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Integers which are whole numbers.</a:t>
            </a:r>
          </a:p>
          <a:p>
            <a:pPr marL="1621334" lvl="1" indent="-34290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Floating Point numbers which are numbers with a decimal.</a:t>
            </a:r>
          </a:p>
          <a:p>
            <a:pPr marL="342900" indent="-342900">
              <a:lnSpc>
                <a:spcPct val="100000"/>
              </a:lnSpc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  <a:cs typeface="Montserrat"/>
              <a:sym typeface="Montserrat"/>
            </a:endParaRPr>
          </a:p>
          <a:p>
            <a:pPr marL="342900" indent="-342900">
              <a:lnSpc>
                <a:spcPct val="100000"/>
              </a:lnSpc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For example:</a:t>
            </a:r>
          </a:p>
          <a:p>
            <a:pPr marL="706980" lvl="2" indent="-342900"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Cambria" panose="02040503050406030204" pitchFamily="18" charset="0"/>
                <a:ea typeface="Cambria" panose="02040503050406030204" pitchFamily="18" charset="0"/>
                <a:cs typeface="Source Code Pro"/>
                <a:sym typeface="Source Code Pro"/>
              </a:rPr>
              <a:t>int_num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Source Code Pro"/>
                <a:sym typeface="Source Code Pro"/>
              </a:rPr>
              <a:t>= 2</a:t>
            </a:r>
          </a:p>
          <a:p>
            <a:pPr marL="706980" lvl="2" indent="-342900"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  <a:cs typeface="Source Code Pro"/>
              <a:sym typeface="Source Code Pro"/>
            </a:endParaRPr>
          </a:p>
          <a:p>
            <a:pPr marL="706980" lvl="2" indent="-342900"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  <a:cs typeface="Source Code Pro"/>
              <a:sym typeface="Source Code Pro"/>
            </a:endParaRPr>
          </a:p>
          <a:p>
            <a:pPr marL="706980" lvl="2" indent="-342900"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  <a:cs typeface="Source Code Pro"/>
              <a:sym typeface="Source Code Pro"/>
            </a:endParaRPr>
          </a:p>
          <a:p>
            <a:pPr marL="706980" lvl="2" indent="-342900"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  <a:cs typeface="Source Code Pro"/>
              <a:sym typeface="Source Code Pro"/>
            </a:endParaRPr>
          </a:p>
          <a:p>
            <a:pPr marL="706980" lvl="2" indent="-342900"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  <a:cs typeface="Source Code Pro"/>
              <a:sym typeface="Source Code Pro"/>
            </a:endParaRPr>
          </a:p>
          <a:p>
            <a:pPr marL="364080" lvl="2">
              <a:buClr>
                <a:srgbClr val="434343"/>
              </a:buClr>
              <a:buSzPts val="2900"/>
            </a:pP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  <a:cs typeface="Source Code Pro"/>
              <a:sym typeface="Source Code Pro"/>
            </a:endParaRPr>
          </a:p>
          <a:p>
            <a:pPr marL="706980" lvl="2" indent="-342900"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Cambria" panose="02040503050406030204" pitchFamily="18" charset="0"/>
                <a:ea typeface="Cambria" panose="02040503050406030204" pitchFamily="18" charset="0"/>
                <a:cs typeface="Source Code Pro"/>
                <a:sym typeface="Source Code Pro"/>
              </a:rPr>
              <a:t>int_float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Source Code Pro"/>
                <a:sym typeface="Source Code Pro"/>
              </a:rPr>
              <a:t> = 4.5</a:t>
            </a:r>
          </a:p>
          <a:p>
            <a:pPr marL="706980" lvl="2" indent="-342900"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  <a:cs typeface="Source Code Pro"/>
              <a:sym typeface="Source Code Pro"/>
            </a:endParaRPr>
          </a:p>
          <a:p>
            <a:pPr lvl="2" indent="-550320">
              <a:buClr>
                <a:srgbClr val="434343"/>
              </a:buClr>
              <a:buSzPts val="2900"/>
              <a:buFont typeface="Montserrat"/>
              <a:buChar char="●"/>
            </a:pP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  <a:cs typeface="Source Code Pro"/>
              <a:sym typeface="Source Code Pr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00C2E9B-DB63-8E24-4032-19CA7D839E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230"/>
          <a:stretch/>
        </p:blipFill>
        <p:spPr>
          <a:xfrm>
            <a:off x="2590909" y="2362103"/>
            <a:ext cx="7810500" cy="16097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DF26140-F835-CA2E-9D16-FD1B19868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909" y="4408293"/>
            <a:ext cx="7810500" cy="161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77626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FF2534-7AE7-A46F-2E06-B451BCBBDDA6}"/>
              </a:ext>
            </a:extLst>
          </p:cNvPr>
          <p:cNvSpPr txBox="1"/>
          <p:nvPr/>
        </p:nvSpPr>
        <p:spPr>
          <a:xfrm>
            <a:off x="638978" y="13597"/>
            <a:ext cx="8684046" cy="1518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      Types of Exceptions</a:t>
            </a:r>
          </a:p>
          <a:p>
            <a:pPr>
              <a:lnSpc>
                <a:spcPct val="150000"/>
              </a:lnSpc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Python has a hierarchy of built-in exceptions.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347D47-1340-42A9-714C-C9FDD2C83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804" y="1621931"/>
            <a:ext cx="7312844" cy="36440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289715-4951-E219-2DC1-4E0402EA2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650" y="2415445"/>
            <a:ext cx="6054493" cy="165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050206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0C7EDC-2EBC-7CD1-6E85-32DD86840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863" y="1060633"/>
            <a:ext cx="6947124" cy="20294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32D665-F4D5-F4DE-6ABC-5E70C62D0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847" y="3303796"/>
            <a:ext cx="7030140" cy="30477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3088F3-C87B-F68C-37DE-A7AF7C53D7E6}"/>
              </a:ext>
            </a:extLst>
          </p:cNvPr>
          <p:cNvSpPr txBox="1"/>
          <p:nvPr/>
        </p:nvSpPr>
        <p:spPr>
          <a:xfrm>
            <a:off x="1028308" y="266903"/>
            <a:ext cx="803857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Catching Multiple Exceptions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You can handle multiple exceptions in a single block or separate blocks.</a:t>
            </a:r>
          </a:p>
        </p:txBody>
      </p:sp>
    </p:spTree>
    <p:extLst>
      <p:ext uri="{BB962C8B-B14F-4D97-AF65-F5344CB8AC3E}">
        <p14:creationId xmlns:p14="http://schemas.microsoft.com/office/powerpoint/2010/main" val="2317080633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6100DC-A688-0C53-F1C1-D1C8768D02EC}"/>
              </a:ext>
            </a:extLst>
          </p:cNvPr>
          <p:cNvSpPr txBox="1"/>
          <p:nvPr/>
        </p:nvSpPr>
        <p:spPr>
          <a:xfrm>
            <a:off x="4142341" y="396608"/>
            <a:ext cx="5695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try-except-else Block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7A362B-77BA-BC03-DC4C-924A587F1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084" y="1737508"/>
            <a:ext cx="6681424" cy="367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866310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B60848-1D7C-9E5B-5569-4F5CC13D8F1A}"/>
              </a:ext>
            </a:extLst>
          </p:cNvPr>
          <p:cNvSpPr txBox="1"/>
          <p:nvPr/>
        </p:nvSpPr>
        <p:spPr>
          <a:xfrm>
            <a:off x="3610778" y="349652"/>
            <a:ext cx="60978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try-except-else-finally Block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F4ADE3-D6F7-2F45-FB81-0A9077514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69" y="1216391"/>
            <a:ext cx="5796007" cy="40827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8CE66B-C4CE-10F8-ADFF-306A75FF1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522" y="1766945"/>
            <a:ext cx="5753621" cy="279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363453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0F5670-858F-F3D8-4073-814000B413AE}"/>
              </a:ext>
            </a:extLst>
          </p:cNvPr>
          <p:cNvSpPr txBox="1"/>
          <p:nvPr/>
        </p:nvSpPr>
        <p:spPr>
          <a:xfrm>
            <a:off x="5431315" y="2577946"/>
            <a:ext cx="3745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  <a:t>LOOPS</a:t>
            </a:r>
          </a:p>
        </p:txBody>
      </p:sp>
    </p:spTree>
    <p:extLst>
      <p:ext uri="{BB962C8B-B14F-4D97-AF65-F5344CB8AC3E}">
        <p14:creationId xmlns:p14="http://schemas.microsoft.com/office/powerpoint/2010/main" val="269668304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885958-89AF-3A00-749C-CC3EDC0B8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650" y="303062"/>
            <a:ext cx="9152185" cy="1195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FOR LOOP in Python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 for loop is used to iterate over a sequence (like a list, tuple, string, dictionary, or range).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311AAC-4022-7A77-9C3D-AAC3A825C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461" y="2686227"/>
            <a:ext cx="6269078" cy="184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984183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FE941B-42CE-8E16-9DAD-D1BEA3FDC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832" y="865823"/>
            <a:ext cx="7779409" cy="476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73225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5D86AF-0849-BF3C-E14F-A2A8B285E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985" y="960426"/>
            <a:ext cx="8474029" cy="493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552441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617843-A900-16E1-0C93-856F8C202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610" y="198344"/>
            <a:ext cx="55337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Advanced Features of FOR LOOP: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E7AFE0-1A42-2598-FF65-1CD928065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002" y="1091301"/>
            <a:ext cx="8885222" cy="511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601360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A80086-EC8E-1DB1-25AC-87A5A2C59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669" y="819688"/>
            <a:ext cx="7925104" cy="499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020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9B85D7-AD07-7B88-7C10-C67420D0E375}"/>
              </a:ext>
            </a:extLst>
          </p:cNvPr>
          <p:cNvSpPr txBox="1"/>
          <p:nvPr/>
        </p:nvSpPr>
        <p:spPr>
          <a:xfrm>
            <a:off x="3348464" y="2559614"/>
            <a:ext cx="529769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Clr>
                <a:srgbClr val="434343"/>
              </a:buClr>
              <a:buSzPts val="2900"/>
            </a:pPr>
            <a:r>
              <a:rPr lang="en-US" sz="4400" b="1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Numeric Operators</a:t>
            </a:r>
            <a:endParaRPr lang="en-US" sz="4400" b="1" dirty="0">
              <a:latin typeface="Cambria" panose="02040503050406030204" pitchFamily="18" charset="0"/>
              <a:ea typeface="Cambria" panose="02040503050406030204" pitchFamily="18" charset="0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007470219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9179E2-A4CF-CD3C-7A23-7A449F61A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9964" y="346632"/>
            <a:ext cx="6099555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WHILE LOOP in 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 while loop executes as long as a given condition is True.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7D8768-7B46-70F4-76C2-88F08268C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060" y="1984442"/>
            <a:ext cx="4359392" cy="335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861157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BAB8FE-6780-991C-9868-6A7B38F02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194" y="897206"/>
            <a:ext cx="7526088" cy="506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60981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4783C9-B180-ADBB-BB0E-40CBCBACD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916" y="604304"/>
            <a:ext cx="5980167" cy="543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733837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D1EC977-977C-858C-154E-D44B159DB3EF}"/>
              </a:ext>
            </a:extLst>
          </p:cNvPr>
          <p:cNvSpPr txBox="1"/>
          <p:nvPr/>
        </p:nvSpPr>
        <p:spPr>
          <a:xfrm>
            <a:off x="2794000" y="2573774"/>
            <a:ext cx="68275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latin typeface="Cambria" panose="02040503050406030204" pitchFamily="18" charset="0"/>
                <a:ea typeface="Cambria" panose="02040503050406030204" pitchFamily="18" charset="0"/>
              </a:rPr>
              <a:t>Break, Continue, and Pass</a:t>
            </a:r>
          </a:p>
        </p:txBody>
      </p:sp>
    </p:spTree>
    <p:extLst>
      <p:ext uri="{BB962C8B-B14F-4D97-AF65-F5344CB8AC3E}">
        <p14:creationId xmlns:p14="http://schemas.microsoft.com/office/powerpoint/2010/main" val="3811025934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D91894-0A65-52C6-7435-8D2167CC8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57" y="511821"/>
            <a:ext cx="1088136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Break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 break statement is used to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terminate the loop prematurely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When break is executed, the program exits the current loop immediately, even if the loop condition is still true.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E7AB61-7A74-5CBA-CBF8-B2211CD3A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017" y="2445574"/>
            <a:ext cx="6137664" cy="29014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2FE28A-214A-2A5C-A696-0C6D7DCEB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0617" y="2386583"/>
            <a:ext cx="327660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65858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CE6D6408-38DE-557C-1948-1EA7A7629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57" y="369459"/>
            <a:ext cx="10940738" cy="200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2. Continue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 continue statement is used to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skip the current iteration of the loop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and move to the next iteration. The loop itself does not terminate but skips the rest of the code in the loop body for the current iteration.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CD6BA2-590D-6FF1-767F-D983C3549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51" y="2370007"/>
            <a:ext cx="5286375" cy="2962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01FEDF-676B-4ABD-505C-6CC0CC04D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002" y="2349822"/>
            <a:ext cx="328612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744863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D34D1C-FD09-AA21-691F-5EF1C7850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45" y="152134"/>
            <a:ext cx="11090420" cy="187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3. Pass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 pass statement does nothing; it acts as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placeholder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 It is used when a statement is syntactically required but no code needs to be executed.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This is useful in creating empty blocks for future development or as a placeholder for testing.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C7FF9C-76C1-E22C-EC0E-97D4BBF8D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792" y="2168108"/>
            <a:ext cx="5442763" cy="34075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80A7FC-2B61-E5EF-4D45-8077A17B6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299" y="2029571"/>
            <a:ext cx="461010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766699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F34B7A4-4512-1E4F-DAE4-4E13CF025394}"/>
              </a:ext>
            </a:extLst>
          </p:cNvPr>
          <p:cNvGraphicFramePr>
            <a:graphicFrameLocks noGrp="1"/>
          </p:cNvGraphicFramePr>
          <p:nvPr/>
        </p:nvGraphicFramePr>
        <p:xfrm>
          <a:off x="1460204" y="1625305"/>
          <a:ext cx="9271592" cy="20460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4251">
                  <a:extLst>
                    <a:ext uri="{9D8B030D-6E8A-4147-A177-3AD203B41FA5}">
                      <a16:colId xmlns:a16="http://schemas.microsoft.com/office/drawing/2014/main" val="1753568885"/>
                    </a:ext>
                  </a:extLst>
                </a:gridCol>
                <a:gridCol w="3656935">
                  <a:extLst>
                    <a:ext uri="{9D8B030D-6E8A-4147-A177-3AD203B41FA5}">
                      <a16:colId xmlns:a16="http://schemas.microsoft.com/office/drawing/2014/main" val="2818673002"/>
                    </a:ext>
                  </a:extLst>
                </a:gridCol>
                <a:gridCol w="4030406">
                  <a:extLst>
                    <a:ext uri="{9D8B030D-6E8A-4147-A177-3AD203B41FA5}">
                      <a16:colId xmlns:a16="http://schemas.microsoft.com/office/drawing/2014/main" val="753880993"/>
                    </a:ext>
                  </a:extLst>
                </a:gridCol>
              </a:tblGrid>
              <a:tr h="4070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Keyword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Behavior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Use Case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62064"/>
                  </a:ext>
                </a:extLst>
              </a:tr>
              <a:tr h="4070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break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Exits the loop completely.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Stop a loop when a condition is met.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47748309"/>
                  </a:ext>
                </a:extLst>
              </a:tr>
              <a:tr h="4070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continue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Skips the current iteration and proceeds to the next.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Skip specific iterations in a loop.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94765286"/>
                  </a:ext>
                </a:extLst>
              </a:tr>
              <a:tr h="4070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pass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Does nothing; acts as a placeholder.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Write syntactically valid but empty code blocks.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1013492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2EC85953-7922-1C96-4201-C6B64FE3A75B}"/>
              </a:ext>
            </a:extLst>
          </p:cNvPr>
          <p:cNvSpPr txBox="1"/>
          <p:nvPr/>
        </p:nvSpPr>
        <p:spPr>
          <a:xfrm>
            <a:off x="4335425" y="832805"/>
            <a:ext cx="30967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Key Differences</a:t>
            </a:r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ED66AB42-42D6-C7CC-8B78-6BB549654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7049" y="4088011"/>
            <a:ext cx="6750759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Summary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break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Ends the loop immediately.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continue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Skips to the next iteration.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pass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Does nothing, used as a placeholder.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692568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15A254D-68A5-AAF1-B2CF-E8C626480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0341" y="310786"/>
            <a:ext cx="690855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Advanced Features of WHILE LOOP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01A957-50DC-E4EF-4ED0-FECDFB787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551" y="1072499"/>
            <a:ext cx="7259495" cy="508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153897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39B620-1631-CC50-D4B6-0D4AD0095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225" y="1412166"/>
            <a:ext cx="9925149" cy="341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117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BB52842-5048-CCB5-00BC-0B9C48830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2935" y="289234"/>
            <a:ext cx="471981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Arithmetic Operators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1628C82-E4F9-771D-D443-AE4B2B8AF2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378934"/>
              </p:ext>
            </p:extLst>
          </p:nvPr>
        </p:nvGraphicFramePr>
        <p:xfrm>
          <a:off x="1754372" y="1595591"/>
          <a:ext cx="8125202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0503">
                  <a:extLst>
                    <a:ext uri="{9D8B030D-6E8A-4147-A177-3AD203B41FA5}">
                      <a16:colId xmlns:a16="http://schemas.microsoft.com/office/drawing/2014/main" val="3582416137"/>
                    </a:ext>
                  </a:extLst>
                </a:gridCol>
                <a:gridCol w="2078233">
                  <a:extLst>
                    <a:ext uri="{9D8B030D-6E8A-4147-A177-3AD203B41FA5}">
                      <a16:colId xmlns:a16="http://schemas.microsoft.com/office/drawing/2014/main" val="2839347147"/>
                    </a:ext>
                  </a:extLst>
                </a:gridCol>
                <a:gridCol w="2078233">
                  <a:extLst>
                    <a:ext uri="{9D8B030D-6E8A-4147-A177-3AD203B41FA5}">
                      <a16:colId xmlns:a16="http://schemas.microsoft.com/office/drawing/2014/main" val="3243942597"/>
                    </a:ext>
                  </a:extLst>
                </a:gridCol>
                <a:gridCol w="2078233">
                  <a:extLst>
                    <a:ext uri="{9D8B030D-6E8A-4147-A177-3AD203B41FA5}">
                      <a16:colId xmlns:a16="http://schemas.microsoft.com/office/drawing/2014/main" val="3853119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Example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3531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Addition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5 + 3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8146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Subtraction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5 - 3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1063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Multiplication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 *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147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Division (float result)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 /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1.6667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508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//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Floor Division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 //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3705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Modulus (remainder)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5 %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6421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Exponentiation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 **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5321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6028356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FDA549-3417-63C4-5FFA-F51073309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456" y="412692"/>
            <a:ext cx="922021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Key Differences Between FOR and WHILE Loops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81E48F7-2A0C-3524-2F29-243E0AB44F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644745"/>
              </p:ext>
            </p:extLst>
          </p:nvPr>
        </p:nvGraphicFramePr>
        <p:xfrm>
          <a:off x="1702443" y="1593992"/>
          <a:ext cx="9124872" cy="36278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41624">
                  <a:extLst>
                    <a:ext uri="{9D8B030D-6E8A-4147-A177-3AD203B41FA5}">
                      <a16:colId xmlns:a16="http://schemas.microsoft.com/office/drawing/2014/main" val="3814275792"/>
                    </a:ext>
                  </a:extLst>
                </a:gridCol>
                <a:gridCol w="3041624">
                  <a:extLst>
                    <a:ext uri="{9D8B030D-6E8A-4147-A177-3AD203B41FA5}">
                      <a16:colId xmlns:a16="http://schemas.microsoft.com/office/drawing/2014/main" val="1590088149"/>
                    </a:ext>
                  </a:extLst>
                </a:gridCol>
                <a:gridCol w="3041624">
                  <a:extLst>
                    <a:ext uri="{9D8B030D-6E8A-4147-A177-3AD203B41FA5}">
                      <a16:colId xmlns:a16="http://schemas.microsoft.com/office/drawing/2014/main" val="3778931439"/>
                    </a:ext>
                  </a:extLst>
                </a:gridCol>
              </a:tblGrid>
              <a:tr h="7085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Feature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for Loop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while Loop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827293"/>
                  </a:ext>
                </a:extLst>
              </a:tr>
              <a:tr h="9731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Purpose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Iterates over a sequence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Repeats based on a condition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07611975"/>
                  </a:ext>
                </a:extLst>
              </a:tr>
              <a:tr h="9731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When to Use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Known number of iterations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Unknown number of iterations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54820788"/>
                  </a:ext>
                </a:extLst>
              </a:tr>
              <a:tr h="9731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Termination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Ends when sequence ends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Ends when condition becomes False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096091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0772157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B4AE29-1E98-01F5-AF56-C5DEAE767ACB}"/>
              </a:ext>
            </a:extLst>
          </p:cNvPr>
          <p:cNvSpPr txBox="1"/>
          <p:nvPr/>
        </p:nvSpPr>
        <p:spPr>
          <a:xfrm>
            <a:off x="4194672" y="261515"/>
            <a:ext cx="44645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Loop Optimization Tips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388342-0292-7BB5-E378-2F17C2325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091" y="1032653"/>
            <a:ext cx="7136410" cy="502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025660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591887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64663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28484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217422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27291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81850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69812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432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BB52842-5048-CCB5-00BC-0B9C48830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5975" y="745470"/>
            <a:ext cx="499880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  <a:t>Comparison Operators</a:t>
            </a: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1628C82-E4F9-771D-D443-AE4B2B8AF2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650322"/>
              </p:ext>
            </p:extLst>
          </p:nvPr>
        </p:nvGraphicFramePr>
        <p:xfrm>
          <a:off x="1978837" y="1666475"/>
          <a:ext cx="7817093" cy="3525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1093">
                  <a:extLst>
                    <a:ext uri="{9D8B030D-6E8A-4147-A177-3AD203B41FA5}">
                      <a16:colId xmlns:a16="http://schemas.microsoft.com/office/drawing/2014/main" val="35824161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393471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439425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53119549"/>
                    </a:ext>
                  </a:extLst>
                </a:gridCol>
              </a:tblGrid>
              <a:tr h="538009"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Result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3531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==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Equal 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 ==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8146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!=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Not equal 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 !=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1063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Greater than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 &gt;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147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Less than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 &lt;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508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&gt;=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Greater than or equal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 &gt;=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3705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Less than or equal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 &lt;=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6421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5571705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89129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235216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49215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827125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79518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90219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27092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438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BB52842-5048-CCB5-00BC-0B9C48830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9495" y="442968"/>
            <a:ext cx="492179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  <a:t>Assignment Operators</a:t>
            </a: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1628C82-E4F9-771D-D443-AE4B2B8AF2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962088"/>
              </p:ext>
            </p:extLst>
          </p:nvPr>
        </p:nvGraphicFramePr>
        <p:xfrm>
          <a:off x="1818640" y="1270235"/>
          <a:ext cx="8558177" cy="4317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1945">
                  <a:extLst>
                    <a:ext uri="{9D8B030D-6E8A-4147-A177-3AD203B41FA5}">
                      <a16:colId xmlns:a16="http://schemas.microsoft.com/office/drawing/2014/main" val="3582416137"/>
                    </a:ext>
                  </a:extLst>
                </a:gridCol>
                <a:gridCol w="2418744">
                  <a:extLst>
                    <a:ext uri="{9D8B030D-6E8A-4147-A177-3AD203B41FA5}">
                      <a16:colId xmlns:a16="http://schemas.microsoft.com/office/drawing/2014/main" val="2839347147"/>
                    </a:ext>
                  </a:extLst>
                </a:gridCol>
                <a:gridCol w="2418744">
                  <a:extLst>
                    <a:ext uri="{9D8B030D-6E8A-4147-A177-3AD203B41FA5}">
                      <a16:colId xmlns:a16="http://schemas.microsoft.com/office/drawing/2014/main" val="3243942597"/>
                    </a:ext>
                  </a:extLst>
                </a:gridCol>
                <a:gridCol w="2418744">
                  <a:extLst>
                    <a:ext uri="{9D8B030D-6E8A-4147-A177-3AD203B41FA5}">
                      <a16:colId xmlns:a16="http://schemas.microsoft.com/office/drawing/2014/main" val="3853119549"/>
                    </a:ext>
                  </a:extLst>
                </a:gridCol>
              </a:tblGrid>
              <a:tr h="538009"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Result (if x = 5)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3531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Assign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=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= 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4236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+=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Add and assign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+=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= 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6556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Subtract and assign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-=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=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4295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*=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Multiply and assign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*=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= 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1063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/=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Divide and assign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/=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= 1.6667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147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//=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Floor divide and assign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//=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=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508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%=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Modulus and assign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%=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=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3705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**=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Exponentiate and assign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**=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= 125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6421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3963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BB52842-5048-CCB5-00BC-0B9C48830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5975" y="745470"/>
            <a:ext cx="393915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  <a:t>Logical Operators</a:t>
            </a: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1628C82-E4F9-771D-D443-AE4B2B8AF2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294860"/>
              </p:ext>
            </p:extLst>
          </p:nvPr>
        </p:nvGraphicFramePr>
        <p:xfrm>
          <a:off x="1447799" y="2398171"/>
          <a:ext cx="8849361" cy="17267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8368">
                  <a:extLst>
                    <a:ext uri="{9D8B030D-6E8A-4147-A177-3AD203B41FA5}">
                      <a16:colId xmlns:a16="http://schemas.microsoft.com/office/drawing/2014/main" val="3582416137"/>
                    </a:ext>
                  </a:extLst>
                </a:gridCol>
                <a:gridCol w="2300331">
                  <a:extLst>
                    <a:ext uri="{9D8B030D-6E8A-4147-A177-3AD203B41FA5}">
                      <a16:colId xmlns:a16="http://schemas.microsoft.com/office/drawing/2014/main" val="2839347147"/>
                    </a:ext>
                  </a:extLst>
                </a:gridCol>
                <a:gridCol w="2300331">
                  <a:extLst>
                    <a:ext uri="{9D8B030D-6E8A-4147-A177-3AD203B41FA5}">
                      <a16:colId xmlns:a16="http://schemas.microsoft.com/office/drawing/2014/main" val="3243942597"/>
                    </a:ext>
                  </a:extLst>
                </a:gridCol>
                <a:gridCol w="2300331">
                  <a:extLst>
                    <a:ext uri="{9D8B030D-6E8A-4147-A177-3AD203B41FA5}">
                      <a16:colId xmlns:a16="http://schemas.microsoft.com/office/drawing/2014/main" val="3853119549"/>
                    </a:ext>
                  </a:extLst>
                </a:gridCol>
              </a:tblGrid>
              <a:tr h="538009"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Result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3531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Logical 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(5 &gt; 3) and (5 &lt; 10)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8146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Logical 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(5 &gt; 3) or (5 &gt; 10)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1063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Logical NOT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not(5 &gt; 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147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1221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BB52842-5048-CCB5-00BC-0B9C48830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5975" y="745470"/>
            <a:ext cx="511575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  <a:t>Membership Operators</a:t>
            </a: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492A7D46-D7A7-5DCD-3DCC-C5B5A9783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11918"/>
              </p:ext>
            </p:extLst>
          </p:nvPr>
        </p:nvGraphicFramePr>
        <p:xfrm>
          <a:off x="1737360" y="1984442"/>
          <a:ext cx="9326880" cy="1317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960">
                  <a:extLst>
                    <a:ext uri="{9D8B030D-6E8A-4147-A177-3AD203B41FA5}">
                      <a16:colId xmlns:a16="http://schemas.microsoft.com/office/drawing/2014/main" val="373517401"/>
                    </a:ext>
                  </a:extLst>
                </a:gridCol>
                <a:gridCol w="4344027">
                  <a:extLst>
                    <a:ext uri="{9D8B030D-6E8A-4147-A177-3AD203B41FA5}">
                      <a16:colId xmlns:a16="http://schemas.microsoft.com/office/drawing/2014/main" val="126902859"/>
                    </a:ext>
                  </a:extLst>
                </a:gridCol>
                <a:gridCol w="2485973">
                  <a:extLst>
                    <a:ext uri="{9D8B030D-6E8A-4147-A177-3AD203B41FA5}">
                      <a16:colId xmlns:a16="http://schemas.microsoft.com/office/drawing/2014/main" val="1575436672"/>
                    </a:ext>
                  </a:extLst>
                </a:gridCol>
                <a:gridCol w="1137920">
                  <a:extLst>
                    <a:ext uri="{9D8B030D-6E8A-4147-A177-3AD203B41FA5}">
                      <a16:colId xmlns:a16="http://schemas.microsoft.com/office/drawing/2014/main" val="200908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Result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9891331"/>
                  </a:ext>
                </a:extLst>
              </a:tr>
              <a:tr h="550478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Checks membership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 in [1, 2, 3, 4, 5]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157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Not in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Checks absence of membership</a:t>
                      </a:r>
                      <a:endParaRPr lang="en-US" sz="20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 not in [1, 2, 3]</a:t>
                      </a:r>
                      <a:endParaRPr lang="en-US" sz="20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21421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438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33C430-0810-B8DD-55D9-46F0BE812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4929" y="442045"/>
            <a:ext cx="3720545" cy="740096"/>
          </a:xfrm>
        </p:spPr>
        <p:txBody>
          <a:bodyPr>
            <a:normAutofit/>
          </a:bodyPr>
          <a:lstStyle/>
          <a:p>
            <a:r>
              <a:rPr lang="en-US" dirty="0">
                <a:latin typeface="Modern No. 20" panose="02070704070505020303" pitchFamily="18" charset="0"/>
              </a:rPr>
              <a:t>Why Python?</a:t>
            </a: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6EFC76-E7E5-3627-8D76-6093859580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98" r="4" b="140"/>
          <a:stretch/>
        </p:blipFill>
        <p:spPr>
          <a:xfrm>
            <a:off x="797629" y="2202475"/>
            <a:ext cx="3583068" cy="3473385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7B855-2D20-0DE5-20FD-5AF250A54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9741" y="1332740"/>
            <a:ext cx="7534630" cy="4192520"/>
          </a:xfrm>
        </p:spPr>
        <p:txBody>
          <a:bodyPr>
            <a:noAutofit/>
          </a:bodyPr>
          <a:lstStyle/>
          <a:p>
            <a:pPr marL="44450" marR="0" lvl="0" indent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None/>
            </a:pPr>
            <a:endParaRPr lang="en-US" sz="2400" dirty="0">
              <a:latin typeface="Modern No. 20" panose="02070704070505020303" pitchFamily="18" charset="0"/>
              <a:ea typeface="Montserrat"/>
              <a:cs typeface="Montserrat"/>
              <a:sym typeface="Montserrat"/>
            </a:endParaRPr>
          </a:p>
          <a:p>
            <a:pPr marL="914400" marR="0" lvl="1" indent="-41275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-US" dirty="0">
                <a:latin typeface="Modern No. 20" panose="02070704070505020303" pitchFamily="18" charset="0"/>
                <a:ea typeface="Montserrat"/>
                <a:cs typeface="Montserrat"/>
                <a:sym typeface="Montserrat"/>
              </a:rPr>
              <a:t>Focuses on optimizing developer time, rather than a computer’s processing time.</a:t>
            </a:r>
          </a:p>
          <a:p>
            <a:pPr marL="914400" marR="0" lvl="1" indent="-41275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endParaRPr lang="en-US" dirty="0">
              <a:latin typeface="Modern No. 20" panose="02070704070505020303" pitchFamily="18" charset="0"/>
              <a:ea typeface="Montserrat"/>
              <a:cs typeface="Montserrat"/>
              <a:sym typeface="Montserrat"/>
            </a:endParaRPr>
          </a:p>
          <a:p>
            <a:pPr marL="914400" marR="0" lvl="1" indent="-41275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-US" dirty="0">
                <a:latin typeface="Modern No. 20" panose="02070704070505020303" pitchFamily="18" charset="0"/>
                <a:ea typeface="Montserrat"/>
                <a:cs typeface="Montserrat"/>
                <a:sym typeface="Montserrat"/>
              </a:rPr>
              <a:t>Great documentation online:</a:t>
            </a:r>
          </a:p>
          <a:p>
            <a:pPr marL="1828800" lvl="3" indent="-412750"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-US" sz="2400" b="1" dirty="0">
                <a:latin typeface="Modern No. 20" panose="02070704070505020303" pitchFamily="18" charset="0"/>
                <a:ea typeface="Montserrat"/>
                <a:cs typeface="Montserrat"/>
                <a:sym typeface="Montserrat"/>
              </a:rPr>
              <a:t>docs.python.org/3</a:t>
            </a:r>
          </a:p>
          <a:p>
            <a:pPr marL="1828800" lvl="3" indent="-412750"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endParaRPr lang="en-US" sz="2400" dirty="0">
              <a:latin typeface="Modern No. 20" panose="02070704070505020303" pitchFamily="18" charset="0"/>
              <a:ea typeface="Montserrat"/>
              <a:cs typeface="Montserrat"/>
              <a:sym typeface="Montserrat"/>
            </a:endParaRPr>
          </a:p>
          <a:p>
            <a:pPr marL="914400" marR="0" lvl="1" indent="-41275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-US" dirty="0">
                <a:latin typeface="Modern No. 20" panose="02070704070505020303" pitchFamily="18" charset="0"/>
                <a:ea typeface="Montserrat"/>
                <a:cs typeface="Montserrat"/>
                <a:sym typeface="Montserrat"/>
              </a:rPr>
              <a:t>Large Supporting Community.</a:t>
            </a:r>
          </a:p>
          <a:p>
            <a:pPr marL="914400" marR="0" lvl="1" indent="-41275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endParaRPr lang="en-US" dirty="0">
              <a:latin typeface="Modern No. 20" panose="02070704070505020303" pitchFamily="18" charset="0"/>
              <a:ea typeface="Montserrat"/>
              <a:cs typeface="Montserrat"/>
              <a:sym typeface="Montserrat"/>
            </a:endParaRPr>
          </a:p>
          <a:p>
            <a:pPr marL="914400" marR="0" lvl="1" indent="-41275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-US" dirty="0">
                <a:latin typeface="Modern No. 20" panose="02070704070505020303" pitchFamily="18" charset="0"/>
                <a:ea typeface="Montserrat"/>
                <a:cs typeface="Montserrat"/>
                <a:sym typeface="Montserrat"/>
              </a:rPr>
              <a:t>Large number of modules for every aspect of programming universe:</a:t>
            </a:r>
          </a:p>
          <a:p>
            <a:pPr marL="914400" marR="0" lvl="1" indent="-41275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endParaRPr lang="en-US" dirty="0">
              <a:latin typeface="Modern No. 20" panose="02070704070505020303" pitchFamily="18" charset="0"/>
              <a:ea typeface="Montserrat"/>
              <a:cs typeface="Montserrat"/>
              <a:sym typeface="Montserrat"/>
            </a:endParaRPr>
          </a:p>
          <a:p>
            <a:pPr marL="914400" marR="0" lvl="1" indent="-41275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-US" dirty="0">
                <a:latin typeface="Modern No. 20" panose="02070704070505020303" pitchFamily="18" charset="0"/>
                <a:ea typeface="Montserrat"/>
                <a:cs typeface="Montserrat"/>
                <a:sym typeface="Montserrat"/>
              </a:rPr>
              <a:t>Very much affiliated with Data Science and A.I .</a:t>
            </a:r>
          </a:p>
          <a:p>
            <a:pPr marL="914400" marR="0" lvl="1" indent="-41275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endParaRPr lang="en-US" dirty="0">
              <a:latin typeface="Modern No. 20" panose="02070704070505020303" pitchFamily="18" charset="0"/>
              <a:ea typeface="Montserrat"/>
              <a:cs typeface="Montserrat"/>
              <a:sym typeface="Montserrat"/>
            </a:endParaRPr>
          </a:p>
          <a:p>
            <a:pPr marL="914400" marR="0" lvl="1" indent="-41275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-US" dirty="0">
                <a:latin typeface="Modern No. 20" panose="02070704070505020303" pitchFamily="18" charset="0"/>
                <a:ea typeface="Montserrat"/>
                <a:cs typeface="Montserrat"/>
                <a:sym typeface="Montserrat"/>
              </a:rPr>
              <a:t>Of course easy to learn!!</a:t>
            </a:r>
          </a:p>
          <a:p>
            <a:endParaRPr lang="en-US" sz="2400" dirty="0">
              <a:latin typeface="Modern No. 20" panose="0207070407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497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736BBD-C0B2-7783-EFE7-85337EAA3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480" y="338151"/>
            <a:ext cx="7615972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Examples with Explanations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lang="en-US" alt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Basic Arithmetic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BBF4D-AB78-EF3B-9DAC-05043CBA9B56}"/>
              </a:ext>
            </a:extLst>
          </p:cNvPr>
          <p:cNvSpPr txBox="1"/>
          <p:nvPr/>
        </p:nvSpPr>
        <p:spPr>
          <a:xfrm>
            <a:off x="522188" y="3969091"/>
            <a:ext cx="70165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Comparison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3267F4-FCF1-2348-88CA-4C0630CAC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378" y="1259713"/>
            <a:ext cx="6734175" cy="26955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09AC6F-7391-6067-2F07-4446C04EB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435" y="4279842"/>
            <a:ext cx="687705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454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33E223-5B3F-9F28-51B1-CC524D82BE71}"/>
              </a:ext>
            </a:extLst>
          </p:cNvPr>
          <p:cNvSpPr txBox="1"/>
          <p:nvPr/>
        </p:nvSpPr>
        <p:spPr>
          <a:xfrm>
            <a:off x="904240" y="692557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Logical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DDA839-6598-33A7-7222-C7E069847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002" y="1752600"/>
            <a:ext cx="702945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9320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F530559-3007-D4F1-B14D-54E848DF30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897207"/>
              </p:ext>
            </p:extLst>
          </p:nvPr>
        </p:nvGraphicFramePr>
        <p:xfrm>
          <a:off x="788114" y="888936"/>
          <a:ext cx="10287000" cy="5575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4408">
                  <a:extLst>
                    <a:ext uri="{9D8B030D-6E8A-4147-A177-3AD203B41FA5}">
                      <a16:colId xmlns:a16="http://schemas.microsoft.com/office/drawing/2014/main" val="2860006090"/>
                    </a:ext>
                  </a:extLst>
                </a:gridCol>
                <a:gridCol w="4553592">
                  <a:extLst>
                    <a:ext uri="{9D8B030D-6E8A-4147-A177-3AD203B41FA5}">
                      <a16:colId xmlns:a16="http://schemas.microsoft.com/office/drawing/2014/main" val="2555796654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770756938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Method/Function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071082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abs()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Returns the absolute value of an integer.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= abs(-5) → 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1644405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str()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Converts the integer to a string.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= str(5) → '5'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9450140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int()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Converts a string or float to an integer.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= int('5') → 5, x = int(5.9) → 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8463534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round()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Rounds a floating-point number to the nearest integer.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= round(5.5) → 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6232523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bin()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Converts an integer to a binary string.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= bin(5) → '0b101'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3334312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oct()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Converts an integer to an octal string.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= oct(5) → '0o5'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8980237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hex()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Converts an integer to a hexadecimal string.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= hex(5) → '0x5'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34205528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isnumeric</a:t>
                      </a:r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Checks if a string consists only of numeric characters (not for int directly, but useful for string conversions).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'123'.isnumeric() → True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613477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pow()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Raises an integer to a power.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= pow(2, 3) → 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8066851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max()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Returns the largest integer from a list or iterable.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= max(1, 2, 3, 4, 5) → 5</a:t>
                      </a:r>
                      <a:endParaRPr lang="fr-FR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9120975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min()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Returns the smallest integer from a list or iterable.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= min(1, 2, 3, 4, 5) → 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8072916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sum()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Returns the sum of all integers in an iterable.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= sum([1, 2, 3, 4, 5]) → 15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3927165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divmod()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Returns the quotient and remainder of a division as a tuple.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= </a:t>
                      </a:r>
                      <a:r>
                        <a:rPr lang="en-US" sz="18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divmod</a:t>
                      </a:r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(7, 3) → (2, 1)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7872668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F1DB36B-EB83-AD54-22A6-FD76BE780AC2}"/>
              </a:ext>
            </a:extLst>
          </p:cNvPr>
          <p:cNvSpPr txBox="1"/>
          <p:nvPr/>
        </p:nvSpPr>
        <p:spPr>
          <a:xfrm>
            <a:off x="4554876" y="264045"/>
            <a:ext cx="3082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Integer Methods</a:t>
            </a:r>
          </a:p>
        </p:txBody>
      </p:sp>
    </p:spTree>
    <p:extLst>
      <p:ext uri="{BB962C8B-B14F-4D97-AF65-F5344CB8AC3E}">
        <p14:creationId xmlns:p14="http://schemas.microsoft.com/office/powerpoint/2010/main" val="3956767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Google Shape;243;p38">
            <a:extLst>
              <a:ext uri="{FF2B5EF4-FFF2-40B4-BE49-F238E27FC236}">
                <a16:creationId xmlns:a16="http://schemas.microsoft.com/office/drawing/2014/main" id="{2C465479-D5C9-01D7-C2FE-81DF07D86473}"/>
              </a:ext>
            </a:extLst>
          </p:cNvPr>
          <p:cNvSpPr txBox="1">
            <a:spLocks/>
          </p:cNvSpPr>
          <p:nvPr/>
        </p:nvSpPr>
        <p:spPr>
          <a:xfrm>
            <a:off x="4037549" y="2753360"/>
            <a:ext cx="3130240" cy="110348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6600" b="1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7544089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5AB737-309E-97B5-52F7-4127CEF47405}"/>
              </a:ext>
            </a:extLst>
          </p:cNvPr>
          <p:cNvSpPr txBox="1"/>
          <p:nvPr/>
        </p:nvSpPr>
        <p:spPr>
          <a:xfrm>
            <a:off x="280345" y="1036160"/>
            <a:ext cx="10724353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Strings are sequences of characters, using the syntax of either single  quotes or double quotes:</a:t>
            </a:r>
          </a:p>
          <a:p>
            <a:pPr marL="0" lvl="1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</a:pPr>
            <a:r>
              <a:rPr lang="en-US" sz="20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         </a:t>
            </a:r>
          </a:p>
          <a:p>
            <a:pPr marL="0" lvl="1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</a:pPr>
            <a:r>
              <a:rPr lang="en-US" sz="20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                                                    'hello’  "Hello“  " I don't do that "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434343"/>
              </a:solidFill>
              <a:latin typeface="Cambria" panose="02040503050406030204" pitchFamily="18" charset="0"/>
              <a:ea typeface="Cambria" panose="02040503050406030204" pitchFamily="18" charset="0"/>
              <a:cs typeface="Montserrat"/>
              <a:sym typeface="Montserrat"/>
            </a:endParaRPr>
          </a:p>
          <a:p>
            <a:pPr marL="342900" indent="-342900">
              <a:lnSpc>
                <a:spcPct val="100000"/>
              </a:lnSpc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Because strings are </a:t>
            </a:r>
            <a:r>
              <a:rPr lang="en-US" sz="20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ordered sequences</a:t>
            </a:r>
            <a:r>
              <a:rPr lang="en-US" sz="20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 it means we can use </a:t>
            </a:r>
            <a:r>
              <a:rPr lang="en-US" sz="20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indexing</a:t>
            </a:r>
            <a:r>
              <a:rPr lang="en-US" sz="20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 and </a:t>
            </a:r>
            <a:r>
              <a:rPr lang="en-US" sz="20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slicing </a:t>
            </a:r>
            <a:r>
              <a:rPr lang="en-US" sz="20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to grab sub-sections of the string.</a:t>
            </a:r>
          </a:p>
          <a:p>
            <a:pPr marL="342900" indent="-342900">
              <a:lnSpc>
                <a:spcPct val="100000"/>
              </a:lnSpc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34343"/>
              </a:solidFill>
              <a:latin typeface="Cambria" panose="02040503050406030204" pitchFamily="18" charset="0"/>
              <a:ea typeface="Cambria" panose="02040503050406030204" pitchFamily="18" charset="0"/>
              <a:cs typeface="Montserrat"/>
              <a:sym typeface="Montserrat"/>
            </a:endParaRPr>
          </a:p>
          <a:p>
            <a:pPr marL="342900" indent="-342900">
              <a:lnSpc>
                <a:spcPct val="100000"/>
              </a:lnSpc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Indexing notation uses [ ] notation after the string (or variable assigned the string).</a:t>
            </a:r>
          </a:p>
          <a:p>
            <a:pPr marL="342900" indent="-342900">
              <a:lnSpc>
                <a:spcPct val="100000"/>
              </a:lnSpc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34343"/>
              </a:solidFill>
              <a:latin typeface="Cambria" panose="02040503050406030204" pitchFamily="18" charset="0"/>
              <a:ea typeface="Cambria" panose="02040503050406030204" pitchFamily="18" charset="0"/>
              <a:cs typeface="Montserrat"/>
              <a:sym typeface="Montserrat"/>
            </a:endParaRPr>
          </a:p>
          <a:p>
            <a:pPr marL="342900" indent="-342900">
              <a:lnSpc>
                <a:spcPct val="100000"/>
              </a:lnSpc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Indexing allows us to grab a single character from the string.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B82522D-C7BF-8F9E-37A2-487CAAB20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797" y="4381097"/>
            <a:ext cx="781050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243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650967-AC85-27AA-5D0A-E1095D342DC9}"/>
              </a:ext>
            </a:extLst>
          </p:cNvPr>
          <p:cNvSpPr txBox="1"/>
          <p:nvPr/>
        </p:nvSpPr>
        <p:spPr>
          <a:xfrm>
            <a:off x="680720" y="2679115"/>
            <a:ext cx="1049528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String Indexing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and Slicing</a:t>
            </a:r>
            <a:endParaRPr lang="en-US" sz="4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3666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35F84A-ED15-4811-E085-FFF0323E00FE}"/>
              </a:ext>
            </a:extLst>
          </p:cNvPr>
          <p:cNvSpPr txBox="1"/>
          <p:nvPr/>
        </p:nvSpPr>
        <p:spPr>
          <a:xfrm>
            <a:off x="629447" y="783302"/>
            <a:ext cx="9936480" cy="4208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-US" sz="20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These actions use [ ] square brackets and a number index to indicate positions of what you wish to grab.</a:t>
            </a:r>
          </a:p>
          <a:p>
            <a:pPr marL="1828754" indent="609585">
              <a:lnSpc>
                <a:spcPct val="100000"/>
              </a:lnSpc>
              <a:spcBef>
                <a:spcPts val="2133"/>
              </a:spcBef>
              <a:buNone/>
            </a:pPr>
            <a:r>
              <a:rPr lang="en-US" sz="20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Character :    h     e     l       </a:t>
            </a:r>
            <a:r>
              <a:rPr lang="en-US" sz="2000" b="1" dirty="0" err="1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l</a:t>
            </a:r>
            <a:r>
              <a:rPr lang="en-US" sz="20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     o</a:t>
            </a:r>
          </a:p>
          <a:p>
            <a:pPr marL="0" indent="0">
              <a:lnSpc>
                <a:spcPct val="100000"/>
              </a:lnSpc>
              <a:spcBef>
                <a:spcPts val="2133"/>
              </a:spcBef>
              <a:buNone/>
            </a:pPr>
            <a:r>
              <a:rPr lang="en-US" sz="20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  			  </a:t>
            </a:r>
            <a:r>
              <a:rPr lang="en-US" sz="20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Index :     0     1     2      3    4</a:t>
            </a:r>
          </a:p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-US" sz="20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These actions use [ ] square brackets and a number index to indicate positions of what you wish to grab.</a:t>
            </a:r>
          </a:p>
          <a:p>
            <a:pPr marL="1828754" indent="609585">
              <a:lnSpc>
                <a:spcPct val="100000"/>
              </a:lnSpc>
              <a:spcBef>
                <a:spcPts val="2133"/>
              </a:spcBef>
              <a:buClr>
                <a:schemeClr val="dk1"/>
              </a:buClr>
              <a:buSzPts val="1100"/>
              <a:buNone/>
            </a:pPr>
            <a:r>
              <a:rPr lang="en-US" sz="20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Character :    h     e     l       </a:t>
            </a:r>
            <a:r>
              <a:rPr lang="en-US" sz="2000" b="1" dirty="0" err="1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l</a:t>
            </a:r>
            <a:r>
              <a:rPr lang="en-US" sz="20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     o</a:t>
            </a:r>
          </a:p>
          <a:p>
            <a:pPr marL="0" indent="0">
              <a:lnSpc>
                <a:spcPct val="100000"/>
              </a:lnSpc>
              <a:spcBef>
                <a:spcPts val="2133"/>
              </a:spcBef>
              <a:buNone/>
            </a:pPr>
            <a:r>
              <a:rPr lang="en-US" sz="20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  			   </a:t>
            </a:r>
            <a:r>
              <a:rPr lang="en-US" sz="20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Index :     0     1     2      3    4</a:t>
            </a:r>
          </a:p>
          <a:p>
            <a:pPr marL="0" indent="0">
              <a:lnSpc>
                <a:spcPct val="100000"/>
              </a:lnSpc>
              <a:spcBef>
                <a:spcPts val="2133"/>
              </a:spcBef>
              <a:buClr>
                <a:schemeClr val="dk1"/>
              </a:buClr>
              <a:buSzPts val="1100"/>
              <a:buNone/>
            </a:pPr>
            <a:r>
              <a:rPr lang="en-US" sz="20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          		   Reverse Index:     0     -4    -3   -2    -1     </a:t>
            </a:r>
          </a:p>
        </p:txBody>
      </p:sp>
    </p:spTree>
    <p:extLst>
      <p:ext uri="{BB962C8B-B14F-4D97-AF65-F5344CB8AC3E}">
        <p14:creationId xmlns:p14="http://schemas.microsoft.com/office/powerpoint/2010/main" val="24286039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237F5D8-2BDA-AEEB-88F4-D61149938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351" y="458416"/>
            <a:ext cx="6257925" cy="1562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9CC7FE-3815-CDBE-612F-1275AAF2B457}"/>
              </a:ext>
            </a:extLst>
          </p:cNvPr>
          <p:cNvSpPr txBox="1"/>
          <p:nvPr/>
        </p:nvSpPr>
        <p:spPr>
          <a:xfrm>
            <a:off x="2008797" y="2034113"/>
            <a:ext cx="625792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Parameters: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start</a:t>
            </a:r>
            <a:r>
              <a:rPr kumimoji="0" lang="en-US" altLang="en-US" sz="18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The index to begin slicing (inclusive).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stop</a:t>
            </a:r>
            <a:r>
              <a:rPr kumimoji="0" lang="en-US" altLang="en-US" sz="18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The index to end slicing (exclusive).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step</a:t>
            </a:r>
            <a:r>
              <a:rPr kumimoji="0" lang="en-US" altLang="en-US" sz="18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The interval between indices (default is 1).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76BC4C-60C6-5CB3-4F9D-2EFE6C500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9751" y="3375056"/>
            <a:ext cx="5884900" cy="279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4216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BEE99E-708A-1F3B-97BE-53E3E094B0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54" r="8779"/>
          <a:stretch/>
        </p:blipFill>
        <p:spPr>
          <a:xfrm>
            <a:off x="2371219" y="457817"/>
            <a:ext cx="6258560" cy="2526963"/>
          </a:xfrm>
          <a:prstGeom prst="rect">
            <a:avLst/>
          </a:prstGeom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C3F29B-8E86-89A4-839B-9B2B5D9F1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219" y="3429000"/>
            <a:ext cx="6485056" cy="258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8510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F7741A-3036-4B47-D6FF-D7C0691E1ECB}"/>
              </a:ext>
            </a:extLst>
          </p:cNvPr>
          <p:cNvSpPr txBox="1"/>
          <p:nvPr/>
        </p:nvSpPr>
        <p:spPr>
          <a:xfrm>
            <a:off x="982566" y="962085"/>
            <a:ext cx="10226867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4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</a:pPr>
            <a:r>
              <a:rPr lang="en-US" sz="24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		                   </a:t>
            </a:r>
            <a:r>
              <a:rPr lang="en-US" sz="40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String Interpolation</a:t>
            </a:r>
          </a:p>
          <a:p>
            <a:pPr marL="444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</a:pPr>
            <a:endParaRPr lang="en-US" sz="2400" b="1" dirty="0">
              <a:solidFill>
                <a:srgbClr val="434343"/>
              </a:solidFill>
              <a:latin typeface="Cambria" panose="02040503050406030204" pitchFamily="18" charset="0"/>
              <a:ea typeface="Cambria" panose="02040503050406030204" pitchFamily="18" charset="0"/>
              <a:cs typeface="Montserrat"/>
              <a:sym typeface="Montserrat"/>
            </a:endParaRPr>
          </a:p>
          <a:p>
            <a:pPr marL="3873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We can “inject” a variable into the string for printing. For example:</a:t>
            </a:r>
          </a:p>
          <a:p>
            <a:pPr marL="84455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my_name</a:t>
            </a:r>
            <a:r>
              <a:rPr lang="en-US" sz="20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 = “James Bond”</a:t>
            </a:r>
          </a:p>
          <a:p>
            <a:pPr marL="84455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print(“Hello ” + </a:t>
            </a:r>
            <a:r>
              <a:rPr lang="en-US" sz="2000" b="1" dirty="0" err="1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my_name</a:t>
            </a:r>
            <a:r>
              <a:rPr lang="en-US" sz="20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) ----&gt; “Hello James Bond”.</a:t>
            </a:r>
          </a:p>
          <a:p>
            <a:pPr marL="84455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434343"/>
              </a:solidFill>
              <a:latin typeface="Cambria" panose="02040503050406030204" pitchFamily="18" charset="0"/>
              <a:ea typeface="Cambria" panose="02040503050406030204" pitchFamily="18" charset="0"/>
              <a:cs typeface="Montserrat"/>
              <a:sym typeface="Montserrat"/>
            </a:endParaRPr>
          </a:p>
          <a:p>
            <a:pPr marL="3873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There are multiple ways to format strings for printing variables in them.</a:t>
            </a:r>
          </a:p>
          <a:p>
            <a:pPr marL="3873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34343"/>
              </a:solidFill>
              <a:latin typeface="Cambria" panose="02040503050406030204" pitchFamily="18" charset="0"/>
              <a:ea typeface="Cambria" panose="02040503050406030204" pitchFamily="18" charset="0"/>
              <a:cs typeface="Montserrat"/>
              <a:sym typeface="Montserrat"/>
            </a:endParaRPr>
          </a:p>
          <a:p>
            <a:pPr marL="3873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This is known as string interpolation.</a:t>
            </a:r>
          </a:p>
          <a:p>
            <a:pPr marL="3873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34343"/>
              </a:solidFill>
              <a:latin typeface="Cambria" panose="02040503050406030204" pitchFamily="18" charset="0"/>
              <a:ea typeface="Cambria" panose="02040503050406030204" pitchFamily="18" charset="0"/>
              <a:cs typeface="Montserrat"/>
              <a:sym typeface="Montserrat"/>
            </a:endParaRPr>
          </a:p>
          <a:p>
            <a:pPr marL="3873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Let’s explore two methods for this:</a:t>
            </a:r>
          </a:p>
          <a:p>
            <a:pPr marL="84455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 .format()</a:t>
            </a:r>
            <a:r>
              <a:rPr lang="en-US" sz="20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 method</a:t>
            </a:r>
          </a:p>
          <a:p>
            <a:pPr marL="84455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f-strings</a:t>
            </a:r>
            <a:r>
              <a:rPr lang="en-US" sz="20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 (formatted string literals)</a:t>
            </a:r>
          </a:p>
          <a:p>
            <a:pPr marL="3873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34343"/>
              </a:solidFill>
              <a:latin typeface="Cambria" panose="02040503050406030204" pitchFamily="18" charset="0"/>
              <a:ea typeface="Cambria" panose="02040503050406030204" pitchFamily="18" charset="0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369884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33C430-0810-B8DD-55D9-46F0BE812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815" y="383366"/>
            <a:ext cx="5458838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Why Python?</a:t>
            </a: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6EFC76-E7E5-3627-8D76-6093859580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98" r="4" b="140"/>
          <a:stretch/>
        </p:blipFill>
        <p:spPr>
          <a:xfrm>
            <a:off x="797629" y="2202475"/>
            <a:ext cx="3583068" cy="3473385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7B855-2D20-0DE5-20FD-5AF250A54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1280" y="1855814"/>
            <a:ext cx="7534630" cy="4192520"/>
          </a:xfrm>
        </p:spPr>
        <p:txBody>
          <a:bodyPr>
            <a:noAutofit/>
          </a:bodyPr>
          <a:lstStyle/>
          <a:p>
            <a:r>
              <a:rPr lang="en-US" alt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Python is Interpreted:</a:t>
            </a:r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This means that it is processed at runtime by the interpreter, and you do not need to compile your program before executing it.</a:t>
            </a:r>
          </a:p>
          <a:p>
            <a:r>
              <a:rPr lang="en-US" alt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Python is Interactive:</a:t>
            </a:r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This means that you can sit at a Python prompt and interact with the interpreter directly to write your programs.</a:t>
            </a:r>
          </a:p>
          <a:p>
            <a:r>
              <a:rPr lang="en-US" alt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Python is Object-Oriented:</a:t>
            </a:r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This means that Python supports Object-Oriented style or technique of programming that encapsulates code within objects.</a:t>
            </a:r>
          </a:p>
          <a:p>
            <a:r>
              <a:rPr lang="en-US" alt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Python is Beginner's Language:</a:t>
            </a:r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Python is a great language for the beginner programmers and supports the development of a wide range of applications, from simple text processing to WWW browsers to games.</a:t>
            </a:r>
          </a:p>
        </p:txBody>
      </p:sp>
    </p:spTree>
    <p:extLst>
      <p:ext uri="{BB962C8B-B14F-4D97-AF65-F5344CB8AC3E}">
        <p14:creationId xmlns:p14="http://schemas.microsoft.com/office/powerpoint/2010/main" val="6988225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91CDE1-B955-5BFC-A239-EDA26C64C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685" y="2047127"/>
            <a:ext cx="7534275" cy="18764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9D7D88-E58A-2686-8A5C-177E3D6D1D76}"/>
              </a:ext>
            </a:extLst>
          </p:cNvPr>
          <p:cNvSpPr txBox="1"/>
          <p:nvPr/>
        </p:nvSpPr>
        <p:spPr>
          <a:xfrm>
            <a:off x="1336431" y="793561"/>
            <a:ext cx="6014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4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</a:pPr>
            <a:r>
              <a:rPr lang="en-US" sz="14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Method 1)          </a:t>
            </a:r>
            <a:r>
              <a:rPr lang="en-US" sz="18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.format()</a:t>
            </a:r>
            <a:r>
              <a:rPr lang="en-US" sz="18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 method</a:t>
            </a:r>
          </a:p>
          <a:p>
            <a:pPr marL="444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</a:pPr>
            <a:r>
              <a:rPr lang="en-US" sz="18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	name = “ James Bond”</a:t>
            </a:r>
          </a:p>
          <a:p>
            <a:pPr marL="444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</a:pPr>
            <a:r>
              <a:rPr lang="en-US" sz="18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	print(“ My name is {}”.format(name)”)</a:t>
            </a:r>
          </a:p>
          <a:p>
            <a:pPr marL="444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</a:pPr>
            <a:r>
              <a:rPr lang="en-US" sz="18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	output:: “My name is James Bond”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766A72-1D7C-CC61-52AB-C5FABFC6E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685" y="3833007"/>
            <a:ext cx="58864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0215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907DE5-44CF-AFEB-A81F-0D576F178E53}"/>
              </a:ext>
            </a:extLst>
          </p:cNvPr>
          <p:cNvSpPr txBox="1"/>
          <p:nvPr/>
        </p:nvSpPr>
        <p:spPr>
          <a:xfrm>
            <a:off x="2279857" y="159618"/>
            <a:ext cx="959104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4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</a:pPr>
            <a:endParaRPr lang="en-US" sz="2000" dirty="0">
              <a:solidFill>
                <a:srgbClr val="434343"/>
              </a:solidFill>
              <a:latin typeface="Cambria" panose="02040503050406030204" pitchFamily="18" charset="0"/>
              <a:ea typeface="Cambria" panose="02040503050406030204" pitchFamily="18" charset="0"/>
              <a:cs typeface="Montserrat"/>
              <a:sym typeface="Montserrat"/>
            </a:endParaRPr>
          </a:p>
          <a:p>
            <a:pPr marL="444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</a:pPr>
            <a:endParaRPr lang="en-US" sz="2000" dirty="0">
              <a:solidFill>
                <a:srgbClr val="434343"/>
              </a:solidFill>
              <a:latin typeface="Cambria" panose="02040503050406030204" pitchFamily="18" charset="0"/>
              <a:ea typeface="Cambria" panose="02040503050406030204" pitchFamily="18" charset="0"/>
              <a:cs typeface="Montserrat"/>
              <a:sym typeface="Montserrat"/>
            </a:endParaRPr>
          </a:p>
          <a:p>
            <a:pPr marL="0"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</a:pPr>
            <a:r>
              <a:rPr lang="en-US" sz="14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 Method 2)           </a:t>
            </a:r>
            <a:r>
              <a:rPr lang="en-US" sz="20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f-strings</a:t>
            </a:r>
            <a:r>
              <a:rPr lang="en-US" sz="20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 (formatted string literals)</a:t>
            </a:r>
          </a:p>
          <a:p>
            <a:pPr marL="0"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</a:pPr>
            <a:r>
              <a:rPr lang="en-US" sz="20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		name = “James Bond”</a:t>
            </a:r>
          </a:p>
          <a:p>
            <a:pPr marL="0"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</a:pPr>
            <a:r>
              <a:rPr lang="en-US" sz="20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		print(</a:t>
            </a:r>
            <a:r>
              <a:rPr lang="en-US" sz="2000" dirty="0" err="1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f“My</a:t>
            </a:r>
            <a:r>
              <a:rPr lang="en-US" sz="20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 name is {name}”)</a:t>
            </a:r>
          </a:p>
          <a:p>
            <a:pPr marL="0" lvl="1">
              <a:buClr>
                <a:srgbClr val="434343"/>
              </a:buClr>
              <a:buSzPts val="2900"/>
            </a:pPr>
            <a:r>
              <a:rPr lang="en-US" sz="20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		output:: “My name is James Bond”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5EFAF1-0430-F2B3-E338-7E9250D25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691" y="2376530"/>
            <a:ext cx="6190254" cy="379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9360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907DE5-44CF-AFEB-A81F-0D576F178E53}"/>
              </a:ext>
            </a:extLst>
          </p:cNvPr>
          <p:cNvSpPr txBox="1"/>
          <p:nvPr/>
        </p:nvSpPr>
        <p:spPr>
          <a:xfrm>
            <a:off x="2790928" y="2760578"/>
            <a:ext cx="661014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4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</a:pPr>
            <a:r>
              <a:rPr lang="en-US" sz="4400" b="1" dirty="0"/>
              <a:t>Common String Methods</a:t>
            </a:r>
            <a:endParaRPr lang="en-US" sz="4400" b="1" dirty="0">
              <a:solidFill>
                <a:srgbClr val="434343"/>
              </a:solidFill>
              <a:latin typeface="Cambria" panose="02040503050406030204" pitchFamily="18" charset="0"/>
              <a:ea typeface="Cambria" panose="02040503050406030204" pitchFamily="18" charset="0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1603453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EF74C20-269F-AD78-AB2E-3F20EE8C9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063875"/>
              </p:ext>
            </p:extLst>
          </p:nvPr>
        </p:nvGraphicFramePr>
        <p:xfrm>
          <a:off x="1823719" y="1310005"/>
          <a:ext cx="8544561" cy="43888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70761">
                  <a:extLst>
                    <a:ext uri="{9D8B030D-6E8A-4147-A177-3AD203B41FA5}">
                      <a16:colId xmlns:a16="http://schemas.microsoft.com/office/drawing/2014/main" val="3926379039"/>
                    </a:ext>
                  </a:extLst>
                </a:gridCol>
                <a:gridCol w="3425613">
                  <a:extLst>
                    <a:ext uri="{9D8B030D-6E8A-4147-A177-3AD203B41FA5}">
                      <a16:colId xmlns:a16="http://schemas.microsoft.com/office/drawing/2014/main" val="562639680"/>
                    </a:ext>
                  </a:extLst>
                </a:gridCol>
                <a:gridCol w="2848187">
                  <a:extLst>
                    <a:ext uri="{9D8B030D-6E8A-4147-A177-3AD203B41FA5}">
                      <a16:colId xmlns:a16="http://schemas.microsoft.com/office/drawing/2014/main" val="1895049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Method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689" marR="4689" marT="4689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689" marR="4689" marT="4689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689" marR="4689" marT="4689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894649"/>
                  </a:ext>
                </a:extLst>
              </a:tr>
              <a:tr h="8158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lower()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689" marR="4689" marT="46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Converts all characters to lowercase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689" marR="4689" marT="46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</a:t>
                      </a:r>
                      <a:r>
                        <a:rPr lang="en-US" sz="20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HELLO".lower</a:t>
                      </a:r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 → "hello"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689" marR="4689" marT="4689" marB="0" anchor="ctr"/>
                </a:tc>
                <a:extLst>
                  <a:ext uri="{0D108BD9-81ED-4DB2-BD59-A6C34878D82A}">
                    <a16:rowId xmlns:a16="http://schemas.microsoft.com/office/drawing/2014/main" val="3328864392"/>
                  </a:ext>
                </a:extLst>
              </a:tr>
              <a:tr h="8158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upper()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689" marR="4689" marT="46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Converts all characters to uppercase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689" marR="4689" marT="46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"hello".upper() → "HELLO"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689" marR="4689" marT="4689" marB="0" anchor="ctr"/>
                </a:tc>
                <a:extLst>
                  <a:ext uri="{0D108BD9-81ED-4DB2-BD59-A6C34878D82A}">
                    <a16:rowId xmlns:a16="http://schemas.microsoft.com/office/drawing/2014/main" val="7884728"/>
                  </a:ext>
                </a:extLst>
              </a:tr>
              <a:tr h="9518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title()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689" marR="4689" marT="46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Converts the first character of each word to uppercase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689" marR="4689" marT="46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"hello world".title() → "Hello World"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689" marR="4689" marT="4689" marB="0" anchor="ctr"/>
                </a:tc>
                <a:extLst>
                  <a:ext uri="{0D108BD9-81ED-4DB2-BD59-A6C34878D82A}">
                    <a16:rowId xmlns:a16="http://schemas.microsoft.com/office/drawing/2014/main" val="1828261788"/>
                  </a:ext>
                </a:extLst>
              </a:tr>
              <a:tr h="8158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capitalize()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689" marR="4689" marT="46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Converts the first character to uppercase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689" marR="4689" marT="46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"hello".capitalize() → "Hello"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689" marR="4689" marT="4689" marB="0" anchor="ctr"/>
                </a:tc>
                <a:extLst>
                  <a:ext uri="{0D108BD9-81ED-4DB2-BD59-A6C34878D82A}">
                    <a16:rowId xmlns:a16="http://schemas.microsoft.com/office/drawing/2014/main" val="2857017648"/>
                  </a:ext>
                </a:extLst>
              </a:tr>
              <a:tr h="6798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swapcase</a:t>
                      </a:r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689" marR="4689" marT="46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Swaps the case of all characters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689" marR="4689" marT="46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</a:t>
                      </a:r>
                      <a:r>
                        <a:rPr lang="en-US" sz="20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HeLLo</a:t>
                      </a:r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".</a:t>
                      </a:r>
                      <a:r>
                        <a:rPr lang="en-US" sz="20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swapcase</a:t>
                      </a:r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 → "</a:t>
                      </a:r>
                      <a:r>
                        <a:rPr lang="en-US" sz="20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hEllO</a:t>
                      </a:r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689" marR="4689" marT="4689" marB="0" anchor="ctr"/>
                </a:tc>
                <a:extLst>
                  <a:ext uri="{0D108BD9-81ED-4DB2-BD59-A6C34878D82A}">
                    <a16:rowId xmlns:a16="http://schemas.microsoft.com/office/drawing/2014/main" val="46553941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BD07EF4-85A0-73B3-2C1F-EE7820535058}"/>
              </a:ext>
            </a:extLst>
          </p:cNvPr>
          <p:cNvSpPr txBox="1"/>
          <p:nvPr/>
        </p:nvSpPr>
        <p:spPr>
          <a:xfrm>
            <a:off x="1145209" y="477520"/>
            <a:ext cx="4206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1. Changing Case</a:t>
            </a:r>
          </a:p>
        </p:txBody>
      </p:sp>
    </p:spTree>
    <p:extLst>
      <p:ext uri="{BB962C8B-B14F-4D97-AF65-F5344CB8AC3E}">
        <p14:creationId xmlns:p14="http://schemas.microsoft.com/office/powerpoint/2010/main" val="39569646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EF74C20-269F-AD78-AB2E-3F20EE8C9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840262"/>
              </p:ext>
            </p:extLst>
          </p:nvPr>
        </p:nvGraphicFramePr>
        <p:xfrm>
          <a:off x="2082800" y="1254125"/>
          <a:ext cx="8900160" cy="45755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26640">
                  <a:extLst>
                    <a:ext uri="{9D8B030D-6E8A-4147-A177-3AD203B41FA5}">
                      <a16:colId xmlns:a16="http://schemas.microsoft.com/office/drawing/2014/main" val="3926379039"/>
                    </a:ext>
                  </a:extLst>
                </a:gridCol>
                <a:gridCol w="3606800">
                  <a:extLst>
                    <a:ext uri="{9D8B030D-6E8A-4147-A177-3AD203B41FA5}">
                      <a16:colId xmlns:a16="http://schemas.microsoft.com/office/drawing/2014/main" val="562639680"/>
                    </a:ext>
                  </a:extLst>
                </a:gridCol>
                <a:gridCol w="2966720">
                  <a:extLst>
                    <a:ext uri="{9D8B030D-6E8A-4147-A177-3AD203B41FA5}">
                      <a16:colId xmlns:a16="http://schemas.microsoft.com/office/drawing/2014/main" val="189504967"/>
                    </a:ext>
                  </a:extLst>
                </a:gridCol>
              </a:tblGrid>
              <a:tr h="2775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Method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894649"/>
                  </a:ext>
                </a:extLst>
              </a:tr>
              <a:tr h="5494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isalpha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</a:t>
                      </a:r>
                    </a:p>
                  </a:txBody>
                  <a:tcPr marL="6350" marR="6350" marT="6350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Checks if all characters are alphabets</a:t>
                      </a:r>
                    </a:p>
                  </a:txBody>
                  <a:tcPr marL="6350" marR="6350" marT="6350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"hello".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isalpha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 → True</a:t>
                      </a:r>
                    </a:p>
                  </a:txBody>
                  <a:tcPr marL="6350" marR="6350" marT="6350" marB="0"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681824"/>
                  </a:ext>
                </a:extLst>
              </a:tr>
              <a:tr h="7277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isdigit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Checks if all characters are digits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"12345".isdigit() → True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28864392"/>
                  </a:ext>
                </a:extLst>
              </a:tr>
              <a:tr h="7277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isalnum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Checks if all characters are alphanumeric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"hello123".isalnum() → True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884728"/>
                  </a:ext>
                </a:extLst>
              </a:tr>
              <a:tr h="8490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isspace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Checks if all characters are whitespace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 ".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isspace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 → True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28261788"/>
                  </a:ext>
                </a:extLst>
              </a:tr>
              <a:tr h="7277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startswith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Checks if string starts with a substring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"hello".startswith("he") → True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57017648"/>
                  </a:ext>
                </a:extLst>
              </a:tr>
              <a:tr h="606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endswith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Checks if string ends with a substring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"hello".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endswith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("lo") → True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6553941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BD07EF4-85A0-73B3-2C1F-EE7820535058}"/>
              </a:ext>
            </a:extLst>
          </p:cNvPr>
          <p:cNvSpPr txBox="1"/>
          <p:nvPr/>
        </p:nvSpPr>
        <p:spPr>
          <a:xfrm>
            <a:off x="1145209" y="477520"/>
            <a:ext cx="4206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2. Checking Content</a:t>
            </a:r>
          </a:p>
        </p:txBody>
      </p:sp>
    </p:spTree>
    <p:extLst>
      <p:ext uri="{BB962C8B-B14F-4D97-AF65-F5344CB8AC3E}">
        <p14:creationId xmlns:p14="http://schemas.microsoft.com/office/powerpoint/2010/main" val="10818182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D07EF4-85A0-73B3-2C1F-EE7820535058}"/>
              </a:ext>
            </a:extLst>
          </p:cNvPr>
          <p:cNvSpPr txBox="1"/>
          <p:nvPr/>
        </p:nvSpPr>
        <p:spPr>
          <a:xfrm>
            <a:off x="1145209" y="477520"/>
            <a:ext cx="4206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3. Modifying Strings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F8DAB7E-9E03-B1D4-56C5-472B0D3913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77344"/>
              </p:ext>
            </p:extLst>
          </p:nvPr>
        </p:nvGraphicFramePr>
        <p:xfrm>
          <a:off x="1145209" y="1478260"/>
          <a:ext cx="10027919" cy="370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90183">
                  <a:extLst>
                    <a:ext uri="{9D8B030D-6E8A-4147-A177-3AD203B41FA5}">
                      <a16:colId xmlns:a16="http://schemas.microsoft.com/office/drawing/2014/main" val="3186144132"/>
                    </a:ext>
                  </a:extLst>
                </a:gridCol>
                <a:gridCol w="3778551">
                  <a:extLst>
                    <a:ext uri="{9D8B030D-6E8A-4147-A177-3AD203B41FA5}">
                      <a16:colId xmlns:a16="http://schemas.microsoft.com/office/drawing/2014/main" val="1860286021"/>
                    </a:ext>
                  </a:extLst>
                </a:gridCol>
                <a:gridCol w="4359185">
                  <a:extLst>
                    <a:ext uri="{9D8B030D-6E8A-4147-A177-3AD203B41FA5}">
                      <a16:colId xmlns:a16="http://schemas.microsoft.com/office/drawing/2014/main" val="2664656383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Method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0432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strip()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Removes leading and trailing whitespace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 hello ".strip() → "hello"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0664642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lstrip</a:t>
                      </a:r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Removes leading whitespace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 hello".lstrip() → "hello"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3015176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rstrip</a:t>
                      </a:r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Removes trailing whitespace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"hello ".rstrip() → "hello"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7149857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replace()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Replaces all occurrences of a substring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"hello".replace("l", "p") → "heppo"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4356368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split()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Splits string into a list based on a delimiter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</a:t>
                      </a:r>
                      <a:r>
                        <a:rPr lang="en-US" sz="20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a,b,c".split</a:t>
                      </a:r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(",") → ['a', 'b', 'c']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8625375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join()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Joins elements of a list into a string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 ".join(["a", "b", "c"]) → "a b c"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5476099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zfill</a:t>
                      </a:r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Pads string with zeros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"42".zfill(5) → "00042"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96311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91057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D07EF4-85A0-73B3-2C1F-EE7820535058}"/>
              </a:ext>
            </a:extLst>
          </p:cNvPr>
          <p:cNvSpPr txBox="1"/>
          <p:nvPr/>
        </p:nvSpPr>
        <p:spPr>
          <a:xfrm>
            <a:off x="1145209" y="477520"/>
            <a:ext cx="4206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4. Finding and Counting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F8DAB7E-9E03-B1D4-56C5-472B0D3913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657983"/>
              </p:ext>
            </p:extLst>
          </p:nvPr>
        </p:nvGraphicFramePr>
        <p:xfrm>
          <a:off x="1145209" y="2164070"/>
          <a:ext cx="10027919" cy="2159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90183">
                  <a:extLst>
                    <a:ext uri="{9D8B030D-6E8A-4147-A177-3AD203B41FA5}">
                      <a16:colId xmlns:a16="http://schemas.microsoft.com/office/drawing/2014/main" val="3186144132"/>
                    </a:ext>
                  </a:extLst>
                </a:gridCol>
                <a:gridCol w="3778551">
                  <a:extLst>
                    <a:ext uri="{9D8B030D-6E8A-4147-A177-3AD203B41FA5}">
                      <a16:colId xmlns:a16="http://schemas.microsoft.com/office/drawing/2014/main" val="1860286021"/>
                    </a:ext>
                  </a:extLst>
                </a:gridCol>
                <a:gridCol w="4359185">
                  <a:extLst>
                    <a:ext uri="{9D8B030D-6E8A-4147-A177-3AD203B41FA5}">
                      <a16:colId xmlns:a16="http://schemas.microsoft.com/office/drawing/2014/main" val="2664656383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Method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0432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find()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Returns the first occurrence index of substring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"hello".find("l") → 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0664642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rfind()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Returns the last occurrence index of substring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"hello".rfind("l") → 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3015176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count()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Counts the occurrences of a substring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hello".count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("l") → 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71498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3147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D07EF4-85A0-73B3-2C1F-EE7820535058}"/>
              </a:ext>
            </a:extLst>
          </p:cNvPr>
          <p:cNvSpPr txBox="1"/>
          <p:nvPr/>
        </p:nvSpPr>
        <p:spPr>
          <a:xfrm>
            <a:off x="1145209" y="477520"/>
            <a:ext cx="4206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5. Formatting Strings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F8DAB7E-9E03-B1D4-56C5-472B0D3913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010254"/>
              </p:ext>
            </p:extLst>
          </p:nvPr>
        </p:nvGraphicFramePr>
        <p:xfrm>
          <a:off x="1145209" y="1478260"/>
          <a:ext cx="10030790" cy="36501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90724">
                  <a:extLst>
                    <a:ext uri="{9D8B030D-6E8A-4147-A177-3AD203B41FA5}">
                      <a16:colId xmlns:a16="http://schemas.microsoft.com/office/drawing/2014/main" val="3186144132"/>
                    </a:ext>
                  </a:extLst>
                </a:gridCol>
                <a:gridCol w="3779633">
                  <a:extLst>
                    <a:ext uri="{9D8B030D-6E8A-4147-A177-3AD203B41FA5}">
                      <a16:colId xmlns:a16="http://schemas.microsoft.com/office/drawing/2014/main" val="1860286021"/>
                    </a:ext>
                  </a:extLst>
                </a:gridCol>
                <a:gridCol w="4360433">
                  <a:extLst>
                    <a:ext uri="{9D8B030D-6E8A-4147-A177-3AD203B41FA5}">
                      <a16:colId xmlns:a16="http://schemas.microsoft.com/office/drawing/2014/main" val="2664656383"/>
                    </a:ext>
                  </a:extLst>
                </a:gridCol>
              </a:tblGrid>
              <a:tr h="570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Method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04322"/>
                  </a:ext>
                </a:extLst>
              </a:tr>
              <a:tr h="3375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format()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Inserts values into placeholders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"Hello, {}".format("John") → "Hello, John"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23414666"/>
                  </a:ext>
                </a:extLst>
              </a:tr>
              <a:tr h="3375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f-string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Inserts values directly using f syntax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name = "John"; f"Hello, {name}" → "Hello, John"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21232397"/>
                  </a:ext>
                </a:extLst>
              </a:tr>
              <a:tr h="3375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center()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Centers the string within a specified width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"hello".center(10) → " hello "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23665566"/>
                  </a:ext>
                </a:extLst>
              </a:tr>
              <a:tr h="3375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ljust()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Left-aligns the string within a specified width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"hello".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ljust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(10) → "hello "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30151768"/>
                  </a:ext>
                </a:extLst>
              </a:tr>
              <a:tr h="3375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rjust()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Right-aligns the string within a specified width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"hello".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rjust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(10) → " hello"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71498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19531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9BB52842-5048-CCB5-00BC-0B9C48830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5975" y="745470"/>
            <a:ext cx="511575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  <a:t>Membership Operators</a:t>
            </a: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492A7D46-D7A7-5DCD-3DCC-C5B5A9783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969797"/>
              </p:ext>
            </p:extLst>
          </p:nvPr>
        </p:nvGraphicFramePr>
        <p:xfrm>
          <a:off x="1737360" y="1984442"/>
          <a:ext cx="9326880" cy="1317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960">
                  <a:extLst>
                    <a:ext uri="{9D8B030D-6E8A-4147-A177-3AD203B41FA5}">
                      <a16:colId xmlns:a16="http://schemas.microsoft.com/office/drawing/2014/main" val="373517401"/>
                    </a:ext>
                  </a:extLst>
                </a:gridCol>
                <a:gridCol w="4395150">
                  <a:extLst>
                    <a:ext uri="{9D8B030D-6E8A-4147-A177-3AD203B41FA5}">
                      <a16:colId xmlns:a16="http://schemas.microsoft.com/office/drawing/2014/main" val="126902859"/>
                    </a:ext>
                  </a:extLst>
                </a:gridCol>
                <a:gridCol w="2434850">
                  <a:extLst>
                    <a:ext uri="{9D8B030D-6E8A-4147-A177-3AD203B41FA5}">
                      <a16:colId xmlns:a16="http://schemas.microsoft.com/office/drawing/2014/main" val="1575436672"/>
                    </a:ext>
                  </a:extLst>
                </a:gridCol>
                <a:gridCol w="1137920">
                  <a:extLst>
                    <a:ext uri="{9D8B030D-6E8A-4147-A177-3AD203B41FA5}">
                      <a16:colId xmlns:a16="http://schemas.microsoft.com/office/drawing/2014/main" val="200908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Result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9891331"/>
                  </a:ext>
                </a:extLst>
              </a:tr>
              <a:tr h="550478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Checks membership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‘a’ in ‘learning’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157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Not in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Checks absence of membership</a:t>
                      </a:r>
                      <a:endParaRPr lang="en-US" sz="20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‘a’ not in </a:t>
                      </a:r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‘Python’</a:t>
                      </a:r>
                      <a:endParaRPr lang="en-US" sz="20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21421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62571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260C54-4FC0-B46E-0C1F-F5324A91D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782" y="563328"/>
            <a:ext cx="6437313" cy="21798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A49E72-EE4C-670B-CABE-4CF884FD0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195" y="2981820"/>
            <a:ext cx="6352489" cy="373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59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CC4923-F696-D2ED-BB6B-CC9F005067CF}"/>
              </a:ext>
            </a:extLst>
          </p:cNvPr>
          <p:cNvSpPr txBox="1"/>
          <p:nvPr/>
        </p:nvSpPr>
        <p:spPr>
          <a:xfrm>
            <a:off x="3476624" y="733425"/>
            <a:ext cx="6358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What can you do with Python?</a:t>
            </a:r>
            <a:endParaRPr lang="en-US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6CC6DA-D196-0A71-48E6-74B3E5D5D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535" y="3142785"/>
            <a:ext cx="4250545" cy="2406880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45EEBED-8B5A-8336-143E-9705A45F9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6080" y="1347272"/>
            <a:ext cx="6556445" cy="5128571"/>
          </a:xfrm>
        </p:spPr>
        <p:txBody>
          <a:bodyPr anchor="ctr">
            <a:normAutofit fontScale="77500" lnSpcReduction="20000"/>
          </a:bodyPr>
          <a:lstStyle/>
          <a:p>
            <a:pPr marL="44450" marR="0" lvl="0" indent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None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  <a:cs typeface="Montserrat"/>
              <a:sym typeface="Montserrat"/>
            </a:endParaRPr>
          </a:p>
          <a:p>
            <a:pPr marL="844550" lvl="1" indent="-342900">
              <a:lnSpc>
                <a:spcPct val="120000"/>
              </a:lnSpc>
              <a:spcBef>
                <a:spcPts val="0"/>
              </a:spcBef>
              <a:buClr>
                <a:srgbClr val="434343"/>
              </a:buClr>
              <a:buSzPts val="2900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Automate simple tasks </a:t>
            </a:r>
          </a:p>
          <a:p>
            <a:pPr marL="844550" lvl="1" indent="-342900">
              <a:lnSpc>
                <a:spcPct val="120000"/>
              </a:lnSpc>
              <a:spcBef>
                <a:spcPts val="0"/>
              </a:spcBef>
              <a:buClr>
                <a:srgbClr val="434343"/>
              </a:buClr>
              <a:buSzPts val="2900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  <a:cs typeface="Montserrat"/>
              <a:sym typeface="Montserrat"/>
            </a:endParaRPr>
          </a:p>
          <a:p>
            <a:pPr marL="1301750" lvl="2" indent="-342900">
              <a:lnSpc>
                <a:spcPct val="120000"/>
              </a:lnSpc>
              <a:spcBef>
                <a:spcPts val="0"/>
              </a:spcBef>
              <a:buClr>
                <a:srgbClr val="434343"/>
              </a:buClr>
              <a:buSzPts val="2900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Send Emails, edit PDF’s</a:t>
            </a:r>
          </a:p>
          <a:p>
            <a:pPr marL="1301750" lvl="2" indent="-342900">
              <a:lnSpc>
                <a:spcPct val="120000"/>
              </a:lnSpc>
              <a:spcBef>
                <a:spcPts val="0"/>
              </a:spcBef>
              <a:buClr>
                <a:srgbClr val="434343"/>
              </a:buClr>
              <a:buSzPts val="2900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Work with Excel Sheets and scrape data from websites</a:t>
            </a:r>
          </a:p>
          <a:p>
            <a:pPr marL="1301750" lvl="2" indent="-342900">
              <a:lnSpc>
                <a:spcPct val="120000"/>
              </a:lnSpc>
              <a:spcBef>
                <a:spcPts val="0"/>
              </a:spcBef>
              <a:buClr>
                <a:srgbClr val="434343"/>
              </a:buClr>
              <a:buSzPts val="2900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  <a:cs typeface="Montserrat"/>
              <a:sym typeface="Montserrat"/>
            </a:endParaRPr>
          </a:p>
          <a:p>
            <a:pPr marL="844550" lvl="1" indent="-342900">
              <a:lnSpc>
                <a:spcPct val="120000"/>
              </a:lnSpc>
              <a:spcBef>
                <a:spcPts val="0"/>
              </a:spcBef>
              <a:buClr>
                <a:srgbClr val="434343"/>
              </a:buClr>
              <a:buSzPts val="2900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Data Science and Machine Learning</a:t>
            </a:r>
          </a:p>
          <a:p>
            <a:pPr marL="844550" lvl="1" indent="-342900">
              <a:lnSpc>
                <a:spcPct val="120000"/>
              </a:lnSpc>
              <a:spcBef>
                <a:spcPts val="0"/>
              </a:spcBef>
              <a:buClr>
                <a:srgbClr val="434343"/>
              </a:buClr>
              <a:buSzPts val="2900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  <a:cs typeface="Montserrat"/>
              <a:sym typeface="Montserrat"/>
            </a:endParaRPr>
          </a:p>
          <a:p>
            <a:pPr marL="1301750" lvl="2" indent="-342900">
              <a:lnSpc>
                <a:spcPct val="120000"/>
              </a:lnSpc>
              <a:spcBef>
                <a:spcPts val="0"/>
              </a:spcBef>
              <a:buClr>
                <a:srgbClr val="434343"/>
              </a:buClr>
              <a:buSzPts val="2900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Create ML models</a:t>
            </a:r>
          </a:p>
          <a:p>
            <a:pPr marL="1301750" lvl="2" indent="-342900">
              <a:lnSpc>
                <a:spcPct val="120000"/>
              </a:lnSpc>
              <a:spcBef>
                <a:spcPts val="0"/>
              </a:spcBef>
              <a:buClr>
                <a:srgbClr val="434343"/>
              </a:buClr>
              <a:buSzPts val="2900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Create AI chat bots</a:t>
            </a:r>
          </a:p>
          <a:p>
            <a:pPr marL="1301750" lvl="2" indent="-342900">
              <a:lnSpc>
                <a:spcPct val="120000"/>
              </a:lnSpc>
              <a:spcBef>
                <a:spcPts val="0"/>
              </a:spcBef>
              <a:buClr>
                <a:srgbClr val="434343"/>
              </a:buClr>
              <a:buSzPts val="2900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Work in Data Analysis and Analytics.</a:t>
            </a:r>
          </a:p>
          <a:p>
            <a:pPr marL="1301750" lvl="2" indent="-342900">
              <a:lnSpc>
                <a:spcPct val="120000"/>
              </a:lnSpc>
              <a:spcBef>
                <a:spcPts val="0"/>
              </a:spcBef>
              <a:buClr>
                <a:srgbClr val="434343"/>
              </a:buClr>
              <a:buSzPts val="2900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  <a:cs typeface="Montserrat"/>
              <a:sym typeface="Montserrat"/>
            </a:endParaRPr>
          </a:p>
          <a:p>
            <a:pPr marL="844550" lvl="1" indent="-342900">
              <a:lnSpc>
                <a:spcPct val="120000"/>
              </a:lnSpc>
              <a:spcBef>
                <a:spcPts val="0"/>
              </a:spcBef>
              <a:buClr>
                <a:srgbClr val="434343"/>
              </a:buClr>
              <a:buSzPts val="2900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Create websites</a:t>
            </a:r>
          </a:p>
          <a:p>
            <a:pPr marL="844550" lvl="1" indent="-342900">
              <a:lnSpc>
                <a:spcPct val="120000"/>
              </a:lnSpc>
              <a:spcBef>
                <a:spcPts val="0"/>
              </a:spcBef>
              <a:buClr>
                <a:srgbClr val="434343"/>
              </a:buClr>
              <a:buSzPts val="2900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  <a:cs typeface="Montserrat"/>
              <a:sym typeface="Montserrat"/>
            </a:endParaRPr>
          </a:p>
          <a:p>
            <a:pPr marL="1301750" lvl="2" indent="-342900">
              <a:lnSpc>
                <a:spcPct val="120000"/>
              </a:lnSpc>
              <a:spcBef>
                <a:spcPts val="0"/>
              </a:spcBef>
              <a:buClr>
                <a:srgbClr val="434343"/>
              </a:buClr>
              <a:buSzPts val="2900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Use web frameworks such as Django and Flask to handle the backend of a website and user data</a:t>
            </a:r>
          </a:p>
          <a:p>
            <a:pPr marL="1301750" lvl="2" indent="-342900">
              <a:lnSpc>
                <a:spcPct val="120000"/>
              </a:lnSpc>
              <a:spcBef>
                <a:spcPts val="0"/>
              </a:spcBef>
              <a:buClr>
                <a:srgbClr val="434343"/>
              </a:buClr>
              <a:buSzPts val="2900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Create interactive dashboards for users</a:t>
            </a:r>
          </a:p>
          <a:p>
            <a:pPr marL="914400" marR="0" lvl="1" indent="-4127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endParaRPr lang="en-US" b="1" dirty="0">
              <a:latin typeface="Cambria" panose="02040503050406030204" pitchFamily="18" charset="0"/>
              <a:ea typeface="Cambria" panose="02040503050406030204" pitchFamily="18" charset="0"/>
              <a:cs typeface="Montserrat"/>
              <a:sym typeface="Montserrat"/>
            </a:endParaRPr>
          </a:p>
          <a:p>
            <a:pPr marL="958850" marR="0" lvl="2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None/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Basically, most of the stuff out there.</a:t>
            </a:r>
          </a:p>
          <a:p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93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D2D7FE-B5F2-19C5-96F9-C2A6448A8766}"/>
              </a:ext>
            </a:extLst>
          </p:cNvPr>
          <p:cNvSpPr txBox="1"/>
          <p:nvPr/>
        </p:nvSpPr>
        <p:spPr>
          <a:xfrm>
            <a:off x="4605197" y="2721114"/>
            <a:ext cx="6049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Cambria" panose="02040503050406030204" pitchFamily="18" charset="0"/>
                <a:ea typeface="Cambria" panose="02040503050406030204" pitchFamily="18" charset="0"/>
              </a:rPr>
              <a:t>Date Format</a:t>
            </a:r>
          </a:p>
        </p:txBody>
      </p:sp>
    </p:spTree>
    <p:extLst>
      <p:ext uri="{BB962C8B-B14F-4D97-AF65-F5344CB8AC3E}">
        <p14:creationId xmlns:p14="http://schemas.microsoft.com/office/powerpoint/2010/main" val="13420418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A2F539-F909-68FF-68E5-B2A4D71F5A28}"/>
              </a:ext>
            </a:extLst>
          </p:cNvPr>
          <p:cNvSpPr txBox="1"/>
          <p:nvPr/>
        </p:nvSpPr>
        <p:spPr>
          <a:xfrm>
            <a:off x="1168400" y="1344414"/>
            <a:ext cx="8534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Date: </a:t>
            </a:r>
            <a:r>
              <a:rPr lang="en-US" sz="24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Dates can be handled using the datetime module.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6D051A-E4A4-6951-1EA2-1CF13C3A0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161" y="2329555"/>
            <a:ext cx="7722136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5393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A8E0948-549F-9F7F-8CB6-8F8C8FA9F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033529"/>
              </p:ext>
            </p:extLst>
          </p:nvPr>
        </p:nvGraphicFramePr>
        <p:xfrm>
          <a:off x="2404110" y="918210"/>
          <a:ext cx="8213090" cy="52539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5238">
                  <a:extLst>
                    <a:ext uri="{9D8B030D-6E8A-4147-A177-3AD203B41FA5}">
                      <a16:colId xmlns:a16="http://schemas.microsoft.com/office/drawing/2014/main" val="1634345460"/>
                    </a:ext>
                  </a:extLst>
                </a:gridCol>
                <a:gridCol w="3937582">
                  <a:extLst>
                    <a:ext uri="{9D8B030D-6E8A-4147-A177-3AD203B41FA5}">
                      <a16:colId xmlns:a16="http://schemas.microsoft.com/office/drawing/2014/main" val="1571879729"/>
                    </a:ext>
                  </a:extLst>
                </a:gridCol>
                <a:gridCol w="3570270">
                  <a:extLst>
                    <a:ext uri="{9D8B030D-6E8A-4147-A177-3AD203B41FA5}">
                      <a16:colId xmlns:a16="http://schemas.microsoft.com/office/drawing/2014/main" val="1485126549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Code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Meaning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09429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%d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Day of the month (01-31)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7107322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%m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Month as a number (01-12)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4669974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%b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Abbreviated month name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Jul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2555866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%B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Full month name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July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9677032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%y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Year without century (00-99)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3372208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%Y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Year with century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2023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5710034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%H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Hour (00-23) (24-hour clock)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7280423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%I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Hour (01-12) (12-hour clock)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113412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%p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AM or PM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4997543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%M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Minute (00-59)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3727755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%S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Second (00-59)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8560789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%a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Abbreviated weekday name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6678211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%A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Full weekday name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Monday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0088779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%w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Weekday as a number (0-6)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 (Monday)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2491735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%j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Day of the year (001-366)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186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6185199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%W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Week number of the year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3572804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%z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UTC offset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530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4273554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%c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Local date and time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Mon </a:t>
                      </a:r>
                      <a:r>
                        <a:rPr lang="fr-FR" sz="16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Jul</a:t>
                      </a:r>
                      <a:r>
                        <a:rPr lang="fr-FR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3 14:30:00 2023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2292077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%x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Local date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7/3/2023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5071427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%X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Local time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14:30:00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9971415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F5AAD70-B1C3-F11C-E959-60E228AAAE95}"/>
              </a:ext>
            </a:extLst>
          </p:cNvPr>
          <p:cNvSpPr txBox="1"/>
          <p:nvPr/>
        </p:nvSpPr>
        <p:spPr>
          <a:xfrm>
            <a:off x="4443095" y="235071"/>
            <a:ext cx="4135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Common Date Formats</a:t>
            </a:r>
          </a:p>
        </p:txBody>
      </p:sp>
    </p:spTree>
    <p:extLst>
      <p:ext uri="{BB962C8B-B14F-4D97-AF65-F5344CB8AC3E}">
        <p14:creationId xmlns:p14="http://schemas.microsoft.com/office/powerpoint/2010/main" val="11839929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A2F539-F909-68FF-68E5-B2A4D71F5A28}"/>
              </a:ext>
            </a:extLst>
          </p:cNvPr>
          <p:cNvSpPr txBox="1"/>
          <p:nvPr/>
        </p:nvSpPr>
        <p:spPr>
          <a:xfrm>
            <a:off x="2954352" y="715512"/>
            <a:ext cx="61264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Module:: datetime</a:t>
            </a:r>
          </a:p>
          <a:p>
            <a:pPr algn="ctr"/>
            <a:r>
              <a:rPr lang="en-US" sz="2400" dirty="0">
                <a:solidFill>
                  <a:srgbClr val="92D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from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datetime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import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datetime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36C25C-B33A-87D8-2E9F-2FCB5D416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818" y="1984442"/>
            <a:ext cx="7808525" cy="374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9079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A51F80-2E03-270D-CE20-D360E8407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074" y="1210265"/>
            <a:ext cx="6419850" cy="2447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B39AB2-1190-0DAD-E36B-D0BD41C2F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149" y="3736466"/>
            <a:ext cx="6639701" cy="2993674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13928361-FC9C-CB15-80C1-78D33221F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7137" y="361449"/>
            <a:ext cx="562462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Examples of Formatting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202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88480A-9D18-AC7D-0F82-555AFE46A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62" y="1383538"/>
            <a:ext cx="7762875" cy="514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7DFBFD-EAD9-B21B-49AC-AA39045D807D}"/>
              </a:ext>
            </a:extLst>
          </p:cNvPr>
          <p:cNvSpPr txBox="1"/>
          <p:nvPr/>
        </p:nvSpPr>
        <p:spPr>
          <a:xfrm>
            <a:off x="3780406" y="406245"/>
            <a:ext cx="6097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  <a:t>Custom Date Formats</a:t>
            </a:r>
          </a:p>
        </p:txBody>
      </p:sp>
    </p:spTree>
    <p:extLst>
      <p:ext uri="{BB962C8B-B14F-4D97-AF65-F5344CB8AC3E}">
        <p14:creationId xmlns:p14="http://schemas.microsoft.com/office/powerpoint/2010/main" val="33224265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7FE735-A2AC-315D-D613-4FD6D7E4B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569" y="1796348"/>
            <a:ext cx="8116862" cy="3941691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8E3D08C9-374C-214A-466F-E27DB45BE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4586" y="676387"/>
            <a:ext cx="626613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Convert to Epoch Timestamp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6247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82515E-A2B7-4BC6-90EE-5B5FE17B8A71}"/>
              </a:ext>
            </a:extLst>
          </p:cNvPr>
          <p:cNvSpPr txBox="1"/>
          <p:nvPr/>
        </p:nvSpPr>
        <p:spPr>
          <a:xfrm>
            <a:off x="4759568" y="2797084"/>
            <a:ext cx="26728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BOOLEAN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389690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82515E-A2B7-4BC6-90EE-5B5FE17B8A71}"/>
              </a:ext>
            </a:extLst>
          </p:cNvPr>
          <p:cNvSpPr txBox="1"/>
          <p:nvPr/>
        </p:nvSpPr>
        <p:spPr>
          <a:xfrm>
            <a:off x="1036637" y="1191804"/>
            <a:ext cx="8063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Boolean: </a:t>
            </a:r>
            <a:r>
              <a:rPr lang="en-US" sz="24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Represents `True` or `False`.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398D09-ADE0-9058-550F-A2A0AE994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347" y="1886524"/>
            <a:ext cx="7219950" cy="1676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C589C02-7AF0-0C24-1930-95FE78A66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5347" y="4083204"/>
            <a:ext cx="563686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Booleans are a subtype of integers (int) in Python.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True is equivalent to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False is equivalent to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1724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8B408B-C2B2-9E53-1034-99B82079B798}"/>
              </a:ext>
            </a:extLst>
          </p:cNvPr>
          <p:cNvSpPr txBox="1"/>
          <p:nvPr/>
        </p:nvSpPr>
        <p:spPr>
          <a:xfrm>
            <a:off x="5228117" y="2702074"/>
            <a:ext cx="173576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4800" b="1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Lists</a:t>
            </a:r>
            <a:endParaRPr lang="en-US" sz="4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886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Google Shape;62;p14">
            <a:extLst>
              <a:ext uri="{FF2B5EF4-FFF2-40B4-BE49-F238E27FC236}">
                <a16:creationId xmlns:a16="http://schemas.microsoft.com/office/drawing/2014/main" id="{FFBC3108-FD27-015D-6BD3-D3C44111DFE6}"/>
              </a:ext>
            </a:extLst>
          </p:cNvPr>
          <p:cNvSpPr txBox="1">
            <a:spLocks/>
          </p:cNvSpPr>
          <p:nvPr/>
        </p:nvSpPr>
        <p:spPr>
          <a:xfrm>
            <a:off x="1645200" y="2193150"/>
            <a:ext cx="8520600" cy="1404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Basic Data Types</a:t>
            </a:r>
          </a:p>
        </p:txBody>
      </p:sp>
    </p:spTree>
    <p:extLst>
      <p:ext uri="{BB962C8B-B14F-4D97-AF65-F5344CB8AC3E}">
        <p14:creationId xmlns:p14="http://schemas.microsoft.com/office/powerpoint/2010/main" val="3964405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1F52FE-7400-68C7-D668-38A8638EDC91}"/>
              </a:ext>
            </a:extLst>
          </p:cNvPr>
          <p:cNvSpPr txBox="1"/>
          <p:nvPr/>
        </p:nvSpPr>
        <p:spPr>
          <a:xfrm>
            <a:off x="353089" y="389312"/>
            <a:ext cx="11485822" cy="1425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Lists in Python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 </a:t>
            </a:r>
            <a:r>
              <a:rPr lang="en-US" b="1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list</a:t>
            </a: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 Python is a built-in data structure that is used to store multiple items in a single variable. It is one of the most commonly used data types for storing collections of data.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1B65CB-6B67-646A-1B25-A13A701340F8}"/>
              </a:ext>
            </a:extLst>
          </p:cNvPr>
          <p:cNvSpPr txBox="1"/>
          <p:nvPr/>
        </p:nvSpPr>
        <p:spPr>
          <a:xfrm>
            <a:off x="2445490" y="2035013"/>
            <a:ext cx="107707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List1=</a:t>
            </a:r>
            <a:r>
              <a:rPr lang="en-US" sz="32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[1,2,3,4]       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List2= </a:t>
            </a:r>
            <a:r>
              <a:rPr lang="en-US" sz="32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[‘A’, ‘B’, ‘C’, ‘D’]</a:t>
            </a:r>
          </a:p>
          <a:p>
            <a:endParaRPr lang="en-U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693F33-EF60-0F1C-B99E-3E1CF4BAD3E2}"/>
              </a:ext>
            </a:extLst>
          </p:cNvPr>
          <p:cNvSpPr txBox="1"/>
          <p:nvPr/>
        </p:nvSpPr>
        <p:spPr>
          <a:xfrm>
            <a:off x="1336431" y="2906270"/>
            <a:ext cx="9742793" cy="2580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Key Characteristics of Lists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Ordered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Elements in a list have a defined order and can be accessed by their index.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Mutable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You can add, remove, or change items after the list is created.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Heterogeneous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Lists can contain items of different data types.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Dynamic Size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Lists can grow or shrink dynamically as needed.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Allows Duplicates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Lists can contain duplicate items.</a:t>
            </a:r>
          </a:p>
        </p:txBody>
      </p:sp>
    </p:spTree>
    <p:extLst>
      <p:ext uri="{BB962C8B-B14F-4D97-AF65-F5344CB8AC3E}">
        <p14:creationId xmlns:p14="http://schemas.microsoft.com/office/powerpoint/2010/main" val="36919843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61BA998-4E1E-7717-F4E2-CA2B59F0F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569" y="1201479"/>
            <a:ext cx="9073988" cy="407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1994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291F90-0856-5F3E-A5B8-3BE84813A813}"/>
              </a:ext>
            </a:extLst>
          </p:cNvPr>
          <p:cNvSpPr txBox="1"/>
          <p:nvPr/>
        </p:nvSpPr>
        <p:spPr>
          <a:xfrm>
            <a:off x="3649736" y="138250"/>
            <a:ext cx="48925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Accessing List Elements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FD95789-A548-EC28-F363-00F45A74A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665" y="712430"/>
            <a:ext cx="9633098" cy="188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Using Indexing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Index starts at 0 for the first element.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Negative indices access elements from the end.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E0FC38-13EB-0648-50CA-EC6DCB50197D}"/>
              </a:ext>
            </a:extLst>
          </p:cNvPr>
          <p:cNvSpPr txBox="1"/>
          <p:nvPr/>
        </p:nvSpPr>
        <p:spPr>
          <a:xfrm>
            <a:off x="2115878" y="2192121"/>
            <a:ext cx="883565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fruits        =           [‘apple’, ‘banana’, ‘cherry’, ‘date’]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Index                          0              1             2             3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Negative Index        0             -3            -2           -1</a:t>
            </a:r>
          </a:p>
          <a:p>
            <a:endParaRPr lang="en-US" sz="2800" dirty="0">
              <a:solidFill>
                <a:schemeClr val="bg2">
                  <a:lumMod val="1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D8904B-33A2-1A85-EF62-DAFE44119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906" y="4389645"/>
            <a:ext cx="6972411" cy="214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4556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8269077-4951-82C3-6171-7D7716E06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297" y="633220"/>
            <a:ext cx="8410354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2. Using Slicing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Use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start:end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to get a subset of the list.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 end index is exclusive.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3FD720-678B-0861-49CD-8BF2DD716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904" y="2675306"/>
            <a:ext cx="6630868" cy="226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5141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6F9A69-63AB-20BB-9F30-B30B774A21FC}"/>
              </a:ext>
            </a:extLst>
          </p:cNvPr>
          <p:cNvSpPr txBox="1"/>
          <p:nvPr/>
        </p:nvSpPr>
        <p:spPr>
          <a:xfrm>
            <a:off x="4207392" y="150259"/>
            <a:ext cx="37772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  <a:t>List Operations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A46FA22-EA74-F0F4-AF3D-D87FF1F00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127971"/>
              </p:ext>
            </p:extLst>
          </p:nvPr>
        </p:nvGraphicFramePr>
        <p:xfrm>
          <a:off x="1081064" y="974484"/>
          <a:ext cx="10029871" cy="49090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25897">
                  <a:extLst>
                    <a:ext uri="{9D8B030D-6E8A-4147-A177-3AD203B41FA5}">
                      <a16:colId xmlns:a16="http://schemas.microsoft.com/office/drawing/2014/main" val="1019012033"/>
                    </a:ext>
                  </a:extLst>
                </a:gridCol>
                <a:gridCol w="1419162">
                  <a:extLst>
                    <a:ext uri="{9D8B030D-6E8A-4147-A177-3AD203B41FA5}">
                      <a16:colId xmlns:a16="http://schemas.microsoft.com/office/drawing/2014/main" val="2723784516"/>
                    </a:ext>
                  </a:extLst>
                </a:gridCol>
                <a:gridCol w="2298584">
                  <a:extLst>
                    <a:ext uri="{9D8B030D-6E8A-4147-A177-3AD203B41FA5}">
                      <a16:colId xmlns:a16="http://schemas.microsoft.com/office/drawing/2014/main" val="2144780384"/>
                    </a:ext>
                  </a:extLst>
                </a:gridCol>
                <a:gridCol w="2480254">
                  <a:extLst>
                    <a:ext uri="{9D8B030D-6E8A-4147-A177-3AD203B41FA5}">
                      <a16:colId xmlns:a16="http://schemas.microsoft.com/office/drawing/2014/main" val="2130367017"/>
                    </a:ext>
                  </a:extLst>
                </a:gridCol>
                <a:gridCol w="2005974">
                  <a:extLst>
                    <a:ext uri="{9D8B030D-6E8A-4147-A177-3AD203B41FA5}">
                      <a16:colId xmlns:a16="http://schemas.microsoft.com/office/drawing/2014/main" val="73313080"/>
                    </a:ext>
                  </a:extLst>
                </a:gridCol>
              </a:tblGrid>
              <a:tr h="2978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Category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Operation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Syntax/Method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124"/>
                  </a:ext>
                </a:extLst>
              </a:tr>
              <a:tr h="8791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Accessing Elements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Indexing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list[index]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Access an element by its index.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my_list</a:t>
                      </a:r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[1] → Access second element.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extLst>
                  <a:ext uri="{0D108BD9-81ED-4DB2-BD59-A6C34878D82A}">
                    <a16:rowId xmlns:a16="http://schemas.microsoft.com/office/drawing/2014/main" val="1104461834"/>
                  </a:ext>
                </a:extLst>
              </a:tr>
              <a:tr h="879114">
                <a:tc>
                  <a:txBody>
                    <a:bodyPr/>
                    <a:lstStyle/>
                    <a:p>
                      <a:pPr algn="l" fontAlgn="ctr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Slicing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list[</a:t>
                      </a:r>
                      <a:r>
                        <a:rPr lang="en-US" sz="20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start:end:step</a:t>
                      </a:r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Access a portion of the list.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my_list</a:t>
                      </a:r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[1:3] → Elements from index 1 to 2.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extLst>
                  <a:ext uri="{0D108BD9-81ED-4DB2-BD59-A6C34878D82A}">
                    <a16:rowId xmlns:a16="http://schemas.microsoft.com/office/drawing/2014/main" val="2815919415"/>
                  </a:ext>
                </a:extLst>
              </a:tr>
              <a:tr h="8791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Adding Elements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Append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list.append</a:t>
                      </a:r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(x)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Add an element to the end.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my_list.append(50) → [10, 20, 30, 40, 50]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extLst>
                  <a:ext uri="{0D108BD9-81ED-4DB2-BD59-A6C34878D82A}">
                    <a16:rowId xmlns:a16="http://schemas.microsoft.com/office/drawing/2014/main" val="4168580351"/>
                  </a:ext>
                </a:extLst>
              </a:tr>
              <a:tr h="879114">
                <a:tc>
                  <a:txBody>
                    <a:bodyPr/>
                    <a:lstStyle/>
                    <a:p>
                      <a:pPr algn="l" fontAlgn="ctr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Insert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list.insert</a:t>
                      </a:r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</a:t>
                      </a:r>
                      <a:r>
                        <a:rPr lang="en-US" sz="20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</a:t>
                      </a:r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, x)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Insert an element at a specific index.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my_list.insert(2, 25) → [10, 20, 25, 30, 40]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extLst>
                  <a:ext uri="{0D108BD9-81ED-4DB2-BD59-A6C34878D82A}">
                    <a16:rowId xmlns:a16="http://schemas.microsoft.com/office/drawing/2014/main" val="3194340608"/>
                  </a:ext>
                </a:extLst>
              </a:tr>
              <a:tr h="879114">
                <a:tc>
                  <a:txBody>
                    <a:bodyPr/>
                    <a:lstStyle/>
                    <a:p>
                      <a:pPr algn="l" fontAlgn="ctr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Extend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list.extend</a:t>
                      </a:r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</a:t>
                      </a:r>
                      <a:r>
                        <a:rPr lang="en-US" sz="20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iterable</a:t>
                      </a:r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Add multiple elements to the end.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my_list.extend</a:t>
                      </a:r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([60, 70]) → [10, 20, 30, 40, 60, 70]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extLst>
                  <a:ext uri="{0D108BD9-81ED-4DB2-BD59-A6C34878D82A}">
                    <a16:rowId xmlns:a16="http://schemas.microsoft.com/office/drawing/2014/main" val="2938598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70961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64B1821-BE73-A797-80F6-A8F44A07E7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630687"/>
              </p:ext>
            </p:extLst>
          </p:nvPr>
        </p:nvGraphicFramePr>
        <p:xfrm>
          <a:off x="1336431" y="909028"/>
          <a:ext cx="9840310" cy="45773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48935">
                  <a:extLst>
                    <a:ext uri="{9D8B030D-6E8A-4147-A177-3AD203B41FA5}">
                      <a16:colId xmlns:a16="http://schemas.microsoft.com/office/drawing/2014/main" val="1472666929"/>
                    </a:ext>
                  </a:extLst>
                </a:gridCol>
                <a:gridCol w="2187189">
                  <a:extLst>
                    <a:ext uri="{9D8B030D-6E8A-4147-A177-3AD203B41FA5}">
                      <a16:colId xmlns:a16="http://schemas.microsoft.com/office/drawing/2014/main" val="2431108136"/>
                    </a:ext>
                  </a:extLst>
                </a:gridCol>
                <a:gridCol w="1968062">
                  <a:extLst>
                    <a:ext uri="{9D8B030D-6E8A-4147-A177-3AD203B41FA5}">
                      <a16:colId xmlns:a16="http://schemas.microsoft.com/office/drawing/2014/main" val="2518399287"/>
                    </a:ext>
                  </a:extLst>
                </a:gridCol>
                <a:gridCol w="1968062">
                  <a:extLst>
                    <a:ext uri="{9D8B030D-6E8A-4147-A177-3AD203B41FA5}">
                      <a16:colId xmlns:a16="http://schemas.microsoft.com/office/drawing/2014/main" val="2144260646"/>
                    </a:ext>
                  </a:extLst>
                </a:gridCol>
                <a:gridCol w="1968062">
                  <a:extLst>
                    <a:ext uri="{9D8B030D-6E8A-4147-A177-3AD203B41FA5}">
                      <a16:colId xmlns:a16="http://schemas.microsoft.com/office/drawing/2014/main" val="2338330584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Category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Operation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Syntax/Method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38148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Removing Elements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Remove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list.remove</a:t>
                      </a:r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(x)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Remove the first occurrence of a value.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my_list.remove(30) → [10, 20, 40]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89033768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pPr algn="l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Pop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list.pop</a:t>
                      </a:r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</a:t>
                      </a:r>
                      <a:r>
                        <a:rPr lang="en-US" sz="20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</a:t>
                      </a:r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Remove and return an element by index.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my_list.pop(1) → 20, my_list → [10, 30, 40]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66396411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algn="l" fontAlgn="ctr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Clear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list.clear</a:t>
                      </a:r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Remove all elements.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my_list.clear() → []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66235206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Updating Elements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Replace by Index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list[index] = value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Update a specific element.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my_list[2] = 35 → [10, 20, 35, 40]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97973648"/>
                  </a:ext>
                </a:extLst>
              </a:tr>
              <a:tr h="920750">
                <a:tc>
                  <a:txBody>
                    <a:bodyPr/>
                    <a:lstStyle/>
                    <a:p>
                      <a:pPr algn="l" fontAlgn="ctr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Replace via Slicing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list[start:end] = values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Update multiple elements using slicing.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my_list</a:t>
                      </a:r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[1:3] = [25, 30] → [10, 25, 30, 40]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0653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49958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C3E5557-94A2-FFE0-6B1C-46AB257D6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463037"/>
              </p:ext>
            </p:extLst>
          </p:nvPr>
        </p:nvGraphicFramePr>
        <p:xfrm>
          <a:off x="880471" y="799180"/>
          <a:ext cx="10133426" cy="50071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3634">
                  <a:extLst>
                    <a:ext uri="{9D8B030D-6E8A-4147-A177-3AD203B41FA5}">
                      <a16:colId xmlns:a16="http://schemas.microsoft.com/office/drawing/2014/main" val="2497552521"/>
                    </a:ext>
                  </a:extLst>
                </a:gridCol>
                <a:gridCol w="1884769">
                  <a:extLst>
                    <a:ext uri="{9D8B030D-6E8A-4147-A177-3AD203B41FA5}">
                      <a16:colId xmlns:a16="http://schemas.microsoft.com/office/drawing/2014/main" val="2531014250"/>
                    </a:ext>
                  </a:extLst>
                </a:gridCol>
                <a:gridCol w="1938928">
                  <a:extLst>
                    <a:ext uri="{9D8B030D-6E8A-4147-A177-3AD203B41FA5}">
                      <a16:colId xmlns:a16="http://schemas.microsoft.com/office/drawing/2014/main" val="2069731018"/>
                    </a:ext>
                  </a:extLst>
                </a:gridCol>
                <a:gridCol w="2144736">
                  <a:extLst>
                    <a:ext uri="{9D8B030D-6E8A-4147-A177-3AD203B41FA5}">
                      <a16:colId xmlns:a16="http://schemas.microsoft.com/office/drawing/2014/main" val="3478176957"/>
                    </a:ext>
                  </a:extLst>
                </a:gridCol>
                <a:gridCol w="2491359">
                  <a:extLst>
                    <a:ext uri="{9D8B030D-6E8A-4147-A177-3AD203B41FA5}">
                      <a16:colId xmlns:a16="http://schemas.microsoft.com/office/drawing/2014/main" val="651956625"/>
                    </a:ext>
                  </a:extLst>
                </a:gridCol>
              </a:tblGrid>
              <a:tr h="241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Category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Operation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Syntax/Method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144626"/>
                  </a:ext>
                </a:extLst>
              </a:tr>
              <a:tr h="6977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Searching Elements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Index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list.index</a:t>
                      </a:r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(x)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Find the index of the first occurrence of a value.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my_list.index(30) → 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2962965430"/>
                  </a:ext>
                </a:extLst>
              </a:tr>
              <a:tr h="645497"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Count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list.count(x)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Count the occurrences of a value.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my_list.count(30) → 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1305959508"/>
                  </a:ext>
                </a:extLst>
              </a:tr>
              <a:tr h="4315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Sorting and Reversing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Sort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list.sort</a:t>
                      </a:r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Sort the list in ascending order.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my_list.sort() → [10, 20, 30, 40]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3788511656"/>
                  </a:ext>
                </a:extLst>
              </a:tr>
              <a:tr h="524049"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Reverse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list.reverse</a:t>
                      </a:r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Reverse the elements of the list.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my_list.reverse() → [40, 30, 20, 10]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2074726541"/>
                  </a:ext>
                </a:extLst>
              </a:tr>
              <a:tr h="6977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Copying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Copy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list.copy</a:t>
                      </a:r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Create a shallow copy of the list.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new_list</a:t>
                      </a:r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= </a:t>
                      </a:r>
                      <a:r>
                        <a:rPr lang="en-US" sz="18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my_list.copy</a:t>
                      </a:r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 → </a:t>
                      </a:r>
                      <a:r>
                        <a:rPr lang="en-US" sz="18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new_list</a:t>
                      </a:r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= [10, 20, 30, 40]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772558259"/>
                  </a:ext>
                </a:extLst>
              </a:tr>
              <a:tr h="4315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Combining Lists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Concatenation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list1 + list2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Combine two lists into one.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[10, 20] + [30, 40] → [10, 20, 30, 40]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858969821"/>
                  </a:ext>
                </a:extLst>
              </a:tr>
              <a:tr h="431576"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Repetition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list * 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Repeat the list n times.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[10, 20] * 2 → [10, 20, 10, 20]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1363511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978143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9BB52842-5048-CCB5-00BC-0B9C48830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5975" y="745470"/>
            <a:ext cx="511575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  <a:t>Membership Operators</a:t>
            </a: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492A7D46-D7A7-5DCD-3DCC-C5B5A978398F}"/>
              </a:ext>
            </a:extLst>
          </p:cNvPr>
          <p:cNvGraphicFramePr>
            <a:graphicFrameLocks noGrp="1"/>
          </p:cNvGraphicFramePr>
          <p:nvPr/>
        </p:nvGraphicFramePr>
        <p:xfrm>
          <a:off x="1737360" y="1984442"/>
          <a:ext cx="9326880" cy="1317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960">
                  <a:extLst>
                    <a:ext uri="{9D8B030D-6E8A-4147-A177-3AD203B41FA5}">
                      <a16:colId xmlns:a16="http://schemas.microsoft.com/office/drawing/2014/main" val="373517401"/>
                    </a:ext>
                  </a:extLst>
                </a:gridCol>
                <a:gridCol w="4344027">
                  <a:extLst>
                    <a:ext uri="{9D8B030D-6E8A-4147-A177-3AD203B41FA5}">
                      <a16:colId xmlns:a16="http://schemas.microsoft.com/office/drawing/2014/main" val="126902859"/>
                    </a:ext>
                  </a:extLst>
                </a:gridCol>
                <a:gridCol w="2485973">
                  <a:extLst>
                    <a:ext uri="{9D8B030D-6E8A-4147-A177-3AD203B41FA5}">
                      <a16:colId xmlns:a16="http://schemas.microsoft.com/office/drawing/2014/main" val="1575436672"/>
                    </a:ext>
                  </a:extLst>
                </a:gridCol>
                <a:gridCol w="1137920">
                  <a:extLst>
                    <a:ext uri="{9D8B030D-6E8A-4147-A177-3AD203B41FA5}">
                      <a16:colId xmlns:a16="http://schemas.microsoft.com/office/drawing/2014/main" val="200908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Result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9891331"/>
                  </a:ext>
                </a:extLst>
              </a:tr>
              <a:tr h="550478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Checks membership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 in [1, 2, 3, 4, 5]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157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Not in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Checks absence of membership</a:t>
                      </a:r>
                      <a:endParaRPr lang="en-US" sz="20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 not in [1, 2, 3]</a:t>
                      </a:r>
                      <a:endParaRPr lang="en-US" sz="20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21421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1117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0E0505-31AA-8E26-56B7-132C6E161465}"/>
              </a:ext>
            </a:extLst>
          </p:cNvPr>
          <p:cNvSpPr txBox="1"/>
          <p:nvPr/>
        </p:nvSpPr>
        <p:spPr>
          <a:xfrm>
            <a:off x="4899353" y="3013501"/>
            <a:ext cx="239329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>
                <a:latin typeface="Cambria" panose="02040503050406030204" pitchFamily="18" charset="0"/>
                <a:ea typeface="Cambria" panose="02040503050406030204" pitchFamily="18" charset="0"/>
              </a:rPr>
              <a:t>Tuples </a:t>
            </a:r>
          </a:p>
        </p:txBody>
      </p:sp>
    </p:spTree>
    <p:extLst>
      <p:ext uri="{BB962C8B-B14F-4D97-AF65-F5344CB8AC3E}">
        <p14:creationId xmlns:p14="http://schemas.microsoft.com/office/powerpoint/2010/main" val="115682446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F7DF9F-E333-2B75-9024-D61F9B95F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012" y="485871"/>
            <a:ext cx="8493159" cy="1749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Tuples in Python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 tuple is a collection of ordered, immutable elements.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Tuples are defined using parentheses () and can hold elements of any data type.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Once a tuple is created, its elements cannot be changed (i.e., they are immutable).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B98E2A-307E-99B3-A273-F73BA190211B}"/>
              </a:ext>
            </a:extLst>
          </p:cNvPr>
          <p:cNvSpPr txBox="1"/>
          <p:nvPr/>
        </p:nvSpPr>
        <p:spPr>
          <a:xfrm>
            <a:off x="1222028" y="3092542"/>
            <a:ext cx="9965914" cy="2205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Key Features of Tuples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Immutable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Tuples cannot be modified after creation.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Ordered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Elements have a defined order and can be accessed using an index.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Allow Duplicates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Tuples can have duplicate elements.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Can Hold Mixed Data Types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Tuples can contain integers, strings, lists, other tuples, etc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28008-230D-BE1C-1FFB-AD40858C6C3B}"/>
              </a:ext>
            </a:extLst>
          </p:cNvPr>
          <p:cNvSpPr txBox="1"/>
          <p:nvPr/>
        </p:nvSpPr>
        <p:spPr>
          <a:xfrm>
            <a:off x="3636336" y="2353057"/>
            <a:ext cx="3799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tuple1 = </a:t>
            </a:r>
            <a:r>
              <a:rPr lang="en-US" sz="3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(1,2,3,4)</a:t>
            </a:r>
          </a:p>
        </p:txBody>
      </p:sp>
    </p:spTree>
    <p:extLst>
      <p:ext uri="{BB962C8B-B14F-4D97-AF65-F5344CB8AC3E}">
        <p14:creationId xmlns:p14="http://schemas.microsoft.com/office/powerpoint/2010/main" val="2229244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Google Shape;62;p14">
            <a:extLst>
              <a:ext uri="{FF2B5EF4-FFF2-40B4-BE49-F238E27FC236}">
                <a16:creationId xmlns:a16="http://schemas.microsoft.com/office/drawing/2014/main" id="{FFBC3108-FD27-015D-6BD3-D3C44111DFE6}"/>
              </a:ext>
            </a:extLst>
          </p:cNvPr>
          <p:cNvSpPr txBox="1">
            <a:spLocks/>
          </p:cNvSpPr>
          <p:nvPr/>
        </p:nvSpPr>
        <p:spPr>
          <a:xfrm>
            <a:off x="1645200" y="2193150"/>
            <a:ext cx="8520600" cy="1404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b="1" dirty="0">
                <a:latin typeface="Montserrat"/>
                <a:ea typeface="Montserrat"/>
                <a:cs typeface="Montserrat"/>
                <a:sym typeface="Montserrat"/>
              </a:rPr>
              <a:t>Basic Data Types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62A577-1467-E808-3AEF-C922EEE05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863" y="1132455"/>
            <a:ext cx="8667536" cy="486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383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AB60DF-7BEB-C656-26F3-4DD3C8A47035}"/>
              </a:ext>
            </a:extLst>
          </p:cNvPr>
          <p:cNvSpPr txBox="1"/>
          <p:nvPr/>
        </p:nvSpPr>
        <p:spPr>
          <a:xfrm>
            <a:off x="635295" y="533032"/>
            <a:ext cx="60977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1. Creating a Simple Tuple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EE6516-2F63-47B1-5E91-45443511A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622" y="1307688"/>
            <a:ext cx="6097771" cy="1562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1563AB-7F88-3815-ADEB-9EF699DDBAF6}"/>
              </a:ext>
            </a:extLst>
          </p:cNvPr>
          <p:cNvSpPr txBox="1"/>
          <p:nvPr/>
        </p:nvSpPr>
        <p:spPr>
          <a:xfrm>
            <a:off x="635295" y="3295406"/>
            <a:ext cx="60977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2. Tuple with Mixed Data Types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27FBDF-49D0-3C57-295D-CFD3B4292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8622" y="4276605"/>
            <a:ext cx="641032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99602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AB60DF-7BEB-C656-26F3-4DD3C8A47035}"/>
              </a:ext>
            </a:extLst>
          </p:cNvPr>
          <p:cNvSpPr txBox="1"/>
          <p:nvPr/>
        </p:nvSpPr>
        <p:spPr>
          <a:xfrm>
            <a:off x="635295" y="533032"/>
            <a:ext cx="60977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3. Empty Tuple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1563AB-7F88-3815-ADEB-9EF699DDBAF6}"/>
              </a:ext>
            </a:extLst>
          </p:cNvPr>
          <p:cNvSpPr txBox="1"/>
          <p:nvPr/>
        </p:nvSpPr>
        <p:spPr>
          <a:xfrm>
            <a:off x="635295" y="3295406"/>
            <a:ext cx="60977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4. Tuple Using the tuple() Constructor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AE2CC1-B41B-5B98-CA80-D6F8EEB2A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171" y="1098617"/>
            <a:ext cx="5343525" cy="17716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907EDA-DF26-6E93-0D30-0429609DF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3171" y="4241229"/>
            <a:ext cx="681990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22308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31489C-69ED-5A6A-413E-FDEA3380F50D}"/>
              </a:ext>
            </a:extLst>
          </p:cNvPr>
          <p:cNvSpPr txBox="1"/>
          <p:nvPr/>
        </p:nvSpPr>
        <p:spPr>
          <a:xfrm>
            <a:off x="4303085" y="416074"/>
            <a:ext cx="30865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Accessing a Tuple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8D7A515-36B9-3430-25B5-56E8EDCA5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381" y="821327"/>
            <a:ext cx="6165790" cy="1749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Using Indexing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Each element in a tuple is assigned an index starting from 0.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You can access elements using square brackets [ ].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235297-6C26-ABA7-4865-A6B81EFA7AAC}"/>
              </a:ext>
            </a:extLst>
          </p:cNvPr>
          <p:cNvSpPr txBox="1"/>
          <p:nvPr/>
        </p:nvSpPr>
        <p:spPr>
          <a:xfrm>
            <a:off x="2974775" y="2082889"/>
            <a:ext cx="7902649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 err="1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my_tuple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=  ( 10,  20,  30,  40,  50 )</a:t>
            </a:r>
            <a:endParaRPr lang="en-US" sz="2800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Index                       0       1       2        3       4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Negative Index     0      -4       -3     -2      -1</a:t>
            </a:r>
          </a:p>
          <a:p>
            <a:endParaRPr lang="en-US" sz="2800" dirty="0">
              <a:solidFill>
                <a:schemeClr val="bg2">
                  <a:lumMod val="1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D7E80D-45AB-2136-F68C-0E0048408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259" y="4509577"/>
            <a:ext cx="7161679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74754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0F652A-4741-134B-0114-05E1AFDF2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363" y="380490"/>
            <a:ext cx="8297400" cy="1333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Using Slicing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Slicing allows you to access a range of elements by specifying start, stop, and step.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4ACA14-381C-6B34-F4D8-339FC028C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863" y="1984442"/>
            <a:ext cx="638175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07025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31489C-69ED-5A6A-413E-FDEA3380F50D}"/>
              </a:ext>
            </a:extLst>
          </p:cNvPr>
          <p:cNvSpPr txBox="1"/>
          <p:nvPr/>
        </p:nvSpPr>
        <p:spPr>
          <a:xfrm>
            <a:off x="3664910" y="2398508"/>
            <a:ext cx="48621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latin typeface="Cambria" panose="02040503050406030204" pitchFamily="18" charset="0"/>
                <a:ea typeface="Cambria" panose="02040503050406030204" pitchFamily="18" charset="0"/>
              </a:rPr>
              <a:t>Tuple Operations</a:t>
            </a:r>
          </a:p>
        </p:txBody>
      </p:sp>
    </p:spTree>
    <p:extLst>
      <p:ext uri="{BB962C8B-B14F-4D97-AF65-F5344CB8AC3E}">
        <p14:creationId xmlns:p14="http://schemas.microsoft.com/office/powerpoint/2010/main" val="300163885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F3F9184-48C4-3594-06EE-410D265922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787189"/>
              </p:ext>
            </p:extLst>
          </p:nvPr>
        </p:nvGraphicFramePr>
        <p:xfrm>
          <a:off x="1807535" y="920425"/>
          <a:ext cx="9175900" cy="52517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93975">
                  <a:extLst>
                    <a:ext uri="{9D8B030D-6E8A-4147-A177-3AD203B41FA5}">
                      <a16:colId xmlns:a16="http://schemas.microsoft.com/office/drawing/2014/main" val="2282023122"/>
                    </a:ext>
                  </a:extLst>
                </a:gridCol>
                <a:gridCol w="2293975">
                  <a:extLst>
                    <a:ext uri="{9D8B030D-6E8A-4147-A177-3AD203B41FA5}">
                      <a16:colId xmlns:a16="http://schemas.microsoft.com/office/drawing/2014/main" val="3498456360"/>
                    </a:ext>
                  </a:extLst>
                </a:gridCol>
                <a:gridCol w="2293975">
                  <a:extLst>
                    <a:ext uri="{9D8B030D-6E8A-4147-A177-3AD203B41FA5}">
                      <a16:colId xmlns:a16="http://schemas.microsoft.com/office/drawing/2014/main" val="547223297"/>
                    </a:ext>
                  </a:extLst>
                </a:gridCol>
                <a:gridCol w="2293975">
                  <a:extLst>
                    <a:ext uri="{9D8B030D-6E8A-4147-A177-3AD203B41FA5}">
                      <a16:colId xmlns:a16="http://schemas.microsoft.com/office/drawing/2014/main" val="2894876068"/>
                    </a:ext>
                  </a:extLst>
                </a:gridCol>
              </a:tblGrid>
              <a:tr h="3559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Operation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Output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34723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Access by Index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 = (1, 2, 3); t[0]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Access the first element.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5066009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Negative Indexing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 = (1, 2, 3); t[-1]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Access the last element.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24766019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Slicing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 = (1, 2, 3, 4); t[1:3]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Access a range of elements (start inclusive, end exclusive).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(2, 3)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93151073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Length of Tuple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len</a:t>
                      </a:r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((1, 2, 3))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Returns the number of elements in the tuple.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875899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Concatenation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(1, 2) + (3, 4)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Joins two tuples.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(1, 2, 3, 4)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0990654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Repetition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(1, 2) * 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Repeats the tuple n times.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(1, 2, 1, 2)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04705346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Membership Test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 in (1, 2, 3)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Checks if an element exists in the tuple.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TRUE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4272469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Iterating through Tuple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for x in (1, 2, 3): print(x)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Loops through each element of the tuple.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1 2 3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15834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42704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F3F9184-48C4-3594-06EE-410D265922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158900"/>
              </p:ext>
            </p:extLst>
          </p:nvPr>
        </p:nvGraphicFramePr>
        <p:xfrm>
          <a:off x="1658678" y="675876"/>
          <a:ext cx="9423993" cy="51539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55998">
                  <a:extLst>
                    <a:ext uri="{9D8B030D-6E8A-4147-A177-3AD203B41FA5}">
                      <a16:colId xmlns:a16="http://schemas.microsoft.com/office/drawing/2014/main" val="2282023122"/>
                    </a:ext>
                  </a:extLst>
                </a:gridCol>
                <a:gridCol w="2314205">
                  <a:extLst>
                    <a:ext uri="{9D8B030D-6E8A-4147-A177-3AD203B41FA5}">
                      <a16:colId xmlns:a16="http://schemas.microsoft.com/office/drawing/2014/main" val="3498456360"/>
                    </a:ext>
                  </a:extLst>
                </a:gridCol>
                <a:gridCol w="2941997">
                  <a:extLst>
                    <a:ext uri="{9D8B030D-6E8A-4147-A177-3AD203B41FA5}">
                      <a16:colId xmlns:a16="http://schemas.microsoft.com/office/drawing/2014/main" val="547223297"/>
                    </a:ext>
                  </a:extLst>
                </a:gridCol>
                <a:gridCol w="1811793">
                  <a:extLst>
                    <a:ext uri="{9D8B030D-6E8A-4147-A177-3AD203B41FA5}">
                      <a16:colId xmlns:a16="http://schemas.microsoft.com/office/drawing/2014/main" val="2894876068"/>
                    </a:ext>
                  </a:extLst>
                </a:gridCol>
              </a:tblGrid>
              <a:tr h="3559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Operation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Output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34723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Count Occurrences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(1, 2, 2).count(2)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Counts the occurrences of an element in the tuple.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5066009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Find Index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(1, 2, 3).index(2)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Returns the index of the first occurrence of an element.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24766019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Immutable Nature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 = (1, 2); t[0] = 10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Attempt to modify a tuple element.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TypeError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93151073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Sorting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sorted((3, 1, 2))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Returns a sorted list (tuple itself is not modified).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[1, 2, 3]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875899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Tuple Unpacking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a, b = (1, 2)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Assigns tuple elements to variables.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a=1, b=2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0990654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Nested Tuple Access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 = ((1, 2), (3, 4)); t[1][0]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Access an element from a nested tuple.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04705346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Conversion to List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list((1, 2, 3))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Converts a tuple to a list.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[1, 2, 3]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4272469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Conversion from List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tuple([1, 2, 3])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Converts a list to a tuple.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(1, 2, 3)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15834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437575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9BB52842-5048-CCB5-00BC-0B9C48830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5975" y="745470"/>
            <a:ext cx="511575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  <a:t>Membership Operators</a:t>
            </a: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492A7D46-D7A7-5DCD-3DCC-C5B5A9783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857685"/>
              </p:ext>
            </p:extLst>
          </p:nvPr>
        </p:nvGraphicFramePr>
        <p:xfrm>
          <a:off x="1737360" y="1984442"/>
          <a:ext cx="9326880" cy="1317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960">
                  <a:extLst>
                    <a:ext uri="{9D8B030D-6E8A-4147-A177-3AD203B41FA5}">
                      <a16:colId xmlns:a16="http://schemas.microsoft.com/office/drawing/2014/main" val="373517401"/>
                    </a:ext>
                  </a:extLst>
                </a:gridCol>
                <a:gridCol w="4344027">
                  <a:extLst>
                    <a:ext uri="{9D8B030D-6E8A-4147-A177-3AD203B41FA5}">
                      <a16:colId xmlns:a16="http://schemas.microsoft.com/office/drawing/2014/main" val="126902859"/>
                    </a:ext>
                  </a:extLst>
                </a:gridCol>
                <a:gridCol w="2485973">
                  <a:extLst>
                    <a:ext uri="{9D8B030D-6E8A-4147-A177-3AD203B41FA5}">
                      <a16:colId xmlns:a16="http://schemas.microsoft.com/office/drawing/2014/main" val="1575436672"/>
                    </a:ext>
                  </a:extLst>
                </a:gridCol>
                <a:gridCol w="1137920">
                  <a:extLst>
                    <a:ext uri="{9D8B030D-6E8A-4147-A177-3AD203B41FA5}">
                      <a16:colId xmlns:a16="http://schemas.microsoft.com/office/drawing/2014/main" val="200908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Result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9891331"/>
                  </a:ext>
                </a:extLst>
              </a:tr>
              <a:tr h="550478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Checks membership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 in (1, 2, 3, 4, 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157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Not in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Checks absence of membership</a:t>
                      </a:r>
                      <a:endParaRPr lang="en-US" sz="20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 not in (1, 2, 3)</a:t>
                      </a:r>
                      <a:endParaRPr lang="en-US" sz="20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21421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457964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31489C-69ED-5A6A-413E-FDEA3380F50D}"/>
              </a:ext>
            </a:extLst>
          </p:cNvPr>
          <p:cNvSpPr txBox="1"/>
          <p:nvPr/>
        </p:nvSpPr>
        <p:spPr>
          <a:xfrm>
            <a:off x="5263117" y="2429331"/>
            <a:ext cx="48621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latin typeface="Cambria" panose="02040503050406030204" pitchFamily="18" charset="0"/>
                <a:ea typeface="Cambria" panose="02040503050406030204" pitchFamily="18" charset="0"/>
              </a:rPr>
              <a:t>SETS</a:t>
            </a:r>
          </a:p>
        </p:txBody>
      </p:sp>
    </p:spTree>
    <p:extLst>
      <p:ext uri="{BB962C8B-B14F-4D97-AF65-F5344CB8AC3E}">
        <p14:creationId xmlns:p14="http://schemas.microsoft.com/office/powerpoint/2010/main" val="258137795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E852936-F4AA-F855-EE1C-5FDA07B83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476" y="130345"/>
            <a:ext cx="6900863" cy="2026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What Are Sets?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 set is an unordered collection of unique and immutable elements.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Sets are defined using curly braces {} or the set() constructor.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9190D0B2-5278-06F6-DC2B-20CE492B1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5783" y="2931460"/>
            <a:ext cx="9658350" cy="3180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Key Features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Unordered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Items do not have a specific order.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Unique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No duplicate elements.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Mutable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Elements can be added or removed, but the set itself must contain immutable objects.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7EA75A-734D-72BE-8EEE-403CD368D447}"/>
              </a:ext>
            </a:extLst>
          </p:cNvPr>
          <p:cNvSpPr txBox="1"/>
          <p:nvPr/>
        </p:nvSpPr>
        <p:spPr>
          <a:xfrm>
            <a:off x="4301447" y="1965423"/>
            <a:ext cx="48699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{1,2,3, ‘A’, ‘b’}</a:t>
            </a:r>
          </a:p>
        </p:txBody>
      </p:sp>
    </p:spTree>
    <p:extLst>
      <p:ext uri="{BB962C8B-B14F-4D97-AF65-F5344CB8AC3E}">
        <p14:creationId xmlns:p14="http://schemas.microsoft.com/office/powerpoint/2010/main" val="3148629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Google Shape;79;p16">
            <a:extLst>
              <a:ext uri="{FF2B5EF4-FFF2-40B4-BE49-F238E27FC236}">
                <a16:creationId xmlns:a16="http://schemas.microsoft.com/office/drawing/2014/main" id="{33539017-6BCD-59B7-8AC0-F4704E2201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3162024"/>
              </p:ext>
            </p:extLst>
          </p:nvPr>
        </p:nvGraphicFramePr>
        <p:xfrm>
          <a:off x="2383604" y="616449"/>
          <a:ext cx="8077509" cy="605841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506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9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38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924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24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lang="en" b="1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 b="1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lang="en" b="1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899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lang="en" b="1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 dirty="0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lang="en" b="1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080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lang="en" b="1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lang="en" b="1" dirty="0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lang="en" b="1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lang="en" b="1" dirty="0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lang="en" b="1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lang="en" b="1" dirty="0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080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Date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date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0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Values with date format: </a:t>
                      </a:r>
                      <a:r>
                        <a:rPr lang="en-US" b="1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“2024-10-24”, “1990/12/11”, “20 November 2023”</a:t>
                      </a:r>
                      <a:endParaRPr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113353215"/>
                  </a:ext>
                </a:extLst>
              </a:tr>
              <a:tr h="46924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lang="en" b="1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lang="en" b="1" dirty="0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080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lang="en" b="1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lang="en" b="1" dirty="0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5080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lang="en" b="1" dirty="0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924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lang="en" b="1" dirty="0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924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lang="en" b="1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lang="en" b="1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428681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918122-E528-F6A3-72B7-9D3B6CAAF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061" y="1105429"/>
            <a:ext cx="8386835" cy="407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41649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F6E4CC-1028-CEA4-58FA-1A33248B62BC}"/>
              </a:ext>
            </a:extLst>
          </p:cNvPr>
          <p:cNvSpPr txBox="1"/>
          <p:nvPr/>
        </p:nvSpPr>
        <p:spPr>
          <a:xfrm>
            <a:off x="688368" y="236305"/>
            <a:ext cx="7253555" cy="2026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Accessing Elements in Sets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Direct access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is not possible due to the unordered nature of sets.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You can iterate through a set using loops.</a:t>
            </a:r>
          </a:p>
          <a:p>
            <a:pPr>
              <a:lnSpc>
                <a:spcPct val="150000"/>
              </a:lnSpc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43AEF7-A5A5-085A-A268-CECE58CCD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147" y="2569433"/>
            <a:ext cx="8749884" cy="202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17103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1181A2B-D97F-F0C5-C3D9-BFAEC6E33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750749"/>
              </p:ext>
            </p:extLst>
          </p:nvPr>
        </p:nvGraphicFramePr>
        <p:xfrm>
          <a:off x="2901379" y="979362"/>
          <a:ext cx="7948132" cy="42501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22292">
                  <a:extLst>
                    <a:ext uri="{9D8B030D-6E8A-4147-A177-3AD203B41FA5}">
                      <a16:colId xmlns:a16="http://schemas.microsoft.com/office/drawing/2014/main" val="438471262"/>
                    </a:ext>
                  </a:extLst>
                </a:gridCol>
                <a:gridCol w="5225840">
                  <a:extLst>
                    <a:ext uri="{9D8B030D-6E8A-4147-A177-3AD203B41FA5}">
                      <a16:colId xmlns:a16="http://schemas.microsoft.com/office/drawing/2014/main" val="3939845182"/>
                    </a:ext>
                  </a:extLst>
                </a:gridCol>
              </a:tblGrid>
              <a:tr h="3225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Method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201155"/>
                  </a:ext>
                </a:extLst>
              </a:tr>
              <a:tr h="4232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add(item)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Adds an element to the set.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89788309"/>
                  </a:ext>
                </a:extLst>
              </a:tr>
              <a:tr h="6378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update(</a:t>
                      </a:r>
                      <a:r>
                        <a:rPr lang="en-US" sz="18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iterable</a:t>
                      </a:r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Adds multiple elements from an iterable.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82197006"/>
                  </a:ext>
                </a:extLst>
              </a:tr>
              <a:tr h="6378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remove(item)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Removes an element; raises </a:t>
                      </a:r>
                      <a:r>
                        <a:rPr lang="en-US" sz="18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KeyError</a:t>
                      </a:r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if not found.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62381184"/>
                  </a:ext>
                </a:extLst>
              </a:tr>
              <a:tr h="9530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discard(item)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Removes an element; does not raise an error if not found.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63965230"/>
                  </a:ext>
                </a:extLst>
              </a:tr>
              <a:tr h="6378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pop()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Removes and returns an arbitrary element.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29242240"/>
                  </a:ext>
                </a:extLst>
              </a:tr>
              <a:tr h="6378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clear()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Removes all elements from the set.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85269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657844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2EE93B-AA25-48BA-97AE-87F5E9DE7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864" y="103561"/>
            <a:ext cx="5448196" cy="37081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E3091B-ECEC-3CF6-D38D-B75FF35E1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6255" y="3955288"/>
            <a:ext cx="5448196" cy="260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84409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D203317-9102-EB39-105E-C9BC5EF608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251506"/>
              </p:ext>
            </p:extLst>
          </p:nvPr>
        </p:nvGraphicFramePr>
        <p:xfrm>
          <a:off x="1633591" y="1254125"/>
          <a:ext cx="8763855" cy="40916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96036">
                  <a:extLst>
                    <a:ext uri="{9D8B030D-6E8A-4147-A177-3AD203B41FA5}">
                      <a16:colId xmlns:a16="http://schemas.microsoft.com/office/drawing/2014/main" val="1667339944"/>
                    </a:ext>
                  </a:extLst>
                </a:gridCol>
                <a:gridCol w="3244845">
                  <a:extLst>
                    <a:ext uri="{9D8B030D-6E8A-4147-A177-3AD203B41FA5}">
                      <a16:colId xmlns:a16="http://schemas.microsoft.com/office/drawing/2014/main" val="3077040481"/>
                    </a:ext>
                  </a:extLst>
                </a:gridCol>
                <a:gridCol w="3022974">
                  <a:extLst>
                    <a:ext uri="{9D8B030D-6E8A-4147-A177-3AD203B41FA5}">
                      <a16:colId xmlns:a16="http://schemas.microsoft.com/office/drawing/2014/main" val="2208398297"/>
                    </a:ext>
                  </a:extLst>
                </a:gridCol>
              </a:tblGrid>
              <a:tr h="3570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Operation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002" marR="5002" marT="5002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Syntax</a:t>
                      </a:r>
                      <a:endParaRPr lang="en-US" sz="1800" b="1" i="0" u="none" strike="noStrike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002" marR="5002" marT="5002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002" marR="5002" marT="5002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493395"/>
                  </a:ext>
                </a:extLst>
              </a:tr>
              <a:tr h="2657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Union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`A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BorA.union(B)`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002" marR="5002" marT="5002" marB="0" anchor="ctr"/>
                </a:tc>
                <a:extLst>
                  <a:ext uri="{0D108BD9-81ED-4DB2-BD59-A6C34878D82A}">
                    <a16:rowId xmlns:a16="http://schemas.microsoft.com/office/drawing/2014/main" val="1456908656"/>
                  </a:ext>
                </a:extLst>
              </a:tr>
              <a:tr h="5315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Intersection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 &amp; B or </a:t>
                      </a:r>
                      <a:r>
                        <a:rPr lang="en-US" sz="18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A.intersection</a:t>
                      </a:r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(B)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Finds common elements.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002" marR="5002" marT="5002" marB="0" anchor="ctr"/>
                </a:tc>
                <a:extLst>
                  <a:ext uri="{0D108BD9-81ED-4DB2-BD59-A6C34878D82A}">
                    <a16:rowId xmlns:a16="http://schemas.microsoft.com/office/drawing/2014/main" val="1070065652"/>
                  </a:ext>
                </a:extLst>
              </a:tr>
              <a:tr h="3986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Difference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 - B or </a:t>
                      </a:r>
                      <a:r>
                        <a:rPr lang="en-US" sz="18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A.difference</a:t>
                      </a:r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(B)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Elements in A but not in B.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002" marR="5002" marT="5002" marB="0" anchor="ctr"/>
                </a:tc>
                <a:extLst>
                  <a:ext uri="{0D108BD9-81ED-4DB2-BD59-A6C34878D82A}">
                    <a16:rowId xmlns:a16="http://schemas.microsoft.com/office/drawing/2014/main" val="1533796489"/>
                  </a:ext>
                </a:extLst>
              </a:tr>
              <a:tr h="6644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Symmetric Difference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 ^ B or </a:t>
                      </a:r>
                      <a:r>
                        <a:rPr lang="en-US" sz="18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A.symmetric_difference</a:t>
                      </a:r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(B)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Elements in either A or B, but not both.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002" marR="5002" marT="5002" marB="0" anchor="ctr"/>
                </a:tc>
                <a:extLst>
                  <a:ext uri="{0D108BD9-81ED-4DB2-BD59-A6C34878D82A}">
                    <a16:rowId xmlns:a16="http://schemas.microsoft.com/office/drawing/2014/main" val="2162015663"/>
                  </a:ext>
                </a:extLst>
              </a:tr>
              <a:tr h="5315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Subset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 &lt;= B or </a:t>
                      </a:r>
                      <a:r>
                        <a:rPr lang="en-US" sz="18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A.issubset</a:t>
                      </a:r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(B)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Checks if A is a subset of B.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002" marR="5002" marT="5002" marB="0" anchor="ctr"/>
                </a:tc>
                <a:extLst>
                  <a:ext uri="{0D108BD9-81ED-4DB2-BD59-A6C34878D82A}">
                    <a16:rowId xmlns:a16="http://schemas.microsoft.com/office/drawing/2014/main" val="3270709759"/>
                  </a:ext>
                </a:extLst>
              </a:tr>
              <a:tr h="5315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Superset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 &gt;= B or </a:t>
                      </a:r>
                      <a:r>
                        <a:rPr lang="en-US" sz="18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A.issuperset</a:t>
                      </a:r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(B)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Checks if A is a superset of B.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002" marR="5002" marT="5002" marB="0" anchor="ctr"/>
                </a:tc>
                <a:extLst>
                  <a:ext uri="{0D108BD9-81ED-4DB2-BD59-A6C34878D82A}">
                    <a16:rowId xmlns:a16="http://schemas.microsoft.com/office/drawing/2014/main" val="3480165932"/>
                  </a:ext>
                </a:extLst>
              </a:tr>
              <a:tr h="7973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Disjoint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A.isdisjoint</a:t>
                      </a:r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(B)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Checks if A and B have no elements in common.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002" marR="5002" marT="5002" marB="0" anchor="ctr"/>
                </a:tc>
                <a:extLst>
                  <a:ext uri="{0D108BD9-81ED-4DB2-BD59-A6C34878D82A}">
                    <a16:rowId xmlns:a16="http://schemas.microsoft.com/office/drawing/2014/main" val="320602320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57B9944-47F3-46B6-389B-08417C0B050D}"/>
              </a:ext>
            </a:extLst>
          </p:cNvPr>
          <p:cNvSpPr txBox="1"/>
          <p:nvPr/>
        </p:nvSpPr>
        <p:spPr>
          <a:xfrm>
            <a:off x="4376790" y="341474"/>
            <a:ext cx="3941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SET OPERATIONS</a:t>
            </a:r>
          </a:p>
        </p:txBody>
      </p:sp>
    </p:spTree>
    <p:extLst>
      <p:ext uri="{BB962C8B-B14F-4D97-AF65-F5344CB8AC3E}">
        <p14:creationId xmlns:p14="http://schemas.microsoft.com/office/powerpoint/2010/main" val="283055570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87340F-3DB3-637E-966F-A24773D87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320" y="262165"/>
            <a:ext cx="4783174" cy="41557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285A14-FBEE-0022-9F55-2F7B39F80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320" y="4617785"/>
            <a:ext cx="4783174" cy="204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43291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4E7003E-3996-0EC8-BBF6-24B51360AA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852190"/>
              </p:ext>
            </p:extLst>
          </p:nvPr>
        </p:nvGraphicFramePr>
        <p:xfrm>
          <a:off x="3090173" y="1480155"/>
          <a:ext cx="6863888" cy="36248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31944">
                  <a:extLst>
                    <a:ext uri="{9D8B030D-6E8A-4147-A177-3AD203B41FA5}">
                      <a16:colId xmlns:a16="http://schemas.microsoft.com/office/drawing/2014/main" val="492051443"/>
                    </a:ext>
                  </a:extLst>
                </a:gridCol>
                <a:gridCol w="3431944">
                  <a:extLst>
                    <a:ext uri="{9D8B030D-6E8A-4147-A177-3AD203B41FA5}">
                      <a16:colId xmlns:a16="http://schemas.microsoft.com/office/drawing/2014/main" val="3192650374"/>
                    </a:ext>
                  </a:extLst>
                </a:gridCol>
              </a:tblGrid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Method</a:t>
                      </a:r>
                      <a:endParaRPr lang="en-US" sz="1800" b="1" i="0" u="none" strike="noStrike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252" marR="6252" marT="6252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252" marR="6252" marT="6252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297811"/>
                  </a:ext>
                </a:extLst>
              </a:tr>
              <a:tr h="5408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copy()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252" marR="6252" marT="62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Returns a shallow copy of the set.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2402236534"/>
                  </a:ext>
                </a:extLst>
              </a:tr>
              <a:tr h="8013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len</a:t>
                      </a:r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(set)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252" marR="6252" marT="62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Returns the number of elements in the set.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2325211820"/>
                  </a:ext>
                </a:extLst>
              </a:tr>
              <a:tr h="83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252" marR="6252" marT="62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Checks if an element exists in the set.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1747796650"/>
                  </a:ext>
                </a:extLst>
              </a:tr>
              <a:tr h="10878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not in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252" marR="6252" marT="62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Checks if an element does not exist in the set.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1393448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738517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9BB52842-5048-CCB5-00BC-0B9C48830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5975" y="745470"/>
            <a:ext cx="511575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  <a:t>Membership Operators</a:t>
            </a: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492A7D46-D7A7-5DCD-3DCC-C5B5A9783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22112"/>
              </p:ext>
            </p:extLst>
          </p:nvPr>
        </p:nvGraphicFramePr>
        <p:xfrm>
          <a:off x="1737360" y="1984442"/>
          <a:ext cx="9326880" cy="1317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960">
                  <a:extLst>
                    <a:ext uri="{9D8B030D-6E8A-4147-A177-3AD203B41FA5}">
                      <a16:colId xmlns:a16="http://schemas.microsoft.com/office/drawing/2014/main" val="373517401"/>
                    </a:ext>
                  </a:extLst>
                </a:gridCol>
                <a:gridCol w="4344027">
                  <a:extLst>
                    <a:ext uri="{9D8B030D-6E8A-4147-A177-3AD203B41FA5}">
                      <a16:colId xmlns:a16="http://schemas.microsoft.com/office/drawing/2014/main" val="126902859"/>
                    </a:ext>
                  </a:extLst>
                </a:gridCol>
                <a:gridCol w="2485973">
                  <a:extLst>
                    <a:ext uri="{9D8B030D-6E8A-4147-A177-3AD203B41FA5}">
                      <a16:colId xmlns:a16="http://schemas.microsoft.com/office/drawing/2014/main" val="1575436672"/>
                    </a:ext>
                  </a:extLst>
                </a:gridCol>
                <a:gridCol w="1137920">
                  <a:extLst>
                    <a:ext uri="{9D8B030D-6E8A-4147-A177-3AD203B41FA5}">
                      <a16:colId xmlns:a16="http://schemas.microsoft.com/office/drawing/2014/main" val="200908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Result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9891331"/>
                  </a:ext>
                </a:extLst>
              </a:tr>
              <a:tr h="550478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Checks membership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 in {1, 2, 3, 4, 5}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157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Not in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Checks absence of membership</a:t>
                      </a:r>
                      <a:endParaRPr lang="en-US" sz="20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 not in {1, 2, 3}</a:t>
                      </a:r>
                      <a:endParaRPr lang="en-US" sz="20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21421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058513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4B6173-85C4-32D4-59BB-C9A940653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837" y="881583"/>
            <a:ext cx="6414662" cy="472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82802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31489C-69ED-5A6A-413E-FDEA3380F50D}"/>
              </a:ext>
            </a:extLst>
          </p:cNvPr>
          <p:cNvSpPr txBox="1"/>
          <p:nvPr/>
        </p:nvSpPr>
        <p:spPr>
          <a:xfrm>
            <a:off x="2172746" y="898108"/>
            <a:ext cx="7952551" cy="7396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Frozen Sets</a:t>
            </a:r>
            <a:endParaRPr lang="de-DE" sz="32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D92786-C21B-464F-726B-638B3899C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330" y="1936194"/>
            <a:ext cx="8558625" cy="262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517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Google Shape;162;p28">
            <a:extLst>
              <a:ext uri="{FF2B5EF4-FFF2-40B4-BE49-F238E27FC236}">
                <a16:creationId xmlns:a16="http://schemas.microsoft.com/office/drawing/2014/main" id="{1089954E-79BC-88A7-C190-74931CE3C703}"/>
              </a:ext>
            </a:extLst>
          </p:cNvPr>
          <p:cNvSpPr txBox="1">
            <a:spLocks/>
          </p:cNvSpPr>
          <p:nvPr/>
        </p:nvSpPr>
        <p:spPr>
          <a:xfrm>
            <a:off x="2825425" y="2413067"/>
            <a:ext cx="6899600" cy="120647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Variable Assignments</a:t>
            </a:r>
          </a:p>
        </p:txBody>
      </p:sp>
    </p:spTree>
    <p:extLst>
      <p:ext uri="{BB962C8B-B14F-4D97-AF65-F5344CB8AC3E}">
        <p14:creationId xmlns:p14="http://schemas.microsoft.com/office/powerpoint/2010/main" val="315803137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31489C-69ED-5A6A-413E-FDEA3380F50D}"/>
              </a:ext>
            </a:extLst>
          </p:cNvPr>
          <p:cNvSpPr txBox="1"/>
          <p:nvPr/>
        </p:nvSpPr>
        <p:spPr>
          <a:xfrm>
            <a:off x="4345615" y="2840297"/>
            <a:ext cx="35007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latin typeface="Cambria" panose="02040503050406030204" pitchFamily="18" charset="0"/>
                <a:ea typeface="Cambria" panose="02040503050406030204" pitchFamily="18" charset="0"/>
              </a:rPr>
              <a:t>Dictionaries</a:t>
            </a:r>
          </a:p>
        </p:txBody>
      </p:sp>
    </p:spTree>
    <p:extLst>
      <p:ext uri="{BB962C8B-B14F-4D97-AF65-F5344CB8AC3E}">
        <p14:creationId xmlns:p14="http://schemas.microsoft.com/office/powerpoint/2010/main" val="369995723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6E74DA-747D-4DEA-7D3A-146C2AC22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37" y="327451"/>
            <a:ext cx="10234661" cy="2256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Dictionaries in Python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dictionary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in Python is a collection of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key-value pairs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where each key is unique, and values can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be of any data type.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Dictionaries are mutable and unordered (prior to Python 3.7).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They are defined using curly braces {}.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50952D-C90D-8DDC-49EB-211CA0709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037" y="2749723"/>
            <a:ext cx="1021789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my_dict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= {"name": "Alice", "age": 25, "city": "New York"}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98A36C-7D9E-209F-36C6-5F71C3938B64}"/>
              </a:ext>
            </a:extLst>
          </p:cNvPr>
          <p:cNvSpPr txBox="1"/>
          <p:nvPr/>
        </p:nvSpPr>
        <p:spPr>
          <a:xfrm>
            <a:off x="811345" y="3475656"/>
            <a:ext cx="11334034" cy="17895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Key Points About Dictionaries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Keys must be unique and immutable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They can be strings, numbers, or tuples.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Values can be any data type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Lists, other dictionaries, strings, etc.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Dictionaries are unordered (until Python 3.6)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From Python 3.7 onwards, they maintain insertion order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583095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9105A5-942D-5D64-A601-CF8C5DAAA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356" y="617856"/>
            <a:ext cx="4029739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1. Using Curly Braces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43C732-1FD4-BCA0-F2C7-4B5542C05782}"/>
              </a:ext>
            </a:extLst>
          </p:cNvPr>
          <p:cNvSpPr txBox="1"/>
          <p:nvPr/>
        </p:nvSpPr>
        <p:spPr>
          <a:xfrm>
            <a:off x="339356" y="479933"/>
            <a:ext cx="60977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Creating a Dictionary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FA2002-25D3-2037-15FA-9B6CE0813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804" y="1388449"/>
            <a:ext cx="6867525" cy="1790700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3B10EEB3-5EA8-42F4-DBE5-DC30778F6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356" y="3421531"/>
            <a:ext cx="377654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2. Using the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dict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() Constructor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301BD9-E106-4354-1362-810E8FC5F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727" y="4409840"/>
            <a:ext cx="68580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59201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9CC751-2A26-84C9-6194-8CABEB8E168C}"/>
              </a:ext>
            </a:extLst>
          </p:cNvPr>
          <p:cNvSpPr txBox="1"/>
          <p:nvPr/>
        </p:nvSpPr>
        <p:spPr>
          <a:xfrm>
            <a:off x="624663" y="575561"/>
            <a:ext cx="60977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3. Creating an Empty Dictionary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AF5859-95A7-953C-752E-FDE67211C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133" y="1202728"/>
            <a:ext cx="5743575" cy="17335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5003B6-D3E1-2B4B-E3FA-AEDB5F3F175E}"/>
              </a:ext>
            </a:extLst>
          </p:cNvPr>
          <p:cNvSpPr txBox="1"/>
          <p:nvPr/>
        </p:nvSpPr>
        <p:spPr>
          <a:xfrm>
            <a:off x="624663" y="3170889"/>
            <a:ext cx="60977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4. Using a List of Tuples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D74183-6CB3-94FB-2780-04CEA326F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9172" y="3921723"/>
            <a:ext cx="709612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15365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279D0B-EAA2-7AA3-B262-504BF1BE22C3}"/>
              </a:ext>
            </a:extLst>
          </p:cNvPr>
          <p:cNvSpPr txBox="1"/>
          <p:nvPr/>
        </p:nvSpPr>
        <p:spPr>
          <a:xfrm>
            <a:off x="4037549" y="467832"/>
            <a:ext cx="4667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Accessing Elements in a Dictionary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598068E-A015-7849-8E9C-78E334923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198" y="1017150"/>
            <a:ext cx="7198702" cy="1749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Access Using Keys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Use square brackets [ ] with the key to access the corresponding value.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If the key does not exist, it raises 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KeyError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99166B-0004-DF06-A8FC-DDA2CA251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201" y="2697591"/>
            <a:ext cx="611505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55311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D0D1C0C-9AB6-C3C7-421B-C86EFBA9C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753" y="165667"/>
            <a:ext cx="7303089" cy="1749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Using the get() Method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Use the get() method to access values.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If the key does not exist, it returns None or a default value (if specified).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29BFDD-1BB2-B0C0-AC45-E32FF7D62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755" y="1697863"/>
            <a:ext cx="738187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58908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803E257-251A-4783-F5DD-D25FD20B1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57" y="520531"/>
            <a:ext cx="7908062" cy="1287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Access All Keys, Values, or Key-Value Pairs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Use the methods keys(), values(), and items() to retrieve keys, values, or both.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7BF0D8-64CC-7560-CF7B-A99F89853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400300"/>
            <a:ext cx="102108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61026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279D0B-EAA2-7AA3-B262-504BF1BE22C3}"/>
              </a:ext>
            </a:extLst>
          </p:cNvPr>
          <p:cNvSpPr txBox="1"/>
          <p:nvPr/>
        </p:nvSpPr>
        <p:spPr>
          <a:xfrm>
            <a:off x="3646968" y="2732567"/>
            <a:ext cx="4667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Dictionary Operations</a:t>
            </a:r>
          </a:p>
        </p:txBody>
      </p:sp>
    </p:spTree>
    <p:extLst>
      <p:ext uri="{BB962C8B-B14F-4D97-AF65-F5344CB8AC3E}">
        <p14:creationId xmlns:p14="http://schemas.microsoft.com/office/powerpoint/2010/main" val="148062178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A9B05AA-16D8-AD35-8AE2-F3F37EB30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703314"/>
              </p:ext>
            </p:extLst>
          </p:nvPr>
        </p:nvGraphicFramePr>
        <p:xfrm>
          <a:off x="734587" y="750146"/>
          <a:ext cx="10722825" cy="51456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4565">
                  <a:extLst>
                    <a:ext uri="{9D8B030D-6E8A-4147-A177-3AD203B41FA5}">
                      <a16:colId xmlns:a16="http://schemas.microsoft.com/office/drawing/2014/main" val="1429359337"/>
                    </a:ext>
                  </a:extLst>
                </a:gridCol>
                <a:gridCol w="2144565">
                  <a:extLst>
                    <a:ext uri="{9D8B030D-6E8A-4147-A177-3AD203B41FA5}">
                      <a16:colId xmlns:a16="http://schemas.microsoft.com/office/drawing/2014/main" val="715903702"/>
                    </a:ext>
                  </a:extLst>
                </a:gridCol>
                <a:gridCol w="2144565">
                  <a:extLst>
                    <a:ext uri="{9D8B030D-6E8A-4147-A177-3AD203B41FA5}">
                      <a16:colId xmlns:a16="http://schemas.microsoft.com/office/drawing/2014/main" val="2372844101"/>
                    </a:ext>
                  </a:extLst>
                </a:gridCol>
                <a:gridCol w="2144565">
                  <a:extLst>
                    <a:ext uri="{9D8B030D-6E8A-4147-A177-3AD203B41FA5}">
                      <a16:colId xmlns:a16="http://schemas.microsoft.com/office/drawing/2014/main" val="871000804"/>
                    </a:ext>
                  </a:extLst>
                </a:gridCol>
                <a:gridCol w="2144565">
                  <a:extLst>
                    <a:ext uri="{9D8B030D-6E8A-4147-A177-3AD203B41FA5}">
                      <a16:colId xmlns:a16="http://schemas.microsoft.com/office/drawing/2014/main" val="163010136"/>
                    </a:ext>
                  </a:extLst>
                </a:gridCol>
              </a:tblGrid>
              <a:tr h="1325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Category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Operation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Syntax/Method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837510"/>
                  </a:ext>
                </a:extLst>
              </a:tr>
              <a:tr h="3947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Accessing Values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Get value by key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dict</a:t>
                      </a:r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[key]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Access the value associated with a key.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my_dict</a:t>
                      </a:r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["name"] → "Alice"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extLst>
                  <a:ext uri="{0D108BD9-81ED-4DB2-BD59-A6C34878D82A}">
                    <a16:rowId xmlns:a16="http://schemas.microsoft.com/office/drawing/2014/main" val="323079042"/>
                  </a:ext>
                </a:extLst>
              </a:tr>
              <a:tr h="525835"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Get value safely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dict.get</a:t>
                      </a:r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(key, default)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Get value by key; return default if key not found.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my_dict.get("age", 0) → 25, my_dict.get("salary", 0) → 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extLst>
                  <a:ext uri="{0D108BD9-81ED-4DB2-BD59-A6C34878D82A}">
                    <a16:rowId xmlns:a16="http://schemas.microsoft.com/office/drawing/2014/main" val="213533560"/>
                  </a:ext>
                </a:extLst>
              </a:tr>
              <a:tr h="6645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Adding/Updating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Add/Update key-value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dict</a:t>
                      </a:r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[key] = value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Add or update a key-value pair.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my_dict["country"] = "USA" → {"name": "Alice", "age": 25, "city": "New York", "country": "USA"}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extLst>
                  <a:ext uri="{0D108BD9-81ED-4DB2-BD59-A6C34878D82A}">
                    <a16:rowId xmlns:a16="http://schemas.microsoft.com/office/drawing/2014/main" val="1731986831"/>
                  </a:ext>
                </a:extLst>
              </a:tr>
              <a:tr h="5258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Removing Items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Remove key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dict.pop</a:t>
                      </a:r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(key, default)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Remove a key and return its value; return default if key not found.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my_dict.pop("city") → "New York"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extLst>
                  <a:ext uri="{0D108BD9-81ED-4DB2-BD59-A6C34878D82A}">
                    <a16:rowId xmlns:a16="http://schemas.microsoft.com/office/drawing/2014/main" val="2329210638"/>
                  </a:ext>
                </a:extLst>
              </a:tr>
              <a:tr h="394749"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Remove last item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dict.popitem</a:t>
                      </a:r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Remove and return the last key-value pair (Python 3.7+).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my_dict.popitem</a:t>
                      </a:r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 → ("city", "New York")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extLst>
                  <a:ext uri="{0D108BD9-81ED-4DB2-BD59-A6C34878D82A}">
                    <a16:rowId xmlns:a16="http://schemas.microsoft.com/office/drawing/2014/main" val="2202663600"/>
                  </a:ext>
                </a:extLst>
              </a:tr>
              <a:tr h="263663"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Delete key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del </a:t>
                      </a:r>
                      <a:r>
                        <a:rPr lang="en-US" sz="16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dict</a:t>
                      </a:r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[key]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Remove a key-value pair.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del my_dict["age"] → {"name": "Alice"}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extLst>
                  <a:ext uri="{0D108BD9-81ED-4DB2-BD59-A6C34878D82A}">
                    <a16:rowId xmlns:a16="http://schemas.microsoft.com/office/drawing/2014/main" val="1264343838"/>
                  </a:ext>
                </a:extLst>
              </a:tr>
              <a:tr h="263663"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Clear dictionary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dict.clear</a:t>
                      </a:r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Remove all key-value pairs.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my_dict.clear</a:t>
                      </a:r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 → {}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extLst>
                  <a:ext uri="{0D108BD9-81ED-4DB2-BD59-A6C34878D82A}">
                    <a16:rowId xmlns:a16="http://schemas.microsoft.com/office/drawing/2014/main" val="1988691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631781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6B81DF4-DCEA-A5DF-FB8F-C94D28EEBD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536400"/>
              </p:ext>
            </p:extLst>
          </p:nvPr>
        </p:nvGraphicFramePr>
        <p:xfrm>
          <a:off x="677691" y="768075"/>
          <a:ext cx="10836618" cy="54041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5787">
                  <a:extLst>
                    <a:ext uri="{9D8B030D-6E8A-4147-A177-3AD203B41FA5}">
                      <a16:colId xmlns:a16="http://schemas.microsoft.com/office/drawing/2014/main" val="3524142002"/>
                    </a:ext>
                  </a:extLst>
                </a:gridCol>
                <a:gridCol w="2102158">
                  <a:extLst>
                    <a:ext uri="{9D8B030D-6E8A-4147-A177-3AD203B41FA5}">
                      <a16:colId xmlns:a16="http://schemas.microsoft.com/office/drawing/2014/main" val="2410062779"/>
                    </a:ext>
                  </a:extLst>
                </a:gridCol>
                <a:gridCol w="1933985">
                  <a:extLst>
                    <a:ext uri="{9D8B030D-6E8A-4147-A177-3AD203B41FA5}">
                      <a16:colId xmlns:a16="http://schemas.microsoft.com/office/drawing/2014/main" val="572526987"/>
                    </a:ext>
                  </a:extLst>
                </a:gridCol>
                <a:gridCol w="2459523">
                  <a:extLst>
                    <a:ext uri="{9D8B030D-6E8A-4147-A177-3AD203B41FA5}">
                      <a16:colId xmlns:a16="http://schemas.microsoft.com/office/drawing/2014/main" val="2300838763"/>
                    </a:ext>
                  </a:extLst>
                </a:gridCol>
                <a:gridCol w="2615165">
                  <a:extLst>
                    <a:ext uri="{9D8B030D-6E8A-4147-A177-3AD203B41FA5}">
                      <a16:colId xmlns:a16="http://schemas.microsoft.com/office/drawing/2014/main" val="402107460"/>
                    </a:ext>
                  </a:extLst>
                </a:gridCol>
              </a:tblGrid>
              <a:tr h="2000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Category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Operation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Syntax/Method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892752"/>
                  </a:ext>
                </a:extLst>
              </a:tr>
              <a:tr h="10521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Combining Dictionaries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Merge dictionaries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dict1.update(dict2)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Add key-value pairs from one dictionary to another.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dict1.update({"state": "NY"}) → {"name": "Alice", "state": "NY"}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extLst>
                  <a:ext uri="{0D108BD9-81ED-4DB2-BD59-A6C34878D82A}">
                    <a16:rowId xmlns:a16="http://schemas.microsoft.com/office/drawing/2014/main" val="3020974240"/>
                  </a:ext>
                </a:extLst>
              </a:tr>
              <a:tr h="6319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Keys and Values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Get all keys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dict.keys</a:t>
                      </a:r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 all keys in the dictionary.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list(my_dict.keys()) → ["name", "age", "city"]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extLst>
                  <a:ext uri="{0D108BD9-81ED-4DB2-BD59-A6C34878D82A}">
                    <a16:rowId xmlns:a16="http://schemas.microsoft.com/office/drawing/2014/main" val="2934824812"/>
                  </a:ext>
                </a:extLst>
              </a:tr>
              <a:tr h="842018"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Get all values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dict.values</a:t>
                      </a:r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 all values in the dictionary.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list(my_dict.values()) → ["Alice", 25, "New York"]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extLst>
                  <a:ext uri="{0D108BD9-81ED-4DB2-BD59-A6C34878D82A}">
                    <a16:rowId xmlns:a16="http://schemas.microsoft.com/office/drawing/2014/main" val="2716104670"/>
                  </a:ext>
                </a:extLst>
              </a:tr>
              <a:tr h="1262240"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Get all items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dict.items</a:t>
                      </a:r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 all key-value pairs as tuples.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list(my_dict.items()) → [("name", "Alice"), ("age", 25), ("city", "New York")]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extLst>
                  <a:ext uri="{0D108BD9-81ED-4DB2-BD59-A6C34878D82A}">
                    <a16:rowId xmlns:a16="http://schemas.microsoft.com/office/drawing/2014/main" val="704392523"/>
                  </a:ext>
                </a:extLst>
              </a:tr>
              <a:tr h="7369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Checking Existence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Check if key exists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key in </a:t>
                      </a:r>
                      <a:r>
                        <a:rPr lang="en-US" sz="16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dict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 True if the key exists in the dictionary.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"name" in my_dict → True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extLst>
                  <a:ext uri="{0D108BD9-81ED-4DB2-BD59-A6C34878D82A}">
                    <a16:rowId xmlns:a16="http://schemas.microsoft.com/office/drawing/2014/main" val="494714664"/>
                  </a:ext>
                </a:extLst>
              </a:tr>
              <a:tr h="631907"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Check if key not exists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key not in </a:t>
                      </a:r>
                      <a:r>
                        <a:rPr lang="en-US" sz="16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dict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 True if the key does not exist.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"salary" not in </a:t>
                      </a:r>
                      <a:r>
                        <a:rPr lang="en-US" sz="16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my_dict</a:t>
                      </a:r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→ True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extLst>
                  <a:ext uri="{0D108BD9-81ED-4DB2-BD59-A6C34878D82A}">
                    <a16:rowId xmlns:a16="http://schemas.microsoft.com/office/drawing/2014/main" val="3480518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819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3001E9-AB0E-EDB3-F828-FD72EAC95891}"/>
              </a:ext>
            </a:extLst>
          </p:cNvPr>
          <p:cNvSpPr>
            <a:spLocks noGrp="1"/>
          </p:cNvSpPr>
          <p:nvPr/>
        </p:nvSpPr>
        <p:spPr bwMode="auto">
          <a:xfrm>
            <a:off x="1041398" y="1616551"/>
            <a:ext cx="10317481" cy="3624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 Python identifier is a name used to identify a variable, function, class, module, or other object. An identifier starts with a letter A to Z or a to z or an underscore (_) followed by zero or more letters, underscores, and digits (0 to 9).</a:t>
            </a:r>
          </a:p>
          <a:p>
            <a:endParaRPr lang="en-US" alt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8735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Python does not allow punctuation characters such as @, $, and % within identifiers. Python is a case sensitive programming language. Thus, </a:t>
            </a:r>
            <a:r>
              <a:rPr lang="en-US" alt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Manpower</a:t>
            </a:r>
            <a:r>
              <a:rPr lang="en-US" alt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and </a:t>
            </a:r>
            <a:r>
              <a:rPr lang="en-US" alt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manpower</a:t>
            </a:r>
            <a:r>
              <a:rPr lang="en-US" alt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are two different identifiers in Python.</a:t>
            </a:r>
          </a:p>
          <a:p>
            <a:pPr marL="38735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8735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String Representation of Python can be done by either ‘ ’ or “ ”.</a:t>
            </a:r>
          </a:p>
          <a:p>
            <a:pPr marL="44450" indent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None/>
            </a:pPr>
            <a:r>
              <a:rPr lang="en-US" alt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For Example  :  ‘</a:t>
            </a:r>
            <a:r>
              <a:rPr lang="en-US" altLang="en-US" sz="20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string_rep</a:t>
            </a:r>
            <a:r>
              <a:rPr lang="en-US" alt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’ is equal to “</a:t>
            </a:r>
            <a:r>
              <a:rPr lang="en-US" altLang="en-US" sz="20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string_rep</a:t>
            </a:r>
            <a:r>
              <a:rPr lang="en-US" alt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”.</a:t>
            </a:r>
          </a:p>
          <a:p>
            <a:pPr marL="0" indent="0">
              <a:buNone/>
            </a:pPr>
            <a:endParaRPr lang="en-US" alt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52180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1E59352-86ED-37D9-82B6-8EBF8E9D3C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82243"/>
              </p:ext>
            </p:extLst>
          </p:nvPr>
        </p:nvGraphicFramePr>
        <p:xfrm>
          <a:off x="925032" y="899407"/>
          <a:ext cx="10568763" cy="45869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0810">
                  <a:extLst>
                    <a:ext uri="{9D8B030D-6E8A-4147-A177-3AD203B41FA5}">
                      <a16:colId xmlns:a16="http://schemas.microsoft.com/office/drawing/2014/main" val="2599971097"/>
                    </a:ext>
                  </a:extLst>
                </a:gridCol>
                <a:gridCol w="1706075">
                  <a:extLst>
                    <a:ext uri="{9D8B030D-6E8A-4147-A177-3AD203B41FA5}">
                      <a16:colId xmlns:a16="http://schemas.microsoft.com/office/drawing/2014/main" val="3934002161"/>
                    </a:ext>
                  </a:extLst>
                </a:gridCol>
                <a:gridCol w="2384395">
                  <a:extLst>
                    <a:ext uri="{9D8B030D-6E8A-4147-A177-3AD203B41FA5}">
                      <a16:colId xmlns:a16="http://schemas.microsoft.com/office/drawing/2014/main" val="3997247458"/>
                    </a:ext>
                  </a:extLst>
                </a:gridCol>
                <a:gridCol w="2158289">
                  <a:extLst>
                    <a:ext uri="{9D8B030D-6E8A-4147-A177-3AD203B41FA5}">
                      <a16:colId xmlns:a16="http://schemas.microsoft.com/office/drawing/2014/main" val="501901401"/>
                    </a:ext>
                  </a:extLst>
                </a:gridCol>
                <a:gridCol w="3179194">
                  <a:extLst>
                    <a:ext uri="{9D8B030D-6E8A-4147-A177-3AD203B41FA5}">
                      <a16:colId xmlns:a16="http://schemas.microsoft.com/office/drawing/2014/main" val="1304189315"/>
                    </a:ext>
                  </a:extLst>
                </a:gridCol>
              </a:tblGrid>
              <a:tr h="258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Category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Operation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Syntax/Method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08430"/>
                  </a:ext>
                </a:extLst>
              </a:tr>
              <a:tr h="2585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Iterating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Iterate keys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for key in </a:t>
                      </a:r>
                      <a:r>
                        <a:rPr lang="en-US" sz="16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dict</a:t>
                      </a:r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Loop through all keys.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for key in my_dict: print(key)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extLst>
                  <a:ext uri="{0D108BD9-81ED-4DB2-BD59-A6C34878D82A}">
                    <a16:rowId xmlns:a16="http://schemas.microsoft.com/office/drawing/2014/main" val="2118866716"/>
                  </a:ext>
                </a:extLst>
              </a:tr>
              <a:tr h="513870"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Iterate values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for value in </a:t>
                      </a:r>
                      <a:r>
                        <a:rPr lang="en-US" sz="16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dict.values</a:t>
                      </a:r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Loop through all values.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for value in my_dict.values(): print(value)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extLst>
                  <a:ext uri="{0D108BD9-81ED-4DB2-BD59-A6C34878D82A}">
                    <a16:rowId xmlns:a16="http://schemas.microsoft.com/office/drawing/2014/main" val="1382140257"/>
                  </a:ext>
                </a:extLst>
              </a:tr>
              <a:tr h="513870"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Iterate items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for key, value in </a:t>
                      </a:r>
                      <a:r>
                        <a:rPr lang="en-US" sz="16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dict.items</a:t>
                      </a:r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Loop through all key-value pairs.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for key, value in my_dict.items(): print(key, value)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extLst>
                  <a:ext uri="{0D108BD9-81ED-4DB2-BD59-A6C34878D82A}">
                    <a16:rowId xmlns:a16="http://schemas.microsoft.com/office/drawing/2014/main" val="1066252230"/>
                  </a:ext>
                </a:extLst>
              </a:tr>
              <a:tr h="5138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Copying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Shallow copy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dict.copy</a:t>
                      </a:r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Create a shallow copy of the dictionary.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new_dict</a:t>
                      </a:r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= </a:t>
                      </a:r>
                      <a:r>
                        <a:rPr lang="en-US" sz="16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my_dict.copy</a:t>
                      </a:r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 → {"name": "Alice", "age": 25, "city": "New York"}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extLst>
                  <a:ext uri="{0D108BD9-81ED-4DB2-BD59-A6C34878D82A}">
                    <a16:rowId xmlns:a16="http://schemas.microsoft.com/office/drawing/2014/main" val="3935510758"/>
                  </a:ext>
                </a:extLst>
              </a:tr>
              <a:tr h="10245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Set Default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Add if not exists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dict.setdefault</a:t>
                      </a:r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(key, default)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Get value for the key; add key with default value if absent.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my_dict.setdefault("gender", "Female") → {"name": "Alice", "age": 25, "city": "New York", "gender": "Female"}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extLst>
                  <a:ext uri="{0D108BD9-81ED-4DB2-BD59-A6C34878D82A}">
                    <a16:rowId xmlns:a16="http://schemas.microsoft.com/office/drawing/2014/main" val="1271700728"/>
                  </a:ext>
                </a:extLst>
              </a:tr>
              <a:tr h="5138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Sorting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Sort by keys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sorted(</a:t>
                      </a:r>
                      <a:r>
                        <a:rPr lang="en-US" sz="16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dict</a:t>
                      </a:r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 a sorted list of keys.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sorted(my_dict) → ["age", "city", "name"]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extLst>
                  <a:ext uri="{0D108BD9-81ED-4DB2-BD59-A6C34878D82A}">
                    <a16:rowId xmlns:a16="http://schemas.microsoft.com/office/drawing/2014/main" val="1006427252"/>
                  </a:ext>
                </a:extLst>
              </a:tr>
              <a:tr h="769214"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Sort by values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sorted(</a:t>
                      </a:r>
                      <a:r>
                        <a:rPr lang="en-US" sz="16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dict.items</a:t>
                      </a:r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(), key=lambda x: x[1])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Sort by values using custom key.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sorted(</a:t>
                      </a:r>
                      <a:r>
                        <a:rPr lang="en-US" sz="16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my_dict.items</a:t>
                      </a:r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(), key=lambda x: x[1]) → [("name", "Alice"), ("city", "New York"), ("age", 25)]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extLst>
                  <a:ext uri="{0D108BD9-81ED-4DB2-BD59-A6C34878D82A}">
                    <a16:rowId xmlns:a16="http://schemas.microsoft.com/office/drawing/2014/main" val="3763715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63290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9BB52842-5048-CCB5-00BC-0B9C48830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5975" y="745470"/>
            <a:ext cx="511575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  <a:t>Membership Operators</a:t>
            </a: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492A7D46-D7A7-5DCD-3DCC-C5B5A9783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408786"/>
              </p:ext>
            </p:extLst>
          </p:nvPr>
        </p:nvGraphicFramePr>
        <p:xfrm>
          <a:off x="1759393" y="2502235"/>
          <a:ext cx="9326880" cy="1317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960">
                  <a:extLst>
                    <a:ext uri="{9D8B030D-6E8A-4147-A177-3AD203B41FA5}">
                      <a16:colId xmlns:a16="http://schemas.microsoft.com/office/drawing/2014/main" val="373517401"/>
                    </a:ext>
                  </a:extLst>
                </a:gridCol>
                <a:gridCol w="3756172">
                  <a:extLst>
                    <a:ext uri="{9D8B030D-6E8A-4147-A177-3AD203B41FA5}">
                      <a16:colId xmlns:a16="http://schemas.microsoft.com/office/drawing/2014/main" val="126902859"/>
                    </a:ext>
                  </a:extLst>
                </a:gridCol>
                <a:gridCol w="3073828">
                  <a:extLst>
                    <a:ext uri="{9D8B030D-6E8A-4147-A177-3AD203B41FA5}">
                      <a16:colId xmlns:a16="http://schemas.microsoft.com/office/drawing/2014/main" val="1575436672"/>
                    </a:ext>
                  </a:extLst>
                </a:gridCol>
                <a:gridCol w="1137920">
                  <a:extLst>
                    <a:ext uri="{9D8B030D-6E8A-4147-A177-3AD203B41FA5}">
                      <a16:colId xmlns:a16="http://schemas.microsoft.com/office/drawing/2014/main" val="200908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Result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9891331"/>
                  </a:ext>
                </a:extLst>
              </a:tr>
              <a:tr h="550478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Checks membership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‘age’ in </a:t>
                      </a:r>
                      <a:r>
                        <a:rPr lang="en-US" sz="200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my_dict.keys</a:t>
                      </a:r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157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Not in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Checks absence of membership</a:t>
                      </a:r>
                      <a:endParaRPr lang="en-US" sz="20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6 not in </a:t>
                      </a:r>
                      <a:r>
                        <a:rPr lang="en-US" sz="200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my_dict.keys</a:t>
                      </a:r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</a:t>
                      </a:r>
                      <a:endParaRPr lang="en-US" sz="20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2142132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D2ABF67-27A3-BA9E-2535-8766772A9D4D}"/>
              </a:ext>
            </a:extLst>
          </p:cNvPr>
          <p:cNvSpPr txBox="1"/>
          <p:nvPr/>
        </p:nvSpPr>
        <p:spPr>
          <a:xfrm>
            <a:off x="2526075" y="1716185"/>
            <a:ext cx="77935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my_dict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= {"name": "Alice", "age": 25, "city": "New York"}</a:t>
            </a:r>
          </a:p>
        </p:txBody>
      </p:sp>
    </p:spTree>
    <p:extLst>
      <p:ext uri="{BB962C8B-B14F-4D97-AF65-F5344CB8AC3E}">
        <p14:creationId xmlns:p14="http://schemas.microsoft.com/office/powerpoint/2010/main" val="203688885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D2D7FE-B5F2-19C5-96F9-C2A6448A8766}"/>
              </a:ext>
            </a:extLst>
          </p:cNvPr>
          <p:cNvSpPr txBox="1"/>
          <p:nvPr/>
        </p:nvSpPr>
        <p:spPr>
          <a:xfrm>
            <a:off x="4075371" y="2721114"/>
            <a:ext cx="35800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latin typeface="Cambria" panose="02040503050406030204" pitchFamily="18" charset="0"/>
                <a:ea typeface="Cambria" panose="02040503050406030204" pitchFamily="18" charset="0"/>
              </a:rPr>
              <a:t>Numpy</a:t>
            </a:r>
            <a:r>
              <a:rPr lang="en-US" sz="4000" b="1" dirty="0">
                <a:latin typeface="Cambria" panose="02040503050406030204" pitchFamily="18" charset="0"/>
                <a:ea typeface="Cambria" panose="02040503050406030204" pitchFamily="18" charset="0"/>
              </a:rPr>
              <a:t> Arrays</a:t>
            </a:r>
          </a:p>
        </p:txBody>
      </p:sp>
    </p:spTree>
    <p:extLst>
      <p:ext uri="{BB962C8B-B14F-4D97-AF65-F5344CB8AC3E}">
        <p14:creationId xmlns:p14="http://schemas.microsoft.com/office/powerpoint/2010/main" val="40166652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0E9C98-ECD2-F36C-AC93-AFE792E5F2AC}"/>
              </a:ext>
            </a:extLst>
          </p:cNvPr>
          <p:cNvSpPr txBox="1"/>
          <p:nvPr/>
        </p:nvSpPr>
        <p:spPr>
          <a:xfrm>
            <a:off x="1336431" y="1542871"/>
            <a:ext cx="8534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NumPy arrays are a powerful N-dimensional array object in Python. They provide fast and efficient operations for numerical computations.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8763AE-9887-A563-F69E-6AA8C45A7740}"/>
              </a:ext>
            </a:extLst>
          </p:cNvPr>
          <p:cNvSpPr txBox="1"/>
          <p:nvPr/>
        </p:nvSpPr>
        <p:spPr>
          <a:xfrm>
            <a:off x="1336431" y="84657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err="1">
                <a:latin typeface="Cambria" panose="02040503050406030204" pitchFamily="18" charset="0"/>
                <a:ea typeface="Cambria" panose="02040503050406030204" pitchFamily="18" charset="0"/>
              </a:rPr>
              <a:t>Numpy</a:t>
            </a:r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 Arrays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0EA631-8C15-0ABC-72DB-DA084267E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549" y="3955288"/>
            <a:ext cx="4995296" cy="24976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ED521F-64C1-D706-72AE-0D99114B6A19}"/>
              </a:ext>
            </a:extLst>
          </p:cNvPr>
          <p:cNvSpPr txBox="1"/>
          <p:nvPr/>
        </p:nvSpPr>
        <p:spPr>
          <a:xfrm>
            <a:off x="3272004" y="2899068"/>
            <a:ext cx="6350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Syntax:   </a:t>
            </a:r>
            <a:r>
              <a:rPr lang="en-US" sz="3200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np.array</a:t>
            </a:r>
            <a:r>
              <a:rPr lang="en-US" sz="32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sz="3200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list_of_values</a:t>
            </a:r>
            <a:r>
              <a:rPr lang="en-US" sz="32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9703249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764DFA-5F54-1F73-C8EE-4AF3882C5C99}"/>
              </a:ext>
            </a:extLst>
          </p:cNvPr>
          <p:cNvSpPr txBox="1"/>
          <p:nvPr/>
        </p:nvSpPr>
        <p:spPr>
          <a:xfrm>
            <a:off x="1016000" y="49784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1D Array: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FB290D-82DB-7524-4548-F44D7299F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686" y="573982"/>
            <a:ext cx="3713104" cy="14805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391BED-5E72-0A5E-D2D0-44E5E6864B1E}"/>
              </a:ext>
            </a:extLst>
          </p:cNvPr>
          <p:cNvSpPr txBox="1"/>
          <p:nvPr/>
        </p:nvSpPr>
        <p:spPr>
          <a:xfrm>
            <a:off x="1016000" y="2581821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2D Array: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43F038-F803-9B06-EF5B-3EF28320D56C}"/>
              </a:ext>
            </a:extLst>
          </p:cNvPr>
          <p:cNvSpPr txBox="1"/>
          <p:nvPr/>
        </p:nvSpPr>
        <p:spPr>
          <a:xfrm>
            <a:off x="1016000" y="471991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3D Array: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6B0DE6-7E68-62CB-BCA7-605FF1BBB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8864" y="2403550"/>
            <a:ext cx="4509850" cy="19132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ED8CC2-3249-0FA1-8D56-3C70545A5B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8863" y="4586055"/>
            <a:ext cx="4738641" cy="213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35191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F804D0-CDF2-73A7-0EAD-016505ACB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810" y="-65213"/>
            <a:ext cx="5821114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Accessing Numpy Array Elements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6CD3780-CCF3-3173-DD93-33DC97422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274" y="1333379"/>
            <a:ext cx="5829300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61513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7F2D03-DC12-FDF0-9AB3-17A0A51DA773}"/>
              </a:ext>
            </a:extLst>
          </p:cNvPr>
          <p:cNvSpPr txBox="1"/>
          <p:nvPr/>
        </p:nvSpPr>
        <p:spPr>
          <a:xfrm>
            <a:off x="294640" y="132695"/>
            <a:ext cx="8798560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Broadcasting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NumPy allows operations between arrays of different shapes using broadcasting.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DE75E9-B85D-EC09-48F0-4F3A1D54E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966" y="1527274"/>
            <a:ext cx="5895975" cy="468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52775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053FE7-BA8B-F23A-5FF6-E66A54B10F23}"/>
              </a:ext>
            </a:extLst>
          </p:cNvPr>
          <p:cNvSpPr txBox="1"/>
          <p:nvPr/>
        </p:nvSpPr>
        <p:spPr>
          <a:xfrm>
            <a:off x="4695338" y="109143"/>
            <a:ext cx="3779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Array Operations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E921D0-B744-DE6F-D963-67570AB77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800" y="639161"/>
            <a:ext cx="5211091" cy="46026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C0B815-6B85-9ACF-A3FF-1A333B37E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4545" y="5371346"/>
            <a:ext cx="3899268" cy="136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31377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0E5FBD-BCB3-BB07-84ED-1EE41846AA88}"/>
              </a:ext>
            </a:extLst>
          </p:cNvPr>
          <p:cNvSpPr txBox="1"/>
          <p:nvPr/>
        </p:nvSpPr>
        <p:spPr>
          <a:xfrm>
            <a:off x="3505200" y="17601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Concatenation and Splitting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4A575D-BCBE-CD73-8292-D8F2AB979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345" y="1085849"/>
            <a:ext cx="5757309" cy="542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44269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78335D-D15B-D961-6E46-154E81E1955A}"/>
              </a:ext>
            </a:extLst>
          </p:cNvPr>
          <p:cNvSpPr txBox="1"/>
          <p:nvPr/>
        </p:nvSpPr>
        <p:spPr>
          <a:xfrm>
            <a:off x="3586480" y="176014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NumPy Array Properties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B6D62FB-CA21-B965-1209-6801BCA2B3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242304"/>
              </p:ext>
            </p:extLst>
          </p:nvPr>
        </p:nvGraphicFramePr>
        <p:xfrm>
          <a:off x="2129230" y="1192857"/>
          <a:ext cx="8559092" cy="45283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39773">
                  <a:extLst>
                    <a:ext uri="{9D8B030D-6E8A-4147-A177-3AD203B41FA5}">
                      <a16:colId xmlns:a16="http://schemas.microsoft.com/office/drawing/2014/main" val="3165064003"/>
                    </a:ext>
                  </a:extLst>
                </a:gridCol>
                <a:gridCol w="2139773">
                  <a:extLst>
                    <a:ext uri="{9D8B030D-6E8A-4147-A177-3AD203B41FA5}">
                      <a16:colId xmlns:a16="http://schemas.microsoft.com/office/drawing/2014/main" val="2386670708"/>
                    </a:ext>
                  </a:extLst>
                </a:gridCol>
                <a:gridCol w="2139773">
                  <a:extLst>
                    <a:ext uri="{9D8B030D-6E8A-4147-A177-3AD203B41FA5}">
                      <a16:colId xmlns:a16="http://schemas.microsoft.com/office/drawing/2014/main" val="1678281483"/>
                    </a:ext>
                  </a:extLst>
                </a:gridCol>
                <a:gridCol w="2139773">
                  <a:extLst>
                    <a:ext uri="{9D8B030D-6E8A-4147-A177-3AD203B41FA5}">
                      <a16:colId xmlns:a16="http://schemas.microsoft.com/office/drawing/2014/main" val="864596259"/>
                    </a:ext>
                  </a:extLst>
                </a:gridCol>
              </a:tblGrid>
              <a:tr h="2743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Property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 Code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Output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559270"/>
                  </a:ext>
                </a:extLst>
              </a:tr>
              <a:tr h="815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shape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Returns the dimensions of the array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arr.shape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(2, 3)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extLst>
                  <a:ext uri="{0D108BD9-81ED-4DB2-BD59-A6C34878D82A}">
                    <a16:rowId xmlns:a16="http://schemas.microsoft.com/office/drawing/2014/main" val="1179198380"/>
                  </a:ext>
                </a:extLst>
              </a:tr>
              <a:tr h="6621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ndim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Returns the number of dimensions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arr.ndim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extLst>
                  <a:ext uri="{0D108BD9-81ED-4DB2-BD59-A6C34878D82A}">
                    <a16:rowId xmlns:a16="http://schemas.microsoft.com/office/drawing/2014/main" val="1464125986"/>
                  </a:ext>
                </a:extLst>
              </a:tr>
              <a:tr h="5517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dtype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Returns the data type of array elements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arr.dtype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int64 (or similar)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extLst>
                  <a:ext uri="{0D108BD9-81ED-4DB2-BD59-A6C34878D82A}">
                    <a16:rowId xmlns:a16="http://schemas.microsoft.com/office/drawing/2014/main" val="2682546110"/>
                  </a:ext>
                </a:extLst>
              </a:tr>
              <a:tr h="5517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size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Returns the total number of elements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arr.size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extLst>
                  <a:ext uri="{0D108BD9-81ED-4DB2-BD59-A6C34878D82A}">
                    <a16:rowId xmlns:a16="http://schemas.microsoft.com/office/drawing/2014/main" val="3186518648"/>
                  </a:ext>
                </a:extLst>
              </a:tr>
              <a:tr h="815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itemsize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Returns the size (in bytes) of one array element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arr.itemsize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extLst>
                  <a:ext uri="{0D108BD9-81ED-4DB2-BD59-A6C34878D82A}">
                    <a16:rowId xmlns:a16="http://schemas.microsoft.com/office/drawing/2014/main" val="1726288129"/>
                  </a:ext>
                </a:extLst>
              </a:tr>
              <a:tr h="815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nbytes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Returns the total memory consumed by the array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arr.nbytes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extLst>
                  <a:ext uri="{0D108BD9-81ED-4DB2-BD59-A6C34878D82A}">
                    <a16:rowId xmlns:a16="http://schemas.microsoft.com/office/drawing/2014/main" val="1493923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5491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34376</TotalTime>
  <Words>7182</Words>
  <Application>Microsoft Office PowerPoint</Application>
  <PresentationFormat>Widescreen</PresentationFormat>
  <Paragraphs>1265</Paragraphs>
  <Slides>167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167</vt:i4>
      </vt:variant>
    </vt:vector>
  </HeadingPairs>
  <TitlesOfParts>
    <vt:vector size="180" baseType="lpstr">
      <vt:lpstr>Agency FB</vt:lpstr>
      <vt:lpstr>Amasis MT Pro Black</vt:lpstr>
      <vt:lpstr>Arial</vt:lpstr>
      <vt:lpstr>Arial Unicode MS</vt:lpstr>
      <vt:lpstr>Calibri</vt:lpstr>
      <vt:lpstr>Calibri Light</vt:lpstr>
      <vt:lpstr>Cambria</vt:lpstr>
      <vt:lpstr>Modern No. 20</vt:lpstr>
      <vt:lpstr>Montserrat</vt:lpstr>
      <vt:lpstr>Overpass</vt:lpstr>
      <vt:lpstr>Overpass SemiBold</vt:lpstr>
      <vt:lpstr>Wingdings</vt:lpstr>
      <vt:lpstr>Office Theme</vt:lpstr>
      <vt:lpstr>Learning “Python!” </vt:lpstr>
      <vt:lpstr>Why Python?</vt:lpstr>
      <vt:lpstr>Why Python?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“Python!” </dc:title>
  <dc:creator>Harikrishna, Arroju</dc:creator>
  <cp:lastModifiedBy>Harikrishna, Arroju</cp:lastModifiedBy>
  <cp:revision>62</cp:revision>
  <dcterms:created xsi:type="dcterms:W3CDTF">2024-10-28T10:05:16Z</dcterms:created>
  <dcterms:modified xsi:type="dcterms:W3CDTF">2025-01-20T13:30:39Z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2024-10-28T10:11:45Z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0ea2270c-b706-4321-9b57-7e3eeae052b1</vt:lpwstr>
  </property>
  <property fmtid="{D5CDD505-2E9C-101B-9397-08002B2CF9AE}" pid="8" name="MSIP_Label_ea60d57e-af5b-4752-ac57-3e4f28ca11dc_ContentBits">
    <vt:lpwstr>0</vt:lpwstr>
  </property>
</Properties>
</file>