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257" r:id="rId3"/>
    <p:sldId id="359" r:id="rId4"/>
    <p:sldId id="262" r:id="rId5"/>
    <p:sldId id="339" r:id="rId6"/>
    <p:sldId id="361" r:id="rId7"/>
    <p:sldId id="340" r:id="rId8"/>
    <p:sldId id="343" r:id="rId9"/>
    <p:sldId id="344" r:id="rId10"/>
    <p:sldId id="360" r:id="rId11"/>
    <p:sldId id="378" r:id="rId12"/>
    <p:sldId id="341" r:id="rId13"/>
    <p:sldId id="342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45" r:id="rId23"/>
    <p:sldId id="369" r:id="rId24"/>
    <p:sldId id="371" r:id="rId25"/>
    <p:sldId id="370" r:id="rId26"/>
    <p:sldId id="379" r:id="rId27"/>
    <p:sldId id="380" r:id="rId28"/>
    <p:sldId id="346" r:id="rId29"/>
    <p:sldId id="372" r:id="rId30"/>
    <p:sldId id="373" r:id="rId31"/>
    <p:sldId id="389" r:id="rId32"/>
    <p:sldId id="390" r:id="rId33"/>
    <p:sldId id="391" r:id="rId34"/>
    <p:sldId id="392" r:id="rId35"/>
    <p:sldId id="393" r:id="rId36"/>
    <p:sldId id="394" r:id="rId37"/>
    <p:sldId id="374" r:id="rId38"/>
    <p:sldId id="395" r:id="rId39"/>
    <p:sldId id="396" r:id="rId40"/>
    <p:sldId id="377" r:id="rId41"/>
    <p:sldId id="460" r:id="rId42"/>
    <p:sldId id="461" r:id="rId43"/>
    <p:sldId id="399" r:id="rId44"/>
    <p:sldId id="462" r:id="rId45"/>
    <p:sldId id="463" r:id="rId46"/>
    <p:sldId id="398" r:id="rId47"/>
    <p:sldId id="431" r:id="rId48"/>
    <p:sldId id="432" r:id="rId49"/>
    <p:sldId id="450" r:id="rId50"/>
    <p:sldId id="433" r:id="rId51"/>
    <p:sldId id="397" r:id="rId52"/>
    <p:sldId id="435" r:id="rId53"/>
    <p:sldId id="436" r:id="rId54"/>
    <p:sldId id="437" r:id="rId55"/>
    <p:sldId id="442" r:id="rId56"/>
    <p:sldId id="443" r:id="rId57"/>
    <p:sldId id="444" r:id="rId58"/>
    <p:sldId id="451" r:id="rId59"/>
    <p:sldId id="438" r:id="rId60"/>
    <p:sldId id="453" r:id="rId61"/>
    <p:sldId id="456" r:id="rId62"/>
    <p:sldId id="454" r:id="rId63"/>
    <p:sldId id="455" r:id="rId64"/>
    <p:sldId id="452" r:id="rId65"/>
    <p:sldId id="439" r:id="rId66"/>
    <p:sldId id="440" r:id="rId67"/>
    <p:sldId id="441" r:id="rId68"/>
    <p:sldId id="445" r:id="rId69"/>
    <p:sldId id="457" r:id="rId70"/>
    <p:sldId id="458" r:id="rId71"/>
    <p:sldId id="459" r:id="rId72"/>
    <p:sldId id="446" r:id="rId73"/>
    <p:sldId id="447" r:id="rId74"/>
    <p:sldId id="449" r:id="rId75"/>
    <p:sldId id="434" r:id="rId76"/>
    <p:sldId id="465" r:id="rId77"/>
    <p:sldId id="466" r:id="rId78"/>
    <p:sldId id="467" r:id="rId79"/>
    <p:sldId id="472" r:id="rId80"/>
    <p:sldId id="474" r:id="rId81"/>
    <p:sldId id="473" r:id="rId82"/>
    <p:sldId id="468" r:id="rId83"/>
    <p:sldId id="469" r:id="rId84"/>
    <p:sldId id="470" r:id="rId85"/>
    <p:sldId id="471" r:id="rId86"/>
    <p:sldId id="464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420" r:id="rId99"/>
    <p:sldId id="421" r:id="rId100"/>
    <p:sldId id="422" r:id="rId101"/>
    <p:sldId id="423" r:id="rId102"/>
    <p:sldId id="424" r:id="rId103"/>
    <p:sldId id="425" r:id="rId104"/>
    <p:sldId id="426" r:id="rId105"/>
    <p:sldId id="427" r:id="rId106"/>
    <p:sldId id="428" r:id="rId107"/>
    <p:sldId id="429" r:id="rId108"/>
    <p:sldId id="430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EE21F0-6DB7-477C-B4E2-609857ADF669}">
          <p14:sldIdLst>
            <p14:sldId id="256"/>
            <p14:sldId id="257"/>
            <p14:sldId id="359"/>
            <p14:sldId id="262"/>
            <p14:sldId id="339"/>
            <p14:sldId id="361"/>
            <p14:sldId id="340"/>
            <p14:sldId id="343"/>
            <p14:sldId id="344"/>
            <p14:sldId id="360"/>
            <p14:sldId id="378"/>
            <p14:sldId id="341"/>
            <p14:sldId id="342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45"/>
            <p14:sldId id="369"/>
            <p14:sldId id="371"/>
            <p14:sldId id="370"/>
            <p14:sldId id="379"/>
            <p14:sldId id="380"/>
            <p14:sldId id="346"/>
            <p14:sldId id="372"/>
            <p14:sldId id="373"/>
            <p14:sldId id="389"/>
            <p14:sldId id="390"/>
            <p14:sldId id="391"/>
            <p14:sldId id="392"/>
            <p14:sldId id="393"/>
            <p14:sldId id="394"/>
            <p14:sldId id="374"/>
            <p14:sldId id="395"/>
            <p14:sldId id="396"/>
            <p14:sldId id="377"/>
            <p14:sldId id="460"/>
            <p14:sldId id="461"/>
            <p14:sldId id="399"/>
            <p14:sldId id="462"/>
            <p14:sldId id="463"/>
            <p14:sldId id="398"/>
            <p14:sldId id="431"/>
            <p14:sldId id="432"/>
            <p14:sldId id="450"/>
            <p14:sldId id="433"/>
            <p14:sldId id="397"/>
            <p14:sldId id="435"/>
            <p14:sldId id="436"/>
            <p14:sldId id="437"/>
            <p14:sldId id="442"/>
            <p14:sldId id="443"/>
            <p14:sldId id="444"/>
            <p14:sldId id="451"/>
            <p14:sldId id="438"/>
            <p14:sldId id="453"/>
            <p14:sldId id="456"/>
            <p14:sldId id="454"/>
            <p14:sldId id="455"/>
            <p14:sldId id="452"/>
            <p14:sldId id="439"/>
            <p14:sldId id="440"/>
            <p14:sldId id="441"/>
            <p14:sldId id="445"/>
            <p14:sldId id="457"/>
            <p14:sldId id="458"/>
            <p14:sldId id="459"/>
            <p14:sldId id="446"/>
            <p14:sldId id="447"/>
            <p14:sldId id="449"/>
            <p14:sldId id="434"/>
            <p14:sldId id="465"/>
            <p14:sldId id="466"/>
            <p14:sldId id="467"/>
            <p14:sldId id="472"/>
            <p14:sldId id="474"/>
            <p14:sldId id="473"/>
            <p14:sldId id="468"/>
            <p14:sldId id="469"/>
            <p14:sldId id="470"/>
            <p14:sldId id="471"/>
            <p14:sldId id="46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8A85-3AE2-4488-BF24-54C7CBFAB34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9962-8BC7-4DA7-9E91-720EC2BD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5D7E-608C-1D3D-BF0D-8BE270FEC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63CE5-2A71-1893-7422-0D4C1001B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FEC5-A8D4-AF16-C6BA-0055512C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2E94-7DE3-4A83-7C3A-8FFCA7A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0F3F-D6E5-420A-322A-85005FB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6745-149E-9716-73AE-3E76DF98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44C6-FFCF-F463-C0F3-19880231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D004-FE30-89F3-1B7A-039CB4C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3625-81B9-EDE7-9E0F-5F11113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53C8-AFE3-A51A-A908-E56C0BAF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BE8C8-7474-C810-09CA-16622B6B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4BF-CEE2-4BCF-0EC1-8E4D5AC3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97E1-7F4E-D903-FDB3-C7DDC86D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FBA2-6BC7-CB97-2C3C-FFBE8D7C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42B8-143C-C348-DEA0-DF66A403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2C85-1543-A38A-3258-E320BA42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CAAE-88FE-A3A9-A3CE-8808ED7B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3C49-2CE3-04E3-DDF4-207C3E83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D876-F29C-65A0-428A-F312F9B4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6B1F-D6CA-0D02-4273-6DDAEAF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960-FCF7-1B54-7B78-875B43E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EBF4-CFE6-DF0B-3C68-5EF70D8B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9B4A-1EE0-0661-E165-1054184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D8D5-957F-EFF8-C10C-1BF9EDE6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961A-7AB8-F7BE-B64D-4234B093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572-030D-3BAB-E502-D950250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8DFF-3424-C249-1424-EE3164C4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497B-38F3-DB89-E50E-E9D61E1D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575E-006A-D937-95C6-7C936905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2539-99E9-5DAE-0EBB-50297C18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E83F-69A9-D376-BE58-16483B6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BA81-961F-AD8A-97E2-FFA4F1C5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C056-2A15-EEF0-5BAA-DC61742A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630D-840F-C3CC-498A-30F6E161F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632F-A94F-813E-651F-5B919BDF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E4DE-486F-D23F-1E36-F8586D043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73864-1CC4-DDEA-36B4-A7CD1913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84218-81B9-32AC-4716-E091E74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B454A-F71E-E79B-D8FF-E1FAA55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D45E-7A36-3D82-E56E-BC2431B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65CA-D56D-9031-97AE-04339B2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46D7-BDF1-8B00-828F-EE02381E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7D8EB-E073-AAA1-3713-E96C9D3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4A03-AA3E-62FE-2183-5B78356A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21F10-ABE9-B6D2-D476-D3D5BA2F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ACBA-4911-095C-AE2B-65E57630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1965-EB27-BC5A-5930-2F707158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1ACB-67BC-17DC-62CF-BF72E81A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F7A9D-2269-DCF6-7B41-3E3A346B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A10D4-1826-8521-1061-2F9C1CC5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8E29-0A67-9584-8281-F120CCD6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BEDF-E3F5-058E-8741-1978D9BF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74BE-FF5F-244A-07D0-A498D8E9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A7E80-2C10-10B4-AA80-2965E51A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B4A4-DC41-D3B5-16C5-AB612F8D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659A-11F2-D1B3-E6D8-74BB96A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68D3-4AA8-DD3B-2375-B898EE26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3FA5-AE23-F28D-6D67-81B4A1A1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6FB83-CEF9-0387-977D-34B6BE95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A5B8-0100-AC06-6EA6-61E7F72F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CCED-BD09-4FCD-EC4C-558A8A85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D21A-AAB3-49EF-8187-0CF01208C3E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F222-69A3-4C88-CF6C-C40C2C35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0744-5AF2-28AF-BFC7-6BA944F1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98B4-0963-C131-A883-2EE0F183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2398713"/>
            <a:ext cx="9144000" cy="1792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Learning “Python!”</a:t>
            </a:r>
            <a:b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</a:br>
            <a:endParaRPr lang="en-US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AE71C-BC2C-427D-1513-EFBEBDFA6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4259263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F0F39-70F2-A85A-7469-8F014AC8C4B3}"/>
              </a:ext>
            </a:extLst>
          </p:cNvPr>
          <p:cNvSpPr txBox="1"/>
          <p:nvPr/>
        </p:nvSpPr>
        <p:spPr>
          <a:xfrm>
            <a:off x="9010650" y="5087144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masis MT Pro Black" panose="02040A04050005020304" pitchFamily="18" charset="0"/>
              </a:rPr>
              <a:t>-By Harikrishna</a:t>
            </a:r>
          </a:p>
        </p:txBody>
      </p:sp>
    </p:spTree>
    <p:extLst>
      <p:ext uri="{BB962C8B-B14F-4D97-AF65-F5344CB8AC3E}">
        <p14:creationId xmlns:p14="http://schemas.microsoft.com/office/powerpoint/2010/main" val="290548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980831" y="1182385"/>
            <a:ext cx="10286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can be assigned to a value and can be reused as many times as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= 7, b = ‘name’, c = ‘7’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Two types of variables can be found: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1) Local Variable (Can be used only within the function once declared)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2) Global Variable (Can be used through out the code once declared)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once assigned can also be modified later into the same data type or different data type.(</a:t>
            </a:r>
            <a:r>
              <a:rPr lang="en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Dynamic Typing)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 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a= ‘first value’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a= 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Once the value is updated the variable prints out only the updated value.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i.e.,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print(“a”)  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&gt; 5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83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9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2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90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15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4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02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06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1082431" y="1403375"/>
            <a:ext cx="9880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 value can be assigned to multiple variables in different methods and also multiple values can be assigned to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single value ---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a=b=3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Multiple Values -----  </a:t>
            </a:r>
            <a:r>
              <a:rPr lang="en-US" sz="2000" b="1" i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a,b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= 1,2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1650" indent="-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Rules for variable names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Names can not start with a number.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can be no spaces in the name, use _ instead.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Can't use any of these symbols :'",&lt;&gt;/?|\()!@#$%^&amp;*~-+</a:t>
            </a:r>
          </a:p>
          <a:p>
            <a:pPr lvl="2"/>
            <a:endParaRPr lang="en-US" sz="2000" b="1" i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7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4125154" y="2661945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46506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1438384" y="324414"/>
            <a:ext cx="101155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two main number types we will work with: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Integers which are whole numbers.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Floating Point numbers which are numbers with a decimal.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For example: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int_num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= 2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364080" lvl="2">
              <a:buClr>
                <a:srgbClr val="434343"/>
              </a:buClr>
              <a:buSzPts val="2900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int_float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 = 4.5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lvl="2" indent="-550320">
              <a:buClr>
                <a:srgbClr val="434343"/>
              </a:buClr>
              <a:buSzPts val="2900"/>
              <a:buFont typeface="Montserrat"/>
              <a:buChar char="●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C2E9B-DB63-8E24-4032-19CA7D839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30"/>
          <a:stretch/>
        </p:blipFill>
        <p:spPr>
          <a:xfrm>
            <a:off x="2590909" y="2362103"/>
            <a:ext cx="7810500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26140-F835-CA2E-9D16-FD1B1986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09" y="4408293"/>
            <a:ext cx="7810500" cy="16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3348464" y="2559614"/>
            <a:ext cx="52976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434343"/>
              </a:buClr>
              <a:buSzPts val="2900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Numeric Operators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0747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35" y="289234"/>
            <a:ext cx="47198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Arithmetic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934"/>
              </p:ext>
            </p:extLst>
          </p:nvPr>
        </p:nvGraphicFramePr>
        <p:xfrm>
          <a:off x="1754372" y="1595591"/>
          <a:ext cx="81252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50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Division (float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Modulus (remainder)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2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2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4998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Comparison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50322"/>
              </p:ext>
            </p:extLst>
          </p:nvPr>
        </p:nvGraphicFramePr>
        <p:xfrm>
          <a:off x="1978837" y="1666475"/>
          <a:ext cx="7817093" cy="3525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09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==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!=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7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95" y="442968"/>
            <a:ext cx="4921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Assignment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62088"/>
              </p:ext>
            </p:extLst>
          </p:nvPr>
        </p:nvGraphicFramePr>
        <p:xfrm>
          <a:off x="1818640" y="1270235"/>
          <a:ext cx="8558177" cy="43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45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(if x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3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+=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5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-=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29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Floor 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Modulus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%=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Exponentiate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96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3939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Logical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94860"/>
              </p:ext>
            </p:extLst>
          </p:nvPr>
        </p:nvGraphicFramePr>
        <p:xfrm>
          <a:off x="1447799" y="2398171"/>
          <a:ext cx="8849361" cy="17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68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and (5 &lt;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or (5 &gt;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not(5 &gt;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2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1918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[1, 2, 3, 4, 5]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[1, 2, 3]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929" y="442045"/>
            <a:ext cx="3720545" cy="740096"/>
          </a:xfrm>
        </p:spPr>
        <p:txBody>
          <a:bodyPr>
            <a:normAutofit/>
          </a:bodyPr>
          <a:lstStyle/>
          <a:p>
            <a:r>
              <a:rPr lang="en-US" dirty="0">
                <a:latin typeface="Modern No. 20" panose="02070704070505020303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41" y="1332740"/>
            <a:ext cx="7534630" cy="4192520"/>
          </a:xfrm>
        </p:spPr>
        <p:txBody>
          <a:bodyPr>
            <a:noAutofit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Great documentation online: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b="1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docs.python.org/3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Supporting Community.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number of modules for every aspect of programming universe: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Very much affiliated with Data Science and A.I 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Of course easy to learn!!</a:t>
            </a:r>
          </a:p>
          <a:p>
            <a:endParaRPr lang="en-US" sz="24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9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736BBD-C0B2-7783-EFE7-85337EAA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" y="338151"/>
            <a:ext cx="761597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with Explanations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Basic Arithmetic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BBF4D-AB78-EF3B-9DAC-05043CBA9B56}"/>
              </a:ext>
            </a:extLst>
          </p:cNvPr>
          <p:cNvSpPr txBox="1"/>
          <p:nvPr/>
        </p:nvSpPr>
        <p:spPr>
          <a:xfrm>
            <a:off x="522188" y="3969091"/>
            <a:ext cx="7016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267F4-FCF1-2348-88CA-4C0630CA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78" y="1259713"/>
            <a:ext cx="673417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9AC6F-7391-6067-2F07-4446C04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35" y="4279842"/>
            <a:ext cx="6877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3E223-5B3F-9F28-51B1-CC524D82BE71}"/>
              </a:ext>
            </a:extLst>
          </p:cNvPr>
          <p:cNvSpPr txBox="1"/>
          <p:nvPr/>
        </p:nvSpPr>
        <p:spPr>
          <a:xfrm>
            <a:off x="904240" y="6925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DA839-6598-33A7-7222-C7E06984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2" y="1752600"/>
            <a:ext cx="7029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243;p38">
            <a:extLst>
              <a:ext uri="{FF2B5EF4-FFF2-40B4-BE49-F238E27FC236}">
                <a16:creationId xmlns:a16="http://schemas.microsoft.com/office/drawing/2014/main" id="{2C465479-D5C9-01D7-C2FE-81DF07D86473}"/>
              </a:ext>
            </a:extLst>
          </p:cNvPr>
          <p:cNvSpPr txBox="1">
            <a:spLocks/>
          </p:cNvSpPr>
          <p:nvPr/>
        </p:nvSpPr>
        <p:spPr>
          <a:xfrm>
            <a:off x="4037549" y="2753360"/>
            <a:ext cx="3130240" cy="11034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6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5676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AB737-309E-97B5-52F7-4127CEF47405}"/>
              </a:ext>
            </a:extLst>
          </p:cNvPr>
          <p:cNvSpPr txBox="1"/>
          <p:nvPr/>
        </p:nvSpPr>
        <p:spPr>
          <a:xfrm>
            <a:off x="280345" y="1036160"/>
            <a:ext cx="107243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 are sequences of characters, using the syntax of either single  quotes or double quotes: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                                          'hello’  "Hello“  " I don't do that "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Because strings are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ordered sequences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it means we can use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and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slicing 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to grab sub-sections of the string.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notation uses [ ] notation after the string (or variable assigned the string).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allows us to grab a single character from the string.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2522D-C7BF-8F9E-37A2-487CAAB2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97" y="4381097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50967-AC85-27AA-5D0A-E1095D342DC9}"/>
              </a:ext>
            </a:extLst>
          </p:cNvPr>
          <p:cNvSpPr txBox="1"/>
          <p:nvPr/>
        </p:nvSpPr>
        <p:spPr>
          <a:xfrm>
            <a:off x="680720" y="2679115"/>
            <a:ext cx="104952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Indexing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and Slicing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F84A-ED15-4811-E085-FFF0323E00FE}"/>
              </a:ext>
            </a:extLst>
          </p:cNvPr>
          <p:cNvSpPr txBox="1"/>
          <p:nvPr/>
        </p:nvSpPr>
        <p:spPr>
          <a:xfrm>
            <a:off x="629447" y="783302"/>
            <a:ext cx="9936480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		   Reverse Index:     0     -4    -3   -2    -1     </a:t>
            </a:r>
          </a:p>
        </p:txBody>
      </p:sp>
    </p:spTree>
    <p:extLst>
      <p:ext uri="{BB962C8B-B14F-4D97-AF65-F5344CB8AC3E}">
        <p14:creationId xmlns:p14="http://schemas.microsoft.com/office/powerpoint/2010/main" val="2428603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7F5D8-2BDA-AEEB-88F4-D6114993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51" y="458416"/>
            <a:ext cx="62579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CC7FE-3815-CDBE-612F-1275AAF2B457}"/>
              </a:ext>
            </a:extLst>
          </p:cNvPr>
          <p:cNvSpPr txBox="1"/>
          <p:nvPr/>
        </p:nvSpPr>
        <p:spPr>
          <a:xfrm>
            <a:off x="2008797" y="2034113"/>
            <a:ext cx="6257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begin slicing (inclusive).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end slicing (exclusive).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interval between indices (default is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6BC4C-60C6-5CB3-4F9D-2EFE6C50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51" y="3375056"/>
            <a:ext cx="5884900" cy="27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EE99E-708A-1F3B-97BE-53E3E094B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" r="8779"/>
          <a:stretch/>
        </p:blipFill>
        <p:spPr>
          <a:xfrm>
            <a:off x="2371219" y="457817"/>
            <a:ext cx="6258560" cy="252696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3F29B-8E86-89A4-839B-9B2B5D9F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19" y="3429000"/>
            <a:ext cx="6485056" cy="25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7741A-3036-4B47-D6FF-D7C0691E1ECB}"/>
              </a:ext>
            </a:extLst>
          </p:cNvPr>
          <p:cNvSpPr txBox="1"/>
          <p:nvPr/>
        </p:nvSpPr>
        <p:spPr>
          <a:xfrm>
            <a:off x="982566" y="962085"/>
            <a:ext cx="1022686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                   </a:t>
            </a:r>
            <a:r>
              <a:rPr lang="en-US" sz="4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Interpolation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We can “inject” a variable into the string for printing. For example: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= “James Bond”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print(“Hello ” +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) ----&gt; “Hello James Bond”.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multiple ways to format strings for printing variables in them.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This is known as string interpolation.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Let’s explore two methods for this: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.format()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69884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1CDE1-B955-5BFC-A239-EDA26C6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5" y="2047127"/>
            <a:ext cx="753427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D7D88-E58A-2686-8A5C-177E3D6D1D76}"/>
              </a:ext>
            </a:extLst>
          </p:cNvPr>
          <p:cNvSpPr txBox="1"/>
          <p:nvPr/>
        </p:nvSpPr>
        <p:spPr>
          <a:xfrm>
            <a:off x="1336431" y="793561"/>
            <a:ext cx="601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Method 1)          </a:t>
            </a:r>
            <a:r>
              <a:rPr lang="en-US" sz="18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.format()</a:t>
            </a: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name = “ James Bond”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print(“ My name is {}”.format(name)”)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output:: “My name is James Bond”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66A72-1D7C-CC61-52AB-C5FABFC6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85" y="3833007"/>
            <a:ext cx="5886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15" y="383366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80" y="1855814"/>
            <a:ext cx="7534630" cy="4192520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Interpreted: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it is processed at runtime by the interpreter, and you do not need to compile your program before executing it.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Interactive: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you can sit at a Python prompt and interact with the interpreter directly to write your programs.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Object-Oriented: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Python supports Object-Oriented style or technique of programming that encapsulates code within objects.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Beginner's Language: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Python is a great language for the beginner programmers and supports the development of a wide range of applications, from simple text processing to WWW browsers to games.</a:t>
            </a:r>
          </a:p>
        </p:txBody>
      </p:sp>
    </p:spTree>
    <p:extLst>
      <p:ext uri="{BB962C8B-B14F-4D97-AF65-F5344CB8AC3E}">
        <p14:creationId xmlns:p14="http://schemas.microsoft.com/office/powerpoint/2010/main" val="69882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279857" y="159618"/>
            <a:ext cx="95910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 2)        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name = “James Bond”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print(</a:t>
            </a:r>
            <a:r>
              <a:rPr lang="en-US" sz="2000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f“My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name is {name}”)</a:t>
            </a:r>
          </a:p>
          <a:p>
            <a:pPr marL="0" lvl="1"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output:: “My name is James Bond”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EFAF1-0430-F2B3-E338-7E9250D2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91" y="2376530"/>
            <a:ext cx="6190254" cy="3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6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790928" y="2760578"/>
            <a:ext cx="6610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4400" b="1" dirty="0"/>
              <a:t>Common String Methods</a:t>
            </a:r>
            <a:endParaRPr lang="en-US" sz="4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60345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63875"/>
              </p:ext>
            </p:extLst>
          </p:nvPr>
        </p:nvGraphicFramePr>
        <p:xfrm>
          <a:off x="1823719" y="1310005"/>
          <a:ext cx="8544561" cy="4388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761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425613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848187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lower()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lowercase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HELLO".lower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"hello".upper()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951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of each word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world".title() → "Hello World"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capitalize()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"hello".capitalize()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Swaps the case of all characters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".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1. Changing Case</a:t>
            </a:r>
          </a:p>
        </p:txBody>
      </p:sp>
    </p:spTree>
    <p:extLst>
      <p:ext uri="{BB962C8B-B14F-4D97-AF65-F5344CB8AC3E}">
        <p14:creationId xmlns:p14="http://schemas.microsoft.com/office/powerpoint/2010/main" val="395696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40262"/>
              </p:ext>
            </p:extLst>
          </p:nvPr>
        </p:nvGraphicFramePr>
        <p:xfrm>
          <a:off x="2082800" y="1254125"/>
          <a:ext cx="8900160" cy="4575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966720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277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549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alphabets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81824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isdigit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digits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"12345".isdigit()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isalnum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alphanumeric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"hello123".isalnum()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849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whitespace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starts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"hello".startswith("he")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06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ends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("lo")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2. Checking Content</a:t>
            </a:r>
          </a:p>
        </p:txBody>
      </p:sp>
    </p:spTree>
    <p:extLst>
      <p:ext uri="{BB962C8B-B14F-4D97-AF65-F5344CB8AC3E}">
        <p14:creationId xmlns:p14="http://schemas.microsoft.com/office/powerpoint/2010/main" val="108181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Modifying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21277"/>
              </p:ext>
            </p:extLst>
          </p:nvPr>
        </p:nvGraphicFramePr>
        <p:xfrm>
          <a:off x="1145209" y="1478260"/>
          <a:ext cx="10027919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strip()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and trailing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 ".strip()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hello".lstrip()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rstrip()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trailing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".rstrip()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all occurrences of a substring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"hello".replace("l", "p") → "heppo"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35636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Splits string into a list based on a delimiter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"a,b,c".split(",") → ['a', 'b', 'c']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6253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elements of a list into a 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".join(["a", "b", "c"]) → "a b c"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47609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zfill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Pads string with zeros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"42".zfill(5) → "00042"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631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05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Finding and Counting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57983"/>
              </p:ext>
            </p:extLst>
          </p:nvPr>
        </p:nvGraphicFramePr>
        <p:xfrm>
          <a:off x="1145209" y="2164070"/>
          <a:ext cx="10027919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first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"hello".find("l")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"hello".rfind("l") → 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hello".count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4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 Formatting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10254"/>
              </p:ext>
            </p:extLst>
          </p:nvPr>
        </p:nvGraphicFramePr>
        <p:xfrm>
          <a:off x="1145209" y="1478260"/>
          <a:ext cx="10030790" cy="365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724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9633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60433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570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format()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into placeholders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"Hello, {}".format("John")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34146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f-string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directly using f syntax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 = "John"; f"Hello, {name}"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1232397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"hello".center(10) → " 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36655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Left-aligns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"hello".ljust(10) → "hello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Right-aligns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(10) → " hello"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53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60C54-4FC0-B46E-0C1F-F5324A91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82" y="563328"/>
            <a:ext cx="6437313" cy="2179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49E72-EE4C-670B-CABE-4CF884FD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95" y="2981820"/>
            <a:ext cx="6352489" cy="37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9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60519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Date Format</a:t>
            </a:r>
          </a:p>
        </p:txBody>
      </p:sp>
    </p:spTree>
    <p:extLst>
      <p:ext uri="{BB962C8B-B14F-4D97-AF65-F5344CB8AC3E}">
        <p14:creationId xmlns:p14="http://schemas.microsoft.com/office/powerpoint/2010/main" val="1342041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1168400" y="1344414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Dates can be handled using the datetime module.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051A-E4A4-6951-1EA2-1CF13C3A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32" y="2457767"/>
            <a:ext cx="7722136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4923-F696-D2ED-BB6B-CC9F005067CF}"/>
              </a:ext>
            </a:extLst>
          </p:cNvPr>
          <p:cNvSpPr txBox="1"/>
          <p:nvPr/>
        </p:nvSpPr>
        <p:spPr>
          <a:xfrm>
            <a:off x="3476624" y="733425"/>
            <a:ext cx="63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What can you do with Python?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6CC6DA-D196-0A71-48E6-74B3E5D5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35" y="3142785"/>
            <a:ext cx="4250545" cy="24068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5EEBED-8B5A-8336-143E-9705A45F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080" y="1347272"/>
            <a:ext cx="6556445" cy="5128571"/>
          </a:xfrm>
        </p:spPr>
        <p:txBody>
          <a:bodyPr anchor="ctr">
            <a:normAutofit fontScale="77500" lnSpcReduction="20000"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Automate simple tasks 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Send Emails, edit PDF’s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with Excel Sheets and scrape data from websites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Data Science and Machine Learning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ML models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AI chat bots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in Data Analysis and Analytics.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websites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web frameworks such as Django and Flask to handle the backend of a website and user data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interactive dashboards for users</a:t>
            </a:r>
          </a:p>
          <a:p>
            <a:pPr marL="914400" marR="0" lvl="1" indent="-4127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958850" marR="0" lvl="2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Basically, most of the stuff out there.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E0948-549F-9F7F-8CB6-8F8C8FA9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3529"/>
              </p:ext>
            </p:extLst>
          </p:nvPr>
        </p:nvGraphicFramePr>
        <p:xfrm>
          <a:off x="2404110" y="918210"/>
          <a:ext cx="8213090" cy="5253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238">
                  <a:extLst>
                    <a:ext uri="{9D8B030D-6E8A-4147-A177-3AD203B41FA5}">
                      <a16:colId xmlns:a16="http://schemas.microsoft.com/office/drawing/2014/main" val="1634345460"/>
                    </a:ext>
                  </a:extLst>
                </a:gridCol>
                <a:gridCol w="3937582">
                  <a:extLst>
                    <a:ext uri="{9D8B030D-6E8A-4147-A177-3AD203B41FA5}">
                      <a16:colId xmlns:a16="http://schemas.microsoft.com/office/drawing/2014/main" val="1571879729"/>
                    </a:ext>
                  </a:extLst>
                </a:gridCol>
                <a:gridCol w="3570270">
                  <a:extLst>
                    <a:ext uri="{9D8B030D-6E8A-4147-A177-3AD203B41FA5}">
                      <a16:colId xmlns:a16="http://schemas.microsoft.com/office/drawing/2014/main" val="14851265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942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month (01-31)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10732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Month as a number (01-12)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6699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month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5558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month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67703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without century (00-99)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37220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 century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7100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(00-23) (24-hour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28042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(01-12) (12-hour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341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 or 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9975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Minute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7277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Second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5607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6782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08877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Weekday as a number (0-6)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(Monday)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4917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year (001-366)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851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number of the 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5728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UTC 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2735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 and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 </a:t>
                      </a:r>
                      <a:r>
                        <a:rPr lang="fr-FR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3 14:30:00 2023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2920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7/3/2023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07142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14:30:00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97141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5AAD70-B1C3-F11C-E959-60E228AAAE95}"/>
              </a:ext>
            </a:extLst>
          </p:cNvPr>
          <p:cNvSpPr txBox="1"/>
          <p:nvPr/>
        </p:nvSpPr>
        <p:spPr>
          <a:xfrm>
            <a:off x="4443095" y="235071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Common Date Formats</a:t>
            </a:r>
          </a:p>
        </p:txBody>
      </p:sp>
    </p:spTree>
    <p:extLst>
      <p:ext uri="{BB962C8B-B14F-4D97-AF65-F5344CB8AC3E}">
        <p14:creationId xmlns:p14="http://schemas.microsoft.com/office/powerpoint/2010/main" val="1183992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2954352" y="715512"/>
            <a:ext cx="6126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Module:: datetime</a:t>
            </a:r>
          </a:p>
          <a:p>
            <a:pPr algn="ctr"/>
            <a:r>
              <a:rPr lang="en-US" sz="2400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6C25C-B33A-87D8-2E9F-2FCB5D41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18" y="1984442"/>
            <a:ext cx="7808525" cy="37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7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51F80-2E03-270D-CE20-D360E840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4" y="1210265"/>
            <a:ext cx="64198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39AB2-1190-0DAD-E36B-D0BD41C2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9" y="3736466"/>
            <a:ext cx="6639701" cy="299367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3928361-FC9C-CB15-80C1-78D33221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137" y="361449"/>
            <a:ext cx="56246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of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0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8480A-9D18-AC7D-0F82-555AFE46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383538"/>
            <a:ext cx="776287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DFBFD-EAD9-B21B-49AC-AA39045D807D}"/>
              </a:ext>
            </a:extLst>
          </p:cNvPr>
          <p:cNvSpPr txBox="1"/>
          <p:nvPr/>
        </p:nvSpPr>
        <p:spPr>
          <a:xfrm>
            <a:off x="3780406" y="40624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Custom Date Formats</a:t>
            </a:r>
          </a:p>
        </p:txBody>
      </p:sp>
    </p:spTree>
    <p:extLst>
      <p:ext uri="{BB962C8B-B14F-4D97-AF65-F5344CB8AC3E}">
        <p14:creationId xmlns:p14="http://schemas.microsoft.com/office/powerpoint/2010/main" val="3322426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E735-A2AC-315D-D613-4FD6D7E4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69" y="1796348"/>
            <a:ext cx="8116862" cy="394169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3D08C9-374C-214A-466F-E27DB45B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586" y="676387"/>
            <a:ext cx="62661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 to Epoch Timestamp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4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4759568" y="2797084"/>
            <a:ext cx="2672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8969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1036637" y="1191804"/>
            <a:ext cx="806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Represents `True` or `False`.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8D09-ADE0-9058-550F-A2A0AE99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47" y="1886524"/>
            <a:ext cx="7219950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589C02-7AF0-0C24-1930-95FE78A6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347" y="4083204"/>
            <a:ext cx="56368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Booleans are a subtype of integers (int)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 is equivalent to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 is equivalent to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72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B408B-C2B2-9E53-1034-99B82079B798}"/>
              </a:ext>
            </a:extLst>
          </p:cNvPr>
          <p:cNvSpPr txBox="1"/>
          <p:nvPr/>
        </p:nvSpPr>
        <p:spPr>
          <a:xfrm>
            <a:off x="5228117" y="2702074"/>
            <a:ext cx="1735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Lists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6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52FE-7400-68C7-D668-38A8638EDC91}"/>
              </a:ext>
            </a:extLst>
          </p:cNvPr>
          <p:cNvSpPr txBox="1"/>
          <p:nvPr/>
        </p:nvSpPr>
        <p:spPr>
          <a:xfrm>
            <a:off x="353089" y="389312"/>
            <a:ext cx="11485822" cy="142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Lists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Python is a built-in data structure that is used to store multiple items in a single variable. It is one of the most commonly used data types for storing collections of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B65CB-6B67-646A-1B25-A13A701340F8}"/>
              </a:ext>
            </a:extLst>
          </p:cNvPr>
          <p:cNvSpPr txBox="1"/>
          <p:nvPr/>
        </p:nvSpPr>
        <p:spPr>
          <a:xfrm>
            <a:off x="2445490" y="2035013"/>
            <a:ext cx="10770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List1=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[ 1,2, 3,4]      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List2= 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[‘A’, ‘B’, ‘C’, ‘D’]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3F33-EF60-0F1C-B99E-3E1CF4BAD3E2}"/>
              </a:ext>
            </a:extLst>
          </p:cNvPr>
          <p:cNvSpPr txBox="1"/>
          <p:nvPr/>
        </p:nvSpPr>
        <p:spPr>
          <a:xfrm>
            <a:off x="1552353" y="2906270"/>
            <a:ext cx="9742793" cy="25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Characteristics of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in a list have a defined order and can be accessed by their index.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You can add, remove, or change items after the list is created.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Heterogeneous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items of different data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Dynamic Size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grow or shrink dynamically as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Allows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duplicate items.</a:t>
            </a:r>
          </a:p>
        </p:txBody>
      </p:sp>
    </p:spTree>
    <p:extLst>
      <p:ext uri="{BB962C8B-B14F-4D97-AF65-F5344CB8AC3E}">
        <p14:creationId xmlns:p14="http://schemas.microsoft.com/office/powerpoint/2010/main" val="3691984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1BA998-4E1E-7717-F4E2-CA2B59F0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69" y="1201479"/>
            <a:ext cx="9073988" cy="40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96440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91F90-0856-5F3E-A5B8-3BE84813A813}"/>
              </a:ext>
            </a:extLst>
          </p:cNvPr>
          <p:cNvSpPr txBox="1"/>
          <p:nvPr/>
        </p:nvSpPr>
        <p:spPr>
          <a:xfrm>
            <a:off x="3649736" y="138250"/>
            <a:ext cx="4892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List Elements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D95789-A548-EC28-F363-00F45A74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65" y="712430"/>
            <a:ext cx="9633098" cy="188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Index starts at 0 for the first element.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Negative indices access elements from the 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0FC38-13EB-0648-50CA-EC6DCB50197D}"/>
              </a:ext>
            </a:extLst>
          </p:cNvPr>
          <p:cNvSpPr txBox="1"/>
          <p:nvPr/>
        </p:nvSpPr>
        <p:spPr>
          <a:xfrm>
            <a:off x="2115878" y="2192121"/>
            <a:ext cx="88356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fruits        =           [‘apple’, ‘banana’, ‘cherry’, ‘date’]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   0              1             2             3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   0             -3            -2     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8904B-33A2-1A85-EF62-DAFE4411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6" y="4389645"/>
            <a:ext cx="6972411" cy="2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5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269077-4951-82C3-6171-7D7716E0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7" y="633220"/>
            <a:ext cx="841035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Slicing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start:end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get a subset of the list.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end index is exclusive.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FD720-678B-0861-49CD-8BF2DD7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04" y="2675306"/>
            <a:ext cx="6630868" cy="22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4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F9A69-63AB-20BB-9F30-B30B774A21FC}"/>
              </a:ext>
            </a:extLst>
          </p:cNvPr>
          <p:cNvSpPr txBox="1"/>
          <p:nvPr/>
        </p:nvSpPr>
        <p:spPr>
          <a:xfrm>
            <a:off x="4207392" y="150259"/>
            <a:ext cx="3777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List Operations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6FA22-EA74-F0F4-AF3D-D87FF1F0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27971"/>
              </p:ext>
            </p:extLst>
          </p:nvPr>
        </p:nvGraphicFramePr>
        <p:xfrm>
          <a:off x="1081064" y="974484"/>
          <a:ext cx="10029871" cy="4909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897">
                  <a:extLst>
                    <a:ext uri="{9D8B030D-6E8A-4147-A177-3AD203B41FA5}">
                      <a16:colId xmlns:a16="http://schemas.microsoft.com/office/drawing/2014/main" val="1019012033"/>
                    </a:ext>
                  </a:extLst>
                </a:gridCol>
                <a:gridCol w="1419162">
                  <a:extLst>
                    <a:ext uri="{9D8B030D-6E8A-4147-A177-3AD203B41FA5}">
                      <a16:colId xmlns:a16="http://schemas.microsoft.com/office/drawing/2014/main" val="2723784516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2144780384"/>
                    </a:ext>
                  </a:extLst>
                </a:gridCol>
                <a:gridCol w="2480254">
                  <a:extLst>
                    <a:ext uri="{9D8B030D-6E8A-4147-A177-3AD203B41FA5}">
                      <a16:colId xmlns:a16="http://schemas.microsoft.com/office/drawing/2014/main" val="2130367017"/>
                    </a:ext>
                  </a:extLst>
                </a:gridCol>
                <a:gridCol w="2005974">
                  <a:extLst>
                    <a:ext uri="{9D8B030D-6E8A-4147-A177-3AD203B41FA5}">
                      <a16:colId xmlns:a16="http://schemas.microsoft.com/office/drawing/2014/main" val="73313080"/>
                    </a:ext>
                  </a:extLst>
                </a:gridCol>
              </a:tblGrid>
              <a:tr h="297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by its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[1] → Access second element.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110446183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start:end:step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portion of the list.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→ Elements from index 1 to 2.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815919415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list.append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 element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my_list.append(50) → [10, 20, 30, 40, 50]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4168580351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list.insert(i, 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 an element at a specific index.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my_list.insert(2, 25) → [10, 20, 25,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3194340608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list.extend(iterable)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multiple elements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my_list.extend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([60, 70]) → [10, 20, 30, 40, 60, 70]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9385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96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4B1821-BE73-A797-80F6-A8F44A07E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0687"/>
              </p:ext>
            </p:extLst>
          </p:nvPr>
        </p:nvGraphicFramePr>
        <p:xfrm>
          <a:off x="1336431" y="909028"/>
          <a:ext cx="9840310" cy="4577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935">
                  <a:extLst>
                    <a:ext uri="{9D8B030D-6E8A-4147-A177-3AD203B41FA5}">
                      <a16:colId xmlns:a16="http://schemas.microsoft.com/office/drawing/2014/main" val="1472666929"/>
                    </a:ext>
                  </a:extLst>
                </a:gridCol>
                <a:gridCol w="2187189">
                  <a:extLst>
                    <a:ext uri="{9D8B030D-6E8A-4147-A177-3AD203B41FA5}">
                      <a16:colId xmlns:a16="http://schemas.microsoft.com/office/drawing/2014/main" val="243110813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518399287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14426064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3383305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81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list.remove(x)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the first occurrence of a value.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my_list.remove(30) → [10, 20,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033768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list.pop(i)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an element by index.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my_list.pop(1) → 20, my_list → [10,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39641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list.clear()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elements.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my_list.clear() → []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23520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by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 = 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a specific element.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my_list[2] = 35 → [10, 20, 35,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7973648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via 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list[start:end] = values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multiple elements using slicing.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= [25, 30] → [10, 25, 30, 40]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65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95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3E5557-94A2-FFE0-6B1C-46AB257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33364"/>
              </p:ext>
            </p:extLst>
          </p:nvPr>
        </p:nvGraphicFramePr>
        <p:xfrm>
          <a:off x="1472522" y="769207"/>
          <a:ext cx="9946845" cy="5259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818">
                  <a:extLst>
                    <a:ext uri="{9D8B030D-6E8A-4147-A177-3AD203B41FA5}">
                      <a16:colId xmlns:a16="http://schemas.microsoft.com/office/drawing/2014/main" val="2497552521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531014250"/>
                    </a:ext>
                  </a:extLst>
                </a:gridCol>
                <a:gridCol w="1903228">
                  <a:extLst>
                    <a:ext uri="{9D8B030D-6E8A-4147-A177-3AD203B41FA5}">
                      <a16:colId xmlns:a16="http://schemas.microsoft.com/office/drawing/2014/main" val="2069731018"/>
                    </a:ext>
                  </a:extLst>
                </a:gridCol>
                <a:gridCol w="2105246">
                  <a:extLst>
                    <a:ext uri="{9D8B030D-6E8A-4147-A177-3AD203B41FA5}">
                      <a16:colId xmlns:a16="http://schemas.microsoft.com/office/drawing/2014/main" val="3478176957"/>
                    </a:ext>
                  </a:extLst>
                </a:gridCol>
                <a:gridCol w="2445488">
                  <a:extLst>
                    <a:ext uri="{9D8B030D-6E8A-4147-A177-3AD203B41FA5}">
                      <a16:colId xmlns:a16="http://schemas.microsoft.com/office/drawing/2014/main" val="651956625"/>
                    </a:ext>
                  </a:extLst>
                </a:gridCol>
              </a:tblGrid>
              <a:tr h="25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44626"/>
                  </a:ext>
                </a:extLst>
              </a:tr>
              <a:tr h="89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Searching Elements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list.index(x)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the index of the first occurrence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my_list.index(30) →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962965430"/>
                  </a:ext>
                </a:extLst>
              </a:tr>
              <a:tr h="67200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list.count(x)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the occurrences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my_list.count(30)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05959508"/>
                  </a:ext>
                </a:extLst>
              </a:tr>
              <a:tr h="450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 and Reversing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list.sort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the list in ascending order.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my_list.sort()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88511656"/>
                  </a:ext>
                </a:extLst>
              </a:tr>
              <a:tr h="67200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list.reverse()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 the elements of the list.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my_list.reverse() → [40, 30, 20, 10]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74726541"/>
                  </a:ext>
                </a:extLst>
              </a:tr>
              <a:tr h="89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list.copy()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list.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new_list = my_list.copy() → new_list =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72558259"/>
                  </a:ext>
                </a:extLst>
              </a:tr>
              <a:tr h="516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Lists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list1 + list2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Combine two lists into one.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+ [30, 40]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58969821"/>
                  </a:ext>
                </a:extLst>
              </a:tr>
              <a:tr h="449301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 * 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 the list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* 2 → [10, 20, 10, 20]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6351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81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0505-31AA-8E26-56B7-132C6E161465}"/>
              </a:ext>
            </a:extLst>
          </p:cNvPr>
          <p:cNvSpPr txBox="1"/>
          <p:nvPr/>
        </p:nvSpPr>
        <p:spPr>
          <a:xfrm>
            <a:off x="4899353" y="3013501"/>
            <a:ext cx="2393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Tuples </a:t>
            </a:r>
          </a:p>
        </p:txBody>
      </p:sp>
    </p:spTree>
    <p:extLst>
      <p:ext uri="{BB962C8B-B14F-4D97-AF65-F5344CB8AC3E}">
        <p14:creationId xmlns:p14="http://schemas.microsoft.com/office/powerpoint/2010/main" val="11568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7DF9F-E333-2B75-9024-D61F9B95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79" y="448156"/>
            <a:ext cx="849315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tuple is a collection of ordered, immutable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are defined using parentheses () and can hold elements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Once a tuple is created, its elements cannot be changed (i.e., they are immutable).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98E2A-307E-99B3-A273-F73BA190211B}"/>
              </a:ext>
            </a:extLst>
          </p:cNvPr>
          <p:cNvSpPr txBox="1"/>
          <p:nvPr/>
        </p:nvSpPr>
        <p:spPr>
          <a:xfrm>
            <a:off x="1336431" y="3281309"/>
            <a:ext cx="9965914" cy="220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 of Tuples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cannot be modified after creation.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have a defined order and can be accessed using an index.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have duplicate elements.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Can Hold Mixed Data Types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contain integers, strings, lists, other tuples, etc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28008-230D-BE1C-1FFB-AD40858C6C3B}"/>
              </a:ext>
            </a:extLst>
          </p:cNvPr>
          <p:cNvSpPr txBox="1"/>
          <p:nvPr/>
        </p:nvSpPr>
        <p:spPr>
          <a:xfrm>
            <a:off x="3636336" y="2353057"/>
            <a:ext cx="37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tuple1 =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(1,2,3,4)</a:t>
            </a:r>
          </a:p>
        </p:txBody>
      </p:sp>
    </p:spTree>
    <p:extLst>
      <p:ext uri="{BB962C8B-B14F-4D97-AF65-F5344CB8AC3E}">
        <p14:creationId xmlns:p14="http://schemas.microsoft.com/office/powerpoint/2010/main" val="2229244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1. Creating a Simple Tuple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E6516-2F63-47B1-5E91-45443511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22" y="1307688"/>
            <a:ext cx="6097771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2. Tuple with Mixed Data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7FBDF-49D0-3C57-295D-CFD3B429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22" y="4276605"/>
            <a:ext cx="6410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960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Empty 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Tuple Using the tuple() Constructor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2CC1-B41B-5B98-CA80-D6F8EEB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71" y="1098617"/>
            <a:ext cx="5343525" cy="177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07EDA-DF26-6E93-0D30-0429609D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71" y="4380427"/>
            <a:ext cx="6819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3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03085" y="416074"/>
            <a:ext cx="3086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a Tuple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7A515-36B9-3430-25B5-56E8EDCA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81" y="821327"/>
            <a:ext cx="6165790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element in a tuple is assigned an index starting from 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access elements using square brackets [ ].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5297-6C26-ABA7-4865-A6B81EFA7AAC}"/>
              </a:ext>
            </a:extLst>
          </p:cNvPr>
          <p:cNvSpPr txBox="1"/>
          <p:nvPr/>
        </p:nvSpPr>
        <p:spPr>
          <a:xfrm>
            <a:off x="2974775" y="2082889"/>
            <a:ext cx="790264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my_tuple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 ( 10,  20,  30,  40,  50 )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0       1       2        3       4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0      -4       -3     -2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7E80D-45AB-2136-F68C-0E004840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59" y="4509577"/>
            <a:ext cx="71616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2A577-1467-E808-3AEF-C922EEE0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3" y="1132455"/>
            <a:ext cx="8667536" cy="48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F652A-4741-134B-0114-05E1AFDF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63" y="380490"/>
            <a:ext cx="8297400" cy="133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Slicing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Slicing allows you to access a range of elements by specifying start, stop, and step.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ACA14-381C-6B34-F4D8-339FC028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1984442"/>
            <a:ext cx="6381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0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486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Tuple Operations</a:t>
            </a:r>
          </a:p>
        </p:txBody>
      </p:sp>
    </p:spTree>
    <p:extLst>
      <p:ext uri="{BB962C8B-B14F-4D97-AF65-F5344CB8AC3E}">
        <p14:creationId xmlns:p14="http://schemas.microsoft.com/office/powerpoint/2010/main" val="3001638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87189"/>
              </p:ext>
            </p:extLst>
          </p:nvPr>
        </p:nvGraphicFramePr>
        <p:xfrm>
          <a:off x="1807535" y="920425"/>
          <a:ext cx="9175900" cy="525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975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by Index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 Indexing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t[-1]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3, 4); t[1:3]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range of elements (start inclusive, end exclusive).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Length of Tuple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len((1, 2, 3))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+ (3,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tuples.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Repeats the tuple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(1, 2, 1, 2)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Membership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in (1, 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exists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 through Tuple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x in (1, 2, 3): print(x)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Loops through each element of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1 2 3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7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05899"/>
              </p:ext>
            </p:extLst>
          </p:nvPr>
        </p:nvGraphicFramePr>
        <p:xfrm>
          <a:off x="1658678" y="675876"/>
          <a:ext cx="9423993" cy="5153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998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355998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900204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1811793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Occurrences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2).count(2)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an element in the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Index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3).index(2)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index of the first occurrence of an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Immutable Nature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2); t[0] =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Attempt to modify a tuple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sorted((3, 1, 2))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sorted list (tuple itself is not modified).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 Unpacking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a, b = (1, 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Assigns tuple elements to variables.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a=1, b=2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Nested Tuple Access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((1, 2), (3, 4)); t[1][0]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from a nested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to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list((1, 2, 3))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tuple to a list.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from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tuple([1, 2, 3])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list to a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3757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35007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1486299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E74DA-747D-4DEA-7D3A-146C2AC2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37" y="327451"/>
            <a:ext cx="10234661" cy="225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Python is a collection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key-value pairs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where each key is unique, and values can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are mutable and unordered (prior to Python 3.7).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defined using curly braces {}.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0952D-C90D-8DDC-49EB-211CA070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37" y="2749723"/>
            <a:ext cx="102178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my_dict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{"name": "Alice", "age": 25, "city": "New York"}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8A36C-7D9E-209F-36C6-5F71C3938B64}"/>
              </a:ext>
            </a:extLst>
          </p:cNvPr>
          <p:cNvSpPr txBox="1"/>
          <p:nvPr/>
        </p:nvSpPr>
        <p:spPr>
          <a:xfrm>
            <a:off x="811345" y="3475656"/>
            <a:ext cx="11334034" cy="1789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Points About Dictionaries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Keys must be unique and 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They can be strings, numbers, or tuples.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Values can be any data 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Lists, other dictionaries, strings,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 are unordered (until Python 3.6)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From Python 3.7 onwards, they maintain insertion order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830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105A5-942D-5D64-A601-CF8C5DAA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617856"/>
            <a:ext cx="40297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Using Curly Braces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3C732-1FD4-BCA0-F2C7-4B5542C05782}"/>
              </a:ext>
            </a:extLst>
          </p:cNvPr>
          <p:cNvSpPr txBox="1"/>
          <p:nvPr/>
        </p:nvSpPr>
        <p:spPr>
          <a:xfrm>
            <a:off x="339356" y="479933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Creating 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A2002-25D3-2037-15FA-9B6CE081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04" y="1388449"/>
            <a:ext cx="6867525" cy="17907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B10EEB3-5EA8-42F4-DBE5-DC30778F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3421531"/>
            <a:ext cx="3776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 Constructor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01BD9-E106-4354-1362-810E8FC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27" y="4409840"/>
            <a:ext cx="685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2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CC751-2A26-84C9-6194-8CABEB8E168C}"/>
              </a:ext>
            </a:extLst>
          </p:cNvPr>
          <p:cNvSpPr txBox="1"/>
          <p:nvPr/>
        </p:nvSpPr>
        <p:spPr>
          <a:xfrm>
            <a:off x="624663" y="575561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Creating an Empty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F5859-95A7-953C-752E-FDE67211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33" y="1202728"/>
            <a:ext cx="574357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003B6-D3E1-2B4B-E3FA-AEDB5F3F175E}"/>
              </a:ext>
            </a:extLst>
          </p:cNvPr>
          <p:cNvSpPr txBox="1"/>
          <p:nvPr/>
        </p:nvSpPr>
        <p:spPr>
          <a:xfrm>
            <a:off x="624663" y="3170889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4. Using a List of Tuples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74183-6CB3-94FB-2780-04CEA32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72" y="3921723"/>
            <a:ext cx="7096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536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4037549" y="467832"/>
            <a:ext cx="46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Elements in 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98068E-A015-7849-8E9C-78E33492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8" y="1017150"/>
            <a:ext cx="7198702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Using Keys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square brackets [ ] with the key to access the corresponding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raises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9166B-0004-DF06-A8FC-DDA2CA25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01" y="2697591"/>
            <a:ext cx="61150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31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0D1C0C-9AB6-C3C7-421B-C86EFBA9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3" y="165667"/>
            <a:ext cx="730308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the get() Method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get() method to access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returns None or a default value (if specified).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BFDD-1BB2-B0C0-AC45-E32FF7D6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55" y="1697863"/>
            <a:ext cx="7381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Google Shape;79;p16">
            <a:extLst>
              <a:ext uri="{FF2B5EF4-FFF2-40B4-BE49-F238E27FC236}">
                <a16:creationId xmlns:a16="http://schemas.microsoft.com/office/drawing/2014/main" id="{33539017-6BCD-59B7-8AC0-F4704E220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162024"/>
              </p:ext>
            </p:extLst>
          </p:nvPr>
        </p:nvGraphicFramePr>
        <p:xfrm>
          <a:off x="2383604" y="616449"/>
          <a:ext cx="8077509" cy="60584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dirty="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Values with date format: </a:t>
                      </a:r>
                      <a:r>
                        <a:rPr lang="en-US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“2024-10-24”, “1990/12/11”, “20 November 2023”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13353215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6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03E257-251A-4783-F5DD-D25FD20B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20531"/>
            <a:ext cx="7908062" cy="128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All Keys, Values, or Key-Value Pairs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methods keys(), values(), and items() to retrieve keys, values, or both.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BF0D8-64CC-7560-CF7B-A99F8985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0300"/>
            <a:ext cx="10210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02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3646968" y="2732567"/>
            <a:ext cx="466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Dictionary Operations</a:t>
            </a:r>
          </a:p>
        </p:txBody>
      </p:sp>
    </p:spTree>
    <p:extLst>
      <p:ext uri="{BB962C8B-B14F-4D97-AF65-F5344CB8AC3E}">
        <p14:creationId xmlns:p14="http://schemas.microsoft.com/office/powerpoint/2010/main" val="14806217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9B05AA-16D8-AD35-8AE2-F3F37EB3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03314"/>
              </p:ext>
            </p:extLst>
          </p:nvPr>
        </p:nvGraphicFramePr>
        <p:xfrm>
          <a:off x="734587" y="750146"/>
          <a:ext cx="10722825" cy="514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565">
                  <a:extLst>
                    <a:ext uri="{9D8B030D-6E8A-4147-A177-3AD203B41FA5}">
                      <a16:colId xmlns:a16="http://schemas.microsoft.com/office/drawing/2014/main" val="1429359337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715903702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2372844101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871000804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163010136"/>
                    </a:ext>
                  </a:extLst>
                </a:gridCol>
              </a:tblGrid>
              <a:tr h="13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7510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value associated with a key.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["name"] → "Alice"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323079042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safely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dict.get(key, default)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my_dict.get("age", 0) → 25, my_dict.get("salary", 0) →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13533560"/>
                  </a:ext>
                </a:extLst>
              </a:tr>
              <a:tr h="6645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Adding/Updating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Add/Update key-value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 =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or update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my_dict["country"] = "USA" → {"name": "Alice", "age": 25, "city": "New York", "country": "USA"}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731986831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Items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dict.pop(key, default)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 and return its value;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my_dict.pop("city") → "New York"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329210638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last item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dict.popitem()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the last key-value pair (Python 3.7+).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my_dict.popitem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("city", "New York")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202663600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Delete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dict[key]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my_dict["age"] → {"name": "Alice"}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264343838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 dictionary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dict.clear()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my_dict.clear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98869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17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B81DF4-DCEA-A5DF-FB8F-C94D28EE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36400"/>
              </p:ext>
            </p:extLst>
          </p:nvPr>
        </p:nvGraphicFramePr>
        <p:xfrm>
          <a:off x="677691" y="768075"/>
          <a:ext cx="10836618" cy="540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787">
                  <a:extLst>
                    <a:ext uri="{9D8B030D-6E8A-4147-A177-3AD203B41FA5}">
                      <a16:colId xmlns:a16="http://schemas.microsoft.com/office/drawing/2014/main" val="3524142002"/>
                    </a:ext>
                  </a:extLst>
                </a:gridCol>
                <a:gridCol w="2102158">
                  <a:extLst>
                    <a:ext uri="{9D8B030D-6E8A-4147-A177-3AD203B41FA5}">
                      <a16:colId xmlns:a16="http://schemas.microsoft.com/office/drawing/2014/main" val="2410062779"/>
                    </a:ext>
                  </a:extLst>
                </a:gridCol>
                <a:gridCol w="1933985">
                  <a:extLst>
                    <a:ext uri="{9D8B030D-6E8A-4147-A177-3AD203B41FA5}">
                      <a16:colId xmlns:a16="http://schemas.microsoft.com/office/drawing/2014/main" val="572526987"/>
                    </a:ext>
                  </a:extLst>
                </a:gridCol>
                <a:gridCol w="2459523">
                  <a:extLst>
                    <a:ext uri="{9D8B030D-6E8A-4147-A177-3AD203B41FA5}">
                      <a16:colId xmlns:a16="http://schemas.microsoft.com/office/drawing/2014/main" val="2300838763"/>
                    </a:ext>
                  </a:extLst>
                </a:gridCol>
                <a:gridCol w="2615165">
                  <a:extLst>
                    <a:ext uri="{9D8B030D-6E8A-4147-A177-3AD203B41FA5}">
                      <a16:colId xmlns:a16="http://schemas.microsoft.com/office/drawing/2014/main" val="402107460"/>
                    </a:ext>
                  </a:extLst>
                </a:gridCol>
              </a:tblGrid>
              <a:tr h="20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92752"/>
                  </a:ext>
                </a:extLst>
              </a:tr>
              <a:tr h="1052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Dictionaries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Merge dictionaries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dict1.update(dict2)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key-value pairs from one dictionary to another.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dict1.update({"state": "NY"}) → {"name": "Alice", "state": "NY"}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020974240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Keys and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dict.keys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list(my_dict.keys()) → ["name", "age", "city"]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934824812"/>
                  </a:ext>
                </a:extLst>
              </a:tr>
              <a:tr h="842018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dict.values()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values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list(my_dict.values()) → ["Alice", 25, "New York"]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716104670"/>
                  </a:ext>
                </a:extLst>
              </a:tr>
              <a:tr h="126224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items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key-value pairs as tuples.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list(my_dict.items()) → [("name", "Alice"), ("age", 25), ("city", "New York")]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704392523"/>
                  </a:ext>
                </a:extLst>
              </a:tr>
              <a:tr h="736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Checking Existence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in dict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exists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"name" in my_dict → 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494714664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not in dict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does not exist.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"salary" not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→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48051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198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E59352-86ED-37D9-82B6-8EBF8E9D3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10255"/>
              </p:ext>
            </p:extLst>
          </p:nvPr>
        </p:nvGraphicFramePr>
        <p:xfrm>
          <a:off x="925032" y="899407"/>
          <a:ext cx="10568763" cy="4586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810">
                  <a:extLst>
                    <a:ext uri="{9D8B030D-6E8A-4147-A177-3AD203B41FA5}">
                      <a16:colId xmlns:a16="http://schemas.microsoft.com/office/drawing/2014/main" val="2599971097"/>
                    </a:ext>
                  </a:extLst>
                </a:gridCol>
                <a:gridCol w="1706075">
                  <a:extLst>
                    <a:ext uri="{9D8B030D-6E8A-4147-A177-3AD203B41FA5}">
                      <a16:colId xmlns:a16="http://schemas.microsoft.com/office/drawing/2014/main" val="3934002161"/>
                    </a:ext>
                  </a:extLst>
                </a:gridCol>
                <a:gridCol w="2384395">
                  <a:extLst>
                    <a:ext uri="{9D8B030D-6E8A-4147-A177-3AD203B41FA5}">
                      <a16:colId xmlns:a16="http://schemas.microsoft.com/office/drawing/2014/main" val="3997247458"/>
                    </a:ext>
                  </a:extLst>
                </a:gridCol>
                <a:gridCol w="2158289">
                  <a:extLst>
                    <a:ext uri="{9D8B030D-6E8A-4147-A177-3AD203B41FA5}">
                      <a16:colId xmlns:a16="http://schemas.microsoft.com/office/drawing/2014/main" val="501901401"/>
                    </a:ext>
                  </a:extLst>
                </a:gridCol>
                <a:gridCol w="3179194">
                  <a:extLst>
                    <a:ext uri="{9D8B030D-6E8A-4147-A177-3AD203B41FA5}">
                      <a16:colId xmlns:a16="http://schemas.microsoft.com/office/drawing/2014/main" val="1304189315"/>
                    </a:ext>
                  </a:extLst>
                </a:gridCol>
              </a:tblGrid>
              <a:tr h="25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8430"/>
                  </a:ext>
                </a:extLst>
              </a:tr>
              <a:tr h="258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dict: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my_dict: print(key)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2118866716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dict.values():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values.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my_dict.values(): print(value)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382140257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items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dict.items():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my_dict.items(): print(key, 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66252230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Shallow copy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dict.copy()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dictionary.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my_dict.copy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{"name": "Alice", "age": 25, "city": "New York"}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935510758"/>
                  </a:ext>
                </a:extLst>
              </a:tr>
              <a:tr h="10245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Default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if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dict.setdefault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for the key; add key with default value if absent.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my_dict.setdefault("gender", "Female") → {"name": "Alice", "age": 25, "city": "New York", "gender": "Female"}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271700728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sorted(dict)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 sorted list of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sorted(my_dict) → ["age", "city", "name"]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06427252"/>
                  </a:ext>
                </a:extLst>
              </a:tr>
              <a:tr h="769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sorted(dict.items(), key=lambda x: x[1])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 using custom key.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(), key=lambda x: x[1]) → [("name", "Alice"), ("city", "New York"), ("age", 25)]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76371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329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075371" y="2721114"/>
            <a:ext cx="358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401666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E9C98-ECD2-F36C-AC93-AFE792E5F2AC}"/>
              </a:ext>
            </a:extLst>
          </p:cNvPr>
          <p:cNvSpPr txBox="1"/>
          <p:nvPr/>
        </p:nvSpPr>
        <p:spPr>
          <a:xfrm>
            <a:off x="1336431" y="1542871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arrays are a powerful N-dimensional array object in Python. They provide fast and efficient operations for numerical computations.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763AE-9887-A563-F69E-6AA8C45A7740}"/>
              </a:ext>
            </a:extLst>
          </p:cNvPr>
          <p:cNvSpPr txBox="1"/>
          <p:nvPr/>
        </p:nvSpPr>
        <p:spPr>
          <a:xfrm>
            <a:off x="1336431" y="8465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EA631-8C15-0ABC-72DB-DA084267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9" y="3955288"/>
            <a:ext cx="4995296" cy="2497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D521F-64C1-D706-72AE-0D99114B6A19}"/>
              </a:ext>
            </a:extLst>
          </p:cNvPr>
          <p:cNvSpPr txBox="1"/>
          <p:nvPr/>
        </p:nvSpPr>
        <p:spPr>
          <a:xfrm>
            <a:off x="3272004" y="2899068"/>
            <a:ext cx="635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Syntax:   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np.array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list_of_values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0324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64DFA-5F54-1F73-C8EE-4AF3882C5C99}"/>
              </a:ext>
            </a:extLst>
          </p:cNvPr>
          <p:cNvSpPr txBox="1"/>
          <p:nvPr/>
        </p:nvSpPr>
        <p:spPr>
          <a:xfrm>
            <a:off x="1016000" y="49784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1D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B290D-82DB-7524-4548-F44D7299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6" y="573982"/>
            <a:ext cx="3713104" cy="1480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91BED-5E72-0A5E-D2D0-44E5E6864B1E}"/>
              </a:ext>
            </a:extLst>
          </p:cNvPr>
          <p:cNvSpPr txBox="1"/>
          <p:nvPr/>
        </p:nvSpPr>
        <p:spPr>
          <a:xfrm>
            <a:off x="1016000" y="258182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2D Array: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F038-F803-9B06-EF5B-3EF28320D56C}"/>
              </a:ext>
            </a:extLst>
          </p:cNvPr>
          <p:cNvSpPr txBox="1"/>
          <p:nvPr/>
        </p:nvSpPr>
        <p:spPr>
          <a:xfrm>
            <a:off x="1016000" y="471991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3D Array: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B0DE6-7E68-62CB-BCA7-605FF1BB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64" y="2403550"/>
            <a:ext cx="4509850" cy="191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D8CC2-3249-0FA1-8D56-3C70545A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863" y="4586055"/>
            <a:ext cx="4738641" cy="21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19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804D0-CDF2-73A7-0EAD-016505AC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10" y="-65213"/>
            <a:ext cx="58211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Accessing Numpy Array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CD3780-CCF3-3173-DD93-33DC9742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74" y="1333379"/>
            <a:ext cx="5829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151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2D03-DC12-FDF0-9AB3-17A0A51DA773}"/>
              </a:ext>
            </a:extLst>
          </p:cNvPr>
          <p:cNvSpPr txBox="1"/>
          <p:nvPr/>
        </p:nvSpPr>
        <p:spPr>
          <a:xfrm>
            <a:off x="294640" y="132695"/>
            <a:ext cx="87985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allows operations between arrays of different shapes using broadcasting.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75E9-B85D-EC09-48F0-4F3A1D54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66" y="1527274"/>
            <a:ext cx="5895975" cy="4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2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162;p28">
            <a:extLst>
              <a:ext uri="{FF2B5EF4-FFF2-40B4-BE49-F238E27FC236}">
                <a16:creationId xmlns:a16="http://schemas.microsoft.com/office/drawing/2014/main" id="{1089954E-79BC-88A7-C190-74931CE3C703}"/>
              </a:ext>
            </a:extLst>
          </p:cNvPr>
          <p:cNvSpPr txBox="1">
            <a:spLocks/>
          </p:cNvSpPr>
          <p:nvPr/>
        </p:nvSpPr>
        <p:spPr>
          <a:xfrm>
            <a:off x="2825425" y="2413067"/>
            <a:ext cx="6899600" cy="12064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3158031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53FE7-BA8B-F23A-5FF6-E66A54B10F23}"/>
              </a:ext>
            </a:extLst>
          </p:cNvPr>
          <p:cNvSpPr txBox="1"/>
          <p:nvPr/>
        </p:nvSpPr>
        <p:spPr>
          <a:xfrm>
            <a:off x="4695338" y="109143"/>
            <a:ext cx="3779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Array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21D0-B744-DE6F-D963-67570AB7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00" y="639161"/>
            <a:ext cx="5211091" cy="460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0B815-6B85-9ACF-A3FF-1A333B37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45" y="5371346"/>
            <a:ext cx="3899268" cy="13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137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E5FBD-BCB3-BB07-84ED-1EE41846AA88}"/>
              </a:ext>
            </a:extLst>
          </p:cNvPr>
          <p:cNvSpPr txBox="1"/>
          <p:nvPr/>
        </p:nvSpPr>
        <p:spPr>
          <a:xfrm>
            <a:off x="3505200" y="1760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Concatenation and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575D-BCBE-CD73-8292-D8F2AB97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5" y="1085849"/>
            <a:ext cx="5757309" cy="54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26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335D-D15B-D961-6E46-154E81E1955A}"/>
              </a:ext>
            </a:extLst>
          </p:cNvPr>
          <p:cNvSpPr txBox="1"/>
          <p:nvPr/>
        </p:nvSpPr>
        <p:spPr>
          <a:xfrm>
            <a:off x="3586480" y="1760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6D62FB-CA21-B965-1209-6801BCA2B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42304"/>
              </p:ext>
            </p:extLst>
          </p:nvPr>
        </p:nvGraphicFramePr>
        <p:xfrm>
          <a:off x="2129230" y="1192857"/>
          <a:ext cx="8559092" cy="452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773">
                  <a:extLst>
                    <a:ext uri="{9D8B030D-6E8A-4147-A177-3AD203B41FA5}">
                      <a16:colId xmlns:a16="http://schemas.microsoft.com/office/drawing/2014/main" val="316506400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2386670708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167828148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864596259"/>
                    </a:ext>
                  </a:extLst>
                </a:gridCol>
              </a:tblGrid>
              <a:tr h="274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59270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dimensions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179198380"/>
                  </a:ext>
                </a:extLst>
              </a:tr>
              <a:tr h="662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ndim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arr.ndim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64125986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data type of array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arr.dtype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int64 (or similar)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2682546110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number of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3186518648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size (in bytes) of one array element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726288129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memory consumed by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939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919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B106C-6A28-CD2B-12FA-229296413466}"/>
              </a:ext>
            </a:extLst>
          </p:cNvPr>
          <p:cNvSpPr txBox="1"/>
          <p:nvPr/>
        </p:nvSpPr>
        <p:spPr>
          <a:xfrm>
            <a:off x="3542774" y="226814"/>
            <a:ext cx="5106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0437E-E71B-5345-787C-C73C7BEA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28613"/>
              </p:ext>
            </p:extLst>
          </p:nvPr>
        </p:nvGraphicFramePr>
        <p:xfrm>
          <a:off x="1789814" y="1659125"/>
          <a:ext cx="8612372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3093">
                  <a:extLst>
                    <a:ext uri="{9D8B030D-6E8A-4147-A177-3AD203B41FA5}">
                      <a16:colId xmlns:a16="http://schemas.microsoft.com/office/drawing/2014/main" val="2025283537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303102315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404077590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90852906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4651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addition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 scalar to all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+ 2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9374089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subtraction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Subtracts a scalar from all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[[-1, 0], [1, 2]]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12568682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multiplication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Multiplies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[[2, 4], [6, 8]]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134477343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/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[[0.5, 1.0], [1.5, 2.0]]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0547663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Matrix multiplication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Performs dot product between arrays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np.dot(arr, 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[[7, 10], [15, 22]]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41066691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C1A30-CB81-B2E6-6CAD-7904FA4372D8}"/>
              </a:ext>
            </a:extLst>
          </p:cNvPr>
          <p:cNvSpPr txBox="1"/>
          <p:nvPr/>
        </p:nvSpPr>
        <p:spPr>
          <a:xfrm>
            <a:off x="4037549" y="825186"/>
            <a:ext cx="50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Array1 = [[1,2],[3,4]]</a:t>
            </a:r>
          </a:p>
        </p:txBody>
      </p:sp>
    </p:spTree>
    <p:extLst>
      <p:ext uri="{BB962C8B-B14F-4D97-AF65-F5344CB8AC3E}">
        <p14:creationId xmlns:p14="http://schemas.microsoft.com/office/powerpoint/2010/main" val="26497351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2328E-AF65-D7C9-8C3D-DA13D9BD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0298"/>
              </p:ext>
            </p:extLst>
          </p:nvPr>
        </p:nvGraphicFramePr>
        <p:xfrm>
          <a:off x="2360429" y="941311"/>
          <a:ext cx="8229604" cy="491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735876364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19087222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3624287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301921296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2384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Transpose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Flips the rows and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3], [2,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20536595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Summation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all elements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1994509882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Computes the average value of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arr.mean()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462750710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largest element in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397674898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smallest element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arr.min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251970937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Unique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unique elements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np.unique(arr)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4114826036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(vertically)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rows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np.vstack((arr1, arr2))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52358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460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4C99FD-B45F-69E0-237D-32AB141DF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7782"/>
              </p:ext>
            </p:extLst>
          </p:nvPr>
        </p:nvGraphicFramePr>
        <p:xfrm>
          <a:off x="1595120" y="985520"/>
          <a:ext cx="9154159" cy="450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492">
                  <a:extLst>
                    <a:ext uri="{9D8B030D-6E8A-4147-A177-3AD203B41FA5}">
                      <a16:colId xmlns:a16="http://schemas.microsoft.com/office/drawing/2014/main" val="1969124665"/>
                    </a:ext>
                  </a:extLst>
                </a:gridCol>
                <a:gridCol w="2484587">
                  <a:extLst>
                    <a:ext uri="{9D8B030D-6E8A-4147-A177-3AD203B41FA5}">
                      <a16:colId xmlns:a16="http://schemas.microsoft.com/office/drawing/2014/main" val="3494954182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955911984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1080286017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18996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(horizontally)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np.hstack((arr1, arr2.T))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2, 5], [3, 4, 6]]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067430133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Reshapes the array to the specified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arr.reshape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((3, 2))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801530345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Flatten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multi-dimensional array into a 1D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arr.flatten()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199161784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 Masking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Filters elements based on conditions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arr[arr &gt; 2]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862439968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Missing Values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NaN values with a specified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arr[np.isnan(arr)] = 0</a:t>
                      </a:r>
                      <a:endParaRPr lang="sv-SE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[1.0, 2.0, 0.0, 4.0]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59542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251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307103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CONDITIONAL CLAUSES</a:t>
            </a:r>
          </a:p>
        </p:txBody>
      </p:sp>
    </p:spTree>
    <p:extLst>
      <p:ext uri="{BB962C8B-B14F-4D97-AF65-F5344CB8AC3E}">
        <p14:creationId xmlns:p14="http://schemas.microsoft.com/office/powerpoint/2010/main" val="34715580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BFD5-132C-D8B9-5116-F2D957596971}"/>
              </a:ext>
            </a:extLst>
          </p:cNvPr>
          <p:cNvSpPr txBox="1"/>
          <p:nvPr/>
        </p:nvSpPr>
        <p:spPr>
          <a:xfrm>
            <a:off x="1635760" y="708227"/>
            <a:ext cx="8575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IF:</a:t>
            </a: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checks a condition.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the block of code inside the if is executed. Otherwise, the code skips to the next section.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8CE3C1-00E7-37C9-7565-7A9220CD3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checks a condition. If the condition evaluates to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block of code inside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executed. Otherwise, the code skips to the next section.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FD6FF-2F53-F98A-73AC-AFFCD6E3E23C}"/>
              </a:ext>
            </a:extLst>
          </p:cNvPr>
          <p:cNvSpPr txBox="1"/>
          <p:nvPr/>
        </p:nvSpPr>
        <p:spPr>
          <a:xfrm>
            <a:off x="3306028" y="2651760"/>
            <a:ext cx="690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C2A35-96FB-A0DF-EE08-B8286E89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29" y="3789455"/>
            <a:ext cx="7641831" cy="28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35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50D522-5572-F068-8393-D4F3DC7F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787663"/>
            <a:ext cx="987552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provides an alternative block of code to execute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5F12-E4F0-FE45-0E69-01EDA8438E3A}"/>
              </a:ext>
            </a:extLst>
          </p:cNvPr>
          <p:cNvSpPr txBox="1"/>
          <p:nvPr/>
        </p:nvSpPr>
        <p:spPr>
          <a:xfrm>
            <a:off x="1879600" y="2597835"/>
            <a:ext cx="767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2420526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C1894-3E29-4A94-3026-D2307B3E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37" y="942975"/>
            <a:ext cx="7915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3001E9-AB0E-EDB3-F828-FD72EAC95891}"/>
              </a:ext>
            </a:extLst>
          </p:cNvPr>
          <p:cNvSpPr>
            <a:spLocks noGrp="1"/>
          </p:cNvSpPr>
          <p:nvPr/>
        </p:nvSpPr>
        <p:spPr bwMode="auto">
          <a:xfrm>
            <a:off x="1041398" y="1616551"/>
            <a:ext cx="10317481" cy="36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Python identifier is a name used to identify a variable, function, class, module, or other object. An identifier starts with a letter A to Z or a to z or an underscore (_) followed by zero or more letters, underscores, and digits (0 to 9).</a:t>
            </a:r>
          </a:p>
          <a:p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does not allow punctuation characters such as @, $, and % within identifiers. Python is a case sensitive programming language. Thus,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two different identifiers in Python.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Representation of Python can be done by either ‘ ’ or “ ”.</a:t>
            </a:r>
          </a:p>
          <a:p>
            <a:pPr marL="44450" indent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For Example  :  ‘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is equal to “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218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E396-A35B-E147-5395-4E6407DD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31" y="885247"/>
            <a:ext cx="94792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checking multiple conditions, use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(short for "else if").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prevents the need for nested if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A82B3-B266-B9B7-13F7-5E2F8FA8C4E8}"/>
              </a:ext>
            </a:extLst>
          </p:cNvPr>
          <p:cNvSpPr txBox="1"/>
          <p:nvPr/>
        </p:nvSpPr>
        <p:spPr>
          <a:xfrm>
            <a:off x="2922052" y="280921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4979691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6E15C1-9F7E-1B7A-A6D3-AD3E87E2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803775"/>
            <a:ext cx="7533640" cy="5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03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A88E0-AFA0-9F6C-2E3C-BCE70634DF2F}"/>
              </a:ext>
            </a:extLst>
          </p:cNvPr>
          <p:cNvSpPr txBox="1"/>
          <p:nvPr/>
        </p:nvSpPr>
        <p:spPr>
          <a:xfrm>
            <a:off x="1012692" y="607710"/>
            <a:ext cx="7843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Nested if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if statement can be nested within another if for more specific conditions.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46CC-FBAC-6F00-4D8D-40CE90C4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4613584"/>
            <a:ext cx="7199740" cy="1757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82161-8B9B-FBD2-9286-00659EEF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3" y="1340315"/>
            <a:ext cx="6715686" cy="32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60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35E43-AC35-0FAC-7DED-81554164034F}"/>
              </a:ext>
            </a:extLst>
          </p:cNvPr>
          <p:cNvSpPr txBox="1"/>
          <p:nvPr/>
        </p:nvSpPr>
        <p:spPr>
          <a:xfrm>
            <a:off x="2794000" y="2573774"/>
            <a:ext cx="6827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Break, Continue, and Pass</a:t>
            </a:r>
          </a:p>
        </p:txBody>
      </p:sp>
    </p:spTree>
    <p:extLst>
      <p:ext uri="{BB962C8B-B14F-4D97-AF65-F5344CB8AC3E}">
        <p14:creationId xmlns:p14="http://schemas.microsoft.com/office/powerpoint/2010/main" val="20542060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D91894-0A65-52C6-7435-8D2167CC8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11821"/>
            <a:ext cx="1088136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break statement is 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terminate the loop prematurely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 break is executed, the program exits the current loop immediately, even if the loop condition is still true.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7AB61-7A74-5CBA-CBF8-B2211CD3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7" y="2445574"/>
            <a:ext cx="6137664" cy="2901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FE28A-214A-2A5C-A696-0C6D7DCE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17" y="2386583"/>
            <a:ext cx="3276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62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6D6408-38DE-557C-1948-1EA7A762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369459"/>
            <a:ext cx="1094073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Continue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continue statement is used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skip the current iteration of the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move to the next iteration. The loop itself does not terminate but skips the rest of the code in the loop body for the current iteration.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D6BA2-590D-6FF1-767F-D983C354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1" y="2370007"/>
            <a:ext cx="5286375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1FEDF-676B-4ABD-505C-6CC0CC04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02" y="2349822"/>
            <a:ext cx="3286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72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D34D1C-FD09-AA21-691F-5EF1C785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45" y="152134"/>
            <a:ext cx="1109042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pass statement does nothing; it acts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placeholder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It is used when a statement is syntactically required but no code needs to be executed.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is useful in creating empty blocks for future development or as a placeholder for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FF9C-76C1-E22C-EC0E-97D4BBF8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2" y="2168108"/>
            <a:ext cx="5442763" cy="340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0A7FC-2B61-E5EF-4D45-8077A17B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99" y="2029571"/>
            <a:ext cx="4610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9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34B7A4-4512-1E4F-DAE4-4E13CF025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03506"/>
              </p:ext>
            </p:extLst>
          </p:nvPr>
        </p:nvGraphicFramePr>
        <p:xfrm>
          <a:off x="1460204" y="1625305"/>
          <a:ext cx="9271592" cy="204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1753568885"/>
                    </a:ext>
                  </a:extLst>
                </a:gridCol>
                <a:gridCol w="3656935">
                  <a:extLst>
                    <a:ext uri="{9D8B030D-6E8A-4147-A177-3AD203B41FA5}">
                      <a16:colId xmlns:a16="http://schemas.microsoft.com/office/drawing/2014/main" val="2818673002"/>
                    </a:ext>
                  </a:extLst>
                </a:gridCol>
                <a:gridCol w="4030406">
                  <a:extLst>
                    <a:ext uri="{9D8B030D-6E8A-4147-A177-3AD203B41FA5}">
                      <a16:colId xmlns:a16="http://schemas.microsoft.com/office/drawing/2014/main" val="753880993"/>
                    </a:ext>
                  </a:extLst>
                </a:gridCol>
              </a:tblGrid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Keyword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Behavior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2064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break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Exits the loop completely.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Stop a loop when a condition is met.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7748309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Skips the current iteration and proceeds to the next.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 specific iterations in a loop.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4765286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Does nothing; acts as a placeholder.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syntactically valid but empty code blocks.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01349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EC85953-7922-1C96-4201-C6B64FE3A75B}"/>
              </a:ext>
            </a:extLst>
          </p:cNvPr>
          <p:cNvSpPr txBox="1"/>
          <p:nvPr/>
        </p:nvSpPr>
        <p:spPr>
          <a:xfrm>
            <a:off x="4335425" y="832805"/>
            <a:ext cx="3096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Key Differences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D66AB42-42D6-C7CC-8B78-6BB54965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049" y="4088011"/>
            <a:ext cx="6750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Ends the loop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Skips to the next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Does nothing, used as a placeholder.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441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50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1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6101</TotalTime>
  <Words>5574</Words>
  <Application>Microsoft Office PowerPoint</Application>
  <PresentationFormat>Widescreen</PresentationFormat>
  <Paragraphs>1002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21" baseType="lpstr">
      <vt:lpstr>Agency FB</vt:lpstr>
      <vt:lpstr>Amasis MT Pro Black</vt:lpstr>
      <vt:lpstr>Arial</vt:lpstr>
      <vt:lpstr>Arial Unicode MS</vt:lpstr>
      <vt:lpstr>Calibri</vt:lpstr>
      <vt:lpstr>Calibri Light</vt:lpstr>
      <vt:lpstr>Cambria</vt:lpstr>
      <vt:lpstr>Modern No. 20</vt:lpstr>
      <vt:lpstr>Montserrat</vt:lpstr>
      <vt:lpstr>Overpass</vt:lpstr>
      <vt:lpstr>Overpass SemiBold</vt:lpstr>
      <vt:lpstr>Wingdings</vt:lpstr>
      <vt:lpstr>Office Theme</vt:lpstr>
      <vt:lpstr>Learning “Python!” </vt:lpstr>
      <vt:lpstr>Why Python?</vt:lpstr>
      <vt:lpstr>Why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“Python!” </dc:title>
  <dc:creator>Harikrishna, Arroju</dc:creator>
  <cp:lastModifiedBy>Harikrishna, Arroju</cp:lastModifiedBy>
  <cp:revision>42</cp:revision>
  <dcterms:created xsi:type="dcterms:W3CDTF">2024-10-28T10:05:16Z</dcterms:created>
  <dcterms:modified xsi:type="dcterms:W3CDTF">2024-12-19T14:33:02Z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2024-10-28T10:11:45Z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0ea2270c-b706-4321-9b57-7e3eeae052b1</vt:lpwstr>
  </property>
  <property fmtid="{D5CDD505-2E9C-101B-9397-08002B2CF9AE}" pid="8" name="MSIP_Label_ea60d57e-af5b-4752-ac57-3e4f28ca11dc_ContentBits">
    <vt:lpwstr>0</vt:lpwstr>
  </property>
</Properties>
</file>