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9" r:id="rId3"/>
    <p:sldId id="257" r:id="rId4"/>
    <p:sldId id="261" r:id="rId5"/>
    <p:sldId id="260" r:id="rId6"/>
    <p:sldId id="262" r:id="rId7"/>
    <p:sldId id="263" r:id="rId8"/>
    <p:sldId id="264" r:id="rId9"/>
    <p:sldId id="265"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0DC833-B611-EE4E-B779-25335E44018D}">
          <p14:sldIdLst>
            <p14:sldId id="256"/>
            <p14:sldId id="259"/>
            <p14:sldId id="257"/>
            <p14:sldId id="261"/>
            <p14:sldId id="260"/>
          </p14:sldIdLst>
        </p14:section>
        <p14:section name="Untitled Section" id="{6F769002-0CF3-AF4D-9B31-13A3A6694886}">
          <p14:sldIdLst>
            <p14:sldId id="262"/>
            <p14:sldId id="263"/>
            <p14:sldId id="264"/>
            <p14:sldId id="265"/>
            <p14:sldId id="267"/>
            <p14:sldId id="266"/>
            <p14:sldId id="2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1" autoAdjust="0"/>
    <p:restoredTop sz="86828"/>
  </p:normalViewPr>
  <p:slideViewPr>
    <p:cSldViewPr snapToGrid="0">
      <p:cViewPr varScale="1">
        <p:scale>
          <a:sx n="104" d="100"/>
          <a:sy n="104" d="100"/>
        </p:scale>
        <p:origin x="99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07D79-51EF-944D-A48B-9F68CC0182BF}"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EE6E0-C363-BB43-AA93-5D9B78864B04}" type="slidenum">
              <a:rPr lang="en-US" smtClean="0"/>
              <a:t>‹#›</a:t>
            </a:fld>
            <a:endParaRPr lang="en-US"/>
          </a:p>
        </p:txBody>
      </p:sp>
    </p:spTree>
    <p:extLst>
      <p:ext uri="{BB962C8B-B14F-4D97-AF65-F5344CB8AC3E}">
        <p14:creationId xmlns:p14="http://schemas.microsoft.com/office/powerpoint/2010/main" val="341139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Mr. Michel </a:t>
            </a:r>
            <a:r>
              <a:rPr lang="en-US" dirty="0" err="1"/>
              <a:t>Doukeris</a:t>
            </a:r>
            <a:r>
              <a:rPr lang="en-US" dirty="0"/>
              <a:t>, thank you for taking time out of your schedule to learn about our study with the data you provided.  There were 2,410 beers across 558 US breweries that were analyzed in the study.</a:t>
            </a:r>
          </a:p>
        </p:txBody>
      </p:sp>
      <p:sp>
        <p:nvSpPr>
          <p:cNvPr id="4" name="Slide Number Placeholder 3"/>
          <p:cNvSpPr>
            <a:spLocks noGrp="1"/>
          </p:cNvSpPr>
          <p:nvPr>
            <p:ph type="sldNum" sz="quarter" idx="5"/>
          </p:nvPr>
        </p:nvSpPr>
        <p:spPr/>
        <p:txBody>
          <a:bodyPr/>
          <a:lstStyle/>
          <a:p>
            <a:fld id="{5E6EE6E0-C363-BB43-AA93-5D9B78864B04}" type="slidenum">
              <a:rPr lang="en-US" smtClean="0"/>
              <a:t>1</a:t>
            </a:fld>
            <a:endParaRPr lang="en-US"/>
          </a:p>
        </p:txBody>
      </p:sp>
    </p:spTree>
    <p:extLst>
      <p:ext uri="{BB962C8B-B14F-4D97-AF65-F5344CB8AC3E}">
        <p14:creationId xmlns:p14="http://schemas.microsoft.com/office/powerpoint/2010/main" val="4206798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states with a lower number of breweries appear to be more related to being geographically based in more rural states</a:t>
            </a:r>
          </a:p>
        </p:txBody>
      </p:sp>
      <p:sp>
        <p:nvSpPr>
          <p:cNvPr id="4" name="Slide Number Placeholder 3"/>
          <p:cNvSpPr>
            <a:spLocks noGrp="1"/>
          </p:cNvSpPr>
          <p:nvPr>
            <p:ph type="sldNum" sz="quarter" idx="5"/>
          </p:nvPr>
        </p:nvSpPr>
        <p:spPr/>
        <p:txBody>
          <a:bodyPr/>
          <a:lstStyle/>
          <a:p>
            <a:fld id="{5E6EE6E0-C363-BB43-AA93-5D9B78864B04}" type="slidenum">
              <a:rPr lang="en-US" smtClean="0"/>
              <a:t>2</a:t>
            </a:fld>
            <a:endParaRPr lang="en-US"/>
          </a:p>
        </p:txBody>
      </p:sp>
    </p:spTree>
    <p:extLst>
      <p:ext uri="{BB962C8B-B14F-4D97-AF65-F5344CB8AC3E}">
        <p14:creationId xmlns:p14="http://schemas.microsoft.com/office/powerpoint/2010/main" val="110153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6EE6E0-C363-BB43-AA93-5D9B78864B04}" type="slidenum">
              <a:rPr lang="en-US" smtClean="0"/>
              <a:t>4</a:t>
            </a:fld>
            <a:endParaRPr lang="en-US"/>
          </a:p>
        </p:txBody>
      </p:sp>
    </p:spTree>
    <p:extLst>
      <p:ext uri="{BB962C8B-B14F-4D97-AF65-F5344CB8AC3E}">
        <p14:creationId xmlns:p14="http://schemas.microsoft.com/office/powerpoint/2010/main" val="410279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to omit the beers with the NA values, but with the large amount of data provided, it did not impact the statistical analysis significantly</a:t>
            </a:r>
          </a:p>
        </p:txBody>
      </p:sp>
      <p:sp>
        <p:nvSpPr>
          <p:cNvPr id="4" name="Slide Number Placeholder 3"/>
          <p:cNvSpPr>
            <a:spLocks noGrp="1"/>
          </p:cNvSpPr>
          <p:nvPr>
            <p:ph type="sldNum" sz="quarter" idx="5"/>
          </p:nvPr>
        </p:nvSpPr>
        <p:spPr/>
        <p:txBody>
          <a:bodyPr/>
          <a:lstStyle/>
          <a:p>
            <a:fld id="{5E6EE6E0-C363-BB43-AA93-5D9B78864B04}" type="slidenum">
              <a:rPr lang="en-US" smtClean="0"/>
              <a:t>5</a:t>
            </a:fld>
            <a:endParaRPr lang="en-US"/>
          </a:p>
        </p:txBody>
      </p:sp>
    </p:spTree>
    <p:extLst>
      <p:ext uri="{BB962C8B-B14F-4D97-AF65-F5344CB8AC3E}">
        <p14:creationId xmlns:p14="http://schemas.microsoft.com/office/powerpoint/2010/main" val="3962679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graphic of the median ABV by state</a:t>
            </a:r>
          </a:p>
        </p:txBody>
      </p:sp>
      <p:sp>
        <p:nvSpPr>
          <p:cNvPr id="4" name="Slide Number Placeholder 3"/>
          <p:cNvSpPr>
            <a:spLocks noGrp="1"/>
          </p:cNvSpPr>
          <p:nvPr>
            <p:ph type="sldNum" sz="quarter" idx="5"/>
          </p:nvPr>
        </p:nvSpPr>
        <p:spPr/>
        <p:txBody>
          <a:bodyPr/>
          <a:lstStyle/>
          <a:p>
            <a:fld id="{5E6EE6E0-C363-BB43-AA93-5D9B78864B04}" type="slidenum">
              <a:rPr lang="en-US" smtClean="0"/>
              <a:t>6</a:t>
            </a:fld>
            <a:endParaRPr lang="en-US"/>
          </a:p>
        </p:txBody>
      </p:sp>
    </p:spTree>
    <p:extLst>
      <p:ext uri="{BB962C8B-B14F-4D97-AF65-F5344CB8AC3E}">
        <p14:creationId xmlns:p14="http://schemas.microsoft.com/office/powerpoint/2010/main" val="256837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scatterplot shows a trend that increasing ABV in beer also increases the bitter taste.  The red dots indicate beers from KY and DC</a:t>
            </a:r>
          </a:p>
        </p:txBody>
      </p:sp>
      <p:sp>
        <p:nvSpPr>
          <p:cNvPr id="4" name="Slide Number Placeholder 3"/>
          <p:cNvSpPr>
            <a:spLocks noGrp="1"/>
          </p:cNvSpPr>
          <p:nvPr>
            <p:ph type="sldNum" sz="quarter" idx="5"/>
          </p:nvPr>
        </p:nvSpPr>
        <p:spPr/>
        <p:txBody>
          <a:bodyPr/>
          <a:lstStyle/>
          <a:p>
            <a:fld id="{5E6EE6E0-C363-BB43-AA93-5D9B78864B04}" type="slidenum">
              <a:rPr lang="en-US" smtClean="0"/>
              <a:t>9</a:t>
            </a:fld>
            <a:endParaRPr lang="en-US"/>
          </a:p>
        </p:txBody>
      </p:sp>
    </p:spTree>
    <p:extLst>
      <p:ext uri="{BB962C8B-B14F-4D97-AF65-F5344CB8AC3E}">
        <p14:creationId xmlns:p14="http://schemas.microsoft.com/office/powerpoint/2010/main" val="572250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an alpha 	level of 0.05  level of significance, there </a:t>
            </a:r>
            <a:r>
              <a:rPr lang="en-US"/>
              <a:t>is significant </a:t>
            </a:r>
            <a:r>
              <a:rPr lang="en-US" dirty="0"/>
              <a:t>evidence to suggest that the data are linearly correlated (p &lt; 0.001)</a:t>
            </a:r>
          </a:p>
        </p:txBody>
      </p:sp>
      <p:sp>
        <p:nvSpPr>
          <p:cNvPr id="4" name="Slide Number Placeholder 3"/>
          <p:cNvSpPr>
            <a:spLocks noGrp="1"/>
          </p:cNvSpPr>
          <p:nvPr>
            <p:ph type="sldNum" sz="quarter" idx="5"/>
          </p:nvPr>
        </p:nvSpPr>
        <p:spPr/>
        <p:txBody>
          <a:bodyPr/>
          <a:lstStyle/>
          <a:p>
            <a:fld id="{5E6EE6E0-C363-BB43-AA93-5D9B78864B04}" type="slidenum">
              <a:rPr lang="en-US" smtClean="0"/>
              <a:t>10</a:t>
            </a:fld>
            <a:endParaRPr lang="en-US"/>
          </a:p>
        </p:txBody>
      </p:sp>
    </p:spTree>
    <p:extLst>
      <p:ext uri="{BB962C8B-B14F-4D97-AF65-F5344CB8AC3E}">
        <p14:creationId xmlns:p14="http://schemas.microsoft.com/office/powerpoint/2010/main" val="1796928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E297-2F2F-45AF-B158-9DD0F5E2208C}"/>
              </a:ext>
            </a:extLst>
          </p:cNvPr>
          <p:cNvSpPr>
            <a:spLocks noGrp="1"/>
          </p:cNvSpPr>
          <p:nvPr>
            <p:ph type="ctrTitle"/>
          </p:nvPr>
        </p:nvSpPr>
        <p:spPr>
          <a:xfrm>
            <a:off x="1876424" y="1648835"/>
            <a:ext cx="9004012" cy="2387600"/>
          </a:xfrm>
        </p:spPr>
        <p:txBody>
          <a:bodyPr/>
          <a:lstStyle/>
          <a:p>
            <a:r>
              <a:rPr lang="en-US" dirty="0"/>
              <a:t>Comparative analysis: </a:t>
            </a:r>
            <a:br>
              <a:rPr lang="en-US" dirty="0"/>
            </a:br>
            <a:r>
              <a:rPr lang="en-US" dirty="0"/>
              <a:t>U.S. Craft Beers</a:t>
            </a:r>
            <a:br>
              <a:rPr lang="en-US" dirty="0"/>
            </a:br>
            <a:endParaRPr lang="en-US" dirty="0"/>
          </a:p>
        </p:txBody>
      </p:sp>
      <p:sp>
        <p:nvSpPr>
          <p:cNvPr id="3" name="Subtitle 2">
            <a:extLst>
              <a:ext uri="{FF2B5EF4-FFF2-40B4-BE49-F238E27FC236}">
                <a16:creationId xmlns:a16="http://schemas.microsoft.com/office/drawing/2014/main" id="{A5036D26-E730-484E-988C-205DF8E4CB42}"/>
              </a:ext>
            </a:extLst>
          </p:cNvPr>
          <p:cNvSpPr>
            <a:spLocks noGrp="1"/>
          </p:cNvSpPr>
          <p:nvPr>
            <p:ph type="subTitle"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3619052420"/>
      </p:ext>
    </p:extLst>
  </p:cSld>
  <p:clrMapOvr>
    <a:masterClrMapping/>
  </p:clrMapOvr>
  <mc:AlternateContent xmlns:mc="http://schemas.openxmlformats.org/markup-compatibility/2006" xmlns:p14="http://schemas.microsoft.com/office/powerpoint/2010/main">
    <mc:Choice Requires="p14">
      <p:transition spd="slow" p14:dur="2000" advTm="12296"/>
    </mc:Choice>
    <mc:Fallback xmlns="">
      <p:transition spd="slow" advTm="122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2000"/>
                <a:satMod val="150000"/>
                <a:lumMod val="15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315F-F5BA-FD48-ADBE-A72EC1989D62}"/>
              </a:ext>
            </a:extLst>
          </p:cNvPr>
          <p:cNvSpPr>
            <a:spLocks noGrp="1"/>
          </p:cNvSpPr>
          <p:nvPr>
            <p:ph type="title"/>
          </p:nvPr>
        </p:nvSpPr>
        <p:spPr>
          <a:xfrm>
            <a:off x="8036040" y="1455027"/>
            <a:ext cx="3611317" cy="1478570"/>
          </a:xfrm>
        </p:spPr>
        <p:txBody>
          <a:bodyPr anchor="b">
            <a:normAutofit/>
          </a:bodyPr>
          <a:lstStyle/>
          <a:p>
            <a:r>
              <a:rPr lang="en-US" sz="2800" dirty="0"/>
              <a:t>CORRELATION BETWEEN ABV AND IBU</a:t>
            </a:r>
          </a:p>
        </p:txBody>
      </p:sp>
      <p:sp>
        <p:nvSpPr>
          <p:cNvPr id="13" name="Round Diagonal Corner Rectangle 11">
            <a:extLst>
              <a:ext uri="{FF2B5EF4-FFF2-40B4-BE49-F238E27FC236}">
                <a16:creationId xmlns:a16="http://schemas.microsoft.com/office/drawing/2014/main" id="{15649ABD-2423-4C83-8F1D-CDC70264C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30096462-20F8-41ED-A556-1F9BA2AFF3AF}"/>
              </a:ext>
            </a:extLst>
          </p:cNvPr>
          <p:cNvSpPr>
            <a:spLocks noGrp="1"/>
          </p:cNvSpPr>
          <p:nvPr>
            <p:ph idx="1"/>
          </p:nvPr>
        </p:nvSpPr>
        <p:spPr>
          <a:xfrm>
            <a:off x="8036040" y="3272813"/>
            <a:ext cx="3281004" cy="1303182"/>
          </a:xfrm>
        </p:spPr>
        <p:txBody>
          <a:bodyPr>
            <a:normAutofit/>
          </a:bodyPr>
          <a:lstStyle/>
          <a:p>
            <a:r>
              <a:rPr lang="en-US" sz="1800" dirty="0"/>
              <a:t>p-value &lt; 0.0001</a:t>
            </a:r>
          </a:p>
          <a:p>
            <a:r>
              <a:rPr lang="en-US" sz="1800" dirty="0"/>
              <a:t>Correlation coefficient = 0.67</a:t>
            </a:r>
          </a:p>
        </p:txBody>
      </p:sp>
      <p:pic>
        <p:nvPicPr>
          <p:cNvPr id="7" name="Picture 6" descr="A close up of a piece of paper&#10;&#10;Description automatically generated">
            <a:extLst>
              <a:ext uri="{FF2B5EF4-FFF2-40B4-BE49-F238E27FC236}">
                <a16:creationId xmlns:a16="http://schemas.microsoft.com/office/drawing/2014/main" id="{C74BA77C-CE20-494C-AC6B-432E74A37147}"/>
              </a:ext>
            </a:extLst>
          </p:cNvPr>
          <p:cNvPicPr>
            <a:picLocks noChangeAspect="1"/>
          </p:cNvPicPr>
          <p:nvPr/>
        </p:nvPicPr>
        <p:blipFill>
          <a:blip r:embed="rId4"/>
          <a:stretch>
            <a:fillRect/>
          </a:stretch>
        </p:blipFill>
        <p:spPr>
          <a:xfrm>
            <a:off x="874956" y="1143264"/>
            <a:ext cx="6549888" cy="4563979"/>
          </a:xfrm>
          <a:prstGeom prst="rect">
            <a:avLst/>
          </a:prstGeom>
        </p:spPr>
      </p:pic>
    </p:spTree>
    <p:extLst>
      <p:ext uri="{BB962C8B-B14F-4D97-AF65-F5344CB8AC3E}">
        <p14:creationId xmlns:p14="http://schemas.microsoft.com/office/powerpoint/2010/main" val="2919893056"/>
      </p:ext>
    </p:extLst>
  </p:cSld>
  <p:clrMapOvr>
    <a:masterClrMapping/>
  </p:clrMapOvr>
  <mc:AlternateContent xmlns:mc="http://schemas.openxmlformats.org/markup-compatibility/2006" xmlns:p14="http://schemas.microsoft.com/office/powerpoint/2010/main">
    <mc:Choice Requires="p14">
      <p:transition spd="slow" p14:dur="2000" advTm="17362"/>
    </mc:Choice>
    <mc:Fallback xmlns="">
      <p:transition spd="slow" advTm="1736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8AC5-B81D-446B-A261-9FD8AAE15732}"/>
              </a:ext>
            </a:extLst>
          </p:cNvPr>
          <p:cNvSpPr>
            <a:spLocks noGrp="1"/>
          </p:cNvSpPr>
          <p:nvPr>
            <p:ph type="ctrTitle"/>
          </p:nvPr>
        </p:nvSpPr>
        <p:spPr/>
        <p:txBody>
          <a:bodyPr>
            <a:normAutofit/>
          </a:bodyPr>
          <a:lstStyle/>
          <a:p>
            <a:pPr algn="ctr"/>
            <a:r>
              <a:rPr lang="en-US" dirty="0"/>
              <a:t>Thank you</a:t>
            </a:r>
          </a:p>
        </p:txBody>
      </p:sp>
      <p:sp>
        <p:nvSpPr>
          <p:cNvPr id="3" name="Subtitle 2">
            <a:extLst>
              <a:ext uri="{FF2B5EF4-FFF2-40B4-BE49-F238E27FC236}">
                <a16:creationId xmlns:a16="http://schemas.microsoft.com/office/drawing/2014/main" id="{2D491A02-8833-49EA-B41F-0D0953F41A3A}"/>
              </a:ext>
            </a:extLst>
          </p:cNvPr>
          <p:cNvSpPr>
            <a:spLocks noGrp="1"/>
          </p:cNvSpPr>
          <p:nvPr>
            <p:ph type="subTitle" idx="1"/>
          </p:nvPr>
        </p:nvSpPr>
        <p:spPr/>
        <p:txBody>
          <a:bodyPr>
            <a:normAutofit/>
          </a:bodyPr>
          <a:lstStyle/>
          <a:p>
            <a:pPr algn="ctr"/>
            <a:r>
              <a:rPr lang="en-US" sz="2800" dirty="0">
                <a:solidFill>
                  <a:schemeClr val="tx1"/>
                </a:solidFill>
              </a:rPr>
              <a:t>Any questions?</a:t>
            </a:r>
          </a:p>
        </p:txBody>
      </p:sp>
    </p:spTree>
    <p:extLst>
      <p:ext uri="{BB962C8B-B14F-4D97-AF65-F5344CB8AC3E}">
        <p14:creationId xmlns:p14="http://schemas.microsoft.com/office/powerpoint/2010/main" val="1580018914"/>
      </p:ext>
    </p:extLst>
  </p:cSld>
  <p:clrMapOvr>
    <a:masterClrMapping/>
  </p:clrMapOvr>
  <mc:AlternateContent xmlns:mc="http://schemas.openxmlformats.org/markup-compatibility/2006" xmlns:p14="http://schemas.microsoft.com/office/powerpoint/2010/main">
    <mc:Choice Requires="p14">
      <p:transition spd="slow" p14:dur="2000" advTm="3949"/>
    </mc:Choice>
    <mc:Fallback xmlns="">
      <p:transition spd="slow" advTm="394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63E2-FF91-8644-B3BF-1332C304E6BC}"/>
              </a:ext>
            </a:extLst>
          </p:cNvPr>
          <p:cNvSpPr>
            <a:spLocks noGrp="1"/>
          </p:cNvSpPr>
          <p:nvPr>
            <p:ph type="title"/>
          </p:nvPr>
        </p:nvSpPr>
        <p:spPr>
          <a:xfrm>
            <a:off x="570535" y="543567"/>
            <a:ext cx="11047751" cy="1478570"/>
          </a:xfrm>
        </p:spPr>
        <p:txBody>
          <a:bodyPr/>
          <a:lstStyle/>
          <a:p>
            <a:r>
              <a:rPr lang="en-US" dirty="0"/>
              <a:t>Link to Aaron </a:t>
            </a:r>
            <a:r>
              <a:rPr lang="en-US" dirty="0" err="1"/>
              <a:t>Cattley’s</a:t>
            </a:r>
            <a:r>
              <a:rPr lang="en-US" dirty="0"/>
              <a:t> </a:t>
            </a:r>
            <a:r>
              <a:rPr lang="en-US" dirty="0" err="1"/>
              <a:t>youtube</a:t>
            </a:r>
            <a:r>
              <a:rPr lang="en-US" dirty="0"/>
              <a:t> video of presentation</a:t>
            </a:r>
          </a:p>
        </p:txBody>
      </p:sp>
      <p:sp>
        <p:nvSpPr>
          <p:cNvPr id="3" name="Content Placeholder 2">
            <a:extLst>
              <a:ext uri="{FF2B5EF4-FFF2-40B4-BE49-F238E27FC236}">
                <a16:creationId xmlns:a16="http://schemas.microsoft.com/office/drawing/2014/main" id="{F61148BF-F2E1-8344-812C-A5FBC99983A4}"/>
              </a:ext>
            </a:extLst>
          </p:cNvPr>
          <p:cNvSpPr>
            <a:spLocks noGrp="1"/>
          </p:cNvSpPr>
          <p:nvPr>
            <p:ph idx="1"/>
          </p:nvPr>
        </p:nvSpPr>
        <p:spPr>
          <a:xfrm>
            <a:off x="3936907" y="2324438"/>
            <a:ext cx="4315009" cy="3541714"/>
          </a:xfrm>
        </p:spPr>
        <p:txBody>
          <a:bodyPr/>
          <a:lstStyle/>
          <a:p>
            <a:pPr marL="0" indent="0">
              <a:buNone/>
            </a:pPr>
            <a:r>
              <a:rPr lang="en-US" dirty="0"/>
              <a:t>https://youtu.be/x8CL_2gFDQs</a:t>
            </a:r>
          </a:p>
        </p:txBody>
      </p:sp>
    </p:spTree>
    <p:extLst>
      <p:ext uri="{BB962C8B-B14F-4D97-AF65-F5344CB8AC3E}">
        <p14:creationId xmlns:p14="http://schemas.microsoft.com/office/powerpoint/2010/main" val="2611129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81B-50D5-4D51-8C6C-EDB7E3C27A50}"/>
              </a:ext>
            </a:extLst>
          </p:cNvPr>
          <p:cNvSpPr>
            <a:spLocks noGrp="1"/>
          </p:cNvSpPr>
          <p:nvPr>
            <p:ph type="title"/>
          </p:nvPr>
        </p:nvSpPr>
        <p:spPr>
          <a:xfrm>
            <a:off x="1353850" y="491293"/>
            <a:ext cx="9905998" cy="1478570"/>
          </a:xfrm>
        </p:spPr>
        <p:txBody>
          <a:bodyPr/>
          <a:lstStyle/>
          <a:p>
            <a:r>
              <a:rPr lang="en-US" dirty="0"/>
              <a:t>Breweries by State</a:t>
            </a:r>
          </a:p>
        </p:txBody>
      </p:sp>
      <p:sp>
        <p:nvSpPr>
          <p:cNvPr id="3" name="Content Placeholder 2">
            <a:extLst>
              <a:ext uri="{FF2B5EF4-FFF2-40B4-BE49-F238E27FC236}">
                <a16:creationId xmlns:a16="http://schemas.microsoft.com/office/drawing/2014/main" id="{E611C152-3BF3-45D2-BE88-C704F8CA938A}"/>
              </a:ext>
            </a:extLst>
          </p:cNvPr>
          <p:cNvSpPr>
            <a:spLocks noGrp="1"/>
          </p:cNvSpPr>
          <p:nvPr>
            <p:ph sz="half" idx="1"/>
          </p:nvPr>
        </p:nvSpPr>
        <p:spPr>
          <a:xfrm>
            <a:off x="1428460" y="1956845"/>
            <a:ext cx="4878389" cy="3541714"/>
          </a:xfrm>
        </p:spPr>
        <p:txBody>
          <a:bodyPr/>
          <a:lstStyle/>
          <a:p>
            <a:r>
              <a:rPr lang="en-US" dirty="0"/>
              <a:t>States with highest number of breweries</a:t>
            </a:r>
          </a:p>
          <a:p>
            <a:pPr lvl="1"/>
            <a:r>
              <a:rPr lang="en-US" dirty="0"/>
              <a:t>Colorado - 47</a:t>
            </a:r>
          </a:p>
          <a:p>
            <a:pPr lvl="1"/>
            <a:r>
              <a:rPr lang="en-US" dirty="0"/>
              <a:t>California - 39</a:t>
            </a:r>
          </a:p>
          <a:p>
            <a:pPr lvl="1"/>
            <a:r>
              <a:rPr lang="en-US" dirty="0"/>
              <a:t>Michigan - 32</a:t>
            </a:r>
          </a:p>
          <a:p>
            <a:pPr lvl="1"/>
            <a:r>
              <a:rPr lang="en-US" dirty="0"/>
              <a:t>Oregon - 29</a:t>
            </a:r>
          </a:p>
        </p:txBody>
      </p:sp>
      <p:sp>
        <p:nvSpPr>
          <p:cNvPr id="4" name="Content Placeholder 3">
            <a:extLst>
              <a:ext uri="{FF2B5EF4-FFF2-40B4-BE49-F238E27FC236}">
                <a16:creationId xmlns:a16="http://schemas.microsoft.com/office/drawing/2014/main" id="{54C604C9-5191-4AED-9956-5DAB234F304D}"/>
              </a:ext>
            </a:extLst>
          </p:cNvPr>
          <p:cNvSpPr>
            <a:spLocks noGrp="1"/>
          </p:cNvSpPr>
          <p:nvPr>
            <p:ph sz="half" idx="2"/>
          </p:nvPr>
        </p:nvSpPr>
        <p:spPr>
          <a:xfrm>
            <a:off x="6459247" y="1956845"/>
            <a:ext cx="4875211" cy="3541714"/>
          </a:xfrm>
        </p:spPr>
        <p:txBody>
          <a:bodyPr/>
          <a:lstStyle/>
          <a:p>
            <a:r>
              <a:rPr lang="en-US" dirty="0"/>
              <a:t>States with the lowest number of breweries</a:t>
            </a:r>
          </a:p>
          <a:p>
            <a:pPr lvl="1"/>
            <a:r>
              <a:rPr lang="en-US" dirty="0"/>
              <a:t>West Virginia - 1</a:t>
            </a:r>
          </a:p>
          <a:p>
            <a:pPr lvl="1"/>
            <a:r>
              <a:rPr lang="en-US" dirty="0"/>
              <a:t>South Dakota - 1</a:t>
            </a:r>
          </a:p>
          <a:p>
            <a:pPr lvl="1"/>
            <a:r>
              <a:rPr lang="en-US" dirty="0"/>
              <a:t>North Dakota - 1</a:t>
            </a:r>
          </a:p>
          <a:p>
            <a:pPr lvl="1"/>
            <a:r>
              <a:rPr lang="en-US" dirty="0"/>
              <a:t>Washington D.C. - 1</a:t>
            </a:r>
          </a:p>
        </p:txBody>
      </p:sp>
      <p:cxnSp>
        <p:nvCxnSpPr>
          <p:cNvPr id="6" name="Straight Connector 5"/>
          <p:cNvCxnSpPr/>
          <p:nvPr/>
        </p:nvCxnSpPr>
        <p:spPr>
          <a:xfrm flipV="1">
            <a:off x="1030574" y="1802132"/>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flipH="1">
            <a:off x="5851632" y="1866788"/>
            <a:ext cx="1" cy="3631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36827"/>
      </p:ext>
    </p:extLst>
  </p:cSld>
  <p:clrMapOvr>
    <a:masterClrMapping/>
  </p:clrMapOvr>
  <mc:AlternateContent xmlns:mc="http://schemas.openxmlformats.org/markup-compatibility/2006" xmlns:p14="http://schemas.microsoft.com/office/powerpoint/2010/main">
    <mc:Choice Requires="p14">
      <p:transition spd="slow" p14:dur="2000" advTm="25488"/>
    </mc:Choice>
    <mc:Fallback xmlns="">
      <p:transition spd="slow" advTm="2548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FE540B-482A-4DBB-983B-87BB1859AE1C}"/>
              </a:ext>
            </a:extLst>
          </p:cNvPr>
          <p:cNvPicPr>
            <a:picLocks noChangeAspect="1"/>
          </p:cNvPicPr>
          <p:nvPr/>
        </p:nvPicPr>
        <p:blipFill>
          <a:blip r:embed="rId3"/>
          <a:stretch>
            <a:fillRect/>
          </a:stretch>
        </p:blipFill>
        <p:spPr>
          <a:xfrm>
            <a:off x="489528" y="503593"/>
            <a:ext cx="10794622" cy="5883352"/>
          </a:xfrm>
          <a:prstGeom prst="rect">
            <a:avLst/>
          </a:prstGeom>
        </p:spPr>
      </p:pic>
      <p:cxnSp>
        <p:nvCxnSpPr>
          <p:cNvPr id="5" name="Straight Arrow Connector 4">
            <a:extLst>
              <a:ext uri="{FF2B5EF4-FFF2-40B4-BE49-F238E27FC236}">
                <a16:creationId xmlns:a16="http://schemas.microsoft.com/office/drawing/2014/main" id="{22704B14-36BB-4A5F-89C5-71DE2E1F40BE}"/>
              </a:ext>
            </a:extLst>
          </p:cNvPr>
          <p:cNvCxnSpPr>
            <a:cxnSpLocks/>
          </p:cNvCxnSpPr>
          <p:nvPr/>
        </p:nvCxnSpPr>
        <p:spPr>
          <a:xfrm flipV="1">
            <a:off x="9684688" y="874645"/>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2F05304-31AE-4959-B594-52F28ED9D967}"/>
              </a:ext>
            </a:extLst>
          </p:cNvPr>
          <p:cNvCxnSpPr>
            <a:cxnSpLocks/>
          </p:cNvCxnSpPr>
          <p:nvPr/>
        </p:nvCxnSpPr>
        <p:spPr>
          <a:xfrm flipV="1">
            <a:off x="8230925" y="997889"/>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C55DDCE-EAA7-443B-8DDB-69354AFE48B9}"/>
              </a:ext>
            </a:extLst>
          </p:cNvPr>
          <p:cNvCxnSpPr>
            <a:cxnSpLocks/>
          </p:cNvCxnSpPr>
          <p:nvPr/>
        </p:nvCxnSpPr>
        <p:spPr>
          <a:xfrm flipV="1">
            <a:off x="6998473" y="1094630"/>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71F7282-60F6-40ED-9972-FF7CAC1341AB}"/>
              </a:ext>
            </a:extLst>
          </p:cNvPr>
          <p:cNvCxnSpPr>
            <a:cxnSpLocks/>
          </p:cNvCxnSpPr>
          <p:nvPr/>
        </p:nvCxnSpPr>
        <p:spPr>
          <a:xfrm flipV="1">
            <a:off x="6346465" y="1207274"/>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2FEB7E7-5D1D-48B9-B844-6D46DB6C1B03}"/>
              </a:ext>
            </a:extLst>
          </p:cNvPr>
          <p:cNvCxnSpPr/>
          <p:nvPr/>
        </p:nvCxnSpPr>
        <p:spPr>
          <a:xfrm flipH="1">
            <a:off x="1383527" y="6058894"/>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F290AFB-4623-454E-9F05-961345839BAE}"/>
              </a:ext>
            </a:extLst>
          </p:cNvPr>
          <p:cNvCxnSpPr/>
          <p:nvPr/>
        </p:nvCxnSpPr>
        <p:spPr>
          <a:xfrm flipH="1">
            <a:off x="1296103" y="5980747"/>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97B424C-98F1-4365-A7E2-A9BEAD84A371}"/>
              </a:ext>
            </a:extLst>
          </p:cNvPr>
          <p:cNvCxnSpPr/>
          <p:nvPr/>
        </p:nvCxnSpPr>
        <p:spPr>
          <a:xfrm flipH="1">
            <a:off x="1307989" y="5858869"/>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187017-987A-4505-AA46-1CE7C03F5249}"/>
              </a:ext>
            </a:extLst>
          </p:cNvPr>
          <p:cNvCxnSpPr/>
          <p:nvPr/>
        </p:nvCxnSpPr>
        <p:spPr>
          <a:xfrm flipH="1">
            <a:off x="1307989" y="5744569"/>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998124610"/>
      </p:ext>
    </p:extLst>
  </p:cSld>
  <p:clrMapOvr>
    <a:masterClrMapping/>
  </p:clrMapOvr>
  <mc:AlternateContent xmlns:mc="http://schemas.openxmlformats.org/markup-compatibility/2006" xmlns:p14="http://schemas.microsoft.com/office/powerpoint/2010/main">
    <mc:Choice Requires="p14">
      <p:transition spd="slow" p14:dur="2000" advTm="14732"/>
    </mc:Choice>
    <mc:Fallback xmlns="">
      <p:transition spd="slow" advTm="147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81B-50D5-4D51-8C6C-EDB7E3C27A50}"/>
              </a:ext>
            </a:extLst>
          </p:cNvPr>
          <p:cNvSpPr>
            <a:spLocks noGrp="1"/>
          </p:cNvSpPr>
          <p:nvPr>
            <p:ph type="title"/>
          </p:nvPr>
        </p:nvSpPr>
        <p:spPr>
          <a:xfrm>
            <a:off x="1063622" y="40165"/>
            <a:ext cx="10564960" cy="1478570"/>
          </a:xfrm>
        </p:spPr>
        <p:txBody>
          <a:bodyPr>
            <a:normAutofit/>
          </a:bodyPr>
          <a:lstStyle/>
          <a:p>
            <a:r>
              <a:rPr lang="en-US" dirty="0"/>
              <a:t>Top and Bottom Brewery and Beer </a:t>
            </a:r>
          </a:p>
        </p:txBody>
      </p:sp>
      <p:sp>
        <p:nvSpPr>
          <p:cNvPr id="3" name="Content Placeholder 2">
            <a:extLst>
              <a:ext uri="{FF2B5EF4-FFF2-40B4-BE49-F238E27FC236}">
                <a16:creationId xmlns:a16="http://schemas.microsoft.com/office/drawing/2014/main" id="{E611C152-3BF3-45D2-BE88-C704F8CA938A}"/>
              </a:ext>
            </a:extLst>
          </p:cNvPr>
          <p:cNvSpPr>
            <a:spLocks noGrp="1"/>
          </p:cNvSpPr>
          <p:nvPr>
            <p:ph sz="half" idx="1"/>
          </p:nvPr>
        </p:nvSpPr>
        <p:spPr>
          <a:xfrm>
            <a:off x="1030574" y="1271474"/>
            <a:ext cx="4878389" cy="798514"/>
          </a:xfrm>
        </p:spPr>
        <p:txBody>
          <a:bodyPr>
            <a:normAutofit/>
          </a:bodyPr>
          <a:lstStyle/>
          <a:p>
            <a:pPr marL="0" indent="0">
              <a:buNone/>
            </a:pPr>
            <a:r>
              <a:rPr lang="en-US" sz="2800" u="sng" dirty="0"/>
              <a:t>Top 6</a:t>
            </a:r>
          </a:p>
        </p:txBody>
      </p:sp>
      <p:sp>
        <p:nvSpPr>
          <p:cNvPr id="4" name="Content Placeholder 3">
            <a:extLst>
              <a:ext uri="{FF2B5EF4-FFF2-40B4-BE49-F238E27FC236}">
                <a16:creationId xmlns:a16="http://schemas.microsoft.com/office/drawing/2014/main" id="{54C604C9-5191-4AED-9956-5DAB234F304D}"/>
              </a:ext>
            </a:extLst>
          </p:cNvPr>
          <p:cNvSpPr>
            <a:spLocks noGrp="1"/>
          </p:cNvSpPr>
          <p:nvPr>
            <p:ph sz="half" idx="2"/>
          </p:nvPr>
        </p:nvSpPr>
        <p:spPr>
          <a:xfrm>
            <a:off x="1063622" y="3788139"/>
            <a:ext cx="4875211" cy="1104107"/>
          </a:xfrm>
        </p:spPr>
        <p:txBody>
          <a:bodyPr>
            <a:normAutofit/>
          </a:bodyPr>
          <a:lstStyle/>
          <a:p>
            <a:pPr marL="0" indent="0">
              <a:buNone/>
            </a:pPr>
            <a:r>
              <a:rPr lang="en-US" sz="2800" u="sng" dirty="0"/>
              <a:t>Bottom 6</a:t>
            </a:r>
          </a:p>
          <a:p>
            <a:pPr marL="457200" lvl="1" indent="0">
              <a:buNone/>
            </a:pPr>
            <a:endParaRPr lang="en-US" sz="3200" b="1" u="sng" dirty="0"/>
          </a:p>
        </p:txBody>
      </p:sp>
      <p:graphicFrame>
        <p:nvGraphicFramePr>
          <p:cNvPr id="5" name="Table 4">
            <a:extLst>
              <a:ext uri="{FF2B5EF4-FFF2-40B4-BE49-F238E27FC236}">
                <a16:creationId xmlns:a16="http://schemas.microsoft.com/office/drawing/2014/main" id="{DA6F67E0-1D22-483F-9F85-62C0EB7F46B2}"/>
              </a:ext>
            </a:extLst>
          </p:cNvPr>
          <p:cNvGraphicFramePr>
            <a:graphicFrameLocks noGrp="1"/>
          </p:cNvGraphicFramePr>
          <p:nvPr>
            <p:extLst>
              <p:ext uri="{D42A27DB-BD31-4B8C-83A1-F6EECF244321}">
                <p14:modId xmlns:p14="http://schemas.microsoft.com/office/powerpoint/2010/main" val="1139332218"/>
              </p:ext>
            </p:extLst>
          </p:nvPr>
        </p:nvGraphicFramePr>
        <p:xfrm>
          <a:off x="1063622" y="1992417"/>
          <a:ext cx="6515099" cy="1333500"/>
        </p:xfrm>
        <a:graphic>
          <a:graphicData uri="http://schemas.openxmlformats.org/drawingml/2006/table">
            <a:tbl>
              <a:tblPr>
                <a:tableStyleId>{5C22544A-7EE6-4342-B048-85BDC9FD1C3A}</a:tableStyleId>
              </a:tblPr>
              <a:tblGrid>
                <a:gridCol w="1218013">
                  <a:extLst>
                    <a:ext uri="{9D8B030D-6E8A-4147-A177-3AD203B41FA5}">
                      <a16:colId xmlns:a16="http://schemas.microsoft.com/office/drawing/2014/main" val="2507944495"/>
                    </a:ext>
                  </a:extLst>
                </a:gridCol>
                <a:gridCol w="799321">
                  <a:extLst>
                    <a:ext uri="{9D8B030D-6E8A-4147-A177-3AD203B41FA5}">
                      <a16:colId xmlns:a16="http://schemas.microsoft.com/office/drawing/2014/main" val="1303161533"/>
                    </a:ext>
                  </a:extLst>
                </a:gridCol>
                <a:gridCol w="371113">
                  <a:extLst>
                    <a:ext uri="{9D8B030D-6E8A-4147-A177-3AD203B41FA5}">
                      <a16:colId xmlns:a16="http://schemas.microsoft.com/office/drawing/2014/main" val="2866230741"/>
                    </a:ext>
                  </a:extLst>
                </a:gridCol>
                <a:gridCol w="900822">
                  <a:extLst>
                    <a:ext uri="{9D8B030D-6E8A-4147-A177-3AD203B41FA5}">
                      <a16:colId xmlns:a16="http://schemas.microsoft.com/office/drawing/2014/main" val="3463558494"/>
                    </a:ext>
                  </a:extLst>
                </a:gridCol>
                <a:gridCol w="406004">
                  <a:extLst>
                    <a:ext uri="{9D8B030D-6E8A-4147-A177-3AD203B41FA5}">
                      <a16:colId xmlns:a16="http://schemas.microsoft.com/office/drawing/2014/main" val="3496821131"/>
                    </a:ext>
                  </a:extLst>
                </a:gridCol>
                <a:gridCol w="266440">
                  <a:extLst>
                    <a:ext uri="{9D8B030D-6E8A-4147-A177-3AD203B41FA5}">
                      <a16:colId xmlns:a16="http://schemas.microsoft.com/office/drawing/2014/main" val="1977900332"/>
                    </a:ext>
                  </a:extLst>
                </a:gridCol>
                <a:gridCol w="2045881">
                  <a:extLst>
                    <a:ext uri="{9D8B030D-6E8A-4147-A177-3AD203B41FA5}">
                      <a16:colId xmlns:a16="http://schemas.microsoft.com/office/drawing/2014/main" val="1633287599"/>
                    </a:ext>
                  </a:extLst>
                </a:gridCol>
                <a:gridCol w="507505">
                  <a:extLst>
                    <a:ext uri="{9D8B030D-6E8A-4147-A177-3AD203B41FA5}">
                      <a16:colId xmlns:a16="http://schemas.microsoft.com/office/drawing/2014/main" val="2463591770"/>
                    </a:ext>
                  </a:extLst>
                </a:gridCol>
              </a:tblGrid>
              <a:tr h="190500">
                <a:tc>
                  <a:txBody>
                    <a:bodyPr/>
                    <a:lstStyle/>
                    <a:p>
                      <a:pPr algn="ctr" fontAlgn="b"/>
                      <a:r>
                        <a:rPr lang="en-US" sz="1100" u="none" strike="noStrike" dirty="0">
                          <a:effectLst/>
                        </a:rPr>
                        <a:t>Brewery Name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City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State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Beer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ABV</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IBU</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Style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Ounces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404070"/>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Pumpion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Pumpkin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4216192"/>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Stronghold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Porter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3122223"/>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Parapet ESB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Extra Special / Strong Bitter (ESB)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0197354"/>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Get Together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1546358"/>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Maggie's Leap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Milk / Sweet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0786415"/>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Wall's End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English Brown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6831549"/>
                  </a:ext>
                </a:extLst>
              </a:tr>
            </a:tbl>
          </a:graphicData>
        </a:graphic>
      </p:graphicFrame>
      <p:graphicFrame>
        <p:nvGraphicFramePr>
          <p:cNvPr id="6" name="Table 5">
            <a:extLst>
              <a:ext uri="{FF2B5EF4-FFF2-40B4-BE49-F238E27FC236}">
                <a16:creationId xmlns:a16="http://schemas.microsoft.com/office/drawing/2014/main" id="{62ABCDA8-0306-4E78-AD57-A83F583FF11C}"/>
              </a:ext>
            </a:extLst>
          </p:cNvPr>
          <p:cNvGraphicFramePr>
            <a:graphicFrameLocks noGrp="1"/>
          </p:cNvGraphicFramePr>
          <p:nvPr>
            <p:extLst>
              <p:ext uri="{D42A27DB-BD31-4B8C-83A1-F6EECF244321}">
                <p14:modId xmlns:p14="http://schemas.microsoft.com/office/powerpoint/2010/main" val="1618661973"/>
              </p:ext>
            </p:extLst>
          </p:nvPr>
        </p:nvGraphicFramePr>
        <p:xfrm>
          <a:off x="1092697" y="4494577"/>
          <a:ext cx="7873999" cy="1333500"/>
        </p:xfrm>
        <a:graphic>
          <a:graphicData uri="http://schemas.openxmlformats.org/drawingml/2006/table">
            <a:tbl>
              <a:tblPr>
                <a:tableStyleId>{5C22544A-7EE6-4342-B048-85BDC9FD1C3A}</a:tableStyleId>
              </a:tblPr>
              <a:tblGrid>
                <a:gridCol w="2283238">
                  <a:extLst>
                    <a:ext uri="{9D8B030D-6E8A-4147-A177-3AD203B41FA5}">
                      <a16:colId xmlns:a16="http://schemas.microsoft.com/office/drawing/2014/main" val="3435241752"/>
                    </a:ext>
                  </a:extLst>
                </a:gridCol>
                <a:gridCol w="789620">
                  <a:extLst>
                    <a:ext uri="{9D8B030D-6E8A-4147-A177-3AD203B41FA5}">
                      <a16:colId xmlns:a16="http://schemas.microsoft.com/office/drawing/2014/main" val="3379064742"/>
                    </a:ext>
                  </a:extLst>
                </a:gridCol>
                <a:gridCol w="371026">
                  <a:extLst>
                    <a:ext uri="{9D8B030D-6E8A-4147-A177-3AD203B41FA5}">
                      <a16:colId xmlns:a16="http://schemas.microsoft.com/office/drawing/2014/main" val="379630611"/>
                    </a:ext>
                  </a:extLst>
                </a:gridCol>
                <a:gridCol w="1664861">
                  <a:extLst>
                    <a:ext uri="{9D8B030D-6E8A-4147-A177-3AD203B41FA5}">
                      <a16:colId xmlns:a16="http://schemas.microsoft.com/office/drawing/2014/main" val="502442867"/>
                    </a:ext>
                  </a:extLst>
                </a:gridCol>
                <a:gridCol w="405909">
                  <a:extLst>
                    <a:ext uri="{9D8B030D-6E8A-4147-A177-3AD203B41FA5}">
                      <a16:colId xmlns:a16="http://schemas.microsoft.com/office/drawing/2014/main" val="4221699720"/>
                    </a:ext>
                  </a:extLst>
                </a:gridCol>
                <a:gridCol w="279062">
                  <a:extLst>
                    <a:ext uri="{9D8B030D-6E8A-4147-A177-3AD203B41FA5}">
                      <a16:colId xmlns:a16="http://schemas.microsoft.com/office/drawing/2014/main" val="1445395278"/>
                    </a:ext>
                  </a:extLst>
                </a:gridCol>
                <a:gridCol w="1572897">
                  <a:extLst>
                    <a:ext uri="{9D8B030D-6E8A-4147-A177-3AD203B41FA5}">
                      <a16:colId xmlns:a16="http://schemas.microsoft.com/office/drawing/2014/main" val="3784350273"/>
                    </a:ext>
                  </a:extLst>
                </a:gridCol>
                <a:gridCol w="507386">
                  <a:extLst>
                    <a:ext uri="{9D8B030D-6E8A-4147-A177-3AD203B41FA5}">
                      <a16:colId xmlns:a16="http://schemas.microsoft.com/office/drawing/2014/main" val="3893810657"/>
                    </a:ext>
                  </a:extLst>
                </a:gridCol>
              </a:tblGrid>
              <a:tr h="190500">
                <a:tc>
                  <a:txBody>
                    <a:bodyPr/>
                    <a:lstStyle/>
                    <a:p>
                      <a:pPr algn="ctr" fontAlgn="b"/>
                      <a:r>
                        <a:rPr lang="en-US" sz="1100" u="none" strike="noStrike">
                          <a:effectLst/>
                        </a:rPr>
                        <a:t>Brewery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City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State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Beer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ABV</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IBU</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Style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Ounces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0815540"/>
                  </a:ext>
                </a:extLst>
              </a:tr>
              <a:tr h="190500">
                <a:tc>
                  <a:txBody>
                    <a:bodyPr/>
                    <a:lstStyle/>
                    <a:p>
                      <a:pPr algn="l" fontAlgn="b"/>
                      <a:r>
                        <a:rPr lang="en-US" sz="1100" u="none" strike="noStrike">
                          <a:effectLst/>
                        </a:rPr>
                        <a:t>Ukiah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Ukiah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Pilsner Ukiah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German Pilsener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3764105"/>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Porkslap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Ameracan Pale Ale (APA)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2478010"/>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Snapperhead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3520546"/>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Moo Thunder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Milk / Sweet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162961"/>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Heinnieweisse Weissebier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Hefeweizen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3035821"/>
                  </a:ext>
                </a:extLst>
              </a:tr>
              <a:tr h="190500">
                <a:tc>
                  <a:txBody>
                    <a:bodyPr/>
                    <a:lstStyle/>
                    <a:p>
                      <a:pPr algn="l" fontAlgn="b"/>
                      <a:r>
                        <a:rPr lang="en-US" sz="1100" u="none" strike="noStrike">
                          <a:effectLst/>
                        </a:rPr>
                        <a:t>Sleeping Lady Brewing Company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Anchorage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Urban Wilderness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English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577283"/>
                  </a:ext>
                </a:extLst>
              </a:tr>
            </a:tbl>
          </a:graphicData>
        </a:graphic>
      </p:graphicFrame>
      <p:cxnSp>
        <p:nvCxnSpPr>
          <p:cNvPr id="7" name="Straight Connector 6"/>
          <p:cNvCxnSpPr/>
          <p:nvPr/>
        </p:nvCxnSpPr>
        <p:spPr>
          <a:xfrm flipV="1">
            <a:off x="1030574" y="1145309"/>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78299"/>
      </p:ext>
    </p:extLst>
  </p:cSld>
  <p:clrMapOvr>
    <a:masterClrMapping/>
  </p:clrMapOvr>
  <mc:AlternateContent xmlns:mc="http://schemas.openxmlformats.org/markup-compatibility/2006" xmlns:p14="http://schemas.microsoft.com/office/powerpoint/2010/main">
    <mc:Choice Requires="p14">
      <p:transition spd="slow" p14:dur="2000" advTm="20698"/>
    </mc:Choice>
    <mc:Fallback xmlns="">
      <p:transition spd="slow" advTm="2069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F89D-D43E-47D7-B8FF-177953EF7F51}"/>
              </a:ext>
            </a:extLst>
          </p:cNvPr>
          <p:cNvSpPr>
            <a:spLocks noGrp="1"/>
          </p:cNvSpPr>
          <p:nvPr>
            <p:ph type="title"/>
          </p:nvPr>
        </p:nvSpPr>
        <p:spPr>
          <a:xfrm>
            <a:off x="1335376" y="406216"/>
            <a:ext cx="9905998" cy="1478570"/>
          </a:xfrm>
        </p:spPr>
        <p:txBody>
          <a:bodyPr>
            <a:normAutofit/>
          </a:bodyPr>
          <a:lstStyle/>
          <a:p>
            <a:r>
              <a:rPr lang="en-US" dirty="0"/>
              <a:t>Report on NA values </a:t>
            </a:r>
          </a:p>
        </p:txBody>
      </p:sp>
      <p:cxnSp>
        <p:nvCxnSpPr>
          <p:cNvPr id="4" name="Straight Connector 3"/>
          <p:cNvCxnSpPr/>
          <p:nvPr/>
        </p:nvCxnSpPr>
        <p:spPr>
          <a:xfrm>
            <a:off x="1087581" y="1631326"/>
            <a:ext cx="10016837" cy="9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63A6E4AB-5729-7345-AB04-F1929EBE0BC6}"/>
              </a:ext>
            </a:extLst>
          </p:cNvPr>
          <p:cNvSpPr>
            <a:spLocks noGrp="1"/>
          </p:cNvSpPr>
          <p:nvPr>
            <p:ph idx="1"/>
          </p:nvPr>
        </p:nvSpPr>
        <p:spPr>
          <a:xfrm>
            <a:off x="923048" y="2233446"/>
            <a:ext cx="6091901" cy="3541714"/>
          </a:xfrm>
        </p:spPr>
        <p:txBody>
          <a:bodyPr/>
          <a:lstStyle/>
          <a:p>
            <a:r>
              <a:rPr lang="en-US" dirty="0"/>
              <a:t>The following percentages represent the NA values in the data set:</a:t>
            </a:r>
          </a:p>
          <a:p>
            <a:pPr lvl="1"/>
            <a:r>
              <a:rPr lang="en-US" dirty="0"/>
              <a:t>ABV: 2.6% </a:t>
            </a:r>
          </a:p>
          <a:p>
            <a:pPr lvl="1"/>
            <a:r>
              <a:rPr lang="en-US" dirty="0"/>
              <a:t>IBU: 41.7%</a:t>
            </a:r>
          </a:p>
          <a:p>
            <a:pPr marL="0" indent="0">
              <a:buNone/>
            </a:pPr>
            <a:r>
              <a:rPr lang="en-US" sz="1600" dirty="0"/>
              <a:t>*These values are null values and not “Not Applicable” values</a:t>
            </a:r>
          </a:p>
        </p:txBody>
      </p:sp>
    </p:spTree>
    <p:extLst>
      <p:ext uri="{BB962C8B-B14F-4D97-AF65-F5344CB8AC3E}">
        <p14:creationId xmlns:p14="http://schemas.microsoft.com/office/powerpoint/2010/main" val="552465671"/>
      </p:ext>
    </p:extLst>
  </p:cSld>
  <p:clrMapOvr>
    <a:masterClrMapping/>
  </p:clrMapOvr>
  <mc:AlternateContent xmlns:mc="http://schemas.openxmlformats.org/markup-compatibility/2006" xmlns:p14="http://schemas.microsoft.com/office/powerpoint/2010/main">
    <mc:Choice Requires="p14">
      <p:transition spd="slow" p14:dur="2000" advTm="32213"/>
    </mc:Choice>
    <mc:Fallback xmlns="">
      <p:transition spd="slow" advTm="322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7F7C-BBAC-47CB-B25C-113B2D13B490}"/>
              </a:ext>
            </a:extLst>
          </p:cNvPr>
          <p:cNvSpPr>
            <a:spLocks noGrp="1"/>
          </p:cNvSpPr>
          <p:nvPr>
            <p:ph type="title"/>
          </p:nvPr>
        </p:nvSpPr>
        <p:spPr>
          <a:xfrm>
            <a:off x="1326138" y="-240145"/>
            <a:ext cx="9905998" cy="1478570"/>
          </a:xfrm>
        </p:spPr>
        <p:txBody>
          <a:bodyPr>
            <a:normAutofit/>
          </a:bodyPr>
          <a:lstStyle/>
          <a:p>
            <a:r>
              <a:rPr lang="en-US" dirty="0"/>
              <a:t>ABV Median by State</a:t>
            </a:r>
          </a:p>
        </p:txBody>
      </p:sp>
      <p:pic>
        <p:nvPicPr>
          <p:cNvPr id="3074" name="Picture 2">
            <a:extLst>
              <a:ext uri="{FF2B5EF4-FFF2-40B4-BE49-F238E27FC236}">
                <a16:creationId xmlns:a16="http://schemas.microsoft.com/office/drawing/2014/main" id="{EEF6FECC-10ED-4292-8BAB-CF724EB2EB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361" y="1114264"/>
            <a:ext cx="7726218" cy="5518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 name="Straight Connector 3"/>
          <p:cNvCxnSpPr/>
          <p:nvPr/>
        </p:nvCxnSpPr>
        <p:spPr>
          <a:xfrm flipV="1">
            <a:off x="1132892" y="803564"/>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8914A2-F02A-9B42-A2EE-D5150D8D8197}"/>
              </a:ext>
            </a:extLst>
          </p:cNvPr>
          <p:cNvSpPr txBox="1"/>
          <p:nvPr/>
        </p:nvSpPr>
        <p:spPr>
          <a:xfrm>
            <a:off x="8743284" y="2534799"/>
            <a:ext cx="2788046" cy="2677656"/>
          </a:xfrm>
          <a:prstGeom prst="rect">
            <a:avLst/>
          </a:prstGeom>
          <a:noFill/>
        </p:spPr>
        <p:txBody>
          <a:bodyPr wrap="square" rtlCol="0">
            <a:spAutoFit/>
          </a:bodyPr>
          <a:lstStyle/>
          <a:p>
            <a:r>
              <a:rPr lang="en-US" sz="2400" dirty="0"/>
              <a:t>States with the highest alcoholic beer:</a:t>
            </a:r>
          </a:p>
          <a:p>
            <a:endParaRPr lang="en-US" sz="2400" dirty="0"/>
          </a:p>
          <a:p>
            <a:r>
              <a:rPr lang="en-US" sz="2400" dirty="0"/>
              <a:t>Kentucky and Washington DC</a:t>
            </a:r>
          </a:p>
          <a:p>
            <a:r>
              <a:rPr lang="en-US" sz="2400" dirty="0"/>
              <a:t>6.25% ABV</a:t>
            </a:r>
          </a:p>
        </p:txBody>
      </p:sp>
      <p:cxnSp>
        <p:nvCxnSpPr>
          <p:cNvPr id="9" name="Straight Arrow Connector 8">
            <a:extLst>
              <a:ext uri="{FF2B5EF4-FFF2-40B4-BE49-F238E27FC236}">
                <a16:creationId xmlns:a16="http://schemas.microsoft.com/office/drawing/2014/main" id="{A141CA27-2EAD-4742-B5EF-A5455F031E4E}"/>
              </a:ext>
            </a:extLst>
          </p:cNvPr>
          <p:cNvCxnSpPr/>
          <p:nvPr/>
        </p:nvCxnSpPr>
        <p:spPr>
          <a:xfrm>
            <a:off x="846468" y="6011890"/>
            <a:ext cx="190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4A1B23-C1BF-4716-B249-2759055232CE}"/>
              </a:ext>
            </a:extLst>
          </p:cNvPr>
          <p:cNvCxnSpPr/>
          <p:nvPr/>
        </p:nvCxnSpPr>
        <p:spPr>
          <a:xfrm>
            <a:off x="846468" y="6088381"/>
            <a:ext cx="190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519411679"/>
      </p:ext>
    </p:extLst>
  </p:cSld>
  <p:clrMapOvr>
    <a:masterClrMapping/>
  </p:clrMapOvr>
  <mc:AlternateContent xmlns:mc="http://schemas.openxmlformats.org/markup-compatibility/2006" xmlns:p14="http://schemas.microsoft.com/office/powerpoint/2010/main">
    <mc:Choice Requires="p14">
      <p:transition spd="slow" p14:dur="2000" advTm="19352"/>
    </mc:Choice>
    <mc:Fallback xmlns="">
      <p:transition spd="slow" advTm="193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7F7C-BBAC-47CB-B25C-113B2D13B490}"/>
              </a:ext>
            </a:extLst>
          </p:cNvPr>
          <p:cNvSpPr>
            <a:spLocks noGrp="1"/>
          </p:cNvSpPr>
          <p:nvPr>
            <p:ph type="title"/>
          </p:nvPr>
        </p:nvSpPr>
        <p:spPr>
          <a:xfrm>
            <a:off x="1163781" y="-249382"/>
            <a:ext cx="9869413" cy="1376221"/>
          </a:xfrm>
        </p:spPr>
        <p:txBody>
          <a:bodyPr>
            <a:normAutofit/>
          </a:bodyPr>
          <a:lstStyle/>
          <a:p>
            <a:r>
              <a:rPr lang="en-US" dirty="0"/>
              <a:t>IBU Median by State</a:t>
            </a:r>
          </a:p>
        </p:txBody>
      </p:sp>
      <p:pic>
        <p:nvPicPr>
          <p:cNvPr id="4098" name="Picture 2">
            <a:extLst>
              <a:ext uri="{FF2B5EF4-FFF2-40B4-BE49-F238E27FC236}">
                <a16:creationId xmlns:a16="http://schemas.microsoft.com/office/drawing/2014/main" id="{16798794-5036-4EC7-AFA9-54F711A22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75" y="985980"/>
            <a:ext cx="7966365" cy="56902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 name="Straight Connector 3"/>
          <p:cNvCxnSpPr/>
          <p:nvPr/>
        </p:nvCxnSpPr>
        <p:spPr>
          <a:xfrm flipV="1">
            <a:off x="933950" y="720440"/>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967BA8C-F2EA-E549-B8BE-499319E385A4}"/>
              </a:ext>
            </a:extLst>
          </p:cNvPr>
          <p:cNvSpPr txBox="1"/>
          <p:nvPr/>
        </p:nvSpPr>
        <p:spPr>
          <a:xfrm>
            <a:off x="8984276" y="2676948"/>
            <a:ext cx="2866201" cy="2308324"/>
          </a:xfrm>
          <a:prstGeom prst="rect">
            <a:avLst/>
          </a:prstGeom>
          <a:noFill/>
        </p:spPr>
        <p:txBody>
          <a:bodyPr wrap="square" rtlCol="0">
            <a:spAutoFit/>
          </a:bodyPr>
          <a:lstStyle/>
          <a:p>
            <a:r>
              <a:rPr lang="en-US" sz="2400" dirty="0"/>
              <a:t>State that has the most bitter beer:</a:t>
            </a:r>
          </a:p>
          <a:p>
            <a:endParaRPr lang="en-US" sz="2400" dirty="0"/>
          </a:p>
          <a:p>
            <a:r>
              <a:rPr lang="en-US" sz="2400" dirty="0"/>
              <a:t>Maine</a:t>
            </a:r>
          </a:p>
          <a:p>
            <a:r>
              <a:rPr lang="en-US" sz="2400" dirty="0"/>
              <a:t>61 IBU</a:t>
            </a:r>
          </a:p>
          <a:p>
            <a:endParaRPr lang="en-US" sz="2400" dirty="0"/>
          </a:p>
        </p:txBody>
      </p:sp>
      <p:cxnSp>
        <p:nvCxnSpPr>
          <p:cNvPr id="6" name="Straight Arrow Connector 5">
            <a:extLst>
              <a:ext uri="{FF2B5EF4-FFF2-40B4-BE49-F238E27FC236}">
                <a16:creationId xmlns:a16="http://schemas.microsoft.com/office/drawing/2014/main" id="{206CF37A-A1C9-4402-A247-A7A4A26CBF2B}"/>
              </a:ext>
            </a:extLst>
          </p:cNvPr>
          <p:cNvCxnSpPr/>
          <p:nvPr/>
        </p:nvCxnSpPr>
        <p:spPr>
          <a:xfrm>
            <a:off x="751070" y="6121510"/>
            <a:ext cx="1828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8823947-7BF7-4DC7-9BFB-069A0660DE5E}"/>
              </a:ext>
            </a:extLst>
          </p:cNvPr>
          <p:cNvCxnSpPr/>
          <p:nvPr/>
        </p:nvCxnSpPr>
        <p:spPr>
          <a:xfrm>
            <a:off x="751070" y="2844910"/>
            <a:ext cx="182880" cy="0"/>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D6840C9-E54B-4BE7-B9DC-9F882D4393B0}"/>
              </a:ext>
            </a:extLst>
          </p:cNvPr>
          <p:cNvCxnSpPr/>
          <p:nvPr/>
        </p:nvCxnSpPr>
        <p:spPr>
          <a:xfrm>
            <a:off x="751070" y="5443330"/>
            <a:ext cx="182880" cy="0"/>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301199530"/>
      </p:ext>
    </p:extLst>
  </p:cSld>
  <p:clrMapOvr>
    <a:masterClrMapping/>
  </p:clrMapOvr>
  <mc:AlternateContent xmlns:mc="http://schemas.openxmlformats.org/markup-compatibility/2006" xmlns:p14="http://schemas.microsoft.com/office/powerpoint/2010/main">
    <mc:Choice Requires="p14">
      <p:transition spd="slow" p14:dur="2000" advTm="28566"/>
    </mc:Choice>
    <mc:Fallback xmlns="">
      <p:transition spd="slow" advTm="285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9C898CA9-A4DB-466C-B2D1-AFC839E37EB7}"/>
              </a:ext>
            </a:extLst>
          </p:cNvPr>
          <p:cNvSpPr>
            <a:spLocks noGrp="1"/>
          </p:cNvSpPr>
          <p:nvPr>
            <p:ph type="title"/>
          </p:nvPr>
        </p:nvSpPr>
        <p:spPr>
          <a:xfrm>
            <a:off x="1141413" y="1082673"/>
            <a:ext cx="2869416" cy="4708528"/>
          </a:xfrm>
        </p:spPr>
        <p:txBody>
          <a:bodyPr>
            <a:normAutofit/>
          </a:bodyPr>
          <a:lstStyle/>
          <a:p>
            <a:pPr algn="r"/>
            <a:r>
              <a:rPr lang="en-US" sz="4000" dirty="0"/>
              <a:t>ABV and IBU summary</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aphicFrame>
        <p:nvGraphicFramePr>
          <p:cNvPr id="4" name="Table 3">
            <a:extLst>
              <a:ext uri="{FF2B5EF4-FFF2-40B4-BE49-F238E27FC236}">
                <a16:creationId xmlns:a16="http://schemas.microsoft.com/office/drawing/2014/main" id="{45A8AC3B-F8DB-4251-A560-556EB639633B}"/>
              </a:ext>
            </a:extLst>
          </p:cNvPr>
          <p:cNvGraphicFramePr>
            <a:graphicFrameLocks noGrp="1"/>
          </p:cNvGraphicFramePr>
          <p:nvPr>
            <p:extLst>
              <p:ext uri="{D42A27DB-BD31-4B8C-83A1-F6EECF244321}">
                <p14:modId xmlns:p14="http://schemas.microsoft.com/office/powerpoint/2010/main" val="2401674334"/>
              </p:ext>
            </p:extLst>
          </p:nvPr>
        </p:nvGraphicFramePr>
        <p:xfrm>
          <a:off x="5172924" y="2103438"/>
          <a:ext cx="5940060" cy="2622550"/>
        </p:xfrm>
        <a:graphic>
          <a:graphicData uri="http://schemas.openxmlformats.org/drawingml/2006/table">
            <a:tbl>
              <a:tblPr>
                <a:tableStyleId>{5C22544A-7EE6-4342-B048-85BDC9FD1C3A}</a:tableStyleId>
              </a:tblPr>
              <a:tblGrid>
                <a:gridCol w="2087048">
                  <a:extLst>
                    <a:ext uri="{9D8B030D-6E8A-4147-A177-3AD203B41FA5}">
                      <a16:colId xmlns:a16="http://schemas.microsoft.com/office/drawing/2014/main" val="557680795"/>
                    </a:ext>
                  </a:extLst>
                </a:gridCol>
                <a:gridCol w="1926506">
                  <a:extLst>
                    <a:ext uri="{9D8B030D-6E8A-4147-A177-3AD203B41FA5}">
                      <a16:colId xmlns:a16="http://schemas.microsoft.com/office/drawing/2014/main" val="1214116521"/>
                    </a:ext>
                  </a:extLst>
                </a:gridCol>
                <a:gridCol w="1926506">
                  <a:extLst>
                    <a:ext uri="{9D8B030D-6E8A-4147-A177-3AD203B41FA5}">
                      <a16:colId xmlns:a16="http://schemas.microsoft.com/office/drawing/2014/main" val="3382469403"/>
                    </a:ext>
                  </a:extLst>
                </a:gridCol>
              </a:tblGrid>
              <a:tr h="524510">
                <a:tc>
                  <a:txBody>
                    <a:bodyPr/>
                    <a:lstStyle/>
                    <a:p>
                      <a:pPr algn="l" fontAlgn="b"/>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ABV</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IBU</a:t>
                      </a:r>
                      <a:endParaRPr lang="en-US" sz="2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2326107"/>
                  </a:ext>
                </a:extLst>
              </a:tr>
              <a:tr h="524510">
                <a:tc>
                  <a:txBody>
                    <a:bodyPr/>
                    <a:lstStyle/>
                    <a:p>
                      <a:pPr algn="l" fontAlgn="b"/>
                      <a:r>
                        <a:rPr lang="en-US" sz="2800" u="none" strike="noStrike">
                          <a:effectLst/>
                        </a:rPr>
                        <a:t>Mean</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5.98%</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42.71</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8483077"/>
                  </a:ext>
                </a:extLst>
              </a:tr>
              <a:tr h="524510">
                <a:tc>
                  <a:txBody>
                    <a:bodyPr/>
                    <a:lstStyle/>
                    <a:p>
                      <a:pPr algn="l" fontAlgn="b"/>
                      <a:r>
                        <a:rPr lang="en-US" sz="2800" u="none" strike="noStrike">
                          <a:effectLst/>
                        </a:rPr>
                        <a:t>Median</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6.7%</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35</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862488"/>
                  </a:ext>
                </a:extLst>
              </a:tr>
              <a:tr h="524510">
                <a:tc>
                  <a:txBody>
                    <a:bodyPr/>
                    <a:lstStyle/>
                    <a:p>
                      <a:pPr algn="l" fontAlgn="b"/>
                      <a:r>
                        <a:rPr lang="en-US" sz="2800" u="none" strike="noStrike">
                          <a:effectLst/>
                        </a:rPr>
                        <a:t>Minimum</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0.01%</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4</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175276"/>
                  </a:ext>
                </a:extLst>
              </a:tr>
              <a:tr h="524510">
                <a:tc>
                  <a:txBody>
                    <a:bodyPr/>
                    <a:lstStyle/>
                    <a:p>
                      <a:pPr algn="l" fontAlgn="b"/>
                      <a:r>
                        <a:rPr lang="en-US" sz="2800" u="none" strike="noStrike">
                          <a:effectLst/>
                        </a:rPr>
                        <a:t>Maximum</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12.8%</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138</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0068329"/>
                  </a:ext>
                </a:extLst>
              </a:tr>
            </a:tbl>
          </a:graphicData>
        </a:graphic>
      </p:graphicFrame>
    </p:spTree>
    <p:extLst>
      <p:ext uri="{BB962C8B-B14F-4D97-AF65-F5344CB8AC3E}">
        <p14:creationId xmlns:p14="http://schemas.microsoft.com/office/powerpoint/2010/main" val="4105462127"/>
      </p:ext>
    </p:extLst>
  </p:cSld>
  <p:clrMapOvr>
    <a:masterClrMapping/>
  </p:clrMapOvr>
  <mc:AlternateContent xmlns:mc="http://schemas.openxmlformats.org/markup-compatibility/2006" xmlns:p14="http://schemas.microsoft.com/office/powerpoint/2010/main">
    <mc:Choice Requires="p14">
      <p:transition spd="slow" p14:dur="2000" advTm="37010"/>
    </mc:Choice>
    <mc:Fallback xmlns="">
      <p:transition spd="slow" advTm="3701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B0A9-F36B-49A4-9626-9394F16FC8ED}"/>
              </a:ext>
            </a:extLst>
          </p:cNvPr>
          <p:cNvSpPr>
            <a:spLocks noGrp="1"/>
          </p:cNvSpPr>
          <p:nvPr>
            <p:ph type="title"/>
          </p:nvPr>
        </p:nvSpPr>
        <p:spPr>
          <a:xfrm>
            <a:off x="818140" y="0"/>
            <a:ext cx="11078296" cy="1478570"/>
          </a:xfrm>
        </p:spPr>
        <p:txBody>
          <a:bodyPr>
            <a:normAutofit/>
          </a:bodyPr>
          <a:lstStyle/>
          <a:p>
            <a:r>
              <a:rPr lang="en-US" dirty="0"/>
              <a:t>Relationship between abv and </a:t>
            </a:r>
            <a:r>
              <a:rPr lang="en-US" dirty="0" err="1"/>
              <a:t>ibu</a:t>
            </a:r>
            <a:endParaRPr lang="en-US" dirty="0"/>
          </a:p>
        </p:txBody>
      </p:sp>
      <p:cxnSp>
        <p:nvCxnSpPr>
          <p:cNvPr id="4" name="Straight Connector 3"/>
          <p:cNvCxnSpPr/>
          <p:nvPr/>
        </p:nvCxnSpPr>
        <p:spPr>
          <a:xfrm flipV="1">
            <a:off x="1030574" y="1062183"/>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picture containing wall, map&#10;&#10;Description automatically generated">
            <a:extLst>
              <a:ext uri="{FF2B5EF4-FFF2-40B4-BE49-F238E27FC236}">
                <a16:creationId xmlns:a16="http://schemas.microsoft.com/office/drawing/2014/main" id="{CCBBB80F-4D86-5147-A06E-0DBAF4523D6B}"/>
              </a:ext>
            </a:extLst>
          </p:cNvPr>
          <p:cNvPicPr>
            <a:picLocks noGrp="1" noChangeAspect="1"/>
          </p:cNvPicPr>
          <p:nvPr>
            <p:ph idx="1"/>
          </p:nvPr>
        </p:nvPicPr>
        <p:blipFill>
          <a:blip r:embed="rId3"/>
          <a:stretch>
            <a:fillRect/>
          </a:stretch>
        </p:blipFill>
        <p:spPr>
          <a:xfrm>
            <a:off x="2114372" y="1478570"/>
            <a:ext cx="7254479" cy="4939220"/>
          </a:xfrm>
        </p:spPr>
      </p:pic>
    </p:spTree>
    <p:extLst>
      <p:ext uri="{BB962C8B-B14F-4D97-AF65-F5344CB8AC3E}">
        <p14:creationId xmlns:p14="http://schemas.microsoft.com/office/powerpoint/2010/main" val="1743056594"/>
      </p:ext>
    </p:extLst>
  </p:cSld>
  <p:clrMapOvr>
    <a:masterClrMapping/>
  </p:clrMapOvr>
  <mc:AlternateContent xmlns:mc="http://schemas.openxmlformats.org/markup-compatibility/2006" xmlns:p14="http://schemas.microsoft.com/office/powerpoint/2010/main">
    <mc:Choice Requires="p14">
      <p:transition spd="slow" p14:dur="2000" advTm="34388"/>
    </mc:Choice>
    <mc:Fallback xmlns="">
      <p:transition spd="slow" advTm="343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8.7|2.3"/>
</p:tagLst>
</file>

<file path=ppt/tags/tag2.xml><?xml version="1.0" encoding="utf-8"?>
<p:tagLst xmlns:a="http://schemas.openxmlformats.org/drawingml/2006/main" xmlns:r="http://schemas.openxmlformats.org/officeDocument/2006/relationships" xmlns:p="http://schemas.openxmlformats.org/presentationml/2006/main">
  <p:tag name="TIMING" val="|11.2"/>
</p:tagLst>
</file>

<file path=ppt/tags/tag3.xml><?xml version="1.0" encoding="utf-8"?>
<p:tagLst xmlns:a="http://schemas.openxmlformats.org/drawingml/2006/main" xmlns:r="http://schemas.openxmlformats.org/officeDocument/2006/relationships" xmlns:p="http://schemas.openxmlformats.org/presentationml/2006/main">
  <p:tag name="TIMING" val="|10.4|3.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510</Words>
  <Application>Microsoft Office PowerPoint</Application>
  <PresentationFormat>Widescreen</PresentationFormat>
  <Paragraphs>179</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Tw Cen MT</vt:lpstr>
      <vt:lpstr>Circuit</vt:lpstr>
      <vt:lpstr>Comparative analysis:  U.S. Craft Beers </vt:lpstr>
      <vt:lpstr>Breweries by State</vt:lpstr>
      <vt:lpstr>PowerPoint Presentation</vt:lpstr>
      <vt:lpstr>Top and Bottom Brewery and Beer </vt:lpstr>
      <vt:lpstr>Report on NA values </vt:lpstr>
      <vt:lpstr>ABV Median by State</vt:lpstr>
      <vt:lpstr>IBU Median by State</vt:lpstr>
      <vt:lpstr>ABV and IBU summary</vt:lpstr>
      <vt:lpstr>Relationship between abv and ibu</vt:lpstr>
      <vt:lpstr>CORRELATION BETWEEN ABV AND IBU</vt:lpstr>
      <vt:lpstr>Thank you</vt:lpstr>
      <vt:lpstr>Link to Aaron Cattley’s youtube video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U.S. Craft Beers</dc:title>
  <dc:creator>Lee, Bruce</dc:creator>
  <cp:lastModifiedBy>aaron.cattley@gmail.com</cp:lastModifiedBy>
  <cp:revision>13</cp:revision>
  <dcterms:created xsi:type="dcterms:W3CDTF">2019-03-01T02:58:09Z</dcterms:created>
  <dcterms:modified xsi:type="dcterms:W3CDTF">2019-03-02T20:38:12Z</dcterms:modified>
</cp:coreProperties>
</file>