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7" r:id="rId4"/>
    <p:sldId id="261" r:id="rId5"/>
    <p:sldId id="260" r:id="rId6"/>
    <p:sldId id="262" r:id="rId7"/>
    <p:sldId id="263" r:id="rId8"/>
    <p:sldId id="264" r:id="rId9"/>
    <p:sldId id="265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0DC833-B611-EE4E-B779-25335E44018D}">
          <p14:sldIdLst>
            <p14:sldId id="256"/>
            <p14:sldId id="259"/>
            <p14:sldId id="257"/>
            <p14:sldId id="261"/>
            <p14:sldId id="260"/>
          </p14:sldIdLst>
        </p14:section>
        <p14:section name="Untitled Section" id="{6F769002-0CF3-AF4D-9B31-13A3A6694886}">
          <p14:sldIdLst>
            <p14:sldId id="262"/>
            <p14:sldId id="263"/>
            <p14:sldId id="264"/>
            <p14:sldId id="265"/>
            <p14:sldId id="267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7" autoAdjust="0"/>
    <p:restoredTop sz="86742"/>
  </p:normalViewPr>
  <p:slideViewPr>
    <p:cSldViewPr snapToGrid="0">
      <p:cViewPr varScale="1">
        <p:scale>
          <a:sx n="85" d="100"/>
          <a:sy n="85" d="100"/>
        </p:scale>
        <p:origin x="119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07D79-51EF-944D-A48B-9F68CC0182BF}" type="datetimeFigureOut">
              <a:rPr lang="en-US" smtClean="0"/>
              <a:t>3/1/19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EE6E0-C363-BB43-AA93-5D9B7886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99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EE6E0-C363-BB43-AA93-5D9B78864B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98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EE6E0-C363-BB43-AA93-5D9B78864B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28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EE6E0-C363-BB43-AA93-5D9B78864B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34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EE6E0-C363-BB43-AA93-5D9B78864B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80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EE6E0-C363-BB43-AA93-5D9B78864B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99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EE6E0-C363-BB43-AA93-5D9B78864B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79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EE6E0-C363-BB43-AA93-5D9B78864B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76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EE6E0-C363-BB43-AA93-5D9B78864B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21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EE6E0-C363-BB43-AA93-5D9B78864B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54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EE6E0-C363-BB43-AA93-5D9B78864B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5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E297-2F2F-45AF-B158-9DD0F5E22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648835"/>
            <a:ext cx="9004012" cy="2387600"/>
          </a:xfrm>
        </p:spPr>
        <p:txBody>
          <a:bodyPr/>
          <a:lstStyle/>
          <a:p>
            <a:r>
              <a:rPr lang="en-US" dirty="0"/>
              <a:t>Comparative analysis: </a:t>
            </a:r>
            <a:br>
              <a:rPr lang="en-US" dirty="0"/>
            </a:br>
            <a:r>
              <a:rPr lang="en-US" dirty="0"/>
              <a:t>U.S. Craft Beers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36D26-E730-484E-988C-205DF8E4CB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05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01"/>
    </mc:Choice>
    <mc:Fallback xmlns="">
      <p:transition spd="slow" advTm="830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315F-F5BA-FD48-ADBE-A72EC1989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0" y="1455027"/>
            <a:ext cx="3611317" cy="1478570"/>
          </a:xfrm>
        </p:spPr>
        <p:txBody>
          <a:bodyPr anchor="b">
            <a:normAutofit/>
          </a:bodyPr>
          <a:lstStyle/>
          <a:p>
            <a:r>
              <a:rPr lang="en-US" sz="2800" dirty="0"/>
              <a:t>CORRELATION BETWEEN ABV AND IBU</a:t>
            </a:r>
          </a:p>
        </p:txBody>
      </p:sp>
      <p:sp>
        <p:nvSpPr>
          <p:cNvPr id="13" name="Round Diagonal Corner Rectangle 11">
            <a:extLst>
              <a:ext uri="{FF2B5EF4-FFF2-40B4-BE49-F238E27FC236}">
                <a16:creationId xmlns:a16="http://schemas.microsoft.com/office/drawing/2014/main" id="{15649ABD-2423-4C83-8F1D-CDC70264C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0096462-20F8-41ED-A556-1F9BA2AFF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0" y="3272813"/>
            <a:ext cx="3281004" cy="1303182"/>
          </a:xfrm>
        </p:spPr>
        <p:txBody>
          <a:bodyPr>
            <a:normAutofit/>
          </a:bodyPr>
          <a:lstStyle/>
          <a:p>
            <a:r>
              <a:rPr lang="en-US" sz="1800" dirty="0"/>
              <a:t>p-value &lt; 0.0001</a:t>
            </a:r>
          </a:p>
          <a:p>
            <a:r>
              <a:rPr lang="en-US" sz="1800" dirty="0"/>
              <a:t>Correlation coefficient = 0.67</a:t>
            </a:r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C74BA77C-CE20-494C-AC6B-432E74A37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956" y="1143264"/>
            <a:ext cx="6549888" cy="456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93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38AC5-B81D-446B-A261-9FD8AAE157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91A02-8833-49EA-B41F-0D0953F41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8001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8"/>
    </mc:Choice>
    <mc:Fallback xmlns="">
      <p:transition spd="slow" advTm="288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63E2-FF91-8644-B3BF-1332C304E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535" y="543567"/>
            <a:ext cx="11047751" cy="1478570"/>
          </a:xfrm>
        </p:spPr>
        <p:txBody>
          <a:bodyPr/>
          <a:lstStyle/>
          <a:p>
            <a:r>
              <a:rPr lang="en-US" dirty="0"/>
              <a:t>Link to BRUCE lee’s </a:t>
            </a:r>
            <a:r>
              <a:rPr lang="en-US" dirty="0" err="1"/>
              <a:t>youtube</a:t>
            </a:r>
            <a:r>
              <a:rPr lang="en-US" dirty="0"/>
              <a:t> video of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148BF-F2E1-8344-812C-A5FBC9998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07" y="2324438"/>
            <a:ext cx="431500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/DfqoY3E3fo8</a:t>
            </a:r>
          </a:p>
        </p:txBody>
      </p:sp>
    </p:spTree>
    <p:extLst>
      <p:ext uri="{BB962C8B-B14F-4D97-AF65-F5344CB8AC3E}">
        <p14:creationId xmlns:p14="http://schemas.microsoft.com/office/powerpoint/2010/main" val="261112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081B-50D5-4D51-8C6C-EDB7E3C27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850" y="491293"/>
            <a:ext cx="9905998" cy="1478570"/>
          </a:xfrm>
        </p:spPr>
        <p:txBody>
          <a:bodyPr/>
          <a:lstStyle/>
          <a:p>
            <a:r>
              <a:rPr lang="en-US" dirty="0"/>
              <a:t>Breweries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1C152-3BF3-45D2-BE88-C704F8CA9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8460" y="1956845"/>
            <a:ext cx="4878389" cy="3541714"/>
          </a:xfrm>
        </p:spPr>
        <p:txBody>
          <a:bodyPr/>
          <a:lstStyle/>
          <a:p>
            <a:r>
              <a:rPr lang="en-US" dirty="0"/>
              <a:t>States with highest number of breweries</a:t>
            </a:r>
          </a:p>
          <a:p>
            <a:pPr lvl="1"/>
            <a:r>
              <a:rPr lang="en-US" dirty="0"/>
              <a:t>Colorado - 47</a:t>
            </a:r>
          </a:p>
          <a:p>
            <a:pPr lvl="1"/>
            <a:r>
              <a:rPr lang="en-US" dirty="0"/>
              <a:t>California - 39</a:t>
            </a:r>
          </a:p>
          <a:p>
            <a:pPr lvl="1"/>
            <a:r>
              <a:rPr lang="en-US" dirty="0"/>
              <a:t>Michigan - 32</a:t>
            </a:r>
          </a:p>
          <a:p>
            <a:pPr lvl="1"/>
            <a:r>
              <a:rPr lang="en-US" dirty="0"/>
              <a:t>Oregon - 29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604C9-5191-4AED-9956-5DAB234F3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9247" y="1956845"/>
            <a:ext cx="4875211" cy="3541714"/>
          </a:xfrm>
        </p:spPr>
        <p:txBody>
          <a:bodyPr/>
          <a:lstStyle/>
          <a:p>
            <a:r>
              <a:rPr lang="en-US" dirty="0"/>
              <a:t>States with the lowest number of breweries</a:t>
            </a:r>
          </a:p>
          <a:p>
            <a:pPr lvl="1"/>
            <a:r>
              <a:rPr lang="en-US" dirty="0"/>
              <a:t>West Virginia - 1</a:t>
            </a:r>
          </a:p>
          <a:p>
            <a:pPr lvl="1"/>
            <a:r>
              <a:rPr lang="en-US" dirty="0"/>
              <a:t>South Dakota - 1</a:t>
            </a:r>
          </a:p>
          <a:p>
            <a:pPr lvl="1"/>
            <a:r>
              <a:rPr lang="en-US" dirty="0"/>
              <a:t>North Dakota - 1</a:t>
            </a:r>
          </a:p>
          <a:p>
            <a:pPr lvl="1"/>
            <a:r>
              <a:rPr lang="en-US" dirty="0"/>
              <a:t>Washington D.C. - 1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30574" y="1802132"/>
            <a:ext cx="10099244" cy="646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 flipH="1">
            <a:off x="5851632" y="1866788"/>
            <a:ext cx="1" cy="3631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3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19"/>
    </mc:Choice>
    <mc:Fallback xmlns="">
      <p:transition spd="slow" advTm="2471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FE540B-482A-4DBB-983B-87BB1859A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28" y="503593"/>
            <a:ext cx="10794622" cy="588335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704B14-36BB-4A5F-89C5-71DE2E1F40BE}"/>
              </a:ext>
            </a:extLst>
          </p:cNvPr>
          <p:cNvCxnSpPr>
            <a:cxnSpLocks/>
          </p:cNvCxnSpPr>
          <p:nvPr/>
        </p:nvCxnSpPr>
        <p:spPr>
          <a:xfrm flipV="1">
            <a:off x="9684688" y="874645"/>
            <a:ext cx="0" cy="24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F05304-31AE-4959-B594-52F28ED9D967}"/>
              </a:ext>
            </a:extLst>
          </p:cNvPr>
          <p:cNvCxnSpPr>
            <a:cxnSpLocks/>
          </p:cNvCxnSpPr>
          <p:nvPr/>
        </p:nvCxnSpPr>
        <p:spPr>
          <a:xfrm flipV="1">
            <a:off x="8230925" y="997889"/>
            <a:ext cx="0" cy="24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55DDCE-EAA7-443B-8DDB-69354AFE48B9}"/>
              </a:ext>
            </a:extLst>
          </p:cNvPr>
          <p:cNvCxnSpPr>
            <a:cxnSpLocks/>
          </p:cNvCxnSpPr>
          <p:nvPr/>
        </p:nvCxnSpPr>
        <p:spPr>
          <a:xfrm flipV="1">
            <a:off x="6998473" y="1094630"/>
            <a:ext cx="0" cy="24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1F7282-60F6-40ED-9972-FF7CAC1341AB}"/>
              </a:ext>
            </a:extLst>
          </p:cNvPr>
          <p:cNvCxnSpPr>
            <a:cxnSpLocks/>
          </p:cNvCxnSpPr>
          <p:nvPr/>
        </p:nvCxnSpPr>
        <p:spPr>
          <a:xfrm flipV="1">
            <a:off x="6346465" y="1207274"/>
            <a:ext cx="0" cy="24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FEB7E7-5D1D-48B9-B844-6D46DB6C1B03}"/>
              </a:ext>
            </a:extLst>
          </p:cNvPr>
          <p:cNvCxnSpPr/>
          <p:nvPr/>
        </p:nvCxnSpPr>
        <p:spPr>
          <a:xfrm flipH="1">
            <a:off x="1383527" y="6058894"/>
            <a:ext cx="151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290AFB-4623-454E-9F05-961345839BAE}"/>
              </a:ext>
            </a:extLst>
          </p:cNvPr>
          <p:cNvCxnSpPr/>
          <p:nvPr/>
        </p:nvCxnSpPr>
        <p:spPr>
          <a:xfrm flipH="1">
            <a:off x="1296103" y="5980747"/>
            <a:ext cx="151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7B424C-98F1-4365-A7E2-A9BEAD84A371}"/>
              </a:ext>
            </a:extLst>
          </p:cNvPr>
          <p:cNvCxnSpPr/>
          <p:nvPr/>
        </p:nvCxnSpPr>
        <p:spPr>
          <a:xfrm flipH="1">
            <a:off x="1307989" y="5858869"/>
            <a:ext cx="151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187017-987A-4505-AA46-1CE7C03F5249}"/>
              </a:ext>
            </a:extLst>
          </p:cNvPr>
          <p:cNvCxnSpPr/>
          <p:nvPr/>
        </p:nvCxnSpPr>
        <p:spPr>
          <a:xfrm flipH="1">
            <a:off x="1307989" y="5744569"/>
            <a:ext cx="151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9812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90"/>
    </mc:Choice>
    <mc:Fallback xmlns="">
      <p:transition spd="slow" advTm="181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081B-50D5-4D51-8C6C-EDB7E3C27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2" y="40165"/>
            <a:ext cx="10564960" cy="1478570"/>
          </a:xfrm>
        </p:spPr>
        <p:txBody>
          <a:bodyPr>
            <a:normAutofit/>
          </a:bodyPr>
          <a:lstStyle/>
          <a:p>
            <a:r>
              <a:rPr lang="en-US" dirty="0"/>
              <a:t>Top and Bottom Brewery and Beer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1C152-3BF3-45D2-BE88-C704F8CA9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0574" y="1271474"/>
            <a:ext cx="4878389" cy="798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/>
              <a:t>Top 6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604C9-5191-4AED-9956-5DAB234F3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3622" y="3788139"/>
            <a:ext cx="4875211" cy="110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/>
              <a:t>Bottom 6</a:t>
            </a:r>
          </a:p>
          <a:p>
            <a:pPr marL="457200" lvl="1" indent="0">
              <a:buNone/>
            </a:pPr>
            <a:endParaRPr lang="en-US" sz="3200" b="1" u="sn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6F67E0-1D22-483F-9F85-62C0EB7F4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332218"/>
              </p:ext>
            </p:extLst>
          </p:nvPr>
        </p:nvGraphicFramePr>
        <p:xfrm>
          <a:off x="1063622" y="1992417"/>
          <a:ext cx="6515099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8013">
                  <a:extLst>
                    <a:ext uri="{9D8B030D-6E8A-4147-A177-3AD203B41FA5}">
                      <a16:colId xmlns:a16="http://schemas.microsoft.com/office/drawing/2014/main" val="2507944495"/>
                    </a:ext>
                  </a:extLst>
                </a:gridCol>
                <a:gridCol w="799321">
                  <a:extLst>
                    <a:ext uri="{9D8B030D-6E8A-4147-A177-3AD203B41FA5}">
                      <a16:colId xmlns:a16="http://schemas.microsoft.com/office/drawing/2014/main" val="1303161533"/>
                    </a:ext>
                  </a:extLst>
                </a:gridCol>
                <a:gridCol w="371113">
                  <a:extLst>
                    <a:ext uri="{9D8B030D-6E8A-4147-A177-3AD203B41FA5}">
                      <a16:colId xmlns:a16="http://schemas.microsoft.com/office/drawing/2014/main" val="2866230741"/>
                    </a:ext>
                  </a:extLst>
                </a:gridCol>
                <a:gridCol w="900822">
                  <a:extLst>
                    <a:ext uri="{9D8B030D-6E8A-4147-A177-3AD203B41FA5}">
                      <a16:colId xmlns:a16="http://schemas.microsoft.com/office/drawing/2014/main" val="3463558494"/>
                    </a:ext>
                  </a:extLst>
                </a:gridCol>
                <a:gridCol w="406004">
                  <a:extLst>
                    <a:ext uri="{9D8B030D-6E8A-4147-A177-3AD203B41FA5}">
                      <a16:colId xmlns:a16="http://schemas.microsoft.com/office/drawing/2014/main" val="3496821131"/>
                    </a:ext>
                  </a:extLst>
                </a:gridCol>
                <a:gridCol w="266440">
                  <a:extLst>
                    <a:ext uri="{9D8B030D-6E8A-4147-A177-3AD203B41FA5}">
                      <a16:colId xmlns:a16="http://schemas.microsoft.com/office/drawing/2014/main" val="1977900332"/>
                    </a:ext>
                  </a:extLst>
                </a:gridCol>
                <a:gridCol w="2045881">
                  <a:extLst>
                    <a:ext uri="{9D8B030D-6E8A-4147-A177-3AD203B41FA5}">
                      <a16:colId xmlns:a16="http://schemas.microsoft.com/office/drawing/2014/main" val="1633287599"/>
                    </a:ext>
                  </a:extLst>
                </a:gridCol>
                <a:gridCol w="507505">
                  <a:extLst>
                    <a:ext uri="{9D8B030D-6E8A-4147-A177-3AD203B41FA5}">
                      <a16:colId xmlns:a16="http://schemas.microsoft.com/office/drawing/2014/main" val="246359177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Brewery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Beer 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ABV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IBU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Style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Ounces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04040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NorthGate Brewing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Minneapolis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Pumpion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Pumpkin 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42161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NorthGate Brewing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Minneapolis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Stronghold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American Porter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31222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NorthGate Brewing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Minneapolis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Parapet ESB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Extra Special / Strong Bitter (ESB)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01973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NorthGate Brewing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Minneapolis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Get Together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American IPA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15463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NorthGate Brewing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Minneapolis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Maggie's Leap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Milk / Sweet Stout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0786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NorthGate Brewing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Minneapolis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Wall's End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English Brown 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683154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2ABCDA8-0306-4E78-AD57-A83F583FF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661973"/>
              </p:ext>
            </p:extLst>
          </p:nvPr>
        </p:nvGraphicFramePr>
        <p:xfrm>
          <a:off x="1092697" y="4494577"/>
          <a:ext cx="7873999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3238">
                  <a:extLst>
                    <a:ext uri="{9D8B030D-6E8A-4147-A177-3AD203B41FA5}">
                      <a16:colId xmlns:a16="http://schemas.microsoft.com/office/drawing/2014/main" val="3435241752"/>
                    </a:ext>
                  </a:extLst>
                </a:gridCol>
                <a:gridCol w="789620">
                  <a:extLst>
                    <a:ext uri="{9D8B030D-6E8A-4147-A177-3AD203B41FA5}">
                      <a16:colId xmlns:a16="http://schemas.microsoft.com/office/drawing/2014/main" val="3379064742"/>
                    </a:ext>
                  </a:extLst>
                </a:gridCol>
                <a:gridCol w="371026">
                  <a:extLst>
                    <a:ext uri="{9D8B030D-6E8A-4147-A177-3AD203B41FA5}">
                      <a16:colId xmlns:a16="http://schemas.microsoft.com/office/drawing/2014/main" val="379630611"/>
                    </a:ext>
                  </a:extLst>
                </a:gridCol>
                <a:gridCol w="1664861">
                  <a:extLst>
                    <a:ext uri="{9D8B030D-6E8A-4147-A177-3AD203B41FA5}">
                      <a16:colId xmlns:a16="http://schemas.microsoft.com/office/drawing/2014/main" val="502442867"/>
                    </a:ext>
                  </a:extLst>
                </a:gridCol>
                <a:gridCol w="405909">
                  <a:extLst>
                    <a:ext uri="{9D8B030D-6E8A-4147-A177-3AD203B41FA5}">
                      <a16:colId xmlns:a16="http://schemas.microsoft.com/office/drawing/2014/main" val="4221699720"/>
                    </a:ext>
                  </a:extLst>
                </a:gridCol>
                <a:gridCol w="279062">
                  <a:extLst>
                    <a:ext uri="{9D8B030D-6E8A-4147-A177-3AD203B41FA5}">
                      <a16:colId xmlns:a16="http://schemas.microsoft.com/office/drawing/2014/main" val="1445395278"/>
                    </a:ext>
                  </a:extLst>
                </a:gridCol>
                <a:gridCol w="1572897">
                  <a:extLst>
                    <a:ext uri="{9D8B030D-6E8A-4147-A177-3AD203B41FA5}">
                      <a16:colId xmlns:a16="http://schemas.microsoft.com/office/drawing/2014/main" val="3784350273"/>
                    </a:ext>
                  </a:extLst>
                </a:gridCol>
                <a:gridCol w="507386">
                  <a:extLst>
                    <a:ext uri="{9D8B030D-6E8A-4147-A177-3AD203B41FA5}">
                      <a16:colId xmlns:a16="http://schemas.microsoft.com/office/drawing/2014/main" val="38938106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Brewery 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Beer 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ABV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IBU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Style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Ounces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0815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Ukiah Brewing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Ukiah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Pilsner Ukiah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German Pilsener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37641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Butternuts Beer and Ale Garrattsville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Garrattsville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Porkslap Pale 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Ameracan Pale Ale (APA)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2478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Butternuts Beer and Ale Garrattsville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Garrattsville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Snapperhead IPA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American IPA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35205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Butternuts Beer and Ale Garrattsville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Garrattsville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Moo Thunder Stout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Milk / Sweet Stout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8162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Butternuts Beer and Ale Garrattsville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Garrattsville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Heinnieweisse Weissebier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Hefeweizen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30358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Sleeping Lady Brewing Company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Anchorage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Urban Wilderness Pale 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English Pale 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577283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030574" y="1145309"/>
            <a:ext cx="10099244" cy="646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7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95"/>
    </mc:Choice>
    <mc:Fallback xmlns="">
      <p:transition spd="slow" advTm="2499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F89D-D43E-47D7-B8FF-177953EF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376" y="406216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Report on NA values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087581" y="1631326"/>
            <a:ext cx="10016837" cy="92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A6E4AB-5729-7345-AB04-F1929EBE0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5179" y="2433245"/>
            <a:ext cx="8498172" cy="3541714"/>
          </a:xfrm>
        </p:spPr>
        <p:txBody>
          <a:bodyPr/>
          <a:lstStyle/>
          <a:p>
            <a:r>
              <a:rPr lang="en-US" dirty="0"/>
              <a:t>The following percentages represent the NA values in the data set:</a:t>
            </a:r>
          </a:p>
          <a:p>
            <a:pPr lvl="1"/>
            <a:r>
              <a:rPr lang="en-US" dirty="0"/>
              <a:t>ABV: 2.6% </a:t>
            </a:r>
          </a:p>
          <a:p>
            <a:pPr lvl="1"/>
            <a:r>
              <a:rPr lang="en-US" dirty="0"/>
              <a:t>IBU: 41.7%</a:t>
            </a:r>
          </a:p>
          <a:p>
            <a:pPr marL="0" indent="0">
              <a:buNone/>
            </a:pPr>
            <a:r>
              <a:rPr lang="en-US" sz="1600" dirty="0"/>
              <a:t>*These values are null values and not “Not Applicable” values</a:t>
            </a:r>
          </a:p>
        </p:txBody>
      </p:sp>
    </p:spTree>
    <p:extLst>
      <p:ext uri="{BB962C8B-B14F-4D97-AF65-F5344CB8AC3E}">
        <p14:creationId xmlns:p14="http://schemas.microsoft.com/office/powerpoint/2010/main" val="55246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995"/>
    </mc:Choice>
    <mc:Fallback xmlns="">
      <p:transition spd="slow" advTm="2899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7F7C-BBAC-47CB-B25C-113B2D13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138" y="-240145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ABV Median by State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EF6FECC-10ED-4292-8BAB-CF724EB2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61" y="1114264"/>
            <a:ext cx="7726218" cy="55187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cxnSp>
        <p:nvCxnSpPr>
          <p:cNvPr id="4" name="Straight Connector 3"/>
          <p:cNvCxnSpPr/>
          <p:nvPr/>
        </p:nvCxnSpPr>
        <p:spPr>
          <a:xfrm flipV="1">
            <a:off x="1132892" y="803564"/>
            <a:ext cx="10099244" cy="646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78914A2-F02A-9B42-A2EE-D5150D8D8197}"/>
              </a:ext>
            </a:extLst>
          </p:cNvPr>
          <p:cNvSpPr txBox="1"/>
          <p:nvPr/>
        </p:nvSpPr>
        <p:spPr>
          <a:xfrm>
            <a:off x="8743284" y="2534799"/>
            <a:ext cx="27880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States with the highest alcoholic beer:</a:t>
            </a:r>
          </a:p>
          <a:p>
            <a:endParaRPr lang="en-US" sz="2400" dirty="0"/>
          </a:p>
          <a:p>
            <a:r>
              <a:rPr lang="en-US" sz="2400" dirty="0"/>
              <a:t>Kentucky and Washington DC</a:t>
            </a:r>
          </a:p>
          <a:p>
            <a:r>
              <a:rPr lang="en-US" sz="2400" dirty="0"/>
              <a:t>6.25% ABV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41CA27-2EAD-4742-B5EF-A5455F031E4E}"/>
              </a:ext>
            </a:extLst>
          </p:cNvPr>
          <p:cNvCxnSpPr/>
          <p:nvPr/>
        </p:nvCxnSpPr>
        <p:spPr>
          <a:xfrm>
            <a:off x="846468" y="6011890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4A1B23-C1BF-4716-B249-2759055232CE}"/>
              </a:ext>
            </a:extLst>
          </p:cNvPr>
          <p:cNvCxnSpPr/>
          <p:nvPr/>
        </p:nvCxnSpPr>
        <p:spPr>
          <a:xfrm>
            <a:off x="846468" y="6088381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1941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49"/>
    </mc:Choice>
    <mc:Fallback xmlns="">
      <p:transition spd="slow" advTm="268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7F7C-BBAC-47CB-B25C-113B2D13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81" y="-249382"/>
            <a:ext cx="9869413" cy="1376221"/>
          </a:xfrm>
        </p:spPr>
        <p:txBody>
          <a:bodyPr>
            <a:normAutofit/>
          </a:bodyPr>
          <a:lstStyle/>
          <a:p>
            <a:r>
              <a:rPr lang="en-US" dirty="0"/>
              <a:t>IBU Median by State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6798794-5036-4EC7-AFA9-54F711A22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75" y="985980"/>
            <a:ext cx="7966365" cy="56902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cxnSp>
        <p:nvCxnSpPr>
          <p:cNvPr id="4" name="Straight Connector 3"/>
          <p:cNvCxnSpPr/>
          <p:nvPr/>
        </p:nvCxnSpPr>
        <p:spPr>
          <a:xfrm flipV="1">
            <a:off x="933950" y="720440"/>
            <a:ext cx="10099244" cy="646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967BA8C-F2EA-E549-B8BE-499319E385A4}"/>
              </a:ext>
            </a:extLst>
          </p:cNvPr>
          <p:cNvSpPr txBox="1"/>
          <p:nvPr/>
        </p:nvSpPr>
        <p:spPr>
          <a:xfrm>
            <a:off x="8984276" y="2676948"/>
            <a:ext cx="2866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State that has the most bitter beer:</a:t>
            </a:r>
          </a:p>
          <a:p>
            <a:endParaRPr lang="en-US" sz="2400" dirty="0"/>
          </a:p>
          <a:p>
            <a:r>
              <a:rPr lang="en-US" sz="2400" dirty="0"/>
              <a:t>Maine</a:t>
            </a:r>
          </a:p>
          <a:p>
            <a:r>
              <a:rPr lang="en-US" sz="2400" dirty="0"/>
              <a:t>61 IBU</a:t>
            </a:r>
          </a:p>
          <a:p>
            <a:endParaRPr lang="en-US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6CF37A-A1C9-4402-A247-A7A4A26CBF2B}"/>
              </a:ext>
            </a:extLst>
          </p:cNvPr>
          <p:cNvCxnSpPr/>
          <p:nvPr/>
        </p:nvCxnSpPr>
        <p:spPr>
          <a:xfrm>
            <a:off x="751070" y="6121510"/>
            <a:ext cx="182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823947-7BF7-4DC7-9BFB-069A0660DE5E}"/>
              </a:ext>
            </a:extLst>
          </p:cNvPr>
          <p:cNvCxnSpPr/>
          <p:nvPr/>
        </p:nvCxnSpPr>
        <p:spPr>
          <a:xfrm>
            <a:off x="751070" y="2844910"/>
            <a:ext cx="18288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6840C9-E54B-4BE7-B9DC-9F882D4393B0}"/>
              </a:ext>
            </a:extLst>
          </p:cNvPr>
          <p:cNvCxnSpPr/>
          <p:nvPr/>
        </p:nvCxnSpPr>
        <p:spPr>
          <a:xfrm>
            <a:off x="751070" y="5443330"/>
            <a:ext cx="18288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0119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32"/>
    </mc:Choice>
    <mc:Fallback xmlns="">
      <p:transition spd="slow" advTm="253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898CA9-A4DB-466C-B2D1-AFC839E3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3" y="1082673"/>
            <a:ext cx="30980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ABV and IBU summary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A8AC3B-F8DB-4251-A560-556EB6396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674334"/>
              </p:ext>
            </p:extLst>
          </p:nvPr>
        </p:nvGraphicFramePr>
        <p:xfrm>
          <a:off x="5172924" y="2103438"/>
          <a:ext cx="5940060" cy="2622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7048">
                  <a:extLst>
                    <a:ext uri="{9D8B030D-6E8A-4147-A177-3AD203B41FA5}">
                      <a16:colId xmlns:a16="http://schemas.microsoft.com/office/drawing/2014/main" val="557680795"/>
                    </a:ext>
                  </a:extLst>
                </a:gridCol>
                <a:gridCol w="1926506">
                  <a:extLst>
                    <a:ext uri="{9D8B030D-6E8A-4147-A177-3AD203B41FA5}">
                      <a16:colId xmlns:a16="http://schemas.microsoft.com/office/drawing/2014/main" val="1214116521"/>
                    </a:ext>
                  </a:extLst>
                </a:gridCol>
                <a:gridCol w="1926506">
                  <a:extLst>
                    <a:ext uri="{9D8B030D-6E8A-4147-A177-3AD203B41FA5}">
                      <a16:colId xmlns:a16="http://schemas.microsoft.com/office/drawing/2014/main" val="3382469403"/>
                    </a:ext>
                  </a:extLst>
                </a:gridCol>
              </a:tblGrid>
              <a:tr h="52451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ABV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IBU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2326107"/>
                  </a:ext>
                </a:extLst>
              </a:tr>
              <a:tr h="52451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Mean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5.98%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42.71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8483077"/>
                  </a:ext>
                </a:extLst>
              </a:tr>
              <a:tr h="52451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Median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6.7%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35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6862488"/>
                  </a:ext>
                </a:extLst>
              </a:tr>
              <a:tr h="52451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Minimum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0.01%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175276"/>
                  </a:ext>
                </a:extLst>
              </a:tr>
              <a:tr h="52451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Maximum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12.8%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138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0068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46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12"/>
    </mc:Choice>
    <mc:Fallback xmlns="">
      <p:transition spd="slow" advTm="3371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B0A9-F36B-49A4-9626-9394F16F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40" y="0"/>
            <a:ext cx="11078296" cy="1478570"/>
          </a:xfrm>
        </p:spPr>
        <p:txBody>
          <a:bodyPr>
            <a:normAutofit/>
          </a:bodyPr>
          <a:lstStyle/>
          <a:p>
            <a:r>
              <a:rPr lang="en-US" dirty="0"/>
              <a:t>Relationship between abv and </a:t>
            </a:r>
            <a:r>
              <a:rPr lang="en-US" dirty="0" err="1"/>
              <a:t>ibu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030574" y="1062183"/>
            <a:ext cx="10099244" cy="646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picture containing wall, map&#10;&#10;Description automatically generated">
            <a:extLst>
              <a:ext uri="{FF2B5EF4-FFF2-40B4-BE49-F238E27FC236}">
                <a16:creationId xmlns:a16="http://schemas.microsoft.com/office/drawing/2014/main" id="{CCBBB80F-4D86-5147-A06E-0DBAF4523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14372" y="1478570"/>
            <a:ext cx="7254479" cy="4939220"/>
          </a:xfrm>
        </p:spPr>
      </p:pic>
    </p:spTree>
    <p:extLst>
      <p:ext uri="{BB962C8B-B14F-4D97-AF65-F5344CB8AC3E}">
        <p14:creationId xmlns:p14="http://schemas.microsoft.com/office/powerpoint/2010/main" val="174305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70"/>
    </mc:Choice>
    <mc:Fallback xmlns="">
      <p:transition spd="slow" advTm="3487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5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1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382</Words>
  <Application>Microsoft Macintosh PowerPoint</Application>
  <PresentationFormat>Widescreen</PresentationFormat>
  <Paragraphs>176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Circuit</vt:lpstr>
      <vt:lpstr>Comparative analysis:  U.S. Craft Beers </vt:lpstr>
      <vt:lpstr>Breweries by State</vt:lpstr>
      <vt:lpstr>PowerPoint Presentation</vt:lpstr>
      <vt:lpstr>Top and Bottom Brewery and Beer </vt:lpstr>
      <vt:lpstr>Report on NA values </vt:lpstr>
      <vt:lpstr>ABV Median by State</vt:lpstr>
      <vt:lpstr>IBU Median by State</vt:lpstr>
      <vt:lpstr>ABV and IBU summary</vt:lpstr>
      <vt:lpstr>Relationship between abv and ibu</vt:lpstr>
      <vt:lpstr>CORRELATION BETWEEN ABV AND IBU</vt:lpstr>
      <vt:lpstr>Thank you</vt:lpstr>
      <vt:lpstr>Link to BRUCE lee’s youtube video of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analysis:  U.S. Craft Beers </dc:title>
  <dc:creator>Lee, Bruce</dc:creator>
  <cp:lastModifiedBy>Lee, Bruce</cp:lastModifiedBy>
  <cp:revision>27</cp:revision>
  <dcterms:created xsi:type="dcterms:W3CDTF">2019-03-01T02:58:09Z</dcterms:created>
  <dcterms:modified xsi:type="dcterms:W3CDTF">2019-03-02T06:46:24Z</dcterms:modified>
</cp:coreProperties>
</file>