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66" r:id="rId3"/>
    <p:sldId id="263" r:id="rId4"/>
    <p:sldId id="265" r:id="rId5"/>
    <p:sldId id="272" r:id="rId6"/>
    <p:sldId id="278" r:id="rId7"/>
    <p:sldId id="271" r:id="rId8"/>
    <p:sldId id="270" r:id="rId9"/>
    <p:sldId id="276" r:id="rId10"/>
    <p:sldId id="277" r:id="rId11"/>
    <p:sldId id="280" r:id="rId12"/>
    <p:sldId id="281" r:id="rId13"/>
    <p:sldId id="282" r:id="rId14"/>
    <p:sldId id="284" r:id="rId15"/>
    <p:sldId id="283" r:id="rId16"/>
    <p:sldId id="286" r:id="rId17"/>
    <p:sldId id="28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608" autoAdjust="0"/>
    <p:restoredTop sz="94660"/>
  </p:normalViewPr>
  <p:slideViewPr>
    <p:cSldViewPr snapToGrid="0">
      <p:cViewPr>
        <p:scale>
          <a:sx n="80" d="100"/>
          <a:sy n="80" d="100"/>
        </p:scale>
        <p:origin x="-405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AA21E-2E9E-4610-B7FA-9BA751C131E7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6C3AF43-C218-457C-8556-17BE2DBFE8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02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AA21E-2E9E-4610-B7FA-9BA751C131E7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AF43-C218-457C-8556-17BE2DBFE8F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47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AA21E-2E9E-4610-B7FA-9BA751C131E7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AF43-C218-457C-8556-17BE2DBFE8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48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AA21E-2E9E-4610-B7FA-9BA751C131E7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AF43-C218-457C-8556-17BE2DBFE8F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63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AA21E-2E9E-4610-B7FA-9BA751C131E7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AF43-C218-457C-8556-17BE2DBFE8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48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AA21E-2E9E-4610-B7FA-9BA751C131E7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AF43-C218-457C-8556-17BE2DBFE8F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73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AA21E-2E9E-4610-B7FA-9BA751C131E7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AF43-C218-457C-8556-17BE2DBFE8F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5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AA21E-2E9E-4610-B7FA-9BA751C131E7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AF43-C218-457C-8556-17BE2DBFE8F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54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AA21E-2E9E-4610-B7FA-9BA751C131E7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AF43-C218-457C-8556-17BE2DBFE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2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AA21E-2E9E-4610-B7FA-9BA751C131E7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AF43-C218-457C-8556-17BE2DBFE8F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32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56AA21E-2E9E-4610-B7FA-9BA751C131E7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AF43-C218-457C-8556-17BE2DBFE8F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36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AA21E-2E9E-4610-B7FA-9BA751C131E7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6C3AF43-C218-457C-8556-17BE2DBFE8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011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2FA07-5D46-4931-9A6F-A569393D29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Talent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958FB-6304-41A2-8698-39F11A6655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000" dirty="0"/>
              <a:t>Data Analytics</a:t>
            </a:r>
          </a:p>
          <a:p>
            <a:r>
              <a:rPr lang="en-US" sz="3000" dirty="0"/>
              <a:t>Employee Retainment &amp; Salary Review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69631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3E056D-C964-4FDF-8F95-8DA94BFD5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898580"/>
              </p:ext>
            </p:extLst>
          </p:nvPr>
        </p:nvGraphicFramePr>
        <p:xfrm>
          <a:off x="2050283" y="342900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3155436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1045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2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81.84%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65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85.48%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23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62.86%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58794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1BB652F-0D74-45CF-90D2-DC2753198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283" y="752599"/>
            <a:ext cx="8020777" cy="206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61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D6BEA5-665E-4B05-B6A7-622580598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415" y="317945"/>
            <a:ext cx="9315856" cy="605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72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B70089-FE63-4C49-AE05-240FDB23D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626" y="228299"/>
            <a:ext cx="9617038" cy="625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34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4378D5-59A7-4127-9089-8BBB2EB18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920" y="473334"/>
            <a:ext cx="9226400" cy="599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1BEA00-AE2F-4BE8-91BE-1FB47B4A1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556" y="407592"/>
            <a:ext cx="9465267" cy="615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92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942BA8-CD87-4E1E-9C2A-F4A44EEB7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415" y="258180"/>
            <a:ext cx="9602726" cy="624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22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F0128-222D-41AC-94AF-03EFE6C90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Salary </a:t>
            </a:r>
            <a:br>
              <a:rPr lang="en-US" dirty="0"/>
            </a:br>
            <a:r>
              <a:rPr lang="en-US" dirty="0"/>
              <a:t>Predictive Analysis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2DC1B44-9A31-4947-9F80-BE632A266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10463"/>
              </p:ext>
            </p:extLst>
          </p:nvPr>
        </p:nvGraphicFramePr>
        <p:xfrm>
          <a:off x="2032000" y="420992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5750280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08170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715716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37C686D9-B13C-4234-8069-0511E40C0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781" y="2009344"/>
            <a:ext cx="8452437" cy="150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290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EEA79-BF93-4EDA-A60E-B74BE4A864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F3A87-4ADC-4595-9DC4-B824D035E1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3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44107-DBE8-4DC0-95E1-64B885778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275" y="780779"/>
            <a:ext cx="8596668" cy="1320800"/>
          </a:xfrm>
        </p:spPr>
        <p:txBody>
          <a:bodyPr/>
          <a:lstStyle/>
          <a:p>
            <a:r>
              <a:rPr lang="en-US" dirty="0"/>
              <a:t>Initial Data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0419C-F04D-4489-B662-F5EFFDE74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275" y="2196448"/>
            <a:ext cx="8596668" cy="3880773"/>
          </a:xfrm>
        </p:spPr>
        <p:txBody>
          <a:bodyPr/>
          <a:lstStyle/>
          <a:p>
            <a:r>
              <a:rPr lang="en-US" dirty="0"/>
              <a:t>Minimal data cleaning required:</a:t>
            </a:r>
          </a:p>
          <a:p>
            <a:pPr lvl="1"/>
            <a:r>
              <a:rPr lang="en-US" dirty="0"/>
              <a:t>No NA’s</a:t>
            </a:r>
          </a:p>
          <a:p>
            <a:pPr lvl="1"/>
            <a:r>
              <a:rPr lang="en-US" dirty="0"/>
              <a:t>No erroneous data</a:t>
            </a:r>
          </a:p>
          <a:p>
            <a:r>
              <a:rPr lang="en-US" dirty="0"/>
              <a:t>A few columns that are unlikely to impact this analysis.</a:t>
            </a:r>
          </a:p>
          <a:p>
            <a:pPr lvl="1"/>
            <a:r>
              <a:rPr lang="en-US" dirty="0"/>
              <a:t>The columns are: Over18, </a:t>
            </a:r>
            <a:r>
              <a:rPr lang="en-US" dirty="0" err="1"/>
              <a:t>EmployeeCnt</a:t>
            </a:r>
            <a:r>
              <a:rPr lang="en-US" dirty="0"/>
              <a:t>, </a:t>
            </a:r>
            <a:r>
              <a:rPr lang="en-US" dirty="0" err="1"/>
              <a:t>EmployeeNum</a:t>
            </a:r>
            <a:r>
              <a:rPr lang="en-US" dirty="0"/>
              <a:t>, </a:t>
            </a:r>
            <a:r>
              <a:rPr lang="en-US" dirty="0" err="1"/>
              <a:t>StandardHrs</a:t>
            </a:r>
            <a:r>
              <a:rPr lang="en-US" dirty="0"/>
              <a:t>, Rand</a:t>
            </a:r>
          </a:p>
          <a:p>
            <a:pPr lvl="1"/>
            <a:r>
              <a:rPr lang="en-US" dirty="0"/>
              <a:t>Not included in this analysis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570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750E52-D488-4896-88C9-D400D73B5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352" y="393802"/>
            <a:ext cx="10352682" cy="612780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E26EB9C-A778-4F88-957D-7E366DCB0075}"/>
              </a:ext>
            </a:extLst>
          </p:cNvPr>
          <p:cNvSpPr/>
          <p:nvPr/>
        </p:nvSpPr>
        <p:spPr>
          <a:xfrm>
            <a:off x="1157140" y="1066660"/>
            <a:ext cx="466944" cy="1899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B9797E-43E2-4261-8342-95484CD0EC69}"/>
              </a:ext>
            </a:extLst>
          </p:cNvPr>
          <p:cNvSpPr/>
          <p:nvPr/>
        </p:nvSpPr>
        <p:spPr>
          <a:xfrm>
            <a:off x="6341015" y="1223609"/>
            <a:ext cx="466944" cy="1899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EFBBAC-D983-4037-BD1A-B4A21E5339AE}"/>
              </a:ext>
            </a:extLst>
          </p:cNvPr>
          <p:cNvSpPr/>
          <p:nvPr/>
        </p:nvSpPr>
        <p:spPr>
          <a:xfrm>
            <a:off x="6338740" y="1040379"/>
            <a:ext cx="635265" cy="1786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01FF6E-B034-47EA-AF90-2C8EC99B049B}"/>
              </a:ext>
            </a:extLst>
          </p:cNvPr>
          <p:cNvSpPr/>
          <p:nvPr/>
        </p:nvSpPr>
        <p:spPr>
          <a:xfrm>
            <a:off x="1157140" y="1256574"/>
            <a:ext cx="635265" cy="1786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388604-11DD-4026-947D-A4B4DD6D4B9B}"/>
              </a:ext>
            </a:extLst>
          </p:cNvPr>
          <p:cNvSpPr/>
          <p:nvPr/>
        </p:nvSpPr>
        <p:spPr>
          <a:xfrm>
            <a:off x="1157140" y="1564804"/>
            <a:ext cx="466944" cy="1899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7001E4-9748-4DF7-8F42-3E36BA299F81}"/>
              </a:ext>
            </a:extLst>
          </p:cNvPr>
          <p:cNvSpPr/>
          <p:nvPr/>
        </p:nvSpPr>
        <p:spPr>
          <a:xfrm>
            <a:off x="6341015" y="1564804"/>
            <a:ext cx="466944" cy="1899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961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E2E28A-62DC-4583-BBD0-4F8878F22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239" y="540871"/>
            <a:ext cx="8389976" cy="54553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5D824E-C234-4488-9078-0137D317D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855" y="540871"/>
            <a:ext cx="8686864" cy="56483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349E0A-3DAA-4621-8B66-9FD5E1F80F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4855" y="552206"/>
            <a:ext cx="8686863" cy="56483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56D1A3-45B5-4A5F-AA40-3ACAD78F74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9351" y="552206"/>
            <a:ext cx="8686864" cy="564836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776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55655D-5D2D-471D-A397-8F9B1FC25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98" y="189867"/>
            <a:ext cx="9963203" cy="647826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A75ADD1-1677-401F-9918-4DBF2203354A}"/>
              </a:ext>
            </a:extLst>
          </p:cNvPr>
          <p:cNvSpPr/>
          <p:nvPr/>
        </p:nvSpPr>
        <p:spPr>
          <a:xfrm>
            <a:off x="1679388" y="2432424"/>
            <a:ext cx="4751294" cy="3675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621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A2729A-E1EC-4B23-921F-CB8331533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825863"/>
              </p:ext>
            </p:extLst>
          </p:nvPr>
        </p:nvGraphicFramePr>
        <p:xfrm>
          <a:off x="4222750" y="671200"/>
          <a:ext cx="2656167" cy="6186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2726">
                  <a:extLst>
                    <a:ext uri="{9D8B030D-6E8A-4147-A177-3AD203B41FA5}">
                      <a16:colId xmlns:a16="http://schemas.microsoft.com/office/drawing/2014/main" val="2057885202"/>
                    </a:ext>
                  </a:extLst>
                </a:gridCol>
                <a:gridCol w="1003441">
                  <a:extLst>
                    <a:ext uri="{9D8B030D-6E8A-4147-A177-3AD203B41FA5}">
                      <a16:colId xmlns:a16="http://schemas.microsoft.com/office/drawing/2014/main" val="2189977056"/>
                    </a:ext>
                  </a:extLst>
                </a:gridCol>
              </a:tblGrid>
              <a:tr h="2167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Gender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2" marR="3632" marT="36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Percent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2" marR="3632" marT="3632" marB="0" anchor="b"/>
                </a:tc>
                <a:extLst>
                  <a:ext uri="{0D108BD9-81ED-4DB2-BD59-A6C34878D82A}">
                    <a16:rowId xmlns:a16="http://schemas.microsoft.com/office/drawing/2014/main" val="2070003997"/>
                  </a:ext>
                </a:extLst>
              </a:tr>
              <a:tr h="2167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2" marR="3632" marT="36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14.97%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2" marR="3632" marT="3632" marB="0" anchor="b"/>
                </a:tc>
                <a:extLst>
                  <a:ext uri="{0D108BD9-81ED-4DB2-BD59-A6C34878D82A}">
                    <a16:rowId xmlns:a16="http://schemas.microsoft.com/office/drawing/2014/main" val="436591896"/>
                  </a:ext>
                </a:extLst>
              </a:tr>
              <a:tr h="2167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2" marR="3632" marT="36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16.86%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2" marR="3632" marT="3632" marB="0" anchor="b"/>
                </a:tc>
                <a:extLst>
                  <a:ext uri="{0D108BD9-81ED-4DB2-BD59-A6C34878D82A}">
                    <a16:rowId xmlns:a16="http://schemas.microsoft.com/office/drawing/2014/main" val="2971203154"/>
                  </a:ext>
                </a:extLst>
              </a:tr>
              <a:tr h="2167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2" marR="3632" marT="36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2" marR="3632" marT="3632" marB="0" anchor="b"/>
                </a:tc>
                <a:extLst>
                  <a:ext uri="{0D108BD9-81ED-4DB2-BD59-A6C34878D82A}">
                    <a16:rowId xmlns:a16="http://schemas.microsoft.com/office/drawing/2014/main" val="3721900450"/>
                  </a:ext>
                </a:extLst>
              </a:tr>
              <a:tr h="2167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Job Involvement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2" marR="3632" marT="36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Percent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2" marR="3632" marT="3632" marB="0" anchor="b"/>
                </a:tc>
                <a:extLst>
                  <a:ext uri="{0D108BD9-81ED-4DB2-BD59-A6C34878D82A}">
                    <a16:rowId xmlns:a16="http://schemas.microsoft.com/office/drawing/2014/main" val="372707571"/>
                  </a:ext>
                </a:extLst>
              </a:tr>
              <a:tr h="2167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2" marR="3632" marT="36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46.81%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2" marR="3632" marT="3632" marB="0" anchor="b"/>
                </a:tc>
                <a:extLst>
                  <a:ext uri="{0D108BD9-81ED-4DB2-BD59-A6C34878D82A}">
                    <a16:rowId xmlns:a16="http://schemas.microsoft.com/office/drawing/2014/main" val="379886761"/>
                  </a:ext>
                </a:extLst>
              </a:tr>
              <a:tr h="2167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2" marR="3632" marT="36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19.30%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2" marR="3632" marT="3632" marB="0" anchor="b"/>
                </a:tc>
                <a:extLst>
                  <a:ext uri="{0D108BD9-81ED-4DB2-BD59-A6C34878D82A}">
                    <a16:rowId xmlns:a16="http://schemas.microsoft.com/office/drawing/2014/main" val="1845126968"/>
                  </a:ext>
                </a:extLst>
              </a:tr>
              <a:tr h="2167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2" marR="3632" marT="36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13.04%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2" marR="3632" marT="3632" marB="0" anchor="b"/>
                </a:tc>
                <a:extLst>
                  <a:ext uri="{0D108BD9-81ED-4DB2-BD59-A6C34878D82A}">
                    <a16:rowId xmlns:a16="http://schemas.microsoft.com/office/drawing/2014/main" val="3456923646"/>
                  </a:ext>
                </a:extLst>
              </a:tr>
              <a:tr h="2167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2" marR="3632" marT="36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8.64%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2" marR="3632" marT="3632" marB="0" anchor="b"/>
                </a:tc>
                <a:extLst>
                  <a:ext uri="{0D108BD9-81ED-4DB2-BD59-A6C34878D82A}">
                    <a16:rowId xmlns:a16="http://schemas.microsoft.com/office/drawing/2014/main" val="2050965579"/>
                  </a:ext>
                </a:extLst>
              </a:tr>
              <a:tr h="2167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2" marR="3632" marT="36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2" marR="3632" marT="3632" marB="0" anchor="b"/>
                </a:tc>
                <a:extLst>
                  <a:ext uri="{0D108BD9-81ED-4DB2-BD59-A6C34878D82A}">
                    <a16:rowId xmlns:a16="http://schemas.microsoft.com/office/drawing/2014/main" val="2520882030"/>
                  </a:ext>
                </a:extLst>
              </a:tr>
              <a:tr h="2167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Stock Options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2" marR="3632" marT="36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Percent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2" marR="3632" marT="3632" marB="0" anchor="b"/>
                </a:tc>
                <a:extLst>
                  <a:ext uri="{0D108BD9-81ED-4DB2-BD59-A6C34878D82A}">
                    <a16:rowId xmlns:a16="http://schemas.microsoft.com/office/drawing/2014/main" val="3566362615"/>
                  </a:ext>
                </a:extLst>
              </a:tr>
              <a:tr h="2167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2" marR="3632" marT="36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25.86%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2" marR="3632" marT="3632" marB="0" anchor="b"/>
                </a:tc>
                <a:extLst>
                  <a:ext uri="{0D108BD9-81ED-4DB2-BD59-A6C34878D82A}">
                    <a16:rowId xmlns:a16="http://schemas.microsoft.com/office/drawing/2014/main" val="2300342691"/>
                  </a:ext>
                </a:extLst>
              </a:tr>
              <a:tr h="2167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2" marR="3632" marT="36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7.61%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2" marR="3632" marT="3632" marB="0" anchor="b"/>
                </a:tc>
                <a:extLst>
                  <a:ext uri="{0D108BD9-81ED-4DB2-BD59-A6C34878D82A}">
                    <a16:rowId xmlns:a16="http://schemas.microsoft.com/office/drawing/2014/main" val="3987540209"/>
                  </a:ext>
                </a:extLst>
              </a:tr>
              <a:tr h="2167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2" marR="3632" marT="36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3.70%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2" marR="3632" marT="3632" marB="0" anchor="b"/>
                </a:tc>
                <a:extLst>
                  <a:ext uri="{0D108BD9-81ED-4DB2-BD59-A6C34878D82A}">
                    <a16:rowId xmlns:a16="http://schemas.microsoft.com/office/drawing/2014/main" val="4023612832"/>
                  </a:ext>
                </a:extLst>
              </a:tr>
              <a:tr h="2167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2" marR="3632" marT="36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21.82%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2" marR="3632" marT="3632" marB="0" anchor="b"/>
                </a:tc>
                <a:extLst>
                  <a:ext uri="{0D108BD9-81ED-4DB2-BD59-A6C34878D82A}">
                    <a16:rowId xmlns:a16="http://schemas.microsoft.com/office/drawing/2014/main" val="912921955"/>
                  </a:ext>
                </a:extLst>
              </a:tr>
              <a:tr h="2167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2" marR="3632" marT="36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2" marR="3632" marT="3632" marB="0" anchor="b"/>
                </a:tc>
                <a:extLst>
                  <a:ext uri="{0D108BD9-81ED-4DB2-BD59-A6C34878D82A}">
                    <a16:rowId xmlns:a16="http://schemas.microsoft.com/office/drawing/2014/main" val="453762798"/>
                  </a:ext>
                </a:extLst>
              </a:tr>
              <a:tr h="2167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Work Life Balance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2" marR="3632" marT="36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Percent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2" marR="3632" marT="3632" marB="0" anchor="b"/>
                </a:tc>
                <a:extLst>
                  <a:ext uri="{0D108BD9-81ED-4DB2-BD59-A6C34878D82A}">
                    <a16:rowId xmlns:a16="http://schemas.microsoft.com/office/drawing/2014/main" val="3780058317"/>
                  </a:ext>
                </a:extLst>
              </a:tr>
              <a:tr h="2167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2" marR="3632" marT="36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35.42%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2" marR="3632" marT="3632" marB="0" anchor="b"/>
                </a:tc>
                <a:extLst>
                  <a:ext uri="{0D108BD9-81ED-4DB2-BD59-A6C34878D82A}">
                    <a16:rowId xmlns:a16="http://schemas.microsoft.com/office/drawing/2014/main" val="3831428082"/>
                  </a:ext>
                </a:extLst>
              </a:tr>
              <a:tr h="2167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2" marR="3632" marT="36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15.62%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2" marR="3632" marT="3632" marB="0" anchor="b"/>
                </a:tc>
                <a:extLst>
                  <a:ext uri="{0D108BD9-81ED-4DB2-BD59-A6C34878D82A}">
                    <a16:rowId xmlns:a16="http://schemas.microsoft.com/office/drawing/2014/main" val="3511524990"/>
                  </a:ext>
                </a:extLst>
              </a:tr>
              <a:tr h="2167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2" marR="3632" marT="36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15.04%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2" marR="3632" marT="3632" marB="0" anchor="b"/>
                </a:tc>
                <a:extLst>
                  <a:ext uri="{0D108BD9-81ED-4DB2-BD59-A6C34878D82A}">
                    <a16:rowId xmlns:a16="http://schemas.microsoft.com/office/drawing/2014/main" val="1129703675"/>
                  </a:ext>
                </a:extLst>
              </a:tr>
              <a:tr h="2167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2" marR="3632" marT="36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13.27%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2" marR="3632" marT="3632" marB="0" anchor="b"/>
                </a:tc>
                <a:extLst>
                  <a:ext uri="{0D108BD9-81ED-4DB2-BD59-A6C34878D82A}">
                    <a16:rowId xmlns:a16="http://schemas.microsoft.com/office/drawing/2014/main" val="1247412295"/>
                  </a:ext>
                </a:extLst>
              </a:tr>
              <a:tr h="2167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2" marR="3632" marT="36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2" marR="3632" marT="3632" marB="0" anchor="b"/>
                </a:tc>
                <a:extLst>
                  <a:ext uri="{0D108BD9-81ED-4DB2-BD59-A6C34878D82A}">
                    <a16:rowId xmlns:a16="http://schemas.microsoft.com/office/drawing/2014/main" val="1164293547"/>
                  </a:ext>
                </a:extLst>
              </a:tr>
              <a:tr h="2167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Over Time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2" marR="3632" marT="36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Percent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2" marR="3632" marT="3632" marB="0" anchor="b"/>
                </a:tc>
                <a:extLst>
                  <a:ext uri="{0D108BD9-81ED-4DB2-BD59-A6C34878D82A}">
                    <a16:rowId xmlns:a16="http://schemas.microsoft.com/office/drawing/2014/main" val="3833557034"/>
                  </a:ext>
                </a:extLst>
              </a:tr>
              <a:tr h="2167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2" marR="3632" marT="36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9.71%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2" marR="3632" marT="3632" marB="0" anchor="b"/>
                </a:tc>
                <a:extLst>
                  <a:ext uri="{0D108BD9-81ED-4DB2-BD59-A6C34878D82A}">
                    <a16:rowId xmlns:a16="http://schemas.microsoft.com/office/drawing/2014/main" val="2186619557"/>
                  </a:ext>
                </a:extLst>
              </a:tr>
              <a:tr h="2167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2" marR="3632" marT="36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31.75%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32" marR="3632" marT="3632" marB="0" anchor="b"/>
                </a:tc>
                <a:extLst>
                  <a:ext uri="{0D108BD9-81ED-4DB2-BD59-A6C34878D82A}">
                    <a16:rowId xmlns:a16="http://schemas.microsoft.com/office/drawing/2014/main" val="19129759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9B8118A-0CE8-4F66-BD76-D7047E6B6C45}"/>
              </a:ext>
            </a:extLst>
          </p:cNvPr>
          <p:cNvSpPr txBox="1"/>
          <p:nvPr/>
        </p:nvSpPr>
        <p:spPr>
          <a:xfrm>
            <a:off x="2342776" y="0"/>
            <a:ext cx="6903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Percentage of additional groups experiencing Attrition</a:t>
            </a:r>
          </a:p>
        </p:txBody>
      </p:sp>
    </p:spTree>
    <p:extLst>
      <p:ext uri="{BB962C8B-B14F-4D97-AF65-F5344CB8AC3E}">
        <p14:creationId xmlns:p14="http://schemas.microsoft.com/office/powerpoint/2010/main" val="786858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60D588-0B4D-4848-96C7-4D6DCC6311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61" t="6468" r="-16863" b="-6468"/>
          <a:stretch/>
        </p:blipFill>
        <p:spPr>
          <a:xfrm>
            <a:off x="1648311" y="0"/>
            <a:ext cx="10698480" cy="706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34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44107-DBE8-4DC0-95E1-64B885778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064" y="1010024"/>
            <a:ext cx="8596668" cy="1320800"/>
          </a:xfrm>
        </p:spPr>
        <p:txBody>
          <a:bodyPr/>
          <a:lstStyle/>
          <a:p>
            <a:r>
              <a:rPr lang="en-US" dirty="0"/>
              <a:t>Important Predictors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0419C-F04D-4489-B662-F5EFFDE74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522" y="2178519"/>
            <a:ext cx="8596668" cy="3880773"/>
          </a:xfrm>
        </p:spPr>
        <p:txBody>
          <a:bodyPr/>
          <a:lstStyle/>
          <a:p>
            <a:r>
              <a:rPr lang="en-US" dirty="0"/>
              <a:t>The most important predictors are Over Time, Job Role and Monthly income</a:t>
            </a:r>
          </a:p>
          <a:p>
            <a:pPr lvl="1"/>
            <a:r>
              <a:rPr lang="en-US" dirty="0"/>
              <a:t>Other important predictors are factors such as Age and Marital Status</a:t>
            </a:r>
          </a:p>
          <a:p>
            <a:r>
              <a:rPr lang="en-US" dirty="0"/>
              <a:t>Based on these numbers one would conclude:</a:t>
            </a:r>
          </a:p>
          <a:p>
            <a:pPr lvl="1"/>
            <a:r>
              <a:rPr lang="en-US" dirty="0"/>
              <a:t>Young</a:t>
            </a:r>
          </a:p>
          <a:p>
            <a:pPr lvl="1"/>
            <a:r>
              <a:rPr lang="en-US" dirty="0"/>
              <a:t>Single</a:t>
            </a:r>
          </a:p>
          <a:p>
            <a:pPr lvl="1"/>
            <a:r>
              <a:rPr lang="en-US" dirty="0"/>
              <a:t>Low Income</a:t>
            </a:r>
          </a:p>
          <a:p>
            <a:pPr lvl="1"/>
            <a:r>
              <a:rPr lang="en-US" dirty="0"/>
              <a:t>Working long hours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044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D3BCE-119F-4482-A1DB-56EBCF268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Predictive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B477D-4366-4CC3-9D08-92F478CE8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Assumptions:</a:t>
            </a:r>
          </a:p>
          <a:p>
            <a:pPr lvl="1"/>
            <a:r>
              <a:rPr lang="en-US" dirty="0"/>
              <a:t>Most variables had normal distributions</a:t>
            </a:r>
          </a:p>
          <a:p>
            <a:pPr lvl="1"/>
            <a:r>
              <a:rPr lang="en-US" dirty="0"/>
              <a:t>Sample size was robust enough to non normal distributions</a:t>
            </a:r>
          </a:p>
          <a:p>
            <a:r>
              <a:rPr lang="en-US" dirty="0"/>
              <a:t>All data collected is independent</a:t>
            </a:r>
          </a:p>
          <a:p>
            <a:r>
              <a:rPr lang="en-US" dirty="0"/>
              <a:t>Variance is equal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6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4.5|7.8|1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"/>
</p:tagLst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626</TotalTime>
  <Words>205</Words>
  <Application>Microsoft Office PowerPoint</Application>
  <PresentationFormat>Widescreen</PresentationFormat>
  <Paragraphs>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Gill Sans MT</vt:lpstr>
      <vt:lpstr>Gallery</vt:lpstr>
      <vt:lpstr>Talent Management</vt:lpstr>
      <vt:lpstr>Initial Data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Important Predictors</vt:lpstr>
      <vt:lpstr>Attrition Predictive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Monthly Salary  Predictive Analysis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2</dc:title>
  <dc:creator>Aaron Cattley</dc:creator>
  <cp:lastModifiedBy>Aaron Cattley</cp:lastModifiedBy>
  <cp:revision>51</cp:revision>
  <dcterms:created xsi:type="dcterms:W3CDTF">2019-04-11T18:42:11Z</dcterms:created>
  <dcterms:modified xsi:type="dcterms:W3CDTF">2019-04-18T22:04:28Z</dcterms:modified>
</cp:coreProperties>
</file>