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3" r:id="rId4"/>
    <p:sldId id="262" r:id="rId5"/>
    <p:sldId id="264" r:id="rId6"/>
    <p:sldId id="265" r:id="rId7"/>
    <p:sldId id="267" r:id="rId8"/>
    <p:sldId id="266" r:id="rId9"/>
    <p:sldId id="268" r:id="rId10"/>
    <p:sldId id="257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4665"/>
  </p:normalViewPr>
  <p:slideViewPr>
    <p:cSldViewPr snapToGrid="0" snapToObjects="1">
      <p:cViewPr varScale="1">
        <p:scale>
          <a:sx n="111" d="100"/>
          <a:sy n="111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590E-9A4D-E549-8CAD-1441559CD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/>
          <a:lstStyle/>
          <a:p>
            <a:r>
              <a:rPr lang="en-US" dirty="0"/>
              <a:t>UNIT9,10 and 11 </a:t>
            </a:r>
            <a:br>
              <a:rPr lang="en-US" dirty="0"/>
            </a:br>
            <a:r>
              <a:rPr lang="en-US" dirty="0"/>
              <a:t>Code and Concept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AD05F-5862-4A4B-B7A0-5BB6F3B47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00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770241-5AF1-2147-A537-D3718ED38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489728"/>
              </p:ext>
            </p:extLst>
          </p:nvPr>
        </p:nvGraphicFramePr>
        <p:xfrm>
          <a:off x="1390185" y="1374698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815">
                  <a:extLst>
                    <a:ext uri="{9D8B030D-6E8A-4147-A177-3AD203B41FA5}">
                      <a16:colId xmlns:a16="http://schemas.microsoft.com/office/drawing/2014/main" val="1414520297"/>
                    </a:ext>
                  </a:extLst>
                </a:gridCol>
                <a:gridCol w="758283">
                  <a:extLst>
                    <a:ext uri="{9D8B030D-6E8A-4147-A177-3AD203B41FA5}">
                      <a16:colId xmlns:a16="http://schemas.microsoft.com/office/drawing/2014/main" val="3184066143"/>
                    </a:ext>
                  </a:extLst>
                </a:gridCol>
                <a:gridCol w="4441902">
                  <a:extLst>
                    <a:ext uri="{9D8B030D-6E8A-4147-A177-3AD203B41FA5}">
                      <a16:colId xmlns:a16="http://schemas.microsoft.com/office/drawing/2014/main" val="50555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Snippet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1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crime was in Central 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7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do you think about crime?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36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crime in Central Park 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3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jogger was last seen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96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mans thoughts on the central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099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438918-4D95-2041-8724-B1185AE72F24}"/>
                  </a:ext>
                </a:extLst>
              </p:cNvPr>
              <p:cNvSpPr txBox="1"/>
              <p:nvPr/>
            </p:nvSpPr>
            <p:spPr>
              <a:xfrm>
                <a:off x="1625811" y="4303256"/>
                <a:ext cx="5833135" cy="448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(.6)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(.8)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.66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(.6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.66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(.6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US" dirty="0"/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.66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(.6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+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()()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() 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()</m:t>
                        </m:r>
                      </m:den>
                    </m:f>
                    <m:r>
                      <m:rPr>
                        <m:nor/>
                      </m:rPr>
                      <a:rPr lang="en-US" dirty="0"/>
                      <m:t>+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438918-4D95-2041-8724-B1185AE72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811" y="4303256"/>
                <a:ext cx="5833135" cy="448328"/>
              </a:xfrm>
              <a:prstGeom prst="rect">
                <a:avLst/>
              </a:prstGeom>
              <a:blipFill>
                <a:blip r:embed="rId2"/>
                <a:stretch>
                  <a:fillRect l="-1304" t="-2778" r="-87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EC6485-D7DF-EB4E-B65E-04242FF0E917}"/>
                  </a:ext>
                </a:extLst>
              </p:cNvPr>
              <p:cNvSpPr txBox="1"/>
              <p:nvPr/>
            </p:nvSpPr>
            <p:spPr>
              <a:xfrm>
                <a:off x="3273058" y="432095"/>
                <a:ext cx="2330253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EC6485-D7DF-EB4E-B65E-04242FF0E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058" y="432095"/>
                <a:ext cx="2330253" cy="586699"/>
              </a:xfrm>
              <a:prstGeom prst="rect">
                <a:avLst/>
              </a:prstGeom>
              <a:blipFill>
                <a:blip r:embed="rId3"/>
                <a:stretch>
                  <a:fillRect l="-1630" r="-2717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4ACC318-8CFA-394A-9925-9D1ED92192C0}"/>
              </a:ext>
            </a:extLst>
          </p:cNvPr>
          <p:cNvSpPr txBox="1"/>
          <p:nvPr/>
        </p:nvSpPr>
        <p:spPr>
          <a:xfrm>
            <a:off x="2843065" y="3933924"/>
            <a:ext cx="481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      crime        was            in      Central    Park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11BAF6-361B-7A46-8810-6E79461DFC70}"/>
                  </a:ext>
                </a:extLst>
              </p:cNvPr>
              <p:cNvSpPr txBox="1"/>
              <p:nvPr/>
            </p:nvSpPr>
            <p:spPr>
              <a:xfrm>
                <a:off x="1625811" y="4896752"/>
                <a:ext cx="5600700" cy="453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(.4)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(.8)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(.4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(.4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US" dirty="0"/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(.4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+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()()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() 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()</m:t>
                        </m:r>
                      </m:den>
                    </m:f>
                    <m:r>
                      <m:rPr>
                        <m:nor/>
                      </m:rPr>
                      <a:rPr lang="en-US" dirty="0"/>
                      <m:t>+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11BAF6-361B-7A46-8810-6E79461DF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811" y="4896752"/>
                <a:ext cx="5600700" cy="453394"/>
              </a:xfrm>
              <a:prstGeom prst="rect">
                <a:avLst/>
              </a:prstGeom>
              <a:blipFill>
                <a:blip r:embed="rId4"/>
                <a:stretch>
                  <a:fillRect l="-1357" t="-2778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15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770241-5AF1-2147-A537-D3718ED38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361874"/>
              </p:ext>
            </p:extLst>
          </p:nvPr>
        </p:nvGraphicFramePr>
        <p:xfrm>
          <a:off x="1390185" y="1374698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815">
                  <a:extLst>
                    <a:ext uri="{9D8B030D-6E8A-4147-A177-3AD203B41FA5}">
                      <a16:colId xmlns:a16="http://schemas.microsoft.com/office/drawing/2014/main" val="1414520297"/>
                    </a:ext>
                  </a:extLst>
                </a:gridCol>
                <a:gridCol w="758283">
                  <a:extLst>
                    <a:ext uri="{9D8B030D-6E8A-4147-A177-3AD203B41FA5}">
                      <a16:colId xmlns:a16="http://schemas.microsoft.com/office/drawing/2014/main" val="3184066143"/>
                    </a:ext>
                  </a:extLst>
                </a:gridCol>
                <a:gridCol w="4441902">
                  <a:extLst>
                    <a:ext uri="{9D8B030D-6E8A-4147-A177-3AD203B41FA5}">
                      <a16:colId xmlns:a16="http://schemas.microsoft.com/office/drawing/2014/main" val="50555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Snippet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1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crime was in Central 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7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do you think about crime?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36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crime in Central Park 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39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jogger was last seen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96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mans thoughts on the central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099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438918-4D95-2041-8724-B1185AE72F24}"/>
                  </a:ext>
                </a:extLst>
              </p:cNvPr>
              <p:cNvSpPr txBox="1"/>
              <p:nvPr/>
            </p:nvSpPr>
            <p:spPr>
              <a:xfrm>
                <a:off x="1413481" y="4303256"/>
                <a:ext cx="6419130" cy="448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(.6)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(.8)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.66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(.6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.66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(.6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US" dirty="0"/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.66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(.6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+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.66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(.6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.66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(.4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438918-4D95-2041-8724-B1185AE72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481" y="4303256"/>
                <a:ext cx="6419130" cy="448328"/>
              </a:xfrm>
              <a:prstGeom prst="rect">
                <a:avLst/>
              </a:prstGeom>
              <a:blipFill>
                <a:blip r:embed="rId2"/>
                <a:stretch>
                  <a:fillRect l="-986" t="-2778" r="-19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EC6485-D7DF-EB4E-B65E-04242FF0E917}"/>
                  </a:ext>
                </a:extLst>
              </p:cNvPr>
              <p:cNvSpPr txBox="1"/>
              <p:nvPr/>
            </p:nvSpPr>
            <p:spPr>
              <a:xfrm>
                <a:off x="3273058" y="432095"/>
                <a:ext cx="2330253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EC6485-D7DF-EB4E-B65E-04242FF0E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058" y="432095"/>
                <a:ext cx="2330253" cy="586699"/>
              </a:xfrm>
              <a:prstGeom prst="rect">
                <a:avLst/>
              </a:prstGeom>
              <a:blipFill>
                <a:blip r:embed="rId3"/>
                <a:stretch>
                  <a:fillRect l="-1630" r="-2717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4ACC318-8CFA-394A-9925-9D1ED92192C0}"/>
              </a:ext>
            </a:extLst>
          </p:cNvPr>
          <p:cNvSpPr txBox="1"/>
          <p:nvPr/>
        </p:nvSpPr>
        <p:spPr>
          <a:xfrm>
            <a:off x="2558585" y="3955642"/>
            <a:ext cx="510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      crime        was            in      Central          Park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11BAF6-361B-7A46-8810-6E79461DFC70}"/>
                  </a:ext>
                </a:extLst>
              </p:cNvPr>
              <p:cNvSpPr txBox="1"/>
              <p:nvPr/>
            </p:nvSpPr>
            <p:spPr>
              <a:xfrm>
                <a:off x="1625811" y="4896752"/>
                <a:ext cx="5759847" cy="453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(.4)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(.8)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(.4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(.4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US" dirty="0"/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(.4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+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(.4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11BAF6-361B-7A46-8810-6E79461DF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811" y="4896752"/>
                <a:ext cx="5759847" cy="453394"/>
              </a:xfrm>
              <a:prstGeom prst="rect">
                <a:avLst/>
              </a:prstGeom>
              <a:blipFill>
                <a:blip r:embed="rId4"/>
                <a:stretch>
                  <a:fillRect l="-1319" t="-2778" r="-440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DBB808-3BB0-8F4C-8095-2BC211CFBEE2}"/>
                  </a:ext>
                </a:extLst>
              </p:cNvPr>
              <p:cNvSpPr/>
              <p:nvPr/>
            </p:nvSpPr>
            <p:spPr>
              <a:xfrm>
                <a:off x="3161525" y="5611614"/>
                <a:ext cx="31224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𝐴𝑟𝑡𝑖𝑐𝑙𝑒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 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DBB808-3BB0-8F4C-8095-2BC211CFB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525" y="5611614"/>
                <a:ext cx="3122458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6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8DE3-B791-0F4D-A592-C72E49B1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Medical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5F17-75E3-F546-8133-02B71669D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0689"/>
            <a:ext cx="8686800" cy="4024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Bob thinks he might have a rare disease.  He decides to take a test for this disease and the test comes back positive.  Bob decides to read a little more about the test and discovers: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those that have the disease, 90% will test positive (indicating the presence of the disease).  </a:t>
            </a:r>
          </a:p>
          <a:p>
            <a:pPr marL="0" indent="0">
              <a:buNone/>
            </a:pPr>
            <a:r>
              <a:rPr lang="en-US" dirty="0"/>
              <a:t>For those that do not have the disease, 80% will test negative (indicating the absence of the disease).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Should Bob be worried?  </a:t>
            </a:r>
          </a:p>
        </p:txBody>
      </p:sp>
    </p:spTree>
    <p:extLst>
      <p:ext uri="{BB962C8B-B14F-4D97-AF65-F5344CB8AC3E}">
        <p14:creationId xmlns:p14="http://schemas.microsoft.com/office/powerpoint/2010/main" val="135260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8DE3-B791-0F4D-A592-C72E49B1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Medical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5F17-75E3-F546-8133-02B71669D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0689"/>
            <a:ext cx="8686800" cy="4024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Bob thinks he might have a rare disease.  He decides to take a test for this disease and the test comes back positive.  Bob decides to read a little more about the test and discovers: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those that have the disease, 90% will test positive (indicating the presence of the disease).  </a:t>
            </a:r>
          </a:p>
          <a:p>
            <a:pPr marL="0" indent="0">
              <a:buNone/>
            </a:pPr>
            <a:r>
              <a:rPr lang="en-US" dirty="0"/>
              <a:t>For those that do not have the disease, 80% will test negative (indicating the absence of the disease).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Should Bob be worried?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3DEF6CC-4132-D24A-9E2D-2CDC4CADF081}"/>
                  </a:ext>
                </a:extLst>
              </p:cNvPr>
              <p:cNvSpPr/>
              <p:nvPr/>
            </p:nvSpPr>
            <p:spPr>
              <a:xfrm>
                <a:off x="5800385" y="3561722"/>
                <a:ext cx="1570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.9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3DEF6CC-4132-D24A-9E2D-2CDC4CADF0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385" y="3561722"/>
                <a:ext cx="1570943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8F960BF-8EF7-A44D-A324-FA085E2D68D4}"/>
                  </a:ext>
                </a:extLst>
              </p:cNvPr>
              <p:cNvSpPr/>
              <p:nvPr/>
            </p:nvSpPr>
            <p:spPr>
              <a:xfrm>
                <a:off x="5800385" y="4301687"/>
                <a:ext cx="17392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8F960BF-8EF7-A44D-A324-FA085E2D68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385" y="4301687"/>
                <a:ext cx="173925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58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8DE3-B791-0F4D-A592-C72E49B1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Medical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5F17-75E3-F546-8133-02B71669D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60061"/>
            <a:ext cx="8686800" cy="223905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Bob thinks he might have a rare disease.  He decides to take a test for this disease and the test comes back positive.  Bob decides to read a little more about the test and discovers: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those that have the disease, 90% will test positive (indicating the presence of the disease).  </a:t>
            </a:r>
          </a:p>
          <a:p>
            <a:pPr marL="0" indent="0">
              <a:buNone/>
            </a:pPr>
            <a:r>
              <a:rPr lang="en-US" dirty="0"/>
              <a:t>For those that do not have the disease, 80% will test negative (indicating the absence of the disease).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Should Bob be worried?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he really wants to know is the probability that he has the disease given that the tested positive.   P( D | +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C2D8E2-FF47-6B41-B417-DF0028E0E7F9}"/>
                  </a:ext>
                </a:extLst>
              </p:cNvPr>
              <p:cNvSpPr txBox="1"/>
              <p:nvPr/>
            </p:nvSpPr>
            <p:spPr>
              <a:xfrm>
                <a:off x="3406873" y="5276237"/>
                <a:ext cx="241944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(+)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C2D8E2-FF47-6B41-B417-DF0028E0E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873" y="5276237"/>
                <a:ext cx="2419445" cy="586699"/>
              </a:xfrm>
              <a:prstGeom prst="rect">
                <a:avLst/>
              </a:prstGeom>
              <a:blipFill>
                <a:blip r:embed="rId2"/>
                <a:stretch>
                  <a:fillRect l="-1563" r="-260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EDA955-C662-A84E-A1CB-D2D3549FB91D}"/>
                  </a:ext>
                </a:extLst>
              </p:cNvPr>
              <p:cNvSpPr txBox="1"/>
              <p:nvPr/>
            </p:nvSpPr>
            <p:spPr>
              <a:xfrm>
                <a:off x="3406873" y="4133238"/>
                <a:ext cx="2330253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EDA955-C662-A84E-A1CB-D2D3549FB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873" y="4133238"/>
                <a:ext cx="2330253" cy="586699"/>
              </a:xfrm>
              <a:prstGeom prst="rect">
                <a:avLst/>
              </a:prstGeom>
              <a:blipFill>
                <a:blip r:embed="rId3"/>
                <a:stretch>
                  <a:fillRect l="-1622" r="-270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BECE8F0-6F39-3A47-ACDB-3D23DD7DB495}"/>
              </a:ext>
            </a:extLst>
          </p:cNvPr>
          <p:cNvSpPr/>
          <p:nvPr/>
        </p:nvSpPr>
        <p:spPr>
          <a:xfrm>
            <a:off x="370114" y="6234570"/>
            <a:ext cx="8145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We need more information!</a:t>
            </a:r>
          </a:p>
        </p:txBody>
      </p:sp>
    </p:spTree>
    <p:extLst>
      <p:ext uri="{BB962C8B-B14F-4D97-AF65-F5344CB8AC3E}">
        <p14:creationId xmlns:p14="http://schemas.microsoft.com/office/powerpoint/2010/main" val="317812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8DE3-B791-0F4D-A592-C72E49B1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Medical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5F17-75E3-F546-8133-02B71669D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60061"/>
            <a:ext cx="8686800" cy="223905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Bob thinks he might have a rare disease.  He decides to take a test for this disease and the test comes back positive.  Bob decides to read a little more about the test and discovers: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those that have the disease, 90% will test positive (indicating the presence of the disease).  </a:t>
            </a:r>
          </a:p>
          <a:p>
            <a:pPr marL="0" indent="0">
              <a:buNone/>
            </a:pPr>
            <a:r>
              <a:rPr lang="en-US" dirty="0"/>
              <a:t>For those that do not have the disease, 80% will test negative (indicating the absence of the disease).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Should Bob be worried?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he really wants to know is the probability that he has the disease given that the tested positive.   P( D | +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C2D8E2-FF47-6B41-B417-DF0028E0E7F9}"/>
                  </a:ext>
                </a:extLst>
              </p:cNvPr>
              <p:cNvSpPr txBox="1"/>
              <p:nvPr/>
            </p:nvSpPr>
            <p:spPr>
              <a:xfrm>
                <a:off x="3233009" y="4126144"/>
                <a:ext cx="241944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(+)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C2D8E2-FF47-6B41-B417-DF0028E0E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009" y="4126144"/>
                <a:ext cx="2419445" cy="586699"/>
              </a:xfrm>
              <a:prstGeom prst="rect">
                <a:avLst/>
              </a:prstGeom>
              <a:blipFill>
                <a:blip r:embed="rId2"/>
                <a:stretch>
                  <a:fillRect l="-1571" r="-261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7298BAC-3394-404C-995F-9954B3A45073}"/>
                  </a:ext>
                </a:extLst>
              </p:cNvPr>
              <p:cNvSpPr/>
              <p:nvPr/>
            </p:nvSpPr>
            <p:spPr>
              <a:xfrm>
                <a:off x="628650" y="4394276"/>
                <a:ext cx="15196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=.9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7298BAC-3394-404C-995F-9954B3A45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394276"/>
                <a:ext cx="151964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6BA6E1-5854-D146-BBDE-D15E463D4460}"/>
                  </a:ext>
                </a:extLst>
              </p:cNvPr>
              <p:cNvSpPr/>
              <p:nvPr/>
            </p:nvSpPr>
            <p:spPr>
              <a:xfrm>
                <a:off x="628650" y="4843083"/>
                <a:ext cx="1478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.001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6BA6E1-5854-D146-BBDE-D15E463D4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843083"/>
                <a:ext cx="14786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AE05D4F-E538-D241-9116-6B19F3AE349B}"/>
                  </a:ext>
                </a:extLst>
              </p:cNvPr>
              <p:cNvSpPr/>
              <p:nvPr/>
            </p:nvSpPr>
            <p:spPr>
              <a:xfrm>
                <a:off x="628649" y="5291890"/>
                <a:ext cx="76206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ND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ND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.9∗.001+.2∗.999= .2007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AE05D4F-E538-D241-9116-6B19F3AE3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5291890"/>
                <a:ext cx="762061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CDE756-8EE8-8842-AC54-20AC5A2D53A1}"/>
                  </a:ext>
                </a:extLst>
              </p:cNvPr>
              <p:cNvSpPr txBox="1"/>
              <p:nvPr/>
            </p:nvSpPr>
            <p:spPr>
              <a:xfrm>
                <a:off x="2949981" y="5929304"/>
                <a:ext cx="198259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.9∗.001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.2007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CDE756-8EE8-8842-AC54-20AC5A2D5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981" y="5929304"/>
                <a:ext cx="1982594" cy="520399"/>
              </a:xfrm>
              <a:prstGeom prst="rect">
                <a:avLst/>
              </a:prstGeom>
              <a:blipFill>
                <a:blip r:embed="rId6"/>
                <a:stretch>
                  <a:fillRect l="-1911" t="-4762" r="-25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CC6796B-7688-B749-AD5C-D513B97CACF8}"/>
                  </a:ext>
                </a:extLst>
              </p:cNvPr>
              <p:cNvSpPr/>
              <p:nvPr/>
            </p:nvSpPr>
            <p:spPr>
              <a:xfrm>
                <a:off x="4932575" y="5896646"/>
                <a:ext cx="1478290" cy="485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.00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.2007</m:t>
                        </m:r>
                      </m:den>
                    </m:f>
                  </m:oMath>
                </a14:m>
                <a:r>
                  <a:rPr lang="en-US" dirty="0"/>
                  <a:t> = .045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CC6796B-7688-B749-AD5C-D513B97CA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575" y="5896646"/>
                <a:ext cx="1478290" cy="485774"/>
              </a:xfrm>
              <a:prstGeom prst="rect">
                <a:avLst/>
              </a:prstGeom>
              <a:blipFill>
                <a:blip r:embed="rId7"/>
                <a:stretch>
                  <a:fillRect r="-1695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52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F088-5358-A34D-BCBB-05B563BB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Volleyball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70E88F-4442-3949-85D6-A53C567D6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106249"/>
              </p:ext>
            </p:extLst>
          </p:nvPr>
        </p:nvGraphicFramePr>
        <p:xfrm>
          <a:off x="1524000" y="1527399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338971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10716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1361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Volleyball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03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0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35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1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38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19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658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Cloudy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862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8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3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65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840BE8-9D87-5947-8C85-C1916AEFA30D}"/>
              </a:ext>
            </a:extLst>
          </p:cNvPr>
          <p:cNvSpPr txBox="1"/>
          <p:nvPr/>
        </p:nvSpPr>
        <p:spPr>
          <a:xfrm>
            <a:off x="76202" y="5802087"/>
            <a:ext cx="89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probability that if it is Cloudy and the Wind is High that Sammy will play volleyball?</a:t>
            </a:r>
          </a:p>
        </p:txBody>
      </p:sp>
    </p:spTree>
    <p:extLst>
      <p:ext uri="{BB962C8B-B14F-4D97-AF65-F5344CB8AC3E}">
        <p14:creationId xmlns:p14="http://schemas.microsoft.com/office/powerpoint/2010/main" val="113592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F088-5358-A34D-BCBB-05B563BB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Volleyball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40BE8-9D87-5947-8C85-C1916AEFA30D}"/>
              </a:ext>
            </a:extLst>
          </p:cNvPr>
          <p:cNvSpPr txBox="1"/>
          <p:nvPr/>
        </p:nvSpPr>
        <p:spPr>
          <a:xfrm>
            <a:off x="201386" y="2806020"/>
            <a:ext cx="874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probability that if it is Sunny and the Wind is High that he will play volleyball?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E92FC-2D1D-8243-96F3-B3D269538EED}"/>
              </a:ext>
            </a:extLst>
          </p:cNvPr>
          <p:cNvSpPr txBox="1"/>
          <p:nvPr/>
        </p:nvSpPr>
        <p:spPr>
          <a:xfrm>
            <a:off x="522514" y="1526547"/>
            <a:ext cx="4370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Naïve in Naïve Bayes means that we are </a:t>
            </a:r>
          </a:p>
          <a:p>
            <a:r>
              <a:rPr lang="en-US" i="1" dirty="0"/>
              <a:t>assuming that the explanatory variables are </a:t>
            </a:r>
          </a:p>
          <a:p>
            <a:r>
              <a:rPr lang="en-US" i="1" dirty="0"/>
              <a:t>Independent.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776919-73FF-AF4D-929C-0EC712BD95BB}"/>
              </a:ext>
            </a:extLst>
          </p:cNvPr>
          <p:cNvSpPr txBox="1"/>
          <p:nvPr/>
        </p:nvSpPr>
        <p:spPr>
          <a:xfrm>
            <a:off x="201386" y="3449905"/>
            <a:ext cx="8741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just look at the table, we might say 0% since we only observed one day that was Sunny and High wind and Sammy did not played on that day.  </a:t>
            </a:r>
          </a:p>
          <a:p>
            <a:endParaRPr lang="en-US" dirty="0"/>
          </a:p>
          <a:p>
            <a:r>
              <a:rPr lang="en-US" dirty="0"/>
              <a:t>But we have 9 more observations and of the 2 Sunny days Sammy played on half of them and on the 5 highly windy days Sammy actually played on 40% of them.</a:t>
            </a:r>
          </a:p>
          <a:p>
            <a:endParaRPr lang="en-US" dirty="0"/>
          </a:p>
          <a:p>
            <a:r>
              <a:rPr lang="en-US" dirty="0"/>
              <a:t>Maybe this time it will be different!  We are basing our estimate on only one observation.  Let’s use all the information!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732DB-9652-E045-ACDB-08E3E71E5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839" y="359147"/>
            <a:ext cx="3356181" cy="226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3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F088-5358-A34D-BCBB-05B563BB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Volleyball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40BE8-9D87-5947-8C85-C1916AEFA30D}"/>
              </a:ext>
            </a:extLst>
          </p:cNvPr>
          <p:cNvSpPr txBox="1"/>
          <p:nvPr/>
        </p:nvSpPr>
        <p:spPr>
          <a:xfrm>
            <a:off x="201386" y="2980196"/>
            <a:ext cx="874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probability that if it is Cloudy and the Wind is High that we will play volleyball?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6CB55E-E1BB-C043-ADF0-9942B53E65D6}"/>
                  </a:ext>
                </a:extLst>
              </p:cNvPr>
              <p:cNvSpPr txBox="1"/>
              <p:nvPr/>
            </p:nvSpPr>
            <p:spPr>
              <a:xfrm>
                <a:off x="201386" y="3646974"/>
                <a:ext cx="5253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𝑉𝑜𝑙𝑙𝑒𝑦𝑏𝑎𝑙𝑙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𝑆𝑢𝑛𝑛𝑦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𝑊𝑖𝑛𝑑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6CB55E-E1BB-C043-ADF0-9942B53E6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86" y="3646974"/>
                <a:ext cx="5253746" cy="276999"/>
              </a:xfrm>
              <a:prstGeom prst="rect">
                <a:avLst/>
              </a:prstGeom>
              <a:blipFill>
                <a:blip r:embed="rId2"/>
                <a:stretch>
                  <a:fillRect l="-482"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2FE92FC-2D1D-8243-96F3-B3D269538EED}"/>
              </a:ext>
            </a:extLst>
          </p:cNvPr>
          <p:cNvSpPr txBox="1"/>
          <p:nvPr/>
        </p:nvSpPr>
        <p:spPr>
          <a:xfrm>
            <a:off x="293914" y="1700723"/>
            <a:ext cx="6650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Naïve in Naïve Bayes means that we are </a:t>
            </a:r>
          </a:p>
          <a:p>
            <a:r>
              <a:rPr lang="en-US" i="1" dirty="0"/>
              <a:t>assuming that the explanatory variables are </a:t>
            </a:r>
          </a:p>
          <a:p>
            <a:r>
              <a:rPr lang="en-US" i="1" dirty="0"/>
              <a:t>Independent:</a:t>
            </a:r>
          </a:p>
          <a:p>
            <a:r>
              <a:rPr lang="en-US" i="1" dirty="0"/>
              <a:t>P(Outlook and Wind | </a:t>
            </a:r>
            <a:r>
              <a:rPr lang="en-US" i="1" dirty="0" err="1"/>
              <a:t>Vball</a:t>
            </a:r>
            <a:r>
              <a:rPr lang="en-US" i="1" dirty="0"/>
              <a:t>) = P(Outlook | </a:t>
            </a:r>
            <a:r>
              <a:rPr lang="en-US" i="1" dirty="0" err="1"/>
              <a:t>Vball</a:t>
            </a:r>
            <a:r>
              <a:rPr lang="en-US" i="1" dirty="0"/>
              <a:t> ) * P(Wind | </a:t>
            </a:r>
            <a:r>
              <a:rPr lang="en-US" i="1" dirty="0" err="1"/>
              <a:t>vball</a:t>
            </a:r>
            <a:r>
              <a:rPr lang="en-US" i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412360-5C5F-AD4D-A064-2228964BBB91}"/>
                  </a:ext>
                </a:extLst>
              </p:cNvPr>
              <p:cNvSpPr/>
              <p:nvPr/>
            </p:nvSpPr>
            <p:spPr>
              <a:xfrm>
                <a:off x="522515" y="4136726"/>
                <a:ext cx="5693097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𝑆𝑢𝑛𝑛𝑦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𝐻𝑖𝑔h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𝑊𝑖𝑛𝑑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𝑉𝑜𝑙𝑙𝑦𝑒𝑏𝑎𝑙𝑙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𝑉𝑜𝑙𝑙𝑒𝑦𝑏𝑎𝑙𝑙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𝑆𝑢𝑛𝑛𝑦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𝑊𝑖𝑛𝑑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412360-5C5F-AD4D-A064-2228964BB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5" y="4136726"/>
                <a:ext cx="5693097" cy="679032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8863FC5-550C-1343-9E16-8770842C2491}"/>
                  </a:ext>
                </a:extLst>
              </p:cNvPr>
              <p:cNvSpPr/>
              <p:nvPr/>
            </p:nvSpPr>
            <p:spPr>
              <a:xfrm>
                <a:off x="522514" y="4813431"/>
                <a:ext cx="8483092" cy="548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𝑆𝑢𝑛𝑛𝑦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𝑉𝑜𝑙𝑙𝑦𝑒𝑏𝑎𝑙𝑙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𝐻𝑖𝑔h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𝑊𝑖𝑛𝑑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𝑉𝑜𝑙𝑙𝑦𝑒𝑏𝑎𝑙𝑙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𝑉𝑜𝑙𝑙𝑒𝑦𝑏𝑎𝑙𝑙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𝑆𝑢𝑛𝑛𝑦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𝑉𝑏𝑎𝑙𝑙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𝐻𝑖𝑔h𝑊𝑖𝑛𝑑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𝑉𝑏𝑎𝑙𝑙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𝑉𝑏𝑎𝑙𝑙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𝑆𝑢𝑛𝑛𝑦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𝑉𝑏𝑎𝑙𝑙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𝐻𝑖𝑔h𝑊𝑖𝑛𝑑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𝑉𝑏𝑎𝑙𝑙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𝑉𝑏𝑎𝑙𝑙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8863FC5-550C-1343-9E16-8770842C2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4813431"/>
                <a:ext cx="8483092" cy="548676"/>
              </a:xfrm>
              <a:prstGeom prst="rect">
                <a:avLst/>
              </a:prstGeom>
              <a:blipFill>
                <a:blip r:embed="rId4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FDF31E7-ECCC-AB40-87B8-DDEE9F04EFC3}"/>
                  </a:ext>
                </a:extLst>
              </p:cNvPr>
              <p:cNvSpPr/>
              <p:nvPr/>
            </p:nvSpPr>
            <p:spPr>
              <a:xfrm>
                <a:off x="893886" y="5688927"/>
                <a:ext cx="2558714" cy="10412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∗.6+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∗.4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FDF31E7-ECCC-AB40-87B8-DDEE9F04EF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86" y="5688927"/>
                <a:ext cx="2558714" cy="10412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9523437-D2D5-EB44-932B-66F4581B2530}"/>
                  </a:ext>
                </a:extLst>
              </p:cNvPr>
              <p:cNvSpPr/>
              <p:nvPr/>
            </p:nvSpPr>
            <p:spPr>
              <a:xfrm>
                <a:off x="3452600" y="6024884"/>
                <a:ext cx="10358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4706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9523437-D2D5-EB44-932B-66F4581B2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600" y="6024884"/>
                <a:ext cx="10358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511DF7A-A10D-3A49-A24B-A3CEE248B8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6840" y="263998"/>
            <a:ext cx="3356181" cy="226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8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1F50-FDD4-6045-B2EB-C646D1FC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Volleyball with </a:t>
            </a:r>
            <a:r>
              <a:rPr lang="en-US" dirty="0" err="1"/>
              <a:t>naiveBayes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166D8-7DD7-584A-BA69-7BF2440DE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909" y="1719860"/>
            <a:ext cx="3356181" cy="22688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7FC5E9-1E38-5C43-829E-53C4FC1813EF}"/>
              </a:ext>
            </a:extLst>
          </p:cNvPr>
          <p:cNvSpPr/>
          <p:nvPr/>
        </p:nvSpPr>
        <p:spPr>
          <a:xfrm>
            <a:off x="261258" y="4131186"/>
            <a:ext cx="33419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# Unit 9 Naive Bayes Classifier</a:t>
            </a:r>
          </a:p>
          <a:p>
            <a:endParaRPr lang="en-US" sz="1200" dirty="0"/>
          </a:p>
          <a:p>
            <a:r>
              <a:rPr lang="en-US" sz="1200" dirty="0" err="1"/>
              <a:t>vball</a:t>
            </a:r>
            <a:r>
              <a:rPr lang="en-US" sz="1200" dirty="0"/>
              <a:t> = </a:t>
            </a:r>
            <a:r>
              <a:rPr lang="en-US" sz="1200" dirty="0" err="1"/>
              <a:t>read.csv</a:t>
            </a:r>
            <a:r>
              <a:rPr lang="en-US" sz="1200" dirty="0"/>
              <a:t>(</a:t>
            </a:r>
            <a:r>
              <a:rPr lang="en-US" sz="1200" dirty="0" err="1"/>
              <a:t>file.choose</a:t>
            </a:r>
            <a:r>
              <a:rPr lang="en-US" sz="1200" dirty="0"/>
              <a:t>(),header = TRUE)</a:t>
            </a:r>
          </a:p>
          <a:p>
            <a:r>
              <a:rPr lang="en-US" sz="1200" dirty="0" err="1"/>
              <a:t>vball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install.packages</a:t>
            </a:r>
            <a:r>
              <a:rPr lang="en-US" sz="1200" dirty="0"/>
              <a:t>("e1071") #</a:t>
            </a:r>
            <a:r>
              <a:rPr lang="en-US" sz="1200" dirty="0" err="1"/>
              <a:t>naiveBayes</a:t>
            </a:r>
            <a:r>
              <a:rPr lang="en-US" sz="1200" dirty="0"/>
              <a:t>()</a:t>
            </a:r>
          </a:p>
          <a:p>
            <a:r>
              <a:rPr lang="en-US" sz="1200" dirty="0"/>
              <a:t>library(e1071)</a:t>
            </a:r>
          </a:p>
          <a:p>
            <a:endParaRPr lang="en-US" sz="1200" dirty="0"/>
          </a:p>
          <a:p>
            <a:r>
              <a:rPr lang="en-US" sz="1200" dirty="0"/>
              <a:t>model = </a:t>
            </a:r>
            <a:r>
              <a:rPr lang="en-US" sz="1200" dirty="0" err="1"/>
              <a:t>naiveBayes</a:t>
            </a:r>
            <a:r>
              <a:rPr lang="en-US" sz="1200" dirty="0"/>
              <a:t>(</a:t>
            </a:r>
            <a:r>
              <a:rPr lang="en-US" sz="1200" dirty="0" err="1"/>
              <a:t>Volleyball~.,data</a:t>
            </a:r>
            <a:r>
              <a:rPr lang="en-US" sz="1200" dirty="0"/>
              <a:t> = </a:t>
            </a:r>
            <a:r>
              <a:rPr lang="en-US" sz="1200" dirty="0" err="1"/>
              <a:t>vball</a:t>
            </a:r>
            <a:r>
              <a:rPr lang="en-US" sz="1200" dirty="0"/>
              <a:t>)</a:t>
            </a:r>
          </a:p>
          <a:p>
            <a:r>
              <a:rPr lang="en-US" sz="1200" dirty="0"/>
              <a:t>predict(</a:t>
            </a:r>
            <a:r>
              <a:rPr lang="en-US" sz="1200" dirty="0" err="1"/>
              <a:t>model,vball</a:t>
            </a:r>
            <a:r>
              <a:rPr lang="en-US" sz="1200" dirty="0"/>
              <a:t>[,c(1,2)])</a:t>
            </a:r>
          </a:p>
          <a:p>
            <a:endParaRPr lang="en-US" sz="1200" dirty="0"/>
          </a:p>
          <a:p>
            <a:r>
              <a:rPr lang="en-US" sz="1200" dirty="0" err="1"/>
              <a:t>df</a:t>
            </a:r>
            <a:r>
              <a:rPr lang="en-US" sz="1200" dirty="0"/>
              <a:t> = </a:t>
            </a:r>
            <a:r>
              <a:rPr lang="en-US" sz="1200" dirty="0" err="1"/>
              <a:t>data.frame</a:t>
            </a:r>
            <a:r>
              <a:rPr lang="en-US" sz="1200" dirty="0"/>
              <a:t>(Outlook = "Rain", Wind = "Hi")</a:t>
            </a:r>
          </a:p>
          <a:p>
            <a:r>
              <a:rPr lang="en-US" sz="1200" dirty="0"/>
              <a:t>predict(</a:t>
            </a:r>
            <a:r>
              <a:rPr lang="en-US" sz="1200" dirty="0" err="1"/>
              <a:t>model,df</a:t>
            </a:r>
            <a:r>
              <a:rPr lang="en-US" sz="1200" dirty="0"/>
              <a:t>) #just classifications</a:t>
            </a:r>
          </a:p>
          <a:p>
            <a:r>
              <a:rPr lang="en-US" sz="1200" dirty="0"/>
              <a:t>predict(</a:t>
            </a:r>
            <a:r>
              <a:rPr lang="en-US" sz="1200" dirty="0" err="1"/>
              <a:t>model,df</a:t>
            </a:r>
            <a:r>
              <a:rPr lang="en-US" sz="1200" dirty="0"/>
              <a:t>, type = "raw") #gives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918173470"/>
      </p:ext>
    </p:extLst>
  </p:cSld>
  <p:clrMapOvr>
    <a:masterClrMapping/>
  </p:clrMapOvr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4693</TotalTime>
  <Words>1005</Words>
  <Application>Microsoft Macintosh PowerPoint</Application>
  <PresentationFormat>On-screen Show (4:3)</PresentationFormat>
  <Paragraphs>160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2U</vt:lpstr>
      <vt:lpstr>UNIT9,10 and 11  Code and Concept Review</vt:lpstr>
      <vt:lpstr>A Medical Test</vt:lpstr>
      <vt:lpstr>A Medical Test</vt:lpstr>
      <vt:lpstr>A Medical Test</vt:lpstr>
      <vt:lpstr>A Medical Test</vt:lpstr>
      <vt:lpstr>Example: Volleyball</vt:lpstr>
      <vt:lpstr>Example: Volleyball</vt:lpstr>
      <vt:lpstr>Example: Volleyball</vt:lpstr>
      <vt:lpstr>Example:  Volleyball with naiveBayes()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UNIT9,10 and 11  Code and Concept Review</dc:title>
  <dc:creator>Microsoft Office User</dc:creator>
  <cp:lastModifiedBy>Microsoft Office User</cp:lastModifiedBy>
  <cp:revision>23</cp:revision>
  <dcterms:created xsi:type="dcterms:W3CDTF">2018-11-15T23:22:11Z</dcterms:created>
  <dcterms:modified xsi:type="dcterms:W3CDTF">2019-03-21T23:51:57Z</dcterms:modified>
</cp:coreProperties>
</file>