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4" r:id="rId7"/>
    <p:sldId id="261" r:id="rId8"/>
    <p:sldId id="269" r:id="rId9"/>
    <p:sldId id="270" r:id="rId10"/>
    <p:sldId id="271" r:id="rId11"/>
    <p:sldId id="272" r:id="rId12"/>
    <p:sldId id="260" r:id="rId13"/>
    <p:sldId id="263"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BED7-1839-4CB2-9DE8-4ADBDEBC7687}"/>
              </a:ext>
            </a:extLst>
          </p:cNvPr>
          <p:cNvSpPr>
            <a:spLocks noGrp="1"/>
          </p:cNvSpPr>
          <p:nvPr>
            <p:ph type="ctrTitle"/>
          </p:nvPr>
        </p:nvSpPr>
        <p:spPr>
          <a:xfrm>
            <a:off x="1876424" y="514906"/>
            <a:ext cx="8791575" cy="1970842"/>
          </a:xfrm>
        </p:spPr>
        <p:txBody>
          <a:bodyPr>
            <a:normAutofit/>
          </a:bodyPr>
          <a:lstStyle/>
          <a:p>
            <a:pPr algn="ctr"/>
            <a:r>
              <a:rPr lang="en-IE" sz="7200" dirty="0"/>
              <a:t>Book-King</a:t>
            </a:r>
          </a:p>
        </p:txBody>
      </p:sp>
      <p:sp>
        <p:nvSpPr>
          <p:cNvPr id="3" name="Subtitle 2">
            <a:extLst>
              <a:ext uri="{FF2B5EF4-FFF2-40B4-BE49-F238E27FC236}">
                <a16:creationId xmlns:a16="http://schemas.microsoft.com/office/drawing/2014/main" id="{0DA94228-530F-4487-86DF-25194E2311C1}"/>
              </a:ext>
            </a:extLst>
          </p:cNvPr>
          <p:cNvSpPr>
            <a:spLocks noGrp="1"/>
          </p:cNvSpPr>
          <p:nvPr>
            <p:ph type="subTitle" idx="1"/>
          </p:nvPr>
        </p:nvSpPr>
        <p:spPr/>
        <p:txBody>
          <a:bodyPr/>
          <a:lstStyle/>
          <a:p>
            <a:pPr algn="ctr"/>
            <a:r>
              <a:rPr lang="en-IE" dirty="0"/>
              <a:t>Professional Practice in IT 3</a:t>
            </a:r>
            <a:r>
              <a:rPr lang="en-IE" baseline="30000" dirty="0"/>
              <a:t>rd</a:t>
            </a:r>
            <a:r>
              <a:rPr lang="en-IE" dirty="0"/>
              <a:t> Year Project</a:t>
            </a:r>
          </a:p>
          <a:p>
            <a:pPr algn="ctr"/>
            <a:r>
              <a:rPr lang="en-IE" dirty="0"/>
              <a:t>Arron Healy  G00346883</a:t>
            </a:r>
          </a:p>
          <a:p>
            <a:pPr algn="ctr"/>
            <a:r>
              <a:rPr lang="en-IE" dirty="0"/>
              <a:t>Mark Gilmore G00214777</a:t>
            </a:r>
          </a:p>
        </p:txBody>
      </p:sp>
    </p:spTree>
    <p:extLst>
      <p:ext uri="{BB962C8B-B14F-4D97-AF65-F5344CB8AC3E}">
        <p14:creationId xmlns:p14="http://schemas.microsoft.com/office/powerpoint/2010/main" val="2115139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AFF7319-F9E1-4261-ACAA-069C318D0EFB}"/>
              </a:ext>
            </a:extLst>
          </p:cNvPr>
          <p:cNvSpPr>
            <a:spLocks noGrp="1"/>
          </p:cNvSpPr>
          <p:nvPr>
            <p:ph type="title"/>
          </p:nvPr>
        </p:nvSpPr>
        <p:spPr>
          <a:xfrm>
            <a:off x="1141413" y="618518"/>
            <a:ext cx="4459286" cy="1478570"/>
          </a:xfrm>
        </p:spPr>
        <p:txBody>
          <a:bodyPr>
            <a:normAutofit/>
          </a:bodyPr>
          <a:lstStyle/>
          <a:p>
            <a:r>
              <a:rPr lang="en-IE" sz="3200"/>
              <a:t>Class component</a:t>
            </a:r>
          </a:p>
        </p:txBody>
      </p:sp>
      <p:sp>
        <p:nvSpPr>
          <p:cNvPr id="10" name="Content Placeholder 9">
            <a:extLst>
              <a:ext uri="{FF2B5EF4-FFF2-40B4-BE49-F238E27FC236}">
                <a16:creationId xmlns:a16="http://schemas.microsoft.com/office/drawing/2014/main" id="{EC8862F5-F097-4528-87F4-F905A0BA07FA}"/>
              </a:ext>
            </a:extLst>
          </p:cNvPr>
          <p:cNvSpPr>
            <a:spLocks noGrp="1"/>
          </p:cNvSpPr>
          <p:nvPr>
            <p:ph idx="1"/>
          </p:nvPr>
        </p:nvSpPr>
        <p:spPr>
          <a:xfrm>
            <a:off x="1141412" y="2249487"/>
            <a:ext cx="4459287" cy="3965046"/>
          </a:xfrm>
        </p:spPr>
        <p:txBody>
          <a:bodyPr>
            <a:normAutofit/>
          </a:bodyPr>
          <a:lstStyle/>
          <a:p>
            <a:pPr marL="0" indent="0">
              <a:buNone/>
            </a:pPr>
            <a:r>
              <a:rPr lang="en-IE" dirty="0"/>
              <a:t>A class component is a more featured way to define a React component. It also acts like a function that receives props, but that function also considers a private internal state as additional input that controls the returned JSX</a:t>
            </a:r>
            <a:endParaRPr lang="en-US" sz="2000" dirty="0"/>
          </a:p>
        </p:txBody>
      </p:sp>
      <p:pic>
        <p:nvPicPr>
          <p:cNvPr id="8" name="Content Placeholder 4" descr="A screenshot of a social media post&#10;&#10;Description automatically generated">
            <a:extLst>
              <a:ext uri="{FF2B5EF4-FFF2-40B4-BE49-F238E27FC236}">
                <a16:creationId xmlns:a16="http://schemas.microsoft.com/office/drawing/2014/main" id="{BFCFADA7-3A71-4B71-9F94-B24130ED66DE}"/>
              </a:ext>
            </a:extLst>
          </p:cNvPr>
          <p:cNvPicPr>
            <a:picLocks noChangeAspect="1"/>
          </p:cNvPicPr>
          <p:nvPr/>
        </p:nvPicPr>
        <p:blipFill>
          <a:blip r:embed="rId4"/>
          <a:stretch>
            <a:fillRect/>
          </a:stretch>
        </p:blipFill>
        <p:spPr>
          <a:xfrm>
            <a:off x="6096000" y="2256367"/>
            <a:ext cx="5456279" cy="396504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 name="Group 1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80049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35BD-F841-4066-8B75-2D81CE31DFF0}"/>
              </a:ext>
            </a:extLst>
          </p:cNvPr>
          <p:cNvSpPr>
            <a:spLocks noGrp="1"/>
          </p:cNvSpPr>
          <p:nvPr>
            <p:ph type="title"/>
          </p:nvPr>
        </p:nvSpPr>
        <p:spPr/>
        <p:txBody>
          <a:bodyPr/>
          <a:lstStyle/>
          <a:p>
            <a:r>
              <a:rPr lang="en-IE" dirty="0" err="1"/>
              <a:t>Jsx</a:t>
            </a:r>
            <a:endParaRPr lang="en-IE" dirty="0"/>
          </a:p>
        </p:txBody>
      </p:sp>
      <p:sp>
        <p:nvSpPr>
          <p:cNvPr id="3" name="Content Placeholder 2">
            <a:extLst>
              <a:ext uri="{FF2B5EF4-FFF2-40B4-BE49-F238E27FC236}">
                <a16:creationId xmlns:a16="http://schemas.microsoft.com/office/drawing/2014/main" id="{F46BCC87-4314-4D5B-ABE6-22BD7C989A3E}"/>
              </a:ext>
            </a:extLst>
          </p:cNvPr>
          <p:cNvSpPr>
            <a:spLocks noGrp="1"/>
          </p:cNvSpPr>
          <p:nvPr>
            <p:ph idx="1"/>
          </p:nvPr>
        </p:nvSpPr>
        <p:spPr/>
        <p:txBody>
          <a:bodyPr/>
          <a:lstStyle/>
          <a:p>
            <a:pPr marL="0" indent="0">
              <a:buNone/>
            </a:pPr>
            <a:r>
              <a:rPr lang="en-IE" dirty="0"/>
              <a:t>JSX is an XML/HTML-like syntax used by React that extends ECMAScript so that XML/HTML-like text can co-exist with JavaScript/React code. </a:t>
            </a:r>
          </a:p>
          <a:p>
            <a:pPr marL="0" indent="0">
              <a:buNone/>
            </a:pPr>
            <a:r>
              <a:rPr lang="en-IE" dirty="0"/>
              <a:t>The syntax is intended to be used by </a:t>
            </a:r>
            <a:r>
              <a:rPr lang="en-IE" dirty="0" err="1"/>
              <a:t>preprocessors</a:t>
            </a:r>
            <a:r>
              <a:rPr lang="en-IE" dirty="0"/>
              <a:t> to transform HTML-like text found in JavaScript files into standard JavaScript objects that a JavaScript engine will parse</a:t>
            </a:r>
          </a:p>
        </p:txBody>
      </p:sp>
    </p:spTree>
    <p:extLst>
      <p:ext uri="{BB962C8B-B14F-4D97-AF65-F5344CB8AC3E}">
        <p14:creationId xmlns:p14="http://schemas.microsoft.com/office/powerpoint/2010/main" val="113402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2BDF-74A9-42A2-A6D6-15984B008F9D}"/>
              </a:ext>
            </a:extLst>
          </p:cNvPr>
          <p:cNvSpPr>
            <a:spLocks noGrp="1"/>
          </p:cNvSpPr>
          <p:nvPr>
            <p:ph type="title"/>
          </p:nvPr>
        </p:nvSpPr>
        <p:spPr/>
        <p:txBody>
          <a:bodyPr/>
          <a:lstStyle/>
          <a:p>
            <a:pPr algn="ctr"/>
            <a:r>
              <a:rPr lang="en-IE" dirty="0"/>
              <a:t>Redux</a:t>
            </a:r>
          </a:p>
        </p:txBody>
      </p:sp>
      <p:sp>
        <p:nvSpPr>
          <p:cNvPr id="3" name="Content Placeholder 2">
            <a:extLst>
              <a:ext uri="{FF2B5EF4-FFF2-40B4-BE49-F238E27FC236}">
                <a16:creationId xmlns:a16="http://schemas.microsoft.com/office/drawing/2014/main" id="{7DA24EE2-6421-4EA5-AA05-4BED6CFD0AE8}"/>
              </a:ext>
            </a:extLst>
          </p:cNvPr>
          <p:cNvSpPr>
            <a:spLocks noGrp="1"/>
          </p:cNvSpPr>
          <p:nvPr>
            <p:ph idx="1"/>
          </p:nvPr>
        </p:nvSpPr>
        <p:spPr/>
        <p:txBody>
          <a:bodyPr/>
          <a:lstStyle/>
          <a:p>
            <a:r>
              <a:rPr lang="en-IE" dirty="0"/>
              <a:t>An open-source JavaScript library for managing an applications state</a:t>
            </a:r>
          </a:p>
          <a:p>
            <a:r>
              <a:rPr lang="en-IE" dirty="0"/>
              <a:t>Central data store for all your apps data</a:t>
            </a:r>
          </a:p>
          <a:p>
            <a:r>
              <a:rPr lang="en-IE" dirty="0"/>
              <a:t>Can be accessed by any component by dispatching action (</a:t>
            </a:r>
            <a:r>
              <a:rPr lang="en-IE" dirty="0" err="1"/>
              <a:t>addPost</a:t>
            </a:r>
            <a:r>
              <a:rPr lang="en-IE" dirty="0"/>
              <a:t> etc.)</a:t>
            </a:r>
          </a:p>
          <a:p>
            <a:r>
              <a:rPr lang="en-IE" dirty="0"/>
              <a:t>Reducer updates the central state</a:t>
            </a:r>
          </a:p>
          <a:p>
            <a:endParaRPr lang="en-IE" dirty="0"/>
          </a:p>
          <a:p>
            <a:endParaRPr lang="en-IE" dirty="0"/>
          </a:p>
        </p:txBody>
      </p:sp>
    </p:spTree>
    <p:extLst>
      <p:ext uri="{BB962C8B-B14F-4D97-AF65-F5344CB8AC3E}">
        <p14:creationId xmlns:p14="http://schemas.microsoft.com/office/powerpoint/2010/main" val="50876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FD0F-31D6-4C08-9A0E-CEA6447E27D7}"/>
              </a:ext>
            </a:extLst>
          </p:cNvPr>
          <p:cNvSpPr>
            <a:spLocks noGrp="1"/>
          </p:cNvSpPr>
          <p:nvPr>
            <p:ph type="title"/>
          </p:nvPr>
        </p:nvSpPr>
        <p:spPr/>
        <p:txBody>
          <a:bodyPr/>
          <a:lstStyle/>
          <a:p>
            <a:pPr algn="ctr"/>
            <a:r>
              <a:rPr lang="en-IE" dirty="0"/>
              <a:t>Libraries used</a:t>
            </a:r>
          </a:p>
        </p:txBody>
      </p:sp>
      <p:sp>
        <p:nvSpPr>
          <p:cNvPr id="3" name="Content Placeholder 2">
            <a:extLst>
              <a:ext uri="{FF2B5EF4-FFF2-40B4-BE49-F238E27FC236}">
                <a16:creationId xmlns:a16="http://schemas.microsoft.com/office/drawing/2014/main" id="{3D405829-EE2F-4423-8ACC-A11A980C2491}"/>
              </a:ext>
            </a:extLst>
          </p:cNvPr>
          <p:cNvSpPr>
            <a:spLocks noGrp="1"/>
          </p:cNvSpPr>
          <p:nvPr>
            <p:ph idx="1"/>
          </p:nvPr>
        </p:nvSpPr>
        <p:spPr>
          <a:xfrm>
            <a:off x="1141412" y="2249486"/>
            <a:ext cx="9905999" cy="4479787"/>
          </a:xfrm>
        </p:spPr>
        <p:txBody>
          <a:bodyPr>
            <a:normAutofit fontScale="92500" lnSpcReduction="20000"/>
          </a:bodyPr>
          <a:lstStyle/>
          <a:p>
            <a:pPr algn="ctr"/>
            <a:r>
              <a:rPr lang="en-IE" dirty="0" err="1"/>
              <a:t>Axios</a:t>
            </a:r>
            <a:r>
              <a:rPr lang="en-IE" dirty="0"/>
              <a:t> (Allows you to make HTTP requests from node.js)</a:t>
            </a:r>
          </a:p>
          <a:p>
            <a:pPr algn="ctr"/>
            <a:r>
              <a:rPr lang="en-IE" dirty="0" err="1"/>
              <a:t>Classnames</a:t>
            </a:r>
            <a:r>
              <a:rPr lang="en-IE" dirty="0"/>
              <a:t> (</a:t>
            </a:r>
            <a:r>
              <a:rPr lang="en-IE" dirty="0" err="1"/>
              <a:t>javascript</a:t>
            </a:r>
            <a:r>
              <a:rPr lang="en-IE" dirty="0"/>
              <a:t> utility for conditionally joining class names together)</a:t>
            </a:r>
          </a:p>
          <a:p>
            <a:pPr algn="ctr"/>
            <a:r>
              <a:rPr lang="en-IE" dirty="0" err="1"/>
              <a:t>Formdata</a:t>
            </a:r>
            <a:r>
              <a:rPr lang="en-IE" dirty="0"/>
              <a:t> (Interface provides a way to easily construct a set of key/value pairs representing form fields and their values)</a:t>
            </a:r>
          </a:p>
          <a:p>
            <a:pPr algn="ctr"/>
            <a:r>
              <a:rPr lang="en-IE" dirty="0" err="1"/>
              <a:t>Jwt</a:t>
            </a:r>
            <a:r>
              <a:rPr lang="en-IE" dirty="0"/>
              <a:t>-decode (Used to generate auth tokens)</a:t>
            </a:r>
          </a:p>
          <a:p>
            <a:pPr algn="ctr"/>
            <a:r>
              <a:rPr lang="en-IE" dirty="0" err="1"/>
              <a:t>Multer</a:t>
            </a:r>
            <a:r>
              <a:rPr lang="en-IE" dirty="0"/>
              <a:t> (Middleware for uploading files or images)</a:t>
            </a:r>
          </a:p>
          <a:p>
            <a:pPr algn="ctr"/>
            <a:r>
              <a:rPr lang="en-IE" dirty="0" err="1"/>
              <a:t>Bcryptjs</a:t>
            </a:r>
            <a:r>
              <a:rPr lang="en-IE" dirty="0"/>
              <a:t> (Used for hashing passwords)</a:t>
            </a:r>
          </a:p>
          <a:p>
            <a:pPr algn="ctr"/>
            <a:r>
              <a:rPr lang="en-IE" dirty="0"/>
              <a:t>Body-parser (Allows access to </a:t>
            </a:r>
            <a:r>
              <a:rPr lang="en-IE" dirty="0" err="1"/>
              <a:t>req.body</a:t>
            </a:r>
            <a:r>
              <a:rPr lang="en-IE" dirty="0"/>
              <a:t> from within your routes)</a:t>
            </a:r>
          </a:p>
          <a:p>
            <a:pPr algn="ctr"/>
            <a:r>
              <a:rPr lang="en-IE" dirty="0"/>
              <a:t>Concurrently (Allows the running of multiple commands)</a:t>
            </a:r>
          </a:p>
          <a:p>
            <a:pPr algn="ctr"/>
            <a:r>
              <a:rPr lang="en-IE" dirty="0"/>
              <a:t>Passport (Lets you authenticate endpoints using a JSON web token</a:t>
            </a:r>
          </a:p>
        </p:txBody>
      </p:sp>
    </p:spTree>
    <p:extLst>
      <p:ext uri="{BB962C8B-B14F-4D97-AF65-F5344CB8AC3E}">
        <p14:creationId xmlns:p14="http://schemas.microsoft.com/office/powerpoint/2010/main" val="299860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37B8A-D98A-4D63-9ACF-00FDE65CA2D3}"/>
              </a:ext>
            </a:extLst>
          </p:cNvPr>
          <p:cNvSpPr>
            <a:spLocks noGrp="1"/>
          </p:cNvSpPr>
          <p:nvPr>
            <p:ph type="title"/>
          </p:nvPr>
        </p:nvSpPr>
        <p:spPr/>
        <p:txBody>
          <a:bodyPr/>
          <a:lstStyle/>
          <a:p>
            <a:pPr algn="ctr"/>
            <a:r>
              <a:rPr lang="en-IE" dirty="0"/>
              <a:t>Timetable</a:t>
            </a:r>
          </a:p>
        </p:txBody>
      </p:sp>
      <p:sp>
        <p:nvSpPr>
          <p:cNvPr id="3" name="Content Placeholder 2">
            <a:extLst>
              <a:ext uri="{FF2B5EF4-FFF2-40B4-BE49-F238E27FC236}">
                <a16:creationId xmlns:a16="http://schemas.microsoft.com/office/drawing/2014/main" id="{93020BBC-F274-4594-A581-F77B25C0CF5A}"/>
              </a:ext>
            </a:extLst>
          </p:cNvPr>
          <p:cNvSpPr>
            <a:spLocks noGrp="1"/>
          </p:cNvSpPr>
          <p:nvPr>
            <p:ph idx="1"/>
          </p:nvPr>
        </p:nvSpPr>
        <p:spPr/>
        <p:txBody>
          <a:bodyPr>
            <a:normAutofit lnSpcReduction="10000"/>
          </a:bodyPr>
          <a:lstStyle/>
          <a:p>
            <a:r>
              <a:rPr lang="en-IE" dirty="0"/>
              <a:t>Weeks 1-2: Get to grips with React and Redux by doing several YouTube tutorials and initial project skeleton setup</a:t>
            </a:r>
          </a:p>
          <a:p>
            <a:r>
              <a:rPr lang="en-IE" dirty="0"/>
              <a:t>Weeks 3-4: Login and Register. Arron (Backend), Mark (Frontend)</a:t>
            </a:r>
          </a:p>
          <a:p>
            <a:r>
              <a:rPr lang="en-IE" dirty="0"/>
              <a:t>Weeks 4-5: Profile (Add, Delete etc.), Dashboard, Book (List, Add, Delete etc.)</a:t>
            </a:r>
          </a:p>
          <a:p>
            <a:r>
              <a:rPr lang="en-IE" dirty="0"/>
              <a:t>Weeks 6-7: Arron (Post, Post feed etc.), Mark (Shopping Cart)</a:t>
            </a:r>
          </a:p>
          <a:p>
            <a:r>
              <a:rPr lang="en-IE" dirty="0"/>
              <a:t>Weeks 8-9: Book and Profile Image, Search Bar</a:t>
            </a:r>
          </a:p>
          <a:p>
            <a:r>
              <a:rPr lang="en-IE" dirty="0"/>
              <a:t>Weeks 10: README, Tidy Code, Heroku Setup</a:t>
            </a:r>
          </a:p>
        </p:txBody>
      </p:sp>
    </p:spTree>
    <p:extLst>
      <p:ext uri="{BB962C8B-B14F-4D97-AF65-F5344CB8AC3E}">
        <p14:creationId xmlns:p14="http://schemas.microsoft.com/office/powerpoint/2010/main" val="3032676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2300-3507-47B4-A3E3-F7EED85325D5}"/>
              </a:ext>
            </a:extLst>
          </p:cNvPr>
          <p:cNvSpPr>
            <a:spLocks noGrp="1"/>
          </p:cNvSpPr>
          <p:nvPr>
            <p:ph type="title"/>
          </p:nvPr>
        </p:nvSpPr>
        <p:spPr/>
        <p:txBody>
          <a:bodyPr/>
          <a:lstStyle/>
          <a:p>
            <a:pPr algn="ctr"/>
            <a:r>
              <a:rPr lang="en-IE" dirty="0"/>
              <a:t>Problems encountered</a:t>
            </a:r>
          </a:p>
        </p:txBody>
      </p:sp>
      <p:sp>
        <p:nvSpPr>
          <p:cNvPr id="3" name="Content Placeholder 2">
            <a:extLst>
              <a:ext uri="{FF2B5EF4-FFF2-40B4-BE49-F238E27FC236}">
                <a16:creationId xmlns:a16="http://schemas.microsoft.com/office/drawing/2014/main" id="{EC07446E-45E0-4B03-8634-B88D1881D275}"/>
              </a:ext>
            </a:extLst>
          </p:cNvPr>
          <p:cNvSpPr>
            <a:spLocks noGrp="1"/>
          </p:cNvSpPr>
          <p:nvPr>
            <p:ph idx="1"/>
          </p:nvPr>
        </p:nvSpPr>
        <p:spPr/>
        <p:txBody>
          <a:bodyPr/>
          <a:lstStyle/>
          <a:p>
            <a:r>
              <a:rPr lang="en-IE" dirty="0"/>
              <a:t>Learning new technologies in a short space of time</a:t>
            </a:r>
          </a:p>
          <a:p>
            <a:r>
              <a:rPr lang="en-IE" dirty="0"/>
              <a:t>Learning to work together on a team project for the first time</a:t>
            </a:r>
          </a:p>
          <a:p>
            <a:r>
              <a:rPr lang="en-IE" dirty="0"/>
              <a:t>Learning to constantly </a:t>
            </a:r>
            <a:r>
              <a:rPr lang="en-IE"/>
              <a:t>update GitHub</a:t>
            </a:r>
          </a:p>
          <a:p>
            <a:endParaRPr lang="en-IE" dirty="0"/>
          </a:p>
          <a:p>
            <a:endParaRPr lang="en-IE" dirty="0"/>
          </a:p>
          <a:p>
            <a:endParaRPr lang="en-IE" dirty="0"/>
          </a:p>
        </p:txBody>
      </p:sp>
    </p:spTree>
    <p:extLst>
      <p:ext uri="{BB962C8B-B14F-4D97-AF65-F5344CB8AC3E}">
        <p14:creationId xmlns:p14="http://schemas.microsoft.com/office/powerpoint/2010/main" val="345716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27CC-3A58-4642-9A76-A63F2303F581}"/>
              </a:ext>
            </a:extLst>
          </p:cNvPr>
          <p:cNvSpPr>
            <a:spLocks noGrp="1"/>
          </p:cNvSpPr>
          <p:nvPr>
            <p:ph type="title"/>
          </p:nvPr>
        </p:nvSpPr>
        <p:spPr/>
        <p:txBody>
          <a:bodyPr/>
          <a:lstStyle/>
          <a:p>
            <a:pPr algn="ctr"/>
            <a:r>
              <a:rPr lang="en-IE" dirty="0"/>
              <a:t>Conclusions</a:t>
            </a:r>
          </a:p>
        </p:txBody>
      </p:sp>
      <p:sp>
        <p:nvSpPr>
          <p:cNvPr id="3" name="Content Placeholder 2">
            <a:extLst>
              <a:ext uri="{FF2B5EF4-FFF2-40B4-BE49-F238E27FC236}">
                <a16:creationId xmlns:a16="http://schemas.microsoft.com/office/drawing/2014/main" id="{FC6EAA19-6D6C-418F-9D10-47BBE4644466}"/>
              </a:ext>
            </a:extLst>
          </p:cNvPr>
          <p:cNvSpPr>
            <a:spLocks noGrp="1"/>
          </p:cNvSpPr>
          <p:nvPr>
            <p:ph idx="1"/>
          </p:nvPr>
        </p:nvSpPr>
        <p:spPr/>
        <p:txBody>
          <a:bodyPr/>
          <a:lstStyle/>
          <a:p>
            <a:pPr marL="0" indent="0">
              <a:buNone/>
            </a:pPr>
            <a:r>
              <a:rPr lang="en-IE" dirty="0"/>
              <a:t>Overall building the project was a very enjoyable experience. As well as learning new technologies we developed our communication skills, our ability to work as a team, a better understanding of version control and most importantly we gained valuable knowledge of what it is expected in the industry. We overcame any obstacles by working together and learned that it is better to have two people working together than trying to do things on our own.</a:t>
            </a:r>
          </a:p>
        </p:txBody>
      </p:sp>
    </p:spTree>
    <p:extLst>
      <p:ext uri="{BB962C8B-B14F-4D97-AF65-F5344CB8AC3E}">
        <p14:creationId xmlns:p14="http://schemas.microsoft.com/office/powerpoint/2010/main" val="40216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5F5C-6725-4482-ABCC-5E47995DBD13}"/>
              </a:ext>
            </a:extLst>
          </p:cNvPr>
          <p:cNvSpPr>
            <a:spLocks noGrp="1"/>
          </p:cNvSpPr>
          <p:nvPr>
            <p:ph type="title"/>
          </p:nvPr>
        </p:nvSpPr>
        <p:spPr/>
        <p:txBody>
          <a:bodyPr/>
          <a:lstStyle/>
          <a:p>
            <a:pPr algn="ctr"/>
            <a:r>
              <a:rPr lang="en-IE" dirty="0"/>
              <a:t>Introduction</a:t>
            </a:r>
          </a:p>
        </p:txBody>
      </p:sp>
      <p:sp>
        <p:nvSpPr>
          <p:cNvPr id="3" name="Content Placeholder 2">
            <a:extLst>
              <a:ext uri="{FF2B5EF4-FFF2-40B4-BE49-F238E27FC236}">
                <a16:creationId xmlns:a16="http://schemas.microsoft.com/office/drawing/2014/main" id="{DEA44872-B7EA-4EC2-99F2-B45172ACB474}"/>
              </a:ext>
            </a:extLst>
          </p:cNvPr>
          <p:cNvSpPr>
            <a:spLocks noGrp="1"/>
          </p:cNvSpPr>
          <p:nvPr>
            <p:ph idx="1"/>
          </p:nvPr>
        </p:nvSpPr>
        <p:spPr/>
        <p:txBody>
          <a:bodyPr/>
          <a:lstStyle/>
          <a:p>
            <a:r>
              <a:rPr lang="en-IE" dirty="0"/>
              <a:t>Book-King is a website that allows users to buy and sell books as well as create and comment on threads about books</a:t>
            </a:r>
          </a:p>
          <a:p>
            <a:r>
              <a:rPr lang="en-IE" dirty="0"/>
              <a:t>It is created using the MERN stack (MongoDB, Express, React, NodeJS) and Redux</a:t>
            </a:r>
          </a:p>
          <a:p>
            <a:endParaRPr lang="en-IE" dirty="0"/>
          </a:p>
          <a:p>
            <a:endParaRPr lang="en-IE" dirty="0"/>
          </a:p>
        </p:txBody>
      </p:sp>
    </p:spTree>
    <p:extLst>
      <p:ext uri="{BB962C8B-B14F-4D97-AF65-F5344CB8AC3E}">
        <p14:creationId xmlns:p14="http://schemas.microsoft.com/office/powerpoint/2010/main" val="282101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3F01-F39B-4306-BCBF-CFAD9673FE25}"/>
              </a:ext>
            </a:extLst>
          </p:cNvPr>
          <p:cNvSpPr>
            <a:spLocks noGrp="1"/>
          </p:cNvSpPr>
          <p:nvPr>
            <p:ph type="title"/>
          </p:nvPr>
        </p:nvSpPr>
        <p:spPr/>
        <p:txBody>
          <a:bodyPr/>
          <a:lstStyle/>
          <a:p>
            <a:pPr algn="ctr"/>
            <a:r>
              <a:rPr lang="en-IE" dirty="0"/>
              <a:t>The idea</a:t>
            </a:r>
          </a:p>
        </p:txBody>
      </p:sp>
      <p:sp>
        <p:nvSpPr>
          <p:cNvPr id="3" name="Content Placeholder 2">
            <a:extLst>
              <a:ext uri="{FF2B5EF4-FFF2-40B4-BE49-F238E27FC236}">
                <a16:creationId xmlns:a16="http://schemas.microsoft.com/office/drawing/2014/main" id="{9FF86E07-F735-465F-AD7D-7B41420ED3F8}"/>
              </a:ext>
            </a:extLst>
          </p:cNvPr>
          <p:cNvSpPr>
            <a:spLocks noGrp="1"/>
          </p:cNvSpPr>
          <p:nvPr>
            <p:ph idx="1"/>
          </p:nvPr>
        </p:nvSpPr>
        <p:spPr/>
        <p:txBody>
          <a:bodyPr/>
          <a:lstStyle/>
          <a:p>
            <a:pPr marL="0" indent="0">
              <a:buNone/>
            </a:pPr>
            <a:r>
              <a:rPr lang="en-IE" dirty="0"/>
              <a:t>After our first meeting we decided that we would build a market place that allowed users to buy and sell their books online. This idea of course is very common online so we decided to not only make a market place but make it a social media like hub for like minded book enthusiasts. </a:t>
            </a:r>
          </a:p>
          <a:p>
            <a:pPr marL="0" indent="0">
              <a:buNone/>
            </a:pPr>
            <a:r>
              <a:rPr lang="en-IE" dirty="0"/>
              <a:t>After careful consideration we decided to build it using the MERN stack and Redux.</a:t>
            </a:r>
          </a:p>
        </p:txBody>
      </p:sp>
    </p:spTree>
    <p:extLst>
      <p:ext uri="{BB962C8B-B14F-4D97-AF65-F5344CB8AC3E}">
        <p14:creationId xmlns:p14="http://schemas.microsoft.com/office/powerpoint/2010/main" val="890618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3125-E7D0-4E14-BC87-82953527BACC}"/>
              </a:ext>
            </a:extLst>
          </p:cNvPr>
          <p:cNvSpPr>
            <a:spLocks noGrp="1"/>
          </p:cNvSpPr>
          <p:nvPr>
            <p:ph type="title"/>
          </p:nvPr>
        </p:nvSpPr>
        <p:spPr/>
        <p:txBody>
          <a:bodyPr/>
          <a:lstStyle/>
          <a:p>
            <a:pPr algn="ctr"/>
            <a:r>
              <a:rPr lang="en-IE" dirty="0"/>
              <a:t>Aims and objectives</a:t>
            </a:r>
          </a:p>
        </p:txBody>
      </p:sp>
      <p:sp>
        <p:nvSpPr>
          <p:cNvPr id="3" name="Content Placeholder 2">
            <a:extLst>
              <a:ext uri="{FF2B5EF4-FFF2-40B4-BE49-F238E27FC236}">
                <a16:creationId xmlns:a16="http://schemas.microsoft.com/office/drawing/2014/main" id="{56A649AE-9231-4F4C-BF84-AA858F25F8DE}"/>
              </a:ext>
            </a:extLst>
          </p:cNvPr>
          <p:cNvSpPr>
            <a:spLocks noGrp="1"/>
          </p:cNvSpPr>
          <p:nvPr>
            <p:ph idx="1"/>
          </p:nvPr>
        </p:nvSpPr>
        <p:spPr/>
        <p:txBody>
          <a:bodyPr/>
          <a:lstStyle/>
          <a:p>
            <a:r>
              <a:rPr lang="en-IE" dirty="0"/>
              <a:t>To build a social media like website that allowed like minded people buy, sell and converse about books</a:t>
            </a:r>
          </a:p>
          <a:p>
            <a:r>
              <a:rPr lang="en-IE" dirty="0"/>
              <a:t>Learn new technologies no included in the course (React, Redux)</a:t>
            </a:r>
          </a:p>
          <a:p>
            <a:r>
              <a:rPr lang="en-IE" dirty="0"/>
              <a:t>Gain a better understanding of version control</a:t>
            </a:r>
          </a:p>
          <a:p>
            <a:r>
              <a:rPr lang="en-IE" dirty="0"/>
              <a:t>Learn to work as a team on big projects</a:t>
            </a:r>
          </a:p>
        </p:txBody>
      </p:sp>
    </p:spTree>
    <p:extLst>
      <p:ext uri="{BB962C8B-B14F-4D97-AF65-F5344CB8AC3E}">
        <p14:creationId xmlns:p14="http://schemas.microsoft.com/office/powerpoint/2010/main" val="368991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EF3C-2185-413F-B0C9-B15B374DB844}"/>
              </a:ext>
            </a:extLst>
          </p:cNvPr>
          <p:cNvSpPr>
            <a:spLocks noGrp="1"/>
          </p:cNvSpPr>
          <p:nvPr>
            <p:ph type="title"/>
          </p:nvPr>
        </p:nvSpPr>
        <p:spPr/>
        <p:txBody>
          <a:bodyPr/>
          <a:lstStyle/>
          <a:p>
            <a:pPr algn="ctr"/>
            <a:r>
              <a:rPr lang="en-IE" dirty="0"/>
              <a:t>Architecture</a:t>
            </a:r>
          </a:p>
        </p:txBody>
      </p:sp>
      <p:sp>
        <p:nvSpPr>
          <p:cNvPr id="3" name="Content Placeholder 2">
            <a:extLst>
              <a:ext uri="{FF2B5EF4-FFF2-40B4-BE49-F238E27FC236}">
                <a16:creationId xmlns:a16="http://schemas.microsoft.com/office/drawing/2014/main" id="{7FB53AEE-6E17-4FA5-B281-971A75CBFC2C}"/>
              </a:ext>
            </a:extLst>
          </p:cNvPr>
          <p:cNvSpPr>
            <a:spLocks noGrp="1"/>
          </p:cNvSpPr>
          <p:nvPr>
            <p:ph idx="1"/>
          </p:nvPr>
        </p:nvSpPr>
        <p:spPr/>
        <p:txBody>
          <a:bodyPr>
            <a:normAutofit fontScale="92500" lnSpcReduction="20000"/>
          </a:bodyPr>
          <a:lstStyle/>
          <a:p>
            <a:r>
              <a:rPr lang="en-IE" dirty="0"/>
              <a:t>We used the MERN stack to build the project. </a:t>
            </a:r>
          </a:p>
          <a:p>
            <a:r>
              <a:rPr lang="en-IE" dirty="0"/>
              <a:t>MERN stack is a free, open source JavaScript software stack for building dynamic websites and web applications</a:t>
            </a:r>
          </a:p>
          <a:p>
            <a:r>
              <a:rPr lang="en-IE" dirty="0"/>
              <a:t>The MERN stack is made up of the following components:</a:t>
            </a:r>
          </a:p>
          <a:p>
            <a:pPr algn="ctr"/>
            <a:r>
              <a:rPr lang="en-IE" dirty="0"/>
              <a:t>MongoDB</a:t>
            </a:r>
          </a:p>
          <a:p>
            <a:pPr algn="ctr"/>
            <a:r>
              <a:rPr lang="en-IE" dirty="0"/>
              <a:t>Express</a:t>
            </a:r>
          </a:p>
          <a:p>
            <a:pPr algn="ctr"/>
            <a:r>
              <a:rPr lang="en-IE" dirty="0"/>
              <a:t>React</a:t>
            </a:r>
          </a:p>
          <a:p>
            <a:pPr algn="ctr"/>
            <a:r>
              <a:rPr lang="en-IE" dirty="0"/>
              <a:t>NodeJS</a:t>
            </a:r>
          </a:p>
        </p:txBody>
      </p:sp>
    </p:spTree>
    <p:extLst>
      <p:ext uri="{BB962C8B-B14F-4D97-AF65-F5344CB8AC3E}">
        <p14:creationId xmlns:p14="http://schemas.microsoft.com/office/powerpoint/2010/main" val="252758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4DD3D612-C364-40A4-81F8-0E34946842F9}"/>
              </a:ext>
            </a:extLst>
          </p:cNvPr>
          <p:cNvPicPr>
            <a:picLocks noGrp="1" noChangeAspect="1"/>
          </p:cNvPicPr>
          <p:nvPr>
            <p:ph idx="1"/>
          </p:nvPr>
        </p:nvPicPr>
        <p:blipFill>
          <a:blip r:embed="rId2"/>
          <a:stretch>
            <a:fillRect/>
          </a:stretch>
        </p:blipFill>
        <p:spPr>
          <a:xfrm>
            <a:off x="1419225" y="352425"/>
            <a:ext cx="9639299" cy="6229350"/>
          </a:xfrm>
        </p:spPr>
      </p:pic>
    </p:spTree>
    <p:extLst>
      <p:ext uri="{BB962C8B-B14F-4D97-AF65-F5344CB8AC3E}">
        <p14:creationId xmlns:p14="http://schemas.microsoft.com/office/powerpoint/2010/main" val="3359924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4B99-4ECC-46EB-B365-15D90B336D70}"/>
              </a:ext>
            </a:extLst>
          </p:cNvPr>
          <p:cNvSpPr>
            <a:spLocks noGrp="1"/>
          </p:cNvSpPr>
          <p:nvPr>
            <p:ph type="title"/>
          </p:nvPr>
        </p:nvSpPr>
        <p:spPr/>
        <p:txBody>
          <a:bodyPr/>
          <a:lstStyle/>
          <a:p>
            <a:pPr algn="ctr"/>
            <a:r>
              <a:rPr lang="en-IE" dirty="0"/>
              <a:t>Why </a:t>
            </a:r>
            <a:r>
              <a:rPr lang="en-IE" dirty="0" err="1"/>
              <a:t>mern</a:t>
            </a:r>
            <a:r>
              <a:rPr lang="en-IE" dirty="0"/>
              <a:t> stack</a:t>
            </a:r>
          </a:p>
        </p:txBody>
      </p:sp>
      <p:sp>
        <p:nvSpPr>
          <p:cNvPr id="3" name="Content Placeholder 2">
            <a:extLst>
              <a:ext uri="{FF2B5EF4-FFF2-40B4-BE49-F238E27FC236}">
                <a16:creationId xmlns:a16="http://schemas.microsoft.com/office/drawing/2014/main" id="{1DA3EEE6-0CAB-4143-973C-1F37EB3BDC12}"/>
              </a:ext>
            </a:extLst>
          </p:cNvPr>
          <p:cNvSpPr>
            <a:spLocks noGrp="1"/>
          </p:cNvSpPr>
          <p:nvPr>
            <p:ph idx="1"/>
          </p:nvPr>
        </p:nvSpPr>
        <p:spPr/>
        <p:txBody>
          <a:bodyPr/>
          <a:lstStyle/>
          <a:p>
            <a:r>
              <a:rPr lang="en-IE" dirty="0"/>
              <a:t>In our 1</a:t>
            </a:r>
            <a:r>
              <a:rPr lang="en-IE" baseline="30000" dirty="0"/>
              <a:t>st</a:t>
            </a:r>
            <a:r>
              <a:rPr lang="en-IE" dirty="0"/>
              <a:t> semester of 3</a:t>
            </a:r>
            <a:r>
              <a:rPr lang="en-IE" baseline="30000" dirty="0"/>
              <a:t>rd</a:t>
            </a:r>
            <a:r>
              <a:rPr lang="en-IE" dirty="0"/>
              <a:t> year we used the MEAN stack and wanted to learn something new that was not part of our course.</a:t>
            </a:r>
          </a:p>
          <a:p>
            <a:r>
              <a:rPr lang="en-IE" dirty="0"/>
              <a:t>After considering similar libraries to the MEAN stack (MERN, VUE) we decided to use the MERN stack</a:t>
            </a:r>
          </a:p>
          <a:p>
            <a:r>
              <a:rPr lang="en-IE" dirty="0"/>
              <a:t>Maintained by Facebook and seemed the more popular of the two</a:t>
            </a:r>
          </a:p>
        </p:txBody>
      </p:sp>
    </p:spTree>
    <p:extLst>
      <p:ext uri="{BB962C8B-B14F-4D97-AF65-F5344CB8AC3E}">
        <p14:creationId xmlns:p14="http://schemas.microsoft.com/office/powerpoint/2010/main" val="29798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D0D9-474F-404B-8011-EE9C31D4DE16}"/>
              </a:ext>
            </a:extLst>
          </p:cNvPr>
          <p:cNvSpPr>
            <a:spLocks noGrp="1"/>
          </p:cNvSpPr>
          <p:nvPr>
            <p:ph type="title"/>
          </p:nvPr>
        </p:nvSpPr>
        <p:spPr/>
        <p:txBody>
          <a:bodyPr/>
          <a:lstStyle/>
          <a:p>
            <a:r>
              <a:rPr lang="en-IE" dirty="0"/>
              <a:t>React Features</a:t>
            </a:r>
          </a:p>
        </p:txBody>
      </p:sp>
      <p:sp>
        <p:nvSpPr>
          <p:cNvPr id="3" name="Content Placeholder 2">
            <a:extLst>
              <a:ext uri="{FF2B5EF4-FFF2-40B4-BE49-F238E27FC236}">
                <a16:creationId xmlns:a16="http://schemas.microsoft.com/office/drawing/2014/main" id="{7E1B2739-DDC4-4670-AA2C-509EBB57BBC1}"/>
              </a:ext>
            </a:extLst>
          </p:cNvPr>
          <p:cNvSpPr>
            <a:spLocks noGrp="1"/>
          </p:cNvSpPr>
          <p:nvPr>
            <p:ph idx="1"/>
          </p:nvPr>
        </p:nvSpPr>
        <p:spPr/>
        <p:txBody>
          <a:bodyPr/>
          <a:lstStyle/>
          <a:p>
            <a:r>
              <a:rPr lang="en-IE" dirty="0"/>
              <a:t>JavaScript library which lets you build user interfaces for web applications</a:t>
            </a:r>
          </a:p>
          <a:p>
            <a:r>
              <a:rPr lang="en-IE" dirty="0"/>
              <a:t>The most important concept to understand in ReactJS is the component</a:t>
            </a:r>
          </a:p>
          <a:p>
            <a:r>
              <a:rPr lang="en-IE" dirty="0"/>
              <a:t>Maintained by Facebook and is currently one of the most popular in the world</a:t>
            </a:r>
          </a:p>
          <a:p>
            <a:r>
              <a:rPr lang="en-IE" dirty="0"/>
              <a:t>Can be a function component or a class component</a:t>
            </a:r>
          </a:p>
        </p:txBody>
      </p:sp>
    </p:spTree>
    <p:extLst>
      <p:ext uri="{BB962C8B-B14F-4D97-AF65-F5344CB8AC3E}">
        <p14:creationId xmlns:p14="http://schemas.microsoft.com/office/powerpoint/2010/main" val="336717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EF015A-6647-41E3-961C-8EB5549C43AF}"/>
              </a:ext>
            </a:extLst>
          </p:cNvPr>
          <p:cNvSpPr>
            <a:spLocks noGrp="1"/>
          </p:cNvSpPr>
          <p:nvPr>
            <p:ph type="title"/>
          </p:nvPr>
        </p:nvSpPr>
        <p:spPr>
          <a:xfrm>
            <a:off x="1141413" y="618518"/>
            <a:ext cx="4459286" cy="1478570"/>
          </a:xfrm>
        </p:spPr>
        <p:txBody>
          <a:bodyPr>
            <a:normAutofit/>
          </a:bodyPr>
          <a:lstStyle/>
          <a:p>
            <a:r>
              <a:rPr lang="en-IE" sz="3200" dirty="0"/>
              <a:t>Function component</a:t>
            </a:r>
          </a:p>
        </p:txBody>
      </p:sp>
      <p:pic>
        <p:nvPicPr>
          <p:cNvPr id="8" name="Content Placeholder 4">
            <a:extLst>
              <a:ext uri="{FF2B5EF4-FFF2-40B4-BE49-F238E27FC236}">
                <a16:creationId xmlns:a16="http://schemas.microsoft.com/office/drawing/2014/main" id="{45DD705D-8A8D-4412-BCC0-9EEB42548CC9}"/>
              </a:ext>
            </a:extLst>
          </p:cNvPr>
          <p:cNvPicPr>
            <a:picLocks noChangeAspect="1"/>
          </p:cNvPicPr>
          <p:nvPr/>
        </p:nvPicPr>
        <p:blipFill>
          <a:blip r:embed="rId4"/>
          <a:stretch>
            <a:fillRect/>
          </a:stretch>
        </p:blipFill>
        <p:spPr>
          <a:xfrm>
            <a:off x="6094411" y="2249485"/>
            <a:ext cx="5456279" cy="354171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 name="Group 1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 name="Content Placeholder 5">
            <a:extLst>
              <a:ext uri="{FF2B5EF4-FFF2-40B4-BE49-F238E27FC236}">
                <a16:creationId xmlns:a16="http://schemas.microsoft.com/office/drawing/2014/main" id="{7D9172FE-F19C-42F5-97B9-657243C44CB4}"/>
              </a:ext>
            </a:extLst>
          </p:cNvPr>
          <p:cNvSpPr>
            <a:spLocks noGrp="1"/>
          </p:cNvSpPr>
          <p:nvPr>
            <p:ph idx="1"/>
          </p:nvPr>
        </p:nvSpPr>
        <p:spPr>
          <a:xfrm>
            <a:off x="1141412" y="2249487"/>
            <a:ext cx="4929187" cy="3541714"/>
          </a:xfrm>
        </p:spPr>
        <p:txBody>
          <a:bodyPr>
            <a:normAutofit lnSpcReduction="10000"/>
          </a:bodyPr>
          <a:lstStyle/>
          <a:p>
            <a:pPr marL="0" indent="0">
              <a:buNone/>
            </a:pPr>
            <a:r>
              <a:rPr lang="en-IE" dirty="0"/>
              <a:t>A function component is the simplest form of a React component. It is a simple function with a simple contract. The function component receives an object of properties which is usually named props. It returns what looks like HTML, but is really a special JavaScript syntax called JSX</a:t>
            </a:r>
          </a:p>
        </p:txBody>
      </p:sp>
    </p:spTree>
    <p:extLst>
      <p:ext uri="{BB962C8B-B14F-4D97-AF65-F5344CB8AC3E}">
        <p14:creationId xmlns:p14="http://schemas.microsoft.com/office/powerpoint/2010/main" val="3963513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14</TotalTime>
  <Words>742</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Book-King</vt:lpstr>
      <vt:lpstr>Introduction</vt:lpstr>
      <vt:lpstr>The idea</vt:lpstr>
      <vt:lpstr>Aims and objectives</vt:lpstr>
      <vt:lpstr>Architecture</vt:lpstr>
      <vt:lpstr>PowerPoint Presentation</vt:lpstr>
      <vt:lpstr>Why mern stack</vt:lpstr>
      <vt:lpstr>React Features</vt:lpstr>
      <vt:lpstr>Function component</vt:lpstr>
      <vt:lpstr>Class component</vt:lpstr>
      <vt:lpstr>Jsx</vt:lpstr>
      <vt:lpstr>Redux</vt:lpstr>
      <vt:lpstr>Libraries used</vt:lpstr>
      <vt:lpstr>Timetable</vt:lpstr>
      <vt:lpstr>Problems encountered</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Book-King</dc:title>
  <dc:creator>MARK GILMORE - STUDENT</dc:creator>
  <cp:lastModifiedBy>MARK GILMORE - STUDENT</cp:lastModifiedBy>
  <cp:revision>3</cp:revision>
  <dcterms:created xsi:type="dcterms:W3CDTF">2019-04-29T07:12:11Z</dcterms:created>
  <dcterms:modified xsi:type="dcterms:W3CDTF">2019-04-29T07:26:56Z</dcterms:modified>
</cp:coreProperties>
</file>