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0"/>
  </p:notesMasterIdLst>
  <p:handoutMasterIdLst>
    <p:handoutMasterId r:id="rId31"/>
  </p:handoutMasterIdLst>
  <p:sldIdLst>
    <p:sldId id="1486" r:id="rId5"/>
    <p:sldId id="1502" r:id="rId6"/>
    <p:sldId id="1518" r:id="rId7"/>
    <p:sldId id="1575" r:id="rId8"/>
    <p:sldId id="1531" r:id="rId9"/>
    <p:sldId id="1521" r:id="rId10"/>
    <p:sldId id="1532" r:id="rId11"/>
    <p:sldId id="1533" r:id="rId12"/>
    <p:sldId id="1530" r:id="rId13"/>
    <p:sldId id="1522" r:id="rId14"/>
    <p:sldId id="1568" r:id="rId15"/>
    <p:sldId id="1557" r:id="rId16"/>
    <p:sldId id="1577" r:id="rId17"/>
    <p:sldId id="1578" r:id="rId18"/>
    <p:sldId id="1579" r:id="rId19"/>
    <p:sldId id="1576" r:id="rId20"/>
    <p:sldId id="1580" r:id="rId21"/>
    <p:sldId id="1581" r:id="rId22"/>
    <p:sldId id="1543" r:id="rId23"/>
    <p:sldId id="1539" r:id="rId24"/>
    <p:sldId id="1541" r:id="rId25"/>
    <p:sldId id="1542" r:id="rId26"/>
    <p:sldId id="1546" r:id="rId27"/>
    <p:sldId id="1528" r:id="rId28"/>
    <p:sldId id="151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E1C8FB21-FF75-44A0-8090-B2FB240B014B}">
          <p14:sldIdLst>
            <p14:sldId id="1486"/>
            <p14:sldId id="1502"/>
            <p14:sldId id="1518"/>
            <p14:sldId id="1575"/>
            <p14:sldId id="1531"/>
            <p14:sldId id="1521"/>
            <p14:sldId id="1532"/>
            <p14:sldId id="1533"/>
            <p14:sldId id="1530"/>
            <p14:sldId id="1522"/>
            <p14:sldId id="1568"/>
            <p14:sldId id="1557"/>
            <p14:sldId id="1577"/>
            <p14:sldId id="1578"/>
            <p14:sldId id="1579"/>
            <p14:sldId id="1576"/>
            <p14:sldId id="1580"/>
            <p14:sldId id="1581"/>
            <p14:sldId id="1543"/>
            <p14:sldId id="1539"/>
            <p14:sldId id="1541"/>
            <p14:sldId id="1542"/>
            <p14:sldId id="1546"/>
            <p14:sldId id="1528"/>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Esin Saka" initials="ES" lastIdx="1" clrIdx="4">
    <p:extLst>
      <p:ext uri="{19B8F6BF-5375-455C-9EA6-DF929625EA0E}">
        <p15:presenceInfo xmlns:p15="http://schemas.microsoft.com/office/powerpoint/2012/main" userId="S-1-5-21-2127521184-1604012920-1887927527-74330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7071" autoAdjust="0"/>
  </p:normalViewPr>
  <p:slideViewPr>
    <p:cSldViewPr>
      <p:cViewPr varScale="1">
        <p:scale>
          <a:sx n="111" d="100"/>
          <a:sy n="111" d="100"/>
        </p:scale>
        <p:origin x="78"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3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6/6/2017 11:47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6/6/2017 11:47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Last week at Microsoft’s Connect 2016 conference, we announced the </a:t>
            </a:r>
            <a:r>
              <a:rPr lang="en-US" sz="900" b="1" i="0" kern="1200" dirty="0" smtClean="0">
                <a:solidFill>
                  <a:schemeClr val="tx1"/>
                </a:solidFill>
                <a:effectLst/>
                <a:latin typeface="Segoe UI Light" pitchFamily="34" charset="0"/>
                <a:ea typeface="+mn-ea"/>
                <a:cs typeface="+mn-cs"/>
              </a:rPr>
              <a:t>General Availability</a:t>
            </a:r>
            <a:r>
              <a:rPr lang="en-US" sz="900" b="0" i="0" kern="1200" dirty="0" smtClean="0">
                <a:solidFill>
                  <a:schemeClr val="tx1"/>
                </a:solidFill>
                <a:effectLst/>
                <a:latin typeface="Segoe UI Light" pitchFamily="34" charset="0"/>
                <a:ea typeface="+mn-ea"/>
                <a:cs typeface="+mn-cs"/>
              </a:rPr>
              <a:t> of </a:t>
            </a:r>
            <a:r>
              <a:rPr lang="en-US" sz="900" b="1" i="0" kern="1200" dirty="0" smtClean="0">
                <a:solidFill>
                  <a:schemeClr val="tx1"/>
                </a:solidFill>
                <a:effectLst/>
                <a:latin typeface="Segoe UI Light" pitchFamily="34" charset="0"/>
                <a:ea typeface="+mn-ea"/>
                <a:cs typeface="+mn-cs"/>
              </a:rPr>
              <a:t>Azure Data Lake Analytics</a:t>
            </a:r>
            <a:r>
              <a:rPr lang="en-US" sz="900" b="0" i="0" kern="1200" dirty="0" smtClean="0">
                <a:solidFill>
                  <a:schemeClr val="tx1"/>
                </a:solidFill>
                <a:effectLst/>
                <a:latin typeface="Segoe UI Light" pitchFamily="34" charset="0"/>
                <a:ea typeface="+mn-ea"/>
                <a:cs typeface="+mn-cs"/>
              </a:rPr>
              <a:t>. As part of the announcement we revealed that U-SQL now includes built-in support for </a:t>
            </a:r>
            <a:r>
              <a:rPr lang="en-US" sz="900" b="1" i="0" kern="1200" dirty="0" smtClean="0">
                <a:solidFill>
                  <a:schemeClr val="tx1"/>
                </a:solidFill>
                <a:effectLst/>
                <a:latin typeface="Segoe UI Light" pitchFamily="34" charset="0"/>
                <a:ea typeface="+mn-ea"/>
                <a:cs typeface="+mn-cs"/>
              </a:rPr>
              <a:t>Advanced Analytics</a:t>
            </a:r>
            <a:r>
              <a:rPr lang="en-US" sz="900" b="0" i="0" kern="1200" dirty="0" smtClean="0">
                <a:solidFill>
                  <a:schemeClr val="tx1"/>
                </a:solidFill>
                <a:effectLst/>
                <a:latin typeface="Segoe UI Light" pitchFamily="34" charset="0"/>
                <a:ea typeface="+mn-ea"/>
                <a:cs typeface="+mn-cs"/>
              </a:rPr>
              <a:t> scenarios. This includes:</a:t>
            </a:r>
          </a:p>
          <a:p>
            <a:r>
              <a:rPr lang="en-US" sz="900" b="0" i="0" kern="1200" dirty="0" smtClean="0">
                <a:solidFill>
                  <a:schemeClr val="tx1"/>
                </a:solidFill>
                <a:effectLst/>
                <a:latin typeface="Segoe UI Light" pitchFamily="34" charset="0"/>
                <a:ea typeface="+mn-ea"/>
                <a:cs typeface="+mn-cs"/>
              </a:rPr>
              <a:t>The ability to perform massively distributed analytics using Python</a:t>
            </a:r>
          </a:p>
          <a:p>
            <a:r>
              <a:rPr lang="en-US" sz="900" b="0" i="0" kern="1200" dirty="0" smtClean="0">
                <a:solidFill>
                  <a:schemeClr val="tx1"/>
                </a:solidFill>
                <a:effectLst/>
                <a:latin typeface="Segoe UI Light" pitchFamily="34" charset="0"/>
                <a:ea typeface="+mn-ea"/>
                <a:cs typeface="+mn-cs"/>
              </a:rPr>
              <a:t>The ability to perform massively distributed analytics using R</a:t>
            </a:r>
          </a:p>
          <a:p>
            <a:r>
              <a:rPr lang="en-US" sz="900" b="0" i="0" kern="1200" dirty="0" smtClean="0">
                <a:solidFill>
                  <a:schemeClr val="tx1"/>
                </a:solidFill>
                <a:effectLst/>
                <a:latin typeface="Segoe UI Light" pitchFamily="34" charset="0"/>
                <a:ea typeface="+mn-ea"/>
                <a:cs typeface="+mn-cs"/>
              </a:rPr>
              <a:t>Built-in Cognitive capabilities (such as image object detection, sentiment analysis, etc.)</a:t>
            </a:r>
          </a:p>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094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7661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smtClean="0"/>
              <a:t>R running in U-SQL and Azure Data 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smtClean="0"/>
          </a:p>
          <a:p>
            <a:r>
              <a:rPr lang="en-US" sz="900" b="0" i="0" kern="1200" dirty="0" smtClean="0">
                <a:solidFill>
                  <a:schemeClr val="tx1"/>
                </a:solidFill>
                <a:effectLst/>
                <a:latin typeface="Segoe UI Light" pitchFamily="34" charset="0"/>
                <a:ea typeface="+mn-ea"/>
                <a:cs typeface="+mn-cs"/>
              </a:rPr>
              <a:t>Use the REFERENCE ASSEMBLY statement to enable R extensions for the U-SQL Script.</a:t>
            </a:r>
          </a:p>
          <a:p>
            <a:r>
              <a:rPr lang="en-US" sz="900" b="0" i="0" kern="1200" dirty="0" smtClean="0">
                <a:solidFill>
                  <a:schemeClr val="tx1"/>
                </a:solidFill>
                <a:effectLst/>
                <a:latin typeface="Segoe UI Light" pitchFamily="34" charset="0"/>
                <a:ea typeface="+mn-ea"/>
                <a:cs typeface="+mn-cs"/>
              </a:rPr>
              <a:t>Use the REDUCE operation to partition the input data on a key.</a:t>
            </a:r>
          </a:p>
          <a:p>
            <a:r>
              <a:rPr lang="en-US" sz="900" b="0" i="0" kern="1200" dirty="0" smtClean="0">
                <a:solidFill>
                  <a:schemeClr val="tx1"/>
                </a:solidFill>
                <a:effectLst/>
                <a:latin typeface="Segoe UI Light" pitchFamily="34" charset="0"/>
                <a:ea typeface="+mn-ea"/>
                <a:cs typeface="+mn-cs"/>
              </a:rPr>
              <a:t>The R extensions for U-SQL include a built-in reducer (</a:t>
            </a:r>
            <a:r>
              <a:rPr lang="en-US" sz="900" b="0" i="0" kern="1200" dirty="0" err="1" smtClean="0">
                <a:solidFill>
                  <a:schemeClr val="tx1"/>
                </a:solidFill>
                <a:effectLst/>
                <a:latin typeface="Segoe UI Light" pitchFamily="34" charset="0"/>
                <a:ea typeface="+mn-ea"/>
                <a:cs typeface="+mn-cs"/>
              </a:rPr>
              <a:t>Extension.R.Reducer</a:t>
            </a:r>
            <a:r>
              <a:rPr lang="en-US" sz="900" b="0" i="0" kern="1200" dirty="0" smtClean="0">
                <a:solidFill>
                  <a:schemeClr val="tx1"/>
                </a:solidFill>
                <a:effectLst/>
                <a:latin typeface="Segoe UI Light" pitchFamily="34" charset="0"/>
                <a:ea typeface="+mn-ea"/>
                <a:cs typeface="+mn-cs"/>
              </a:rPr>
              <a:t>) that runs R code on each vertex assigned to the reducer.</a:t>
            </a:r>
          </a:p>
          <a:p>
            <a:r>
              <a:rPr lang="en-US" sz="900" b="0" i="0" kern="1200" dirty="0" smtClean="0">
                <a:solidFill>
                  <a:schemeClr val="tx1"/>
                </a:solidFill>
                <a:effectLst/>
                <a:latin typeface="Segoe UI Light" pitchFamily="34" charset="0"/>
                <a:ea typeface="+mn-ea"/>
                <a:cs typeface="+mn-cs"/>
              </a:rPr>
              <a:t>Usage of dedicated named data frames called </a:t>
            </a:r>
            <a:r>
              <a:rPr lang="en-US" sz="900" b="0" i="0" kern="1200" dirty="0" err="1" smtClean="0">
                <a:solidFill>
                  <a:schemeClr val="tx1"/>
                </a:solidFill>
                <a:effectLst/>
                <a:latin typeface="Segoe UI Light" pitchFamily="34" charset="0"/>
                <a:ea typeface="+mn-ea"/>
                <a:cs typeface="+mn-cs"/>
              </a:rPr>
              <a:t>inputFromUSQL</a:t>
            </a:r>
            <a:r>
              <a:rPr lang="en-US" sz="900" b="0" i="0" kern="1200" dirty="0" smtClean="0">
                <a:solidFill>
                  <a:schemeClr val="tx1"/>
                </a:solidFill>
                <a:effectLst/>
                <a:latin typeface="Segoe UI Light" pitchFamily="34" charset="0"/>
                <a:ea typeface="+mn-ea"/>
                <a:cs typeface="+mn-cs"/>
              </a:rPr>
              <a:t> and </a:t>
            </a:r>
            <a:r>
              <a:rPr lang="en-US" sz="900" b="0" i="0" kern="1200" dirty="0" err="1" smtClean="0">
                <a:solidFill>
                  <a:schemeClr val="tx1"/>
                </a:solidFill>
                <a:effectLst/>
                <a:latin typeface="Segoe UI Light" pitchFamily="34" charset="0"/>
                <a:ea typeface="+mn-ea"/>
                <a:cs typeface="+mn-cs"/>
              </a:rPr>
              <a:t>outputToUSQL</a:t>
            </a:r>
            <a:r>
              <a:rPr lang="en-US" sz="900" b="0" i="0" kern="1200" dirty="0" smtClean="0">
                <a:solidFill>
                  <a:schemeClr val="tx1"/>
                </a:solidFill>
                <a:effectLst/>
                <a:latin typeface="Segoe UI Light" pitchFamily="34" charset="0"/>
                <a:ea typeface="+mn-ea"/>
                <a:cs typeface="+mn-cs"/>
              </a:rPr>
              <a:t> respectively to pass data between USQL and R. Input and output </a:t>
            </a:r>
            <a:r>
              <a:rPr lang="en-US" sz="900" b="0" i="0" kern="1200" dirty="0" err="1" smtClean="0">
                <a:solidFill>
                  <a:schemeClr val="tx1"/>
                </a:solidFill>
                <a:effectLst/>
                <a:latin typeface="Segoe UI Light" pitchFamily="34" charset="0"/>
                <a:ea typeface="+mn-ea"/>
                <a:cs typeface="+mn-cs"/>
              </a:rPr>
              <a:t>DataFrame</a:t>
            </a:r>
            <a:r>
              <a:rPr lang="en-US" sz="900" b="0" i="0" kern="1200" dirty="0" smtClean="0">
                <a:solidFill>
                  <a:schemeClr val="tx1"/>
                </a:solidFill>
                <a:effectLst/>
                <a:latin typeface="Segoe UI Light" pitchFamily="34" charset="0"/>
                <a:ea typeface="+mn-ea"/>
                <a:cs typeface="+mn-cs"/>
              </a:rPr>
              <a:t> identifier names are fixed (that is, users cannot change these predefined names of input and output </a:t>
            </a:r>
            <a:r>
              <a:rPr lang="en-US" sz="900" b="0" i="0" kern="1200" dirty="0" err="1" smtClean="0">
                <a:solidFill>
                  <a:schemeClr val="tx1"/>
                </a:solidFill>
                <a:effectLst/>
                <a:latin typeface="Segoe UI Light" pitchFamily="34" charset="0"/>
                <a:ea typeface="+mn-ea"/>
                <a:cs typeface="+mn-cs"/>
              </a:rPr>
              <a:t>DataFrame</a:t>
            </a:r>
            <a:r>
              <a:rPr lang="en-US" sz="900" b="0" i="0" kern="1200" dirty="0" smtClean="0">
                <a:solidFill>
                  <a:schemeClr val="tx1"/>
                </a:solidFill>
                <a:effectLst/>
                <a:latin typeface="Segoe UI Light" pitchFamily="34" charset="0"/>
                <a:ea typeface="+mn-ea"/>
                <a:cs typeface="+mn-cs"/>
              </a:rPr>
              <a:t> identifiers).</a:t>
            </a:r>
          </a:p>
          <a:p>
            <a:endParaRPr lang="en-US" dirty="0"/>
          </a:p>
        </p:txBody>
      </p:sp>
      <p:sp>
        <p:nvSpPr>
          <p:cNvPr id="4" name="Header Placeholder 3"/>
          <p:cNvSpPr>
            <a:spLocks noGrp="1"/>
          </p:cNvSpPr>
          <p:nvPr>
            <p:ph type="hdr" sz="quarter" idx="10"/>
          </p:nvPr>
        </p:nvSpPr>
        <p:spPr/>
        <p:txBody>
          <a:bodyPr/>
          <a:lstStyle/>
          <a:p>
            <a:r>
              <a:rPr lang="en-US" smtClean="0"/>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50212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400" dirty="0" smtClean="0"/>
              <a:t>Python Extensions for U-SQL enable developers to perform massively parallel execution of Python code. The following example illustrates the basic steps:</a:t>
            </a:r>
          </a:p>
          <a:p>
            <a:pPr lvl="1"/>
            <a:r>
              <a:rPr lang="en-US" sz="2000" dirty="0" smtClean="0"/>
              <a:t>Use the REFERENCE ASSEMBLY statement to enable Python extensions for the U-SQL Script</a:t>
            </a:r>
          </a:p>
          <a:p>
            <a:pPr lvl="1"/>
            <a:r>
              <a:rPr lang="en-US" sz="2000" dirty="0" smtClean="0"/>
              <a:t>Using the REDUCE operation to partition the input data on a key</a:t>
            </a:r>
          </a:p>
          <a:p>
            <a:pPr lvl="1"/>
            <a:r>
              <a:rPr lang="en-US" sz="2000" dirty="0" smtClean="0"/>
              <a:t>The Python extensions for U-SQL include a built-in reducer (</a:t>
            </a:r>
            <a:r>
              <a:rPr lang="en-US" sz="2000" dirty="0" err="1" smtClean="0"/>
              <a:t>Extension.Python.Reducer</a:t>
            </a:r>
            <a:r>
              <a:rPr lang="en-US" sz="2000" dirty="0" smtClean="0"/>
              <a:t>) that runs Python code on each vertex assigned to the reducer</a:t>
            </a:r>
          </a:p>
          <a:p>
            <a:pPr lvl="1"/>
            <a:r>
              <a:rPr lang="en-US" sz="2000" dirty="0" smtClean="0"/>
              <a:t>The U-SQL script contains the embedded Python code that has a function called </a:t>
            </a:r>
            <a:r>
              <a:rPr lang="en-US" sz="2000" dirty="0" err="1" smtClean="0"/>
              <a:t>usqlml_main</a:t>
            </a:r>
            <a:r>
              <a:rPr lang="en-US" sz="2000" dirty="0" smtClean="0"/>
              <a:t> that accepts a pandas </a:t>
            </a:r>
            <a:r>
              <a:rPr lang="en-US" sz="2000" dirty="0" err="1" smtClean="0"/>
              <a:t>DataFrame</a:t>
            </a:r>
            <a:r>
              <a:rPr lang="en-US" sz="2000" dirty="0" smtClean="0"/>
              <a:t> as input and returns a pandas </a:t>
            </a:r>
            <a:r>
              <a:rPr lang="en-US" sz="2000" dirty="0" err="1" smtClean="0"/>
              <a:t>DataFrame</a:t>
            </a:r>
            <a:r>
              <a:rPr lang="en-US" sz="2000" dirty="0" smtClean="0"/>
              <a:t> as output.</a:t>
            </a:r>
          </a:p>
          <a:p>
            <a:endParaRPr lang="en-US" dirty="0"/>
          </a:p>
        </p:txBody>
      </p:sp>
      <p:sp>
        <p:nvSpPr>
          <p:cNvPr id="4" name="Header Placeholder 3"/>
          <p:cNvSpPr>
            <a:spLocks noGrp="1"/>
          </p:cNvSpPr>
          <p:nvPr>
            <p:ph type="hdr" sz="quarter" idx="10"/>
          </p:nvPr>
        </p:nvSpPr>
        <p:spPr/>
        <p:txBody>
          <a:bodyPr/>
          <a:lstStyle/>
          <a:p>
            <a:r>
              <a:rPr lang="en-US" smtClean="0"/>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50997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https://docs.microsoft.com/en-us/azure/data-lake-analytics/data-lake-analytics-u-sql-cognitive</a:t>
            </a:r>
            <a:endParaRPr lang="en-US" dirty="0"/>
          </a:p>
        </p:txBody>
      </p:sp>
      <p:sp>
        <p:nvSpPr>
          <p:cNvPr id="4" name="Header Placeholder 3"/>
          <p:cNvSpPr>
            <a:spLocks noGrp="1"/>
          </p:cNvSpPr>
          <p:nvPr>
            <p:ph type="hdr" sz="quarter" idx="10"/>
          </p:nvPr>
        </p:nvSpPr>
        <p:spPr/>
        <p:txBody>
          <a:bodyPr/>
          <a:lstStyle/>
          <a:p>
            <a:r>
              <a:rPr lang="en-US" smtClean="0"/>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019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78730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6/6/2017 11:47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6/6/2017 11:47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8885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In a nutshell, Azure Data Lake is a Microsoft Big data platform. It has two components, one is storage, the other one is analytics service. </a:t>
            </a:r>
          </a:p>
          <a:p>
            <a:pPr lvl="1"/>
            <a:r>
              <a:rPr lang="en-US" sz="900" kern="1200" dirty="0" smtClean="0">
                <a:solidFill>
                  <a:schemeClr val="tx1"/>
                </a:solidFill>
                <a:effectLst/>
                <a:latin typeface="Segoe UI Light" pitchFamily="34" charset="0"/>
                <a:ea typeface="+mn-ea"/>
                <a:cs typeface="+mn-cs"/>
              </a:rPr>
              <a:t>Azure Data Lake Storage is a distributed, parallel file system in the cloud.</a:t>
            </a:r>
          </a:p>
          <a:p>
            <a:pPr lvl="1"/>
            <a:r>
              <a:rPr lang="en-US" sz="900" kern="1200" dirty="0" smtClean="0">
                <a:solidFill>
                  <a:schemeClr val="tx1"/>
                </a:solidFill>
                <a:effectLst/>
                <a:latin typeface="Segoe UI Light" pitchFamily="34" charset="0"/>
                <a:ea typeface="+mn-ea"/>
                <a:cs typeface="+mn-cs"/>
              </a:rPr>
              <a:t>It is performance tuned and optimized for analytics. </a:t>
            </a:r>
          </a:p>
          <a:p>
            <a:pPr lvl="1"/>
            <a:r>
              <a:rPr lang="en-US" sz="900" kern="1200" dirty="0" smtClean="0">
                <a:solidFill>
                  <a:schemeClr val="tx1"/>
                </a:solidFill>
                <a:effectLst/>
                <a:latin typeface="Segoe UI Light" pitchFamily="34" charset="0"/>
                <a:ea typeface="+mn-ea"/>
                <a:cs typeface="+mn-cs"/>
              </a:rPr>
              <a:t>ADLS does not have any limit on the size of your file and the type of your file. You can put files as large as you want, in any format, either text, video, image, or regular CSV’s.</a:t>
            </a:r>
          </a:p>
          <a:p>
            <a:pPr lvl="1"/>
            <a:r>
              <a:rPr lang="en-US" sz="900" kern="1200" dirty="0" smtClean="0">
                <a:solidFill>
                  <a:schemeClr val="tx1"/>
                </a:solidFill>
                <a:effectLst/>
                <a:latin typeface="Segoe UI Light" pitchFamily="34" charset="0"/>
                <a:ea typeface="+mn-ea"/>
                <a:cs typeface="+mn-cs"/>
              </a:rPr>
              <a:t>It provides Web HDFS API that can be connected to products from Hortonworks, </a:t>
            </a:r>
            <a:r>
              <a:rPr lang="en-US" sz="900" kern="1200" dirty="0" err="1" smtClean="0">
                <a:solidFill>
                  <a:schemeClr val="tx1"/>
                </a:solidFill>
                <a:effectLst/>
                <a:latin typeface="Segoe UI Light" pitchFamily="34" charset="0"/>
                <a:ea typeface="+mn-ea"/>
                <a:cs typeface="+mn-cs"/>
              </a:rPr>
              <a:t>MapR</a:t>
            </a:r>
            <a:r>
              <a:rPr lang="en-US" sz="900" kern="1200" dirty="0" smtClean="0">
                <a:solidFill>
                  <a:schemeClr val="tx1"/>
                </a:solidFill>
                <a:effectLst/>
                <a:latin typeface="Segoe UI Light" pitchFamily="34" charset="0"/>
                <a:ea typeface="+mn-ea"/>
                <a:cs typeface="+mn-cs"/>
              </a:rPr>
              <a:t>, and Cloudera. </a:t>
            </a:r>
          </a:p>
          <a:p>
            <a:pPr lvl="1"/>
            <a:r>
              <a:rPr lang="en-US" sz="900" kern="1200" dirty="0" smtClean="0">
                <a:solidFill>
                  <a:schemeClr val="tx1"/>
                </a:solidFill>
                <a:effectLst/>
                <a:latin typeface="Segoe UI Light" pitchFamily="34" charset="0"/>
                <a:ea typeface="+mn-ea"/>
                <a:cs typeface="+mn-cs"/>
              </a:rPr>
              <a:t>Analytics part has two components: Azure Data Lake Analytics and HD Insight. They target the same scenario, tools, and customers. They complement each other. ADLA is our focus today. It enables customers to leverage existing experience with C#, SQL (which is U-SQL, introduced later), and PowerShell. It offers convenient, efficient, automatic scale job management service. While HD Insight is for developers familiar with Open Source: Java, Eclipse, and Hive etc. It provides more customization, control and flexibility in a managed Hadoop cluster.</a:t>
            </a: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pPr marL="0" indent="0" defTabSz="932597" fontAlgn="base">
              <a:spcAft>
                <a:spcPts val="816"/>
              </a:spcAft>
              <a:buClr>
                <a:srgbClr val="50B347"/>
              </a:buClr>
              <a:buSzPct val="100000"/>
              <a:buNone/>
            </a:pPr>
            <a:r>
              <a:rPr lang="en-US" sz="900" dirty="0" smtClean="0">
                <a:solidFill>
                  <a:srgbClr val="505050"/>
                </a:solidFill>
                <a:latin typeface="Segoe UI"/>
                <a:ea typeface="Segoe UI" pitchFamily="34" charset="0"/>
                <a:cs typeface="Segoe UI" pitchFamily="34" charset="0"/>
              </a:rPr>
              <a:t>ADLA</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Distributed, parallel analytics framework </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U-SQL (based on C# and SQL)</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Dial for scale</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Hides infrastructure complexity</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Visual Studio integration</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Instant scale on demand</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Reduced learning curve</a:t>
            </a:r>
          </a:p>
          <a:p>
            <a:endParaRPr lang="en-US" dirty="0" smtClean="0">
              <a:solidFill>
                <a:srgbClr val="FFFFFF"/>
              </a:solidFill>
            </a:endParaRPr>
          </a:p>
          <a:p>
            <a:r>
              <a:rPr lang="en-US" dirty="0" smtClean="0">
                <a:solidFill>
                  <a:srgbClr val="FFFFFF"/>
                </a:solidFill>
              </a:rPr>
              <a:t>ADLA complements HDInsight</a:t>
            </a:r>
            <a:r>
              <a:rPr lang="en-US" sz="900" dirty="0" smtClean="0">
                <a:solidFill>
                  <a:srgbClr val="FFFFFF"/>
                </a:solidFill>
              </a:rPr>
              <a:t/>
            </a:r>
            <a:br>
              <a:rPr lang="en-US" sz="900" dirty="0" smtClean="0">
                <a:solidFill>
                  <a:srgbClr val="FFFFFF"/>
                </a:solidFill>
              </a:rPr>
            </a:br>
            <a:r>
              <a:rPr lang="en-US" sz="900" dirty="0" smtClean="0">
                <a:solidFill>
                  <a:srgbClr val="FFFFFF"/>
                </a:solidFill>
              </a:rPr>
              <a:t>Target the same scenarios, tools, and customers</a:t>
            </a:r>
            <a:endParaRPr lang="en-US" sz="900"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z="900" dirty="0" smtClean="0">
              <a:latin typeface="Segoe UI Black" panose="020B0A02040204020203" pitchFamily="34" charset="0"/>
              <a:ea typeface="Segoe UI Black" panose="020B0A02040204020203" pitchFamily="34" charset="0"/>
              <a:cs typeface="Segoe UI Black" panose="020B0A02040204020203" pitchFamily="34" charset="0"/>
            </a:endParaRPr>
          </a:p>
          <a:p>
            <a:r>
              <a:rPr lang="en-US" sz="900" dirty="0" smtClean="0">
                <a:latin typeface="Segoe UI Black" panose="020B0A02040204020203" pitchFamily="34" charset="0"/>
                <a:ea typeface="Segoe UI Black" panose="020B0A02040204020203" pitchFamily="34" charset="0"/>
                <a:cs typeface="Segoe UI Black" panose="020B0A02040204020203" pitchFamily="34" charset="0"/>
              </a:rPr>
              <a:t>ADLA</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Enables customers to leverage existing experience with C#, SQL &amp; PowerShell</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Offers convenience, efficiency, automatic scale, and management in a “job service” form factor</a:t>
            </a:r>
          </a:p>
          <a:p>
            <a:pPr marL="0" indent="0">
              <a:buNone/>
            </a:pPr>
            <a:r>
              <a:rPr lang="en-US" sz="900" dirty="0" smtClean="0">
                <a:latin typeface="Segoe UI Black" panose="020B0A02040204020203" pitchFamily="34" charset="0"/>
                <a:ea typeface="Segoe UI Black" panose="020B0A02040204020203" pitchFamily="34" charset="0"/>
                <a:cs typeface="Segoe UI Black" panose="020B0A02040204020203" pitchFamily="34" charset="0"/>
              </a:rPr>
              <a:t>HDInsight</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For developers familiar with the Open Source: Java, Eclipse, Hive, etc.</a:t>
            </a:r>
          </a:p>
          <a:p>
            <a:pPr marL="288198" indent="-288198">
              <a:spcBef>
                <a:spcPts val="1224"/>
              </a:spcBef>
              <a:spcAft>
                <a:spcPts val="1224"/>
              </a:spcAft>
              <a:buClr>
                <a:srgbClr val="50B347"/>
              </a:buClr>
              <a:buSzPct val="100000"/>
              <a:buBlip>
                <a:blip r:embed="rId3"/>
              </a:buBlip>
            </a:pPr>
            <a:r>
              <a:rPr lang="en-US" sz="900" dirty="0" smtClean="0">
                <a:solidFill>
                  <a:srgbClr val="FFFFFF"/>
                </a:solidFill>
              </a:rPr>
              <a:t>Clusters offer customization, control, and flexibility in a managed Hadoop cluster</a:t>
            </a:r>
          </a:p>
          <a:p>
            <a:pPr marL="0" indent="0" defTabSz="932597" fontAlgn="base">
              <a:spcAft>
                <a:spcPts val="816"/>
              </a:spcAft>
              <a:buClr>
                <a:srgbClr val="50B347"/>
              </a:buClr>
              <a:buSzPct val="100000"/>
              <a:buNone/>
            </a:pPr>
            <a:endParaRPr lang="en-US" sz="900" dirty="0" smtClean="0">
              <a:solidFill>
                <a:srgbClr val="505050"/>
              </a:solidFill>
              <a:latin typeface="Segoe UI"/>
              <a:ea typeface="Segoe UI" pitchFamily="34" charset="0"/>
              <a:cs typeface="Segoe UI" pitchFamily="34" charset="0"/>
            </a:endParaRPr>
          </a:p>
          <a:p>
            <a:r>
              <a:rPr lang="en-US" dirty="0" smtClean="0"/>
              <a:t>ADLS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Distributed, parallel file system in the cloud </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Performance-tuned and optimized for analytics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No fixed size limits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Stores all data types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Highly available with local &amp; geo redundant storage</a:t>
            </a:r>
          </a:p>
          <a:p>
            <a:pPr marL="346486" indent="-346486" defTabSz="932597" fontAlgn="base">
              <a:spcAft>
                <a:spcPts val="816"/>
              </a:spcAft>
              <a:buClr>
                <a:srgbClr val="50B347"/>
              </a:buClr>
              <a:buSzPct val="100000"/>
              <a:buBlip>
                <a:blip r:embed="rId3"/>
              </a:buBlip>
            </a:pPr>
            <a:r>
              <a:rPr lang="en-US" sz="900" dirty="0" err="1" smtClean="0">
                <a:solidFill>
                  <a:srgbClr val="505050"/>
                </a:solidFill>
                <a:latin typeface="Segoe UI"/>
                <a:ea typeface="Segoe UI" pitchFamily="34" charset="0"/>
                <a:cs typeface="Segoe UI" pitchFamily="34" charset="0"/>
              </a:rPr>
              <a:t>WebHDFS</a:t>
            </a:r>
            <a:r>
              <a:rPr lang="en-US" sz="900" dirty="0" smtClean="0">
                <a:solidFill>
                  <a:srgbClr val="505050"/>
                </a:solidFill>
                <a:latin typeface="Segoe UI"/>
                <a:ea typeface="Segoe UI" pitchFamily="34" charset="0"/>
                <a:cs typeface="Segoe UI" pitchFamily="34" charset="0"/>
              </a:rPr>
              <a:t> REST API</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Supported by leading</a:t>
            </a:r>
            <a:br>
              <a:rPr lang="en-US" sz="900" dirty="0" smtClean="0">
                <a:solidFill>
                  <a:srgbClr val="505050"/>
                </a:solidFill>
                <a:latin typeface="Segoe UI"/>
                <a:ea typeface="Segoe UI" pitchFamily="34" charset="0"/>
                <a:cs typeface="Segoe UI" pitchFamily="34" charset="0"/>
              </a:rPr>
            </a:br>
            <a:r>
              <a:rPr lang="en-US" sz="900" dirty="0" smtClean="0">
                <a:solidFill>
                  <a:srgbClr val="505050"/>
                </a:solidFill>
                <a:latin typeface="Segoe UI"/>
                <a:ea typeface="Segoe UI" pitchFamily="34" charset="0"/>
                <a:cs typeface="Segoe UI" pitchFamily="34" charset="0"/>
              </a:rPr>
              <a:t>Hadoop distros</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Role-based security</a:t>
            </a:r>
          </a:p>
          <a:p>
            <a:pPr marL="346486" indent="-346486" defTabSz="932597" fontAlgn="base">
              <a:spcAft>
                <a:spcPts val="816"/>
              </a:spcAft>
              <a:buClr>
                <a:srgbClr val="50B347"/>
              </a:buClr>
              <a:buSzPct val="100000"/>
              <a:buBlip>
                <a:blip r:embed="rId3"/>
              </a:buBlip>
            </a:pPr>
            <a:r>
              <a:rPr lang="en-US" sz="900" dirty="0" smtClean="0">
                <a:solidFill>
                  <a:srgbClr val="505050"/>
                </a:solidFill>
                <a:latin typeface="Segoe UI"/>
                <a:ea typeface="Segoe UI" pitchFamily="34" charset="0"/>
                <a:cs typeface="Segoe UI" pitchFamily="34" charset="0"/>
              </a:rPr>
              <a:t>Low latency and high</a:t>
            </a:r>
            <a:br>
              <a:rPr lang="en-US" sz="900" dirty="0" smtClean="0">
                <a:solidFill>
                  <a:srgbClr val="505050"/>
                </a:solidFill>
                <a:latin typeface="Segoe UI"/>
                <a:ea typeface="Segoe UI" pitchFamily="34" charset="0"/>
                <a:cs typeface="Segoe UI" pitchFamily="34" charset="0"/>
              </a:rPr>
            </a:br>
            <a:r>
              <a:rPr lang="en-US" sz="900" dirty="0" smtClean="0">
                <a:solidFill>
                  <a:srgbClr val="505050"/>
                </a:solidFill>
                <a:latin typeface="Segoe UI"/>
                <a:ea typeface="Segoe UI" pitchFamily="34" charset="0"/>
                <a:cs typeface="Segoe UI" pitchFamily="34" charset="0"/>
              </a:rPr>
              <a:t>throughput workloads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FD610-1DA2-4DE2-BEB7-46AD4E3C5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052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https://azure.microsoft.com/en-us/blog/the-intelligent-data-lake/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6/6/2017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6005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ADLA allows you to compute on data anywhere and a join data from multiple cloud 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5685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Azure Data Lake Store is designed to work with multiple analytics frameworks including ADLA, HD Insight, R, Spark, AML, etc. Please note some of those features may still under development.</a:t>
            </a:r>
          </a:p>
          <a:p>
            <a:endParaRPr lang="en-GB" dirty="0"/>
          </a:p>
        </p:txBody>
      </p:sp>
      <p:sp>
        <p:nvSpPr>
          <p:cNvPr id="4" name="Slide Number Placeholder 3"/>
          <p:cNvSpPr>
            <a:spLocks noGrp="1"/>
          </p:cNvSpPr>
          <p:nvPr>
            <p:ph type="sldNum" sz="quarter" idx="10"/>
          </p:nvPr>
        </p:nvSpPr>
        <p:spPr/>
        <p:txBody>
          <a:bodyPr/>
          <a:lstStyle/>
          <a:p>
            <a:fld id="{A305278E-5E87-46DA-836C-231A3458D216}" type="slidenum">
              <a:rPr lang="en-US" smtClean="0"/>
              <a:t>8</a:t>
            </a:fld>
            <a:endParaRPr lang="en-US" dirty="0"/>
          </a:p>
        </p:txBody>
      </p:sp>
    </p:spTree>
    <p:extLst>
      <p:ext uri="{BB962C8B-B14F-4D97-AF65-F5344CB8AC3E}">
        <p14:creationId xmlns:p14="http://schemas.microsoft.com/office/powerpoint/2010/main" val="229932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612"/>
              </a:spcBef>
              <a:spcAft>
                <a:spcPts val="1224"/>
              </a:spcAft>
              <a:buClr>
                <a:srgbClr val="50B347"/>
              </a:buClr>
              <a:buSzPct val="100000"/>
              <a:buFontTx/>
              <a:buNone/>
              <a:tabLst/>
              <a:defRPr/>
            </a:pPr>
            <a:r>
              <a:rPr lang="en-US" sz="900" kern="1200" dirty="0" smtClean="0">
                <a:solidFill>
                  <a:schemeClr val="tx1"/>
                </a:solidFill>
                <a:effectLst/>
                <a:latin typeface="Segoe UI Light" pitchFamily="34" charset="0"/>
                <a:ea typeface="+mn-ea"/>
                <a:cs typeface="+mn-cs"/>
              </a:rPr>
              <a:t>Our title says build e2e solution using U-SQL in Azure Data Lake. So what is U-SQL? It is the next generation large scale data processing language! It extends the capability of SQL with C#. It combines SQL, Scope, which is Microsoft internal big data language in cosmos, and some Hive features. </a:t>
            </a:r>
          </a:p>
          <a:p>
            <a:pPr marL="0" indent="0">
              <a:spcBef>
                <a:spcPts val="612"/>
              </a:spcBef>
              <a:spcAft>
                <a:spcPts val="1224"/>
              </a:spcAft>
              <a:buClr>
                <a:srgbClr val="50B347"/>
              </a:buClr>
              <a:buSzPct val="100000"/>
              <a:buNone/>
            </a:pPr>
            <a:endParaRPr lang="en-US" sz="900" dirty="0" smtClean="0">
              <a:solidFill>
                <a:srgbClr val="505050"/>
              </a:solidFill>
            </a:endParaRPr>
          </a:p>
          <a:p>
            <a:pPr marL="346486" indent="-346486">
              <a:spcBef>
                <a:spcPts val="612"/>
              </a:spcBef>
              <a:spcAft>
                <a:spcPts val="1224"/>
              </a:spcAft>
              <a:buClr>
                <a:srgbClr val="50B347"/>
              </a:buClr>
              <a:buSzPct val="100000"/>
              <a:buBlip>
                <a:blip r:embed="rId3"/>
              </a:buBlip>
            </a:pPr>
            <a:r>
              <a:rPr lang="en-US" sz="900" dirty="0" smtClean="0">
                <a:solidFill>
                  <a:srgbClr val="505050"/>
                </a:solidFill>
              </a:rPr>
              <a:t>A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hyper-scalable</a:t>
            </a:r>
            <a:r>
              <a:rPr lang="en-US" sz="900" dirty="0" smtClean="0">
                <a:solidFill>
                  <a:srgbClr val="505050"/>
                </a:solidFill>
              </a:rPr>
              <a:t>, highly extensible language for preparing, transforming and analyzing all data</a:t>
            </a:r>
          </a:p>
          <a:p>
            <a:pPr marL="346486" indent="-346486">
              <a:spcBef>
                <a:spcPts val="612"/>
              </a:spcBef>
              <a:spcAft>
                <a:spcPts val="1224"/>
              </a:spcAft>
              <a:buClr>
                <a:srgbClr val="50B347"/>
              </a:buClr>
              <a:buSzPct val="102000"/>
              <a:buBlip>
                <a:blip r:embed="rId3"/>
              </a:buBlip>
            </a:pPr>
            <a:r>
              <a:rPr lang="en-US" sz="900" dirty="0" smtClean="0">
                <a:solidFill>
                  <a:srgbClr val="505050"/>
                </a:solidFill>
              </a:rPr>
              <a:t>Built on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familiar languages </a:t>
            </a:r>
            <a:r>
              <a:rPr lang="en-US" sz="900" dirty="0" smtClean="0">
                <a:solidFill>
                  <a:srgbClr val="505050"/>
                </a:solidFill>
              </a:rPr>
              <a:t>(SQL and C#) and supported by a fully integrated development environment</a:t>
            </a:r>
          </a:p>
          <a:p>
            <a:pPr marL="346486" indent="-346486">
              <a:spcBef>
                <a:spcPts val="612"/>
              </a:spcBef>
              <a:spcAft>
                <a:spcPts val="1224"/>
              </a:spcAft>
              <a:buClr>
                <a:srgbClr val="50B347"/>
              </a:buClr>
              <a:buSzPct val="102000"/>
              <a:buBlip>
                <a:blip r:embed="rId3"/>
              </a:buBlip>
            </a:pPr>
            <a:r>
              <a:rPr lang="en-US" sz="900" dirty="0" smtClean="0">
                <a:solidFill>
                  <a:srgbClr val="505050"/>
                </a:solidFill>
              </a:rPr>
              <a:t>Built for </a:t>
            </a:r>
            <a:r>
              <a:rPr lang="en-US" sz="900" dirty="0" smtClean="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data developers &amp; scientists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78EED3-F332-450A-A30D-601C0C0A99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934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2136421"/>
            <a:ext cx="11887200" cy="1625060"/>
          </a:xfrm>
          <a:prstGeom prst="rect">
            <a:avLst/>
          </a:prstGeom>
          <a:noFill/>
        </p:spPr>
        <p:txBody>
          <a:bodyPr wrap="square" lIns="137160" tIns="146304" rIns="137160" bIns="146304" rtlCol="0">
            <a:spAutoFit/>
          </a:bodyPr>
          <a:lstStyle/>
          <a:p>
            <a:pPr>
              <a:lnSpc>
                <a:spcPct val="90000"/>
              </a:lnSpc>
              <a:spcAft>
                <a:spcPts val="600"/>
              </a:spcAft>
            </a:pPr>
            <a:r>
              <a:rPr lang="en-US" sz="4800" dirty="0">
                <a:gradFill>
                  <a:gsLst>
                    <a:gs pos="2917">
                      <a:srgbClr val="FFFFFF"/>
                    </a:gs>
                    <a:gs pos="30000">
                      <a:srgbClr val="FFFFFF"/>
                    </a:gs>
                  </a:gsLst>
                  <a:lin ang="5400000" scaled="0"/>
                </a:gradFill>
                <a:latin typeface="Segoe UI Light"/>
              </a:rPr>
              <a:t>Machine Learning,</a:t>
            </a:r>
            <a:r>
              <a:rPr lang="en-US" sz="4800" baseline="0" dirty="0">
                <a:gradFill>
                  <a:gsLst>
                    <a:gs pos="2917">
                      <a:srgbClr val="FFFFFF"/>
                    </a:gs>
                    <a:gs pos="30000">
                      <a:srgbClr val="FFFFFF"/>
                    </a:gs>
                  </a:gsLst>
                  <a:lin ang="5400000" scaled="0"/>
                </a:gradFill>
                <a:latin typeface="Segoe UI Light"/>
              </a:rPr>
              <a:t> Analytics,</a:t>
            </a:r>
            <a:br>
              <a:rPr lang="en-US" sz="4800" baseline="0" dirty="0">
                <a:gradFill>
                  <a:gsLst>
                    <a:gs pos="2917">
                      <a:srgbClr val="FFFFFF"/>
                    </a:gs>
                    <a:gs pos="30000">
                      <a:srgbClr val="FFFFFF"/>
                    </a:gs>
                  </a:gsLst>
                  <a:lin ang="5400000" scaled="0"/>
                </a:gradFill>
                <a:latin typeface="Segoe UI Light"/>
              </a:rPr>
            </a:br>
            <a:r>
              <a:rPr lang="en-US" sz="4800" baseline="0" dirty="0">
                <a:gradFill>
                  <a:gsLst>
                    <a:gs pos="2917">
                      <a:srgbClr val="FFFFFF"/>
                    </a:gs>
                    <a:gs pos="30000">
                      <a:srgbClr val="FFFFFF"/>
                    </a:gs>
                  </a:gsLst>
                  <a:lin ang="5400000" scaled="0"/>
                </a:gradFill>
                <a:latin typeface="Segoe UI Light"/>
              </a:rPr>
              <a:t>&amp; </a:t>
            </a:r>
            <a:r>
              <a:rPr lang="en-US" sz="4800" dirty="0">
                <a:gradFill>
                  <a:gsLst>
                    <a:gs pos="2917">
                      <a:srgbClr val="FFFFFF"/>
                    </a:gs>
                    <a:gs pos="30000">
                      <a:srgbClr val="FFFFFF"/>
                    </a:gs>
                  </a:gsLst>
                  <a:lin ang="5400000" scaled="0"/>
                </a:gradFill>
                <a:latin typeface="Segoe UI Light"/>
              </a:rPr>
              <a:t>Data Science Conference</a:t>
            </a:r>
            <a:endParaRPr lang="en-US" sz="6000" dirty="0">
              <a:gradFill>
                <a:gsLst>
                  <a:gs pos="2917">
                    <a:srgbClr val="FFFFFF"/>
                  </a:gs>
                  <a:gs pos="30000">
                    <a:srgbClr val="FFFFFF"/>
                  </a:gs>
                </a:gsLst>
                <a:lin ang="5400000" scaled="0"/>
              </a:gradFill>
              <a:latin typeface="Segoe UI Light"/>
            </a:endParaRPr>
          </a:p>
        </p:txBody>
      </p:sp>
      <p:sp>
        <p:nvSpPr>
          <p:cNvPr id="10" name="TextBox 9"/>
          <p:cNvSpPr txBox="1"/>
          <p:nvPr userDrawn="1"/>
        </p:nvSpPr>
        <p:spPr bwMode="white">
          <a:xfrm>
            <a:off x="294215" y="3714215"/>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2917">
                      <a:srgbClr val="FFFFFF"/>
                    </a:gs>
                    <a:gs pos="30000">
                      <a:srgbClr val="FFFFFF"/>
                    </a:gs>
                  </a:gsLst>
                  <a:lin ang="5400000" scaled="0"/>
                </a:gradFill>
                <a:latin typeface="Segoe UI Light"/>
              </a:rPr>
              <a:t>June 8–9</a:t>
            </a:r>
            <a:r>
              <a:rPr lang="en-US" sz="3200" baseline="0" dirty="0">
                <a:gradFill>
                  <a:gsLst>
                    <a:gs pos="2917">
                      <a:srgbClr val="FFFFFF"/>
                    </a:gs>
                    <a:gs pos="30000">
                      <a:srgbClr val="FFFFFF"/>
                    </a:gs>
                  </a:gsLst>
                  <a:lin ang="5400000" scaled="0"/>
                </a:gradFill>
                <a:latin typeface="Segoe UI Light"/>
              </a:rPr>
              <a:t> </a:t>
            </a:r>
            <a:r>
              <a:rPr lang="en-US" sz="3200" dirty="0">
                <a:gradFill>
                  <a:gsLst>
                    <a:gs pos="2917">
                      <a:srgbClr val="FFFFFF"/>
                    </a:gs>
                    <a:gs pos="30000">
                      <a:srgbClr val="FFFFFF"/>
                    </a:gs>
                  </a:gsLst>
                  <a:lin ang="5400000" scaled="0"/>
                </a:gradFill>
                <a:latin typeface="Segoe UI Light"/>
              </a:rPr>
              <a:t>| MSCC, Redmond, WA</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3"/>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4896">
                <a:solidFill>
                  <a:schemeClr val="tx2"/>
                </a:solidFill>
              </a:defRPr>
            </a:lvl1pPr>
          </a:lstStyle>
          <a:p>
            <a:r>
              <a:rPr lang="en-US" dirty="0" smtClean="0"/>
              <a:t>Click to edit Master title style</a:t>
            </a:r>
            <a:endParaRPr lang="en-US" dirty="0"/>
          </a:p>
        </p:txBody>
      </p:sp>
      <p:sp>
        <p:nvSpPr>
          <p:cNvPr id="6" name="Slide Number Placeholder 4"/>
          <p:cNvSpPr>
            <a:spLocks noGrp="1"/>
          </p:cNvSpPr>
          <p:nvPr>
            <p:ph type="sldNum" sz="quarter" idx="4"/>
          </p:nvPr>
        </p:nvSpPr>
        <p:spPr>
          <a:xfrm>
            <a:off x="11595101" y="6761308"/>
            <a:ext cx="566738" cy="136525"/>
          </a:xfrm>
          <a:prstGeom prst="rect">
            <a:avLst/>
          </a:prstGeom>
        </p:spPr>
        <p:txBody>
          <a:bodyPr vert="horz" lIns="91440" tIns="0" rIns="0" bIns="0" rtlCol="0" anchor="ctr"/>
          <a:lstStyle>
            <a:lvl1pPr algn="r" defTabSz="932563" fontAlgn="auto">
              <a:spcBef>
                <a:spcPts val="0"/>
              </a:spcBef>
              <a:spcAft>
                <a:spcPts val="0"/>
              </a:spcAft>
              <a:defRPr lang="en-US" sz="900" b="0" kern="1200">
                <a:solidFill>
                  <a:srgbClr val="505050"/>
                </a:solidFill>
                <a:latin typeface="+mn-lt"/>
                <a:ea typeface="+mn-ea"/>
                <a:cs typeface="+mn-cs"/>
              </a:defRPr>
            </a:lvl1pPr>
          </a:lstStyle>
          <a:p>
            <a:pPr>
              <a:defRPr/>
            </a:pPr>
            <a:fld id="{75FAD755-3BD0-2447-A9DF-109DAABEFD99}" type="slidenum">
              <a:rPr lang="en-US" smtClean="0"/>
              <a:pPr>
                <a:defRPr/>
              </a:pPr>
              <a:t>‹#›</a:t>
            </a:fld>
            <a:endParaRPr lang="en-US" dirty="0"/>
          </a:p>
        </p:txBody>
      </p:sp>
    </p:spTree>
    <p:extLst>
      <p:ext uri="{BB962C8B-B14F-4D97-AF65-F5344CB8AC3E}">
        <p14:creationId xmlns:p14="http://schemas.microsoft.com/office/powerpoint/2010/main" val="355865096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7" name="Rectangle 6"/>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4" name="Rectangle 3"/>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 id="2147484495"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5" Type="http://schemas.openxmlformats.org/officeDocument/2006/relationships/image" Target="../media/image13.png"/><Relationship Id="rId10" Type="http://schemas.openxmlformats.org/officeDocument/2006/relationships/notesSlide" Target="../notesSlides/notesSlide8.xml"/><Relationship Id="rId4" Type="http://schemas.openxmlformats.org/officeDocument/2006/relationships/tags" Target="../tags/tag4.xml"/><Relationship Id="rId9" Type="http://schemas.openxmlformats.org/officeDocument/2006/relationships/slideLayout" Target="../slideLayouts/slideLayout7.xml"/><Relationship Id="rId1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 friendly Data Lake</a:t>
            </a:r>
          </a:p>
        </p:txBody>
      </p:sp>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875791" y="2000430"/>
            <a:ext cx="1323939" cy="1153678"/>
          </a:xfrm>
          <a:prstGeom prst="rect">
            <a:avLst/>
          </a:prstGeom>
        </p:spPr>
      </p:pic>
      <p:pic>
        <p:nvPicPr>
          <p:cNvPr id="6" name="Picture 5"/>
          <p:cNvPicPr>
            <a:picLocks noChangeAspect="1"/>
          </p:cNvPicPr>
          <p:nvPr/>
        </p:nvPicPr>
        <p:blipFill>
          <a:blip r:embed="rId4"/>
          <a:stretch>
            <a:fillRect/>
          </a:stretch>
        </p:blipFill>
        <p:spPr>
          <a:xfrm>
            <a:off x="6512977" y="2079610"/>
            <a:ext cx="2295525" cy="914400"/>
          </a:xfrm>
          <a:prstGeom prst="rect">
            <a:avLst/>
          </a:prstGeom>
        </p:spPr>
      </p:pic>
      <p:sp>
        <p:nvSpPr>
          <p:cNvPr id="7" name="TextBox 6"/>
          <p:cNvSpPr txBox="1"/>
          <p:nvPr/>
        </p:nvSpPr>
        <p:spPr>
          <a:xfrm>
            <a:off x="944688" y="2961533"/>
            <a:ext cx="1209675" cy="461665"/>
          </a:xfrm>
          <a:prstGeom prst="rect">
            <a:avLst/>
          </a:prstGeom>
          <a:noFill/>
        </p:spPr>
        <p:txBody>
          <a:bodyPr wrap="squar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B050"/>
                </a:solidFill>
                <a:effectLst/>
                <a:uLnTx/>
                <a:uFillTx/>
              </a:rPr>
              <a:t>U-SQL</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437" y="1791335"/>
            <a:ext cx="1289007" cy="1079064"/>
          </a:xfrm>
          <a:prstGeom prst="rect">
            <a:avLst/>
          </a:prstGeom>
        </p:spPr>
      </p:pic>
      <p:pic>
        <p:nvPicPr>
          <p:cNvPr id="12" name="Picture 11"/>
          <p:cNvPicPr>
            <a:picLocks noChangeAspect="1"/>
          </p:cNvPicPr>
          <p:nvPr/>
        </p:nvPicPr>
        <p:blipFill rotWithShape="1">
          <a:blip r:embed="rId6"/>
          <a:srcRect l="13394" t="25047" r="8661" b="6717"/>
          <a:stretch/>
        </p:blipFill>
        <p:spPr>
          <a:xfrm>
            <a:off x="46037" y="4001685"/>
            <a:ext cx="2820806" cy="2594735"/>
          </a:xfrm>
          <a:prstGeom prst="rect">
            <a:avLst/>
          </a:prstGeom>
        </p:spPr>
      </p:pic>
      <p:pic>
        <p:nvPicPr>
          <p:cNvPr id="13" name="Picture 12"/>
          <p:cNvPicPr>
            <a:picLocks noChangeAspect="1"/>
          </p:cNvPicPr>
          <p:nvPr/>
        </p:nvPicPr>
        <p:blipFill>
          <a:blip r:embed="rId7"/>
          <a:stretch>
            <a:fillRect/>
          </a:stretch>
        </p:blipFill>
        <p:spPr>
          <a:xfrm>
            <a:off x="3094299" y="4012896"/>
            <a:ext cx="2886922" cy="2594735"/>
          </a:xfrm>
          <a:prstGeom prst="rect">
            <a:avLst/>
          </a:prstGeom>
        </p:spPr>
      </p:pic>
      <p:pic>
        <p:nvPicPr>
          <p:cNvPr id="14" name="Picture 13"/>
          <p:cNvPicPr>
            <a:picLocks noChangeAspect="1"/>
          </p:cNvPicPr>
          <p:nvPr/>
        </p:nvPicPr>
        <p:blipFill>
          <a:blip r:embed="rId8"/>
          <a:stretch>
            <a:fillRect/>
          </a:stretch>
        </p:blipFill>
        <p:spPr>
          <a:xfrm>
            <a:off x="6294437" y="3992309"/>
            <a:ext cx="2887318" cy="2597595"/>
          </a:xfrm>
          <a:prstGeom prst="rect">
            <a:avLst/>
          </a:prstGeom>
        </p:spPr>
      </p:pic>
      <p:pic>
        <p:nvPicPr>
          <p:cNvPr id="16" name="Picture 15"/>
          <p:cNvPicPr>
            <a:picLocks noChangeAspect="1"/>
          </p:cNvPicPr>
          <p:nvPr/>
        </p:nvPicPr>
        <p:blipFill>
          <a:blip r:embed="rId9"/>
          <a:stretch>
            <a:fillRect/>
          </a:stretch>
        </p:blipFill>
        <p:spPr>
          <a:xfrm>
            <a:off x="9552779" y="4004950"/>
            <a:ext cx="2761457" cy="2572311"/>
          </a:xfrm>
          <a:prstGeom prst="rect">
            <a:avLst/>
          </a:prstGeom>
        </p:spPr>
      </p:pic>
      <p:pic>
        <p:nvPicPr>
          <p:cNvPr id="17" name="Picture 16"/>
          <p:cNvPicPr>
            <a:picLocks noChangeAspect="1"/>
          </p:cNvPicPr>
          <p:nvPr/>
        </p:nvPicPr>
        <p:blipFill>
          <a:blip r:embed="rId10"/>
          <a:stretch>
            <a:fillRect/>
          </a:stretch>
        </p:blipFill>
        <p:spPr>
          <a:xfrm>
            <a:off x="9861943" y="1791335"/>
            <a:ext cx="2038471" cy="1526128"/>
          </a:xfrm>
          <a:prstGeom prst="rect">
            <a:avLst/>
          </a:prstGeom>
        </p:spPr>
      </p:pic>
      <p:pic>
        <p:nvPicPr>
          <p:cNvPr id="9" name="Picture 8"/>
          <p:cNvPicPr>
            <a:picLocks noChangeAspect="1"/>
          </p:cNvPicPr>
          <p:nvPr/>
        </p:nvPicPr>
        <p:blipFill>
          <a:blip r:embed="rId11"/>
          <a:stretch>
            <a:fillRect/>
          </a:stretch>
        </p:blipFill>
        <p:spPr>
          <a:xfrm>
            <a:off x="10481893" y="2856067"/>
            <a:ext cx="798570" cy="461396"/>
          </a:xfrm>
          <a:prstGeom prst="rect">
            <a:avLst/>
          </a:prstGeom>
        </p:spPr>
      </p:pic>
    </p:spTree>
    <p:extLst>
      <p:ext uri="{BB962C8B-B14F-4D97-AF65-F5344CB8AC3E}">
        <p14:creationId xmlns:p14="http://schemas.microsoft.com/office/powerpoint/2010/main" val="63028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 up the lab environment</a:t>
            </a:r>
            <a:endParaRPr lang="en-US" dirty="0"/>
          </a:p>
        </p:txBody>
      </p:sp>
      <p:sp>
        <p:nvSpPr>
          <p:cNvPr id="3" name="Text Placeholder 2"/>
          <p:cNvSpPr>
            <a:spLocks noGrp="1"/>
          </p:cNvSpPr>
          <p:nvPr>
            <p:ph type="body" sz="quarter" idx="10"/>
          </p:nvPr>
        </p:nvSpPr>
        <p:spPr>
          <a:xfrm>
            <a:off x="1341437" y="2811462"/>
            <a:ext cx="9448800" cy="932563"/>
          </a:xfrm>
        </p:spPr>
        <p:txBody>
          <a:bodyPr/>
          <a:lstStyle/>
          <a:p>
            <a:r>
              <a:rPr lang="en-US" sz="5400" b="1" dirty="0">
                <a:solidFill>
                  <a:srgbClr val="FF0000"/>
                </a:solidFill>
              </a:rPr>
              <a:t>https://tinyurl.com/ybbwfdpk</a:t>
            </a:r>
            <a:endParaRPr lang="en-US" sz="5400" dirty="0">
              <a:solidFill>
                <a:srgbClr val="FF0000"/>
              </a:solidFill>
            </a:endParaRPr>
          </a:p>
        </p:txBody>
      </p:sp>
    </p:spTree>
    <p:extLst>
      <p:ext uri="{BB962C8B-B14F-4D97-AF65-F5344CB8AC3E}">
        <p14:creationId xmlns:p14="http://schemas.microsoft.com/office/powerpoint/2010/main" val="197999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Let’s get </a:t>
            </a:r>
            <a:r>
              <a:rPr lang="en-US" b="1" dirty="0" smtClean="0"/>
              <a:t>started with R</a:t>
            </a:r>
            <a:endParaRPr lang="en-US" b="1" dirty="0"/>
          </a:p>
        </p:txBody>
      </p:sp>
      <p:sp>
        <p:nvSpPr>
          <p:cNvPr id="3" name="Text Placeholder 2"/>
          <p:cNvSpPr>
            <a:spLocks noGrp="1"/>
          </p:cNvSpPr>
          <p:nvPr>
            <p:ph type="body" sz="quarter" idx="10"/>
          </p:nvPr>
        </p:nvSpPr>
        <p:spPr>
          <a:xfrm>
            <a:off x="274702" y="1211287"/>
            <a:ext cx="11888787" cy="683264"/>
          </a:xfrm>
        </p:spPr>
        <p:txBody>
          <a:bodyPr/>
          <a:lstStyle/>
          <a:p>
            <a:pPr marL="0" indent="0">
              <a:buNone/>
            </a:pPr>
            <a:endParaRPr lang="en-US" dirty="0"/>
          </a:p>
        </p:txBody>
      </p:sp>
    </p:spTree>
    <p:extLst>
      <p:ext uri="{BB962C8B-B14F-4D97-AF65-F5344CB8AC3E}">
        <p14:creationId xmlns:p14="http://schemas.microsoft.com/office/powerpoint/2010/main" val="256953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Text Placeholder 2"/>
          <p:cNvSpPr>
            <a:spLocks noGrp="1"/>
          </p:cNvSpPr>
          <p:nvPr>
            <p:ph type="body" sz="quarter" idx="10"/>
          </p:nvPr>
        </p:nvSpPr>
        <p:spPr>
          <a:xfrm>
            <a:off x="274702" y="1211286"/>
            <a:ext cx="4038535" cy="2514575"/>
          </a:xfrm>
        </p:spPr>
        <p:txBody>
          <a:bodyPr/>
          <a:lstStyle/>
          <a:p>
            <a:r>
              <a:rPr lang="en-US" dirty="0" smtClean="0"/>
              <a:t>Summarize data</a:t>
            </a:r>
            <a:endParaRPr lang="en-US" dirty="0"/>
          </a:p>
        </p:txBody>
      </p:sp>
    </p:spTree>
    <p:extLst>
      <p:ext uri="{BB962C8B-B14F-4D97-AF65-F5344CB8AC3E}">
        <p14:creationId xmlns:p14="http://schemas.microsoft.com/office/powerpoint/2010/main" val="12382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Text Placeholder 2"/>
          <p:cNvSpPr>
            <a:spLocks noGrp="1"/>
          </p:cNvSpPr>
          <p:nvPr>
            <p:ph type="body" sz="quarter" idx="10"/>
          </p:nvPr>
        </p:nvSpPr>
        <p:spPr>
          <a:xfrm>
            <a:off x="274702" y="1211287"/>
            <a:ext cx="11888787" cy="683264"/>
          </a:xfrm>
        </p:spPr>
        <p:txBody>
          <a:bodyPr/>
          <a:lstStyle/>
          <a:p>
            <a:r>
              <a:rPr lang="en-US" dirty="0" smtClean="0"/>
              <a:t>Train a linear model</a:t>
            </a:r>
            <a:endParaRPr lang="en-US" dirty="0"/>
          </a:p>
        </p:txBody>
      </p:sp>
    </p:spTree>
    <p:extLst>
      <p:ext uri="{BB962C8B-B14F-4D97-AF65-F5344CB8AC3E}">
        <p14:creationId xmlns:p14="http://schemas.microsoft.com/office/powerpoint/2010/main" val="15454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Text Placeholder 2"/>
          <p:cNvSpPr>
            <a:spLocks noGrp="1"/>
          </p:cNvSpPr>
          <p:nvPr>
            <p:ph type="body" sz="quarter" idx="10"/>
          </p:nvPr>
        </p:nvSpPr>
        <p:spPr>
          <a:xfrm>
            <a:off x="274702" y="1211286"/>
            <a:ext cx="5029135" cy="1181862"/>
          </a:xfrm>
        </p:spPr>
        <p:txBody>
          <a:bodyPr/>
          <a:lstStyle/>
          <a:p>
            <a:r>
              <a:rPr lang="en-US" dirty="0" smtClean="0"/>
              <a:t>Make predictions using trained R model</a:t>
            </a:r>
            <a:endParaRPr lang="en-US" dirty="0"/>
          </a:p>
        </p:txBody>
      </p:sp>
    </p:spTree>
    <p:extLst>
      <p:ext uri="{BB962C8B-B14F-4D97-AF65-F5344CB8AC3E}">
        <p14:creationId xmlns:p14="http://schemas.microsoft.com/office/powerpoint/2010/main" val="68942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do some Python</a:t>
            </a:r>
            <a:endParaRPr lang="en-US" b="1"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7904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Text Placeholder 2"/>
          <p:cNvSpPr>
            <a:spLocks noGrp="1"/>
          </p:cNvSpPr>
          <p:nvPr>
            <p:ph type="body" sz="quarter" idx="10"/>
          </p:nvPr>
        </p:nvSpPr>
        <p:spPr>
          <a:xfrm>
            <a:off x="274702" y="1211287"/>
            <a:ext cx="11888787" cy="683264"/>
          </a:xfrm>
        </p:spPr>
        <p:txBody>
          <a:bodyPr/>
          <a:lstStyle/>
          <a:p>
            <a:r>
              <a:rPr lang="en-US" dirty="0" smtClean="0"/>
              <a:t>Summarize data</a:t>
            </a:r>
            <a:endParaRPr lang="en-US" dirty="0"/>
          </a:p>
        </p:txBody>
      </p:sp>
    </p:spTree>
    <p:extLst>
      <p:ext uri="{BB962C8B-B14F-4D97-AF65-F5344CB8AC3E}">
        <p14:creationId xmlns:p14="http://schemas.microsoft.com/office/powerpoint/2010/main" val="161436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7002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a:t>
            </a:r>
            <a:r>
              <a:rPr lang="en-US" b="1" dirty="0" smtClean="0"/>
              <a:t>capabilities</a:t>
            </a:r>
            <a:endParaRPr lang="en-US" b="1" dirty="0"/>
          </a:p>
        </p:txBody>
      </p:sp>
      <p:sp>
        <p:nvSpPr>
          <p:cNvPr id="3" name="Text Placeholder 2"/>
          <p:cNvSpPr>
            <a:spLocks noGrp="1"/>
          </p:cNvSpPr>
          <p:nvPr>
            <p:ph type="body" sz="quarter" idx="10"/>
          </p:nvPr>
        </p:nvSpPr>
        <p:spPr>
          <a:xfrm>
            <a:off x="274702" y="1211287"/>
            <a:ext cx="11888787" cy="2511457"/>
          </a:xfrm>
        </p:spPr>
        <p:txBody>
          <a:bodyPr/>
          <a:lstStyle/>
          <a:p>
            <a:pPr marL="0" indent="0">
              <a:buNone/>
            </a:pPr>
            <a:r>
              <a:rPr lang="en-US" sz="2800" dirty="0" smtClean="0"/>
              <a:t>Enable </a:t>
            </a:r>
            <a:r>
              <a:rPr lang="en-US" sz="2800" dirty="0"/>
              <a:t>developers to use put intelligence in their big data programs. The overall process in simple</a:t>
            </a:r>
            <a:r>
              <a:rPr lang="en-US" sz="2800" dirty="0" smtClean="0"/>
              <a:t>:</a:t>
            </a:r>
          </a:p>
          <a:p>
            <a:r>
              <a:rPr lang="en-US" sz="2400" dirty="0"/>
              <a:t>Use the REFERENCE ASSEMBLY statement to enable the cognitive features for the U-SQL Script</a:t>
            </a:r>
          </a:p>
          <a:p>
            <a:r>
              <a:rPr lang="en-US" sz="2400" dirty="0"/>
              <a:t>Using the PROCESS operation to use the Cognitive </a:t>
            </a:r>
            <a:r>
              <a:rPr lang="en-US" sz="2400" dirty="0" smtClean="0"/>
              <a:t>capabilities</a:t>
            </a:r>
          </a:p>
          <a:p>
            <a:r>
              <a:rPr lang="en-US" sz="2400" dirty="0" smtClean="0"/>
              <a:t>It has Text and Image scenarios (</a:t>
            </a:r>
            <a:r>
              <a:rPr lang="en-US" sz="2400" dirty="0" smtClean="0">
                <a:solidFill>
                  <a:srgbClr val="FF0000"/>
                </a:solidFill>
              </a:rPr>
              <a:t>what are included?)</a:t>
            </a:r>
            <a:endParaRPr lang="en-US" sz="2400" dirty="0">
              <a:solidFill>
                <a:srgbClr val="FF0000"/>
              </a:solidFill>
            </a:endParaRPr>
          </a:p>
        </p:txBody>
      </p:sp>
      <p:pic>
        <p:nvPicPr>
          <p:cNvPr id="4" name="Picture 3"/>
          <p:cNvPicPr>
            <a:picLocks noChangeAspect="1"/>
          </p:cNvPicPr>
          <p:nvPr/>
        </p:nvPicPr>
        <p:blipFill>
          <a:blip r:embed="rId3"/>
          <a:stretch>
            <a:fillRect/>
          </a:stretch>
        </p:blipFill>
        <p:spPr>
          <a:xfrm>
            <a:off x="274639" y="4183062"/>
            <a:ext cx="3829282" cy="2736341"/>
          </a:xfrm>
          <a:prstGeom prst="rect">
            <a:avLst/>
          </a:prstGeom>
        </p:spPr>
      </p:pic>
      <p:pic>
        <p:nvPicPr>
          <p:cNvPr id="6" name="Picture 5"/>
          <p:cNvPicPr>
            <a:picLocks noChangeAspect="1"/>
          </p:cNvPicPr>
          <p:nvPr/>
        </p:nvPicPr>
        <p:blipFill>
          <a:blip r:embed="rId4"/>
          <a:stretch>
            <a:fillRect/>
          </a:stretch>
        </p:blipFill>
        <p:spPr>
          <a:xfrm>
            <a:off x="4275138" y="4525902"/>
            <a:ext cx="3810000" cy="2381250"/>
          </a:xfrm>
          <a:prstGeom prst="rect">
            <a:avLst/>
          </a:prstGeom>
        </p:spPr>
      </p:pic>
      <p:pic>
        <p:nvPicPr>
          <p:cNvPr id="7" name="Picture 6"/>
          <p:cNvPicPr>
            <a:picLocks noChangeAspect="1"/>
          </p:cNvPicPr>
          <p:nvPr/>
        </p:nvPicPr>
        <p:blipFill>
          <a:blip r:embed="rId5"/>
          <a:stretch>
            <a:fillRect/>
          </a:stretch>
        </p:blipFill>
        <p:spPr>
          <a:xfrm>
            <a:off x="8256355" y="4490528"/>
            <a:ext cx="3981450" cy="2428875"/>
          </a:xfrm>
          <a:prstGeom prst="rect">
            <a:avLst/>
          </a:prstGeom>
        </p:spPr>
      </p:pic>
    </p:spTree>
    <p:extLst>
      <p:ext uri="{BB962C8B-B14F-4D97-AF65-F5344CB8AC3E}">
        <p14:creationId xmlns:p14="http://schemas.microsoft.com/office/powerpoint/2010/main" val="134212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287462"/>
            <a:ext cx="11734735" cy="2743202"/>
          </a:xfrm>
        </p:spPr>
        <p:txBody>
          <a:bodyPr/>
          <a:lstStyle/>
          <a:p>
            <a:r>
              <a:rPr lang="en-US" dirty="0"/>
              <a:t>Build Machine Learning Solutions in Azure Data Lake with R, Python and Big Cognition</a:t>
            </a:r>
          </a:p>
        </p:txBody>
      </p:sp>
      <p:sp>
        <p:nvSpPr>
          <p:cNvPr id="5" name="Text Placeholder 4"/>
          <p:cNvSpPr>
            <a:spLocks noGrp="1"/>
          </p:cNvSpPr>
          <p:nvPr>
            <p:ph type="body" sz="quarter" idx="12"/>
          </p:nvPr>
        </p:nvSpPr>
        <p:spPr>
          <a:xfrm>
            <a:off x="274701" y="4564062"/>
            <a:ext cx="8229536" cy="1828007"/>
          </a:xfrm>
        </p:spPr>
        <p:txBody>
          <a:bodyPr/>
          <a:lstStyle/>
          <a:p>
            <a:r>
              <a:rPr lang="en-US" dirty="0"/>
              <a:t>Wei Guo, Data Scientist</a:t>
            </a:r>
          </a:p>
          <a:p>
            <a:r>
              <a:rPr lang="en-US" dirty="0"/>
              <a:t>Esin Saka, Senior Software Engineer</a:t>
            </a:r>
          </a:p>
          <a:p>
            <a:r>
              <a:rPr lang="en-US" dirty="0"/>
              <a:t>Michael Rys, Principal Program Manager</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791198" cy="3963988"/>
          </a:xfrm>
        </p:spPr>
        <p:txBody>
          <a:bodyPr/>
          <a:lstStyle/>
          <a:p>
            <a:r>
              <a:rPr lang="en-US" dirty="0"/>
              <a:t>Exercise 1: </a:t>
            </a:r>
            <a:r>
              <a:rPr lang="en-US" dirty="0" smtClean="0"/>
              <a:t/>
            </a:r>
            <a:br>
              <a:rPr lang="en-US" dirty="0" smtClean="0"/>
            </a:br>
            <a:r>
              <a:rPr lang="en-US" dirty="0"/>
              <a:t/>
            </a:r>
            <a:br>
              <a:rPr lang="en-US" dirty="0"/>
            </a:br>
            <a:r>
              <a:rPr lang="en-US" dirty="0" smtClean="0"/>
              <a:t>Extracting </a:t>
            </a:r>
            <a:r>
              <a:rPr lang="en-US" dirty="0"/>
              <a:t>key phrases from the books</a:t>
            </a:r>
          </a:p>
        </p:txBody>
      </p:sp>
      <p:pic>
        <p:nvPicPr>
          <p:cNvPr id="4" name="Picture 3"/>
          <p:cNvPicPr>
            <a:picLocks noChangeAspect="1"/>
          </p:cNvPicPr>
          <p:nvPr/>
        </p:nvPicPr>
        <p:blipFill>
          <a:blip r:embed="rId2"/>
          <a:stretch>
            <a:fillRect/>
          </a:stretch>
        </p:blipFill>
        <p:spPr>
          <a:xfrm>
            <a:off x="6065837" y="144462"/>
            <a:ext cx="6188659" cy="6477000"/>
          </a:xfrm>
          <a:prstGeom prst="rect">
            <a:avLst/>
          </a:prstGeom>
        </p:spPr>
      </p:pic>
    </p:spTree>
    <p:extLst>
      <p:ext uri="{BB962C8B-B14F-4D97-AF65-F5344CB8AC3E}">
        <p14:creationId xmlns:p14="http://schemas.microsoft.com/office/powerpoint/2010/main" val="115379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791198" cy="3963988"/>
          </a:xfrm>
        </p:spPr>
        <p:txBody>
          <a:bodyPr/>
          <a:lstStyle/>
          <a:p>
            <a:r>
              <a:rPr lang="en-US" dirty="0"/>
              <a:t>Exercise </a:t>
            </a:r>
            <a:r>
              <a:rPr lang="en-US" dirty="0" smtClean="0"/>
              <a:t>2: </a:t>
            </a:r>
            <a:br>
              <a:rPr lang="en-US" dirty="0" smtClean="0"/>
            </a:br>
            <a:r>
              <a:rPr lang="en-US" dirty="0"/>
              <a:t/>
            </a:r>
            <a:br>
              <a:rPr lang="en-US" dirty="0"/>
            </a:br>
            <a:r>
              <a:rPr lang="en-US" dirty="0"/>
              <a:t>Using Image Processing OCR</a:t>
            </a:r>
          </a:p>
        </p:txBody>
      </p:sp>
      <p:pic>
        <p:nvPicPr>
          <p:cNvPr id="3" name="Picture 2"/>
          <p:cNvPicPr>
            <a:picLocks noChangeAspect="1"/>
          </p:cNvPicPr>
          <p:nvPr/>
        </p:nvPicPr>
        <p:blipFill>
          <a:blip r:embed="rId2"/>
          <a:stretch>
            <a:fillRect/>
          </a:stretch>
        </p:blipFill>
        <p:spPr>
          <a:xfrm>
            <a:off x="5913437" y="144462"/>
            <a:ext cx="6410325" cy="6599086"/>
          </a:xfrm>
          <a:prstGeom prst="rect">
            <a:avLst/>
          </a:prstGeom>
        </p:spPr>
      </p:pic>
    </p:spTree>
    <p:extLst>
      <p:ext uri="{BB962C8B-B14F-4D97-AF65-F5344CB8AC3E}">
        <p14:creationId xmlns:p14="http://schemas.microsoft.com/office/powerpoint/2010/main" val="7241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791198" cy="3963988"/>
          </a:xfrm>
        </p:spPr>
        <p:txBody>
          <a:bodyPr/>
          <a:lstStyle/>
          <a:p>
            <a:r>
              <a:rPr lang="en-US" dirty="0"/>
              <a:t>Exercise </a:t>
            </a:r>
            <a:r>
              <a:rPr lang="en-US" dirty="0" smtClean="0"/>
              <a:t>3: </a:t>
            </a:r>
            <a:br>
              <a:rPr lang="en-US" dirty="0" smtClean="0"/>
            </a:br>
            <a:r>
              <a:rPr lang="en-US" dirty="0"/>
              <a:t/>
            </a:r>
            <a:br>
              <a:rPr lang="en-US" dirty="0"/>
            </a:br>
            <a:r>
              <a:rPr lang="en-US" dirty="0"/>
              <a:t>Finding potentially related images and books</a:t>
            </a:r>
          </a:p>
        </p:txBody>
      </p:sp>
      <p:pic>
        <p:nvPicPr>
          <p:cNvPr id="3" name="Picture 2"/>
          <p:cNvPicPr>
            <a:picLocks noChangeAspect="1"/>
          </p:cNvPicPr>
          <p:nvPr/>
        </p:nvPicPr>
        <p:blipFill>
          <a:blip r:embed="rId2"/>
          <a:stretch>
            <a:fillRect/>
          </a:stretch>
        </p:blipFill>
        <p:spPr>
          <a:xfrm>
            <a:off x="5837237" y="25036"/>
            <a:ext cx="6477000" cy="6713900"/>
          </a:xfrm>
          <a:prstGeom prst="rect">
            <a:avLst/>
          </a:prstGeom>
        </p:spPr>
      </p:pic>
    </p:spTree>
    <p:extLst>
      <p:ext uri="{BB962C8B-B14F-4D97-AF65-F5344CB8AC3E}">
        <p14:creationId xmlns:p14="http://schemas.microsoft.com/office/powerpoint/2010/main" val="314059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R, Python, Cognition service together</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4124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0"/>
          </p:nvPr>
        </p:nvSpPr>
        <p:spPr>
          <a:xfrm>
            <a:off x="274702" y="1211287"/>
            <a:ext cx="11888787" cy="1902059"/>
          </a:xfrm>
        </p:spPr>
        <p:txBody>
          <a:bodyPr/>
          <a:lstStyle/>
          <a:p>
            <a:pPr marL="0" indent="0">
              <a:buNone/>
            </a:pPr>
            <a:r>
              <a:rPr lang="en-US" dirty="0" smtClean="0"/>
              <a:t>Any questions? </a:t>
            </a:r>
          </a:p>
          <a:p>
            <a:r>
              <a:rPr lang="en-US" dirty="0" err="1" smtClean="0"/>
              <a:t>scopeml</a:t>
            </a:r>
            <a:r>
              <a:rPr lang="en-US" dirty="0" smtClean="0"/>
              <a:t>@</a:t>
            </a:r>
          </a:p>
          <a:p>
            <a:r>
              <a:rPr lang="en-US" dirty="0" err="1" smtClean="0"/>
              <a:t>adldisc</a:t>
            </a:r>
            <a:r>
              <a:rPr lang="en-US" dirty="0" smtClean="0"/>
              <a:t>@</a:t>
            </a:r>
            <a:endParaRPr lang="en-US" dirty="0"/>
          </a:p>
        </p:txBody>
      </p:sp>
    </p:spTree>
    <p:extLst>
      <p:ext uri="{BB962C8B-B14F-4D97-AF65-F5344CB8AC3E}">
        <p14:creationId xmlns:p14="http://schemas.microsoft.com/office/powerpoint/2010/main" val="142248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211287"/>
            <a:ext cx="11888787" cy="3010055"/>
          </a:xfrm>
        </p:spPr>
        <p:txBody>
          <a:bodyPr/>
          <a:lstStyle/>
          <a:p>
            <a:pPr lvl="0"/>
            <a:r>
              <a:rPr lang="en-US" dirty="0" smtClean="0"/>
              <a:t>Get familiar with Azure Data Lake and U-SQL</a:t>
            </a:r>
          </a:p>
          <a:p>
            <a:pPr lvl="0"/>
            <a:r>
              <a:rPr lang="en-US" dirty="0" smtClean="0"/>
              <a:t>Learn to use R in Azure Data Lake</a:t>
            </a:r>
          </a:p>
          <a:p>
            <a:r>
              <a:rPr lang="en-US" dirty="0"/>
              <a:t>Learn to use </a:t>
            </a:r>
            <a:r>
              <a:rPr lang="en-US" dirty="0" smtClean="0"/>
              <a:t>Python </a:t>
            </a:r>
            <a:r>
              <a:rPr lang="en-US" dirty="0"/>
              <a:t>in Azure Data Lake</a:t>
            </a:r>
          </a:p>
          <a:p>
            <a:pPr lvl="0"/>
            <a:r>
              <a:rPr lang="en-US" dirty="0" smtClean="0"/>
              <a:t>Learn to use Big </a:t>
            </a:r>
            <a:r>
              <a:rPr lang="en-US" dirty="0"/>
              <a:t>Cognition Services </a:t>
            </a:r>
            <a:r>
              <a:rPr lang="en-US" dirty="0" smtClean="0"/>
              <a:t>to analyze text and image data</a:t>
            </a:r>
            <a:endParaRPr lang="en-US"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274702" y="1211287"/>
            <a:ext cx="11888787" cy="5539978"/>
          </a:xfrm>
        </p:spPr>
        <p:txBody>
          <a:bodyPr/>
          <a:lstStyle/>
          <a:p>
            <a:pPr marL="742950" indent="-742950">
              <a:buFont typeface="+mj-lt"/>
              <a:buAutoNum type="arabicPeriod"/>
            </a:pPr>
            <a:r>
              <a:rPr lang="en-US" sz="3200" dirty="0"/>
              <a:t>Overview of Azure Data Lake and U-SQL</a:t>
            </a:r>
          </a:p>
          <a:p>
            <a:pPr marL="742950" indent="-742950">
              <a:buFont typeface="+mj-lt"/>
              <a:buAutoNum type="arabicPeriod"/>
            </a:pPr>
            <a:r>
              <a:rPr lang="en-US" sz="3200" dirty="0"/>
              <a:t>Introduction of Python, R and cognition capabilities in Azure Data Lake</a:t>
            </a:r>
          </a:p>
          <a:p>
            <a:pPr marL="742950" indent="-742950">
              <a:buFont typeface="+mj-lt"/>
              <a:buAutoNum type="arabicPeriod"/>
            </a:pPr>
            <a:r>
              <a:rPr lang="en-US" sz="3200" dirty="0"/>
              <a:t>Hands-on lab tasks:</a:t>
            </a:r>
          </a:p>
          <a:p>
            <a:pPr lvl="4"/>
            <a:r>
              <a:rPr lang="en-US" sz="2400" dirty="0" smtClean="0"/>
              <a:t>Explore and summarize the data using R and Python</a:t>
            </a:r>
          </a:p>
          <a:p>
            <a:pPr lvl="4"/>
            <a:r>
              <a:rPr lang="en-US" sz="2400" dirty="0" smtClean="0"/>
              <a:t>Train </a:t>
            </a:r>
            <a:r>
              <a:rPr lang="en-US" sz="2400" dirty="0"/>
              <a:t>a model using R and Python</a:t>
            </a:r>
            <a:endParaRPr lang="en-US" sz="2400" dirty="0" smtClean="0"/>
          </a:p>
          <a:p>
            <a:pPr lvl="4"/>
            <a:r>
              <a:rPr lang="en-US" sz="2400" dirty="0" smtClean="0"/>
              <a:t>Make </a:t>
            </a:r>
            <a:r>
              <a:rPr lang="en-US" sz="2400" dirty="0"/>
              <a:t>predictions using R and Python</a:t>
            </a:r>
          </a:p>
          <a:p>
            <a:pPr lvl="4"/>
            <a:r>
              <a:rPr lang="en-US" sz="2400" dirty="0" smtClean="0"/>
              <a:t>Cognitive extension: </a:t>
            </a:r>
            <a:r>
              <a:rPr lang="en-US" sz="2400" dirty="0"/>
              <a:t>Extract key phrases from the books</a:t>
            </a:r>
          </a:p>
          <a:p>
            <a:pPr lvl="4"/>
            <a:r>
              <a:rPr lang="en-US" sz="2400" dirty="0"/>
              <a:t>Cognitive extension </a:t>
            </a:r>
            <a:r>
              <a:rPr lang="en-US" sz="2400" dirty="0" smtClean="0"/>
              <a:t>: </a:t>
            </a:r>
            <a:r>
              <a:rPr lang="en-US" sz="2400" dirty="0"/>
              <a:t>Use Image Processing OCR</a:t>
            </a:r>
          </a:p>
          <a:p>
            <a:pPr lvl="4"/>
            <a:r>
              <a:rPr lang="en-US" sz="2400" dirty="0"/>
              <a:t>Cognitive extension </a:t>
            </a:r>
            <a:r>
              <a:rPr lang="en-US" sz="2400" dirty="0" smtClean="0"/>
              <a:t>: </a:t>
            </a:r>
            <a:r>
              <a:rPr lang="en-US" sz="2400" dirty="0"/>
              <a:t>Find potentially related images and books</a:t>
            </a:r>
          </a:p>
          <a:p>
            <a:pPr lvl="4"/>
            <a:r>
              <a:rPr lang="en-US" sz="2400" dirty="0" smtClean="0"/>
              <a:t>R</a:t>
            </a:r>
            <a:r>
              <a:rPr lang="en-US" sz="2400" dirty="0"/>
              <a:t>, Python, Cognitive extension </a:t>
            </a:r>
            <a:r>
              <a:rPr lang="en-US" sz="2400" dirty="0" smtClean="0"/>
              <a:t>together</a:t>
            </a:r>
            <a:endParaRPr lang="en-US" sz="2400" dirty="0"/>
          </a:p>
          <a:p>
            <a:pPr marL="742950" indent="-742950">
              <a:buFont typeface="+mj-lt"/>
              <a:buAutoNum type="arabicPeriod"/>
            </a:pPr>
            <a:r>
              <a:rPr lang="en-US" sz="3200" dirty="0"/>
              <a:t>Q &amp; A</a:t>
            </a:r>
          </a:p>
        </p:txBody>
      </p:sp>
    </p:spTree>
    <p:extLst>
      <p:ext uri="{BB962C8B-B14F-4D97-AF65-F5344CB8AC3E}">
        <p14:creationId xmlns:p14="http://schemas.microsoft.com/office/powerpoint/2010/main" val="389659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1428" y="1748631"/>
            <a:ext cx="11553619" cy="3885847"/>
            <a:chOff x="579474" y="3009900"/>
            <a:chExt cx="13593727" cy="4572000"/>
          </a:xfrm>
        </p:grpSpPr>
        <p:sp>
          <p:nvSpPr>
            <p:cNvPr id="4" name="Title 1"/>
            <p:cNvSpPr txBox="1">
              <a:spLocks/>
            </p:cNvSpPr>
            <p:nvPr/>
          </p:nvSpPr>
          <p:spPr>
            <a:xfrm>
              <a:off x="632638" y="3286126"/>
              <a:ext cx="13540563" cy="1781176"/>
            </a:xfrm>
            <a:prstGeom prst="rect">
              <a:avLst/>
            </a:prstGeom>
            <a:noFill/>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defTabSz="1119116">
                <a:defRPr/>
              </a:pPr>
              <a:r>
                <a:rPr lang="en-US" sz="2720" dirty="0">
                  <a:solidFill>
                    <a:srgbClr val="505050"/>
                  </a:solidFill>
                  <a:latin typeface="Segoe UI Light"/>
                </a:rPr>
                <a:t>Analytics</a:t>
              </a:r>
            </a:p>
          </p:txBody>
        </p:sp>
        <p:sp>
          <p:nvSpPr>
            <p:cNvPr id="5" name="Title 1"/>
            <p:cNvSpPr txBox="1">
              <a:spLocks/>
            </p:cNvSpPr>
            <p:nvPr/>
          </p:nvSpPr>
          <p:spPr>
            <a:xfrm>
              <a:off x="579474" y="5524500"/>
              <a:ext cx="13540563" cy="1781175"/>
            </a:xfrm>
            <a:prstGeom prst="rect">
              <a:avLst/>
            </a:prstGeom>
            <a:noFill/>
          </p:spPr>
          <p:txBody>
            <a:bodyPr vert="horz" lIns="77717" tIns="38858" rIns="77717" bIns="38858" rtlCol="0" anchor="ctr">
              <a:normAutofit/>
            </a:bodyPr>
            <a:lstStyle>
              <a:defPPr>
                <a:defRPr lang="en-US"/>
              </a:defPPr>
              <a:lvl1pPr marR="0" lvl="0" indent="0" fontAlgn="auto">
                <a:lnSpc>
                  <a:spcPct val="90000"/>
                </a:lnSpc>
                <a:spcBef>
                  <a:spcPct val="0"/>
                </a:spcBef>
                <a:spcAft>
                  <a:spcPts val="0"/>
                </a:spcAft>
                <a:buClrTx/>
                <a:buSzTx/>
                <a:buFontTx/>
                <a:buNone/>
                <a:tabLst/>
                <a:defRPr kumimoji="0" sz="3200" b="0" i="0" u="none" strike="noStrike" cap="none" spc="0" normalizeH="0" baseline="0">
                  <a:ln>
                    <a:noFill/>
                  </a:ln>
                  <a:solidFill>
                    <a:prstClr val="white"/>
                  </a:solidFill>
                  <a:effectLst/>
                  <a:uLnTx/>
                  <a:uFillTx/>
                  <a:latin typeface="Segoe UI Light"/>
                  <a:ea typeface="+mj-ea"/>
                  <a:cs typeface="+mj-cs"/>
                </a:defRPr>
              </a:lvl1pPr>
            </a:lstStyle>
            <a:p>
              <a:pPr defTabSz="932597"/>
              <a:r>
                <a:rPr lang="en-US" sz="2720" dirty="0">
                  <a:solidFill>
                    <a:srgbClr val="505050"/>
                  </a:solidFill>
                </a:rPr>
                <a:t>Storage</a:t>
              </a:r>
            </a:p>
          </p:txBody>
        </p:sp>
        <p:sp>
          <p:nvSpPr>
            <p:cNvPr id="6" name="Title 1"/>
            <p:cNvSpPr txBox="1">
              <a:spLocks/>
            </p:cNvSpPr>
            <p:nvPr/>
          </p:nvSpPr>
          <p:spPr>
            <a:xfrm>
              <a:off x="8566032" y="3286124"/>
              <a:ext cx="4417120" cy="1781176"/>
            </a:xfrm>
            <a:prstGeom prst="rect">
              <a:avLst/>
            </a:prstGeom>
            <a:solidFill>
              <a:schemeClr val="accent1"/>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HDInsight</a:t>
              </a:r>
            </a:p>
            <a:p>
              <a:pPr algn="ctr" defTabSz="1119116">
                <a:defRPr/>
              </a:pPr>
              <a:r>
                <a:rPr lang="en-US" sz="1530" dirty="0">
                  <a:solidFill>
                    <a:prstClr val="white"/>
                  </a:solidFill>
                  <a:latin typeface="Segoe UI Light"/>
                </a:rPr>
                <a:t>(“managed clusters”)</a:t>
              </a:r>
            </a:p>
            <a:p>
              <a:pPr algn="ctr" defTabSz="1119116">
                <a:defRPr/>
              </a:pPr>
              <a:endParaRPr lang="en-US" sz="1530" dirty="0">
                <a:solidFill>
                  <a:prstClr val="white"/>
                </a:solidFill>
                <a:latin typeface="Segoe UI Light"/>
              </a:endParaRPr>
            </a:p>
            <a:p>
              <a:pPr algn="ctr" defTabSz="1119116">
                <a:defRPr/>
              </a:pPr>
              <a:endParaRPr lang="en-US" sz="1530" dirty="0">
                <a:solidFill>
                  <a:prstClr val="white"/>
                </a:solidFill>
                <a:latin typeface="Segoe UI Light"/>
              </a:endParaRPr>
            </a:p>
          </p:txBody>
        </p:sp>
        <p:sp>
          <p:nvSpPr>
            <p:cNvPr id="7" name="Title 1"/>
            <p:cNvSpPr txBox="1">
              <a:spLocks/>
            </p:cNvSpPr>
            <p:nvPr/>
          </p:nvSpPr>
          <p:spPr>
            <a:xfrm>
              <a:off x="3789754" y="3297634"/>
              <a:ext cx="4417120" cy="1781176"/>
            </a:xfrm>
            <a:prstGeom prst="rect">
              <a:avLst/>
            </a:prstGeom>
            <a:solidFill>
              <a:schemeClr val="accent1"/>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Azure Data Lake </a:t>
              </a:r>
              <a:r>
                <a:rPr lang="en-US" sz="2379" dirty="0">
                  <a:solidFill>
                    <a:prstClr val="white"/>
                  </a:solidFill>
                  <a:latin typeface="Segoe UI Semibold" panose="020B0702040204020203" pitchFamily="34" charset="0"/>
                  <a:cs typeface="Segoe UI Semibold" panose="020B0702040204020203" pitchFamily="34" charset="0"/>
                </a:rPr>
                <a:t>Analytics</a:t>
              </a: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p:txBody>
        </p:sp>
        <p:sp>
          <p:nvSpPr>
            <p:cNvPr id="9" name="Title 1"/>
            <p:cNvSpPr txBox="1">
              <a:spLocks/>
            </p:cNvSpPr>
            <p:nvPr/>
          </p:nvSpPr>
          <p:spPr>
            <a:xfrm>
              <a:off x="6400800" y="5524499"/>
              <a:ext cx="4417120" cy="1781176"/>
            </a:xfrm>
            <a:prstGeom prst="rect">
              <a:avLst/>
            </a:prstGeom>
            <a:solidFill>
              <a:schemeClr val="accent2"/>
            </a:solidFill>
            <a:effectLst/>
          </p:spPr>
          <p:txBody>
            <a:bodyPr vert="horz" lIns="77717" tIns="38858" rIns="77717" bIns="38858"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ctr" defTabSz="1119116">
                <a:defRPr/>
              </a:pPr>
              <a:r>
                <a:rPr lang="en-US" sz="2379" dirty="0">
                  <a:solidFill>
                    <a:prstClr val="white"/>
                  </a:solidFill>
                  <a:latin typeface="Segoe UI Light"/>
                </a:rPr>
                <a:t>Azure Data Lake </a:t>
              </a:r>
              <a:r>
                <a:rPr lang="en-US" sz="2379" dirty="0">
                  <a:solidFill>
                    <a:prstClr val="white"/>
                  </a:solidFill>
                  <a:latin typeface="Segoe UI Semibold" panose="020B0702040204020203" pitchFamily="34" charset="0"/>
                  <a:cs typeface="Segoe UI Semibold" panose="020B0702040204020203" pitchFamily="34" charset="0"/>
                </a:rPr>
                <a:t>Storage</a:t>
              </a: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a:p>
              <a:pPr algn="ctr" defTabSz="1119116">
                <a:defRPr/>
              </a:pPr>
              <a:endParaRPr lang="en-US" sz="2379" dirty="0">
                <a:solidFill>
                  <a:prstClr val="white"/>
                </a:solidFill>
                <a:latin typeface="Segoe UI Semibold" panose="020B0702040204020203" pitchFamily="34" charset="0"/>
                <a:cs typeface="Segoe UI Semibold" panose="020B0702040204020203" pitchFamily="34" charset="0"/>
              </a:endParaRPr>
            </a:p>
          </p:txBody>
        </p:sp>
        <p:sp>
          <p:nvSpPr>
            <p:cNvPr id="10" name="Rectangle 9"/>
            <p:cNvSpPr/>
            <p:nvPr/>
          </p:nvSpPr>
          <p:spPr>
            <a:xfrm>
              <a:off x="3430552" y="3009900"/>
              <a:ext cx="10056848" cy="4572000"/>
            </a:xfrm>
            <a:prstGeom prst="rect">
              <a:avLst/>
            </a:prstGeom>
            <a:noFill/>
            <a:ln w="762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530">
                <a:solidFill>
                  <a:prstClr val="white"/>
                </a:solidFill>
                <a:latin typeface="Segoe UI"/>
              </a:endParaRPr>
            </a:p>
          </p:txBody>
        </p:sp>
        <p:sp>
          <p:nvSpPr>
            <p:cNvPr id="11" name="Left Brace 10"/>
            <p:cNvSpPr/>
            <p:nvPr/>
          </p:nvSpPr>
          <p:spPr>
            <a:xfrm>
              <a:off x="2514600" y="3286125"/>
              <a:ext cx="685800" cy="1781175"/>
            </a:xfrm>
            <a:prstGeom prst="leftBrace">
              <a:avLst>
                <a:gd name="adj1" fmla="val 53049"/>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530">
                <a:solidFill>
                  <a:srgbClr val="505050"/>
                </a:solidFill>
                <a:latin typeface="Segoe UI"/>
              </a:endParaRPr>
            </a:p>
          </p:txBody>
        </p:sp>
        <p:sp>
          <p:nvSpPr>
            <p:cNvPr id="13" name="Left Brace 12"/>
            <p:cNvSpPr/>
            <p:nvPr/>
          </p:nvSpPr>
          <p:spPr>
            <a:xfrm>
              <a:off x="2514600" y="5524499"/>
              <a:ext cx="685800" cy="1781175"/>
            </a:xfrm>
            <a:prstGeom prst="leftBrace">
              <a:avLst>
                <a:gd name="adj1" fmla="val 53049"/>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530">
                <a:solidFill>
                  <a:srgbClr val="505050"/>
                </a:solidFill>
                <a:latin typeface="Segoe UI"/>
              </a:endParaRPr>
            </a:p>
          </p:txBody>
        </p:sp>
      </p:grpSp>
      <p:sp>
        <p:nvSpPr>
          <p:cNvPr id="15" name="Title 1"/>
          <p:cNvSpPr>
            <a:spLocks noGrp="1"/>
          </p:cNvSpPr>
          <p:nvPr>
            <p:ph type="title"/>
          </p:nvPr>
        </p:nvSpPr>
        <p:spPr>
          <a:xfrm>
            <a:off x="275163" y="292082"/>
            <a:ext cx="11885514" cy="946413"/>
          </a:xfrm>
        </p:spPr>
        <p:txBody>
          <a:bodyPr/>
          <a:lstStyle/>
          <a:p>
            <a:r>
              <a:rPr lang="en-US" dirty="0" smtClean="0"/>
              <a:t>Azure Data Lake</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859" y="2621419"/>
            <a:ext cx="838699" cy="83869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8172" y="2865212"/>
            <a:ext cx="770290" cy="557796"/>
          </a:xfrm>
          <a:prstGeom prst="rect">
            <a:avLst/>
          </a:prstGeom>
        </p:spPr>
      </p:pic>
      <p:grpSp>
        <p:nvGrpSpPr>
          <p:cNvPr id="12" name="Group 11"/>
          <p:cNvGrpSpPr/>
          <p:nvPr/>
        </p:nvGrpSpPr>
        <p:grpSpPr>
          <a:xfrm>
            <a:off x="6761004" y="4483557"/>
            <a:ext cx="1010412" cy="767281"/>
            <a:chOff x="6628173" y="4396043"/>
            <a:chExt cx="990690" cy="752305"/>
          </a:xfrm>
        </p:grpSpPr>
        <p:sp>
          <p:nvSpPr>
            <p:cNvPr id="18" name="Freeform 17"/>
            <p:cNvSpPr/>
            <p:nvPr/>
          </p:nvSpPr>
          <p:spPr bwMode="auto">
            <a:xfrm>
              <a:off x="6628173" y="4396043"/>
              <a:ext cx="990690" cy="752305"/>
            </a:xfrm>
            <a:custGeom>
              <a:avLst/>
              <a:gdLst>
                <a:gd name="connsiteX0" fmla="*/ 6673 w 990690"/>
                <a:gd name="connsiteY0" fmla="*/ 147731 h 752305"/>
                <a:gd name="connsiteX1" fmla="*/ 984017 w 990690"/>
                <a:gd name="connsiteY1" fmla="*/ 147731 h 752305"/>
                <a:gd name="connsiteX2" fmla="*/ 990312 w 990690"/>
                <a:gd name="connsiteY2" fmla="*/ 153489 h 752305"/>
                <a:gd name="connsiteX3" fmla="*/ 990357 w 990690"/>
                <a:gd name="connsiteY3" fmla="*/ 153489 h 752305"/>
                <a:gd name="connsiteX4" fmla="*/ 990400 w 990690"/>
                <a:gd name="connsiteY4" fmla="*/ 153702 h 752305"/>
                <a:gd name="connsiteX5" fmla="*/ 990690 w 990690"/>
                <a:gd name="connsiteY5" fmla="*/ 154404 h 752305"/>
                <a:gd name="connsiteX6" fmla="*/ 990690 w 990690"/>
                <a:gd name="connsiteY6" fmla="*/ 155142 h 752305"/>
                <a:gd name="connsiteX7" fmla="*/ 990690 w 990690"/>
                <a:gd name="connsiteY7" fmla="*/ 167750 h 752305"/>
                <a:gd name="connsiteX8" fmla="*/ 990690 w 990690"/>
                <a:gd name="connsiteY8" fmla="*/ 730287 h 752305"/>
                <a:gd name="connsiteX9" fmla="*/ 968672 w 990690"/>
                <a:gd name="connsiteY9" fmla="*/ 752305 h 752305"/>
                <a:gd name="connsiteX10" fmla="*/ 22018 w 990690"/>
                <a:gd name="connsiteY10" fmla="*/ 752305 h 752305"/>
                <a:gd name="connsiteX11" fmla="*/ 0 w 990690"/>
                <a:gd name="connsiteY11" fmla="*/ 730287 h 752305"/>
                <a:gd name="connsiteX12" fmla="*/ 0 w 990690"/>
                <a:gd name="connsiteY12" fmla="*/ 167750 h 752305"/>
                <a:gd name="connsiteX13" fmla="*/ 0 w 990690"/>
                <a:gd name="connsiteY13" fmla="*/ 155142 h 752305"/>
                <a:gd name="connsiteX14" fmla="*/ 0 w 990690"/>
                <a:gd name="connsiteY14" fmla="*/ 154404 h 752305"/>
                <a:gd name="connsiteX15" fmla="*/ 291 w 990690"/>
                <a:gd name="connsiteY15" fmla="*/ 153701 h 752305"/>
                <a:gd name="connsiteX16" fmla="*/ 334 w 990690"/>
                <a:gd name="connsiteY16" fmla="*/ 153489 h 752305"/>
                <a:gd name="connsiteX17" fmla="*/ 379 w 990690"/>
                <a:gd name="connsiteY17" fmla="*/ 153489 h 752305"/>
                <a:gd name="connsiteX18" fmla="*/ 6673 w 990690"/>
                <a:gd name="connsiteY18" fmla="*/ 147731 h 752305"/>
                <a:gd name="connsiteX19" fmla="*/ 109998 w 990690"/>
                <a:gd name="connsiteY19" fmla="*/ 0 h 752305"/>
                <a:gd name="connsiteX20" fmla="*/ 413872 w 990690"/>
                <a:gd name="connsiteY20" fmla="*/ 0 h 752305"/>
                <a:gd name="connsiteX21" fmla="*/ 445368 w 990690"/>
                <a:gd name="connsiteY21" fmla="*/ 31495 h 752305"/>
                <a:gd name="connsiteX22" fmla="*/ 445368 w 990690"/>
                <a:gd name="connsiteY22" fmla="*/ 90138 h 752305"/>
                <a:gd name="connsiteX23" fmla="*/ 937888 w 990690"/>
                <a:gd name="connsiteY23" fmla="*/ 90138 h 752305"/>
                <a:gd name="connsiteX24" fmla="*/ 946904 w 990690"/>
                <a:gd name="connsiteY24" fmla="*/ 99155 h 752305"/>
                <a:gd name="connsiteX25" fmla="*/ 946904 w 990690"/>
                <a:gd name="connsiteY25" fmla="*/ 132850 h 752305"/>
                <a:gd name="connsiteX26" fmla="*/ 44447 w 990690"/>
                <a:gd name="connsiteY26" fmla="*/ 132850 h 752305"/>
                <a:gd name="connsiteX27" fmla="*/ 44447 w 990690"/>
                <a:gd name="connsiteY27" fmla="*/ 99155 h 752305"/>
                <a:gd name="connsiteX28" fmla="*/ 53463 w 990690"/>
                <a:gd name="connsiteY28" fmla="*/ 90138 h 752305"/>
                <a:gd name="connsiteX29" fmla="*/ 78502 w 990690"/>
                <a:gd name="connsiteY29" fmla="*/ 90138 h 752305"/>
                <a:gd name="connsiteX30" fmla="*/ 78502 w 990690"/>
                <a:gd name="connsiteY30" fmla="*/ 31495 h 752305"/>
                <a:gd name="connsiteX31" fmla="*/ 109998 w 990690"/>
                <a:gd name="connsiteY31" fmla="*/ 0 h 75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0690" h="752305">
                  <a:moveTo>
                    <a:pt x="6673" y="147731"/>
                  </a:moveTo>
                  <a:lnTo>
                    <a:pt x="984017" y="147731"/>
                  </a:lnTo>
                  <a:cubicBezTo>
                    <a:pt x="987377" y="147731"/>
                    <a:pt x="990157" y="150214"/>
                    <a:pt x="990312" y="153489"/>
                  </a:cubicBezTo>
                  <a:lnTo>
                    <a:pt x="990357" y="153489"/>
                  </a:lnTo>
                  <a:lnTo>
                    <a:pt x="990400" y="153702"/>
                  </a:lnTo>
                  <a:cubicBezTo>
                    <a:pt x="990677" y="153914"/>
                    <a:pt x="990690" y="154158"/>
                    <a:pt x="990690" y="154404"/>
                  </a:cubicBezTo>
                  <a:lnTo>
                    <a:pt x="990690" y="155142"/>
                  </a:lnTo>
                  <a:lnTo>
                    <a:pt x="990690" y="167750"/>
                  </a:lnTo>
                  <a:lnTo>
                    <a:pt x="990690" y="730287"/>
                  </a:lnTo>
                  <a:cubicBezTo>
                    <a:pt x="990690" y="742447"/>
                    <a:pt x="980832" y="752305"/>
                    <a:pt x="968672" y="752305"/>
                  </a:cubicBezTo>
                  <a:lnTo>
                    <a:pt x="22018" y="752305"/>
                  </a:lnTo>
                  <a:cubicBezTo>
                    <a:pt x="9858" y="752305"/>
                    <a:pt x="0" y="742447"/>
                    <a:pt x="0" y="730287"/>
                  </a:cubicBezTo>
                  <a:lnTo>
                    <a:pt x="0" y="167750"/>
                  </a:lnTo>
                  <a:lnTo>
                    <a:pt x="0" y="155142"/>
                  </a:lnTo>
                  <a:lnTo>
                    <a:pt x="0" y="154404"/>
                  </a:lnTo>
                  <a:lnTo>
                    <a:pt x="291" y="153701"/>
                  </a:lnTo>
                  <a:lnTo>
                    <a:pt x="334" y="153489"/>
                  </a:lnTo>
                  <a:lnTo>
                    <a:pt x="379" y="153489"/>
                  </a:lnTo>
                  <a:cubicBezTo>
                    <a:pt x="533" y="150214"/>
                    <a:pt x="3313" y="147731"/>
                    <a:pt x="6673" y="147731"/>
                  </a:cubicBezTo>
                  <a:close/>
                  <a:moveTo>
                    <a:pt x="109998" y="0"/>
                  </a:moveTo>
                  <a:lnTo>
                    <a:pt x="413872" y="0"/>
                  </a:lnTo>
                  <a:cubicBezTo>
                    <a:pt x="431267" y="0"/>
                    <a:pt x="445368" y="14101"/>
                    <a:pt x="445368" y="31495"/>
                  </a:cubicBezTo>
                  <a:lnTo>
                    <a:pt x="445368" y="90138"/>
                  </a:lnTo>
                  <a:lnTo>
                    <a:pt x="937888" y="90138"/>
                  </a:lnTo>
                  <a:cubicBezTo>
                    <a:pt x="942868" y="90138"/>
                    <a:pt x="946904" y="94175"/>
                    <a:pt x="946904" y="99155"/>
                  </a:cubicBezTo>
                  <a:lnTo>
                    <a:pt x="946904" y="132850"/>
                  </a:lnTo>
                  <a:lnTo>
                    <a:pt x="44447" y="132850"/>
                  </a:lnTo>
                  <a:lnTo>
                    <a:pt x="44447" y="99155"/>
                  </a:lnTo>
                  <a:cubicBezTo>
                    <a:pt x="44447" y="94175"/>
                    <a:pt x="48484" y="90138"/>
                    <a:pt x="53463" y="90138"/>
                  </a:cubicBezTo>
                  <a:lnTo>
                    <a:pt x="78502" y="90138"/>
                  </a:lnTo>
                  <a:lnTo>
                    <a:pt x="78502" y="31495"/>
                  </a:lnTo>
                  <a:cubicBezTo>
                    <a:pt x="78502" y="14101"/>
                    <a:pt x="92603" y="0"/>
                    <a:pt x="10999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sp>
          <p:nvSpPr>
            <p:cNvPr id="19" name="Freeform 18"/>
            <p:cNvSpPr/>
            <p:nvPr/>
          </p:nvSpPr>
          <p:spPr bwMode="auto">
            <a:xfrm rot="12373696">
              <a:off x="7033511" y="4584358"/>
              <a:ext cx="180012" cy="552664"/>
            </a:xfrm>
            <a:custGeom>
              <a:avLst/>
              <a:gdLst>
                <a:gd name="connsiteX0" fmla="*/ 200290 w 285509"/>
                <a:gd name="connsiteY0" fmla="*/ 552664 h 552664"/>
                <a:gd name="connsiteX1" fmla="*/ 118129 w 285509"/>
                <a:gd name="connsiteY1" fmla="*/ 360121 h 552664"/>
                <a:gd name="connsiteX2" fmla="*/ 0 w 285509"/>
                <a:gd name="connsiteY2" fmla="*/ 360121 h 552664"/>
                <a:gd name="connsiteX3" fmla="*/ 109094 w 285509"/>
                <a:gd name="connsiteY3" fmla="*/ 0 h 552664"/>
                <a:gd name="connsiteX4" fmla="*/ 167865 w 285509"/>
                <a:gd name="connsiteY4" fmla="*/ 194005 h 552664"/>
                <a:gd name="connsiteX5" fmla="*/ 285509 w 285509"/>
                <a:gd name="connsiteY5" fmla="*/ 183602 h 55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509" h="552664">
                  <a:moveTo>
                    <a:pt x="200290" y="552664"/>
                  </a:moveTo>
                  <a:lnTo>
                    <a:pt x="118129" y="360121"/>
                  </a:lnTo>
                  <a:lnTo>
                    <a:pt x="0" y="360121"/>
                  </a:lnTo>
                  <a:lnTo>
                    <a:pt x="109094" y="0"/>
                  </a:lnTo>
                  <a:lnTo>
                    <a:pt x="167865" y="194005"/>
                  </a:lnTo>
                  <a:lnTo>
                    <a:pt x="285509" y="183602"/>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grpSp>
      <p:sp>
        <p:nvSpPr>
          <p:cNvPr id="2" name="TextBox 1"/>
          <p:cNvSpPr txBox="1"/>
          <p:nvPr/>
        </p:nvSpPr>
        <p:spPr>
          <a:xfrm>
            <a:off x="7809666" y="4379072"/>
            <a:ext cx="1295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(ADLS)</a:t>
            </a:r>
          </a:p>
        </p:txBody>
      </p:sp>
      <p:sp>
        <p:nvSpPr>
          <p:cNvPr id="20" name="TextBox 19"/>
          <p:cNvSpPr txBox="1"/>
          <p:nvPr/>
        </p:nvSpPr>
        <p:spPr>
          <a:xfrm>
            <a:off x="5546715" y="2661545"/>
            <a:ext cx="146778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(ADLA)</a:t>
            </a:r>
          </a:p>
        </p:txBody>
      </p:sp>
    </p:spTree>
    <p:extLst>
      <p:ext uri="{BB962C8B-B14F-4D97-AF65-F5344CB8AC3E}">
        <p14:creationId xmlns:p14="http://schemas.microsoft.com/office/powerpoint/2010/main" val="353238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Intelligent Data Lake</a:t>
            </a:r>
          </a:p>
        </p:txBody>
      </p:sp>
      <p:sp>
        <p:nvSpPr>
          <p:cNvPr id="3" name="Text Placeholder 2"/>
          <p:cNvSpPr>
            <a:spLocks noGrp="1"/>
          </p:cNvSpPr>
          <p:nvPr>
            <p:ph type="body" sz="quarter" idx="10"/>
          </p:nvPr>
        </p:nvSpPr>
        <p:spPr>
          <a:xfrm>
            <a:off x="237321" y="1516062"/>
            <a:ext cx="11314916" cy="4493538"/>
          </a:xfrm>
        </p:spPr>
        <p:txBody>
          <a:bodyPr/>
          <a:lstStyle/>
          <a:p>
            <a:r>
              <a:rPr lang="en-US" sz="3200" b="1" dirty="0"/>
              <a:t>Azure Data Lake Store - A No Limits Data Lake that powers Big Data Analytics</a:t>
            </a:r>
          </a:p>
          <a:p>
            <a:pPr lvl="1"/>
            <a:r>
              <a:rPr lang="en-US" sz="2400" dirty="0"/>
              <a:t>Petabyte sized files and trillions of objects</a:t>
            </a:r>
          </a:p>
          <a:p>
            <a:pPr lvl="1"/>
            <a:r>
              <a:rPr lang="en-US" sz="2400" dirty="0"/>
              <a:t>Scalability for massively parallel analytics Azure HDInsight</a:t>
            </a:r>
          </a:p>
          <a:p>
            <a:pPr lvl="1"/>
            <a:endParaRPr lang="en-US" sz="2400" dirty="0"/>
          </a:p>
          <a:p>
            <a:r>
              <a:rPr lang="en-US" sz="3200" b="1" dirty="0"/>
              <a:t>Azure Data Lake Analytics - A On-Demand Analytics Job Service to power intelligent action</a:t>
            </a:r>
          </a:p>
          <a:p>
            <a:pPr lvl="1"/>
            <a:r>
              <a:rPr lang="en-US" sz="2400" dirty="0"/>
              <a:t>Start in seconds, scale instantly, pay per job</a:t>
            </a:r>
          </a:p>
          <a:p>
            <a:pPr lvl="1"/>
            <a:r>
              <a:rPr lang="en-US" sz="2400" dirty="0"/>
              <a:t>Develop massively parallel analytic programs with simplicity</a:t>
            </a:r>
          </a:p>
          <a:p>
            <a:pPr lvl="1"/>
            <a:r>
              <a:rPr lang="en-US" sz="2400" dirty="0"/>
              <a:t>Run Big Cognition at Petabyte Scale</a:t>
            </a:r>
          </a:p>
        </p:txBody>
      </p:sp>
    </p:spTree>
    <p:extLst>
      <p:ext uri="{BB962C8B-B14F-4D97-AF65-F5344CB8AC3E}">
        <p14:creationId xmlns:p14="http://schemas.microsoft.com/office/powerpoint/2010/main" val="38539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82" y="1442282"/>
            <a:ext cx="12434711" cy="48582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dirty="0" smtClean="0">
                <a:solidFill>
                  <a:schemeClr val="tx1"/>
                </a:solidFill>
              </a:rPr>
              <a:t>ADLA: Work </a:t>
            </a:r>
            <a:r>
              <a:rPr lang="en-US" dirty="0">
                <a:solidFill>
                  <a:schemeClr val="tx1"/>
                </a:solidFill>
              </a:rPr>
              <a:t>across all cloud data</a:t>
            </a:r>
          </a:p>
        </p:txBody>
      </p:sp>
      <p:grpSp>
        <p:nvGrpSpPr>
          <p:cNvPr id="14" name="Group 13"/>
          <p:cNvGrpSpPr/>
          <p:nvPr/>
        </p:nvGrpSpPr>
        <p:grpSpPr>
          <a:xfrm>
            <a:off x="738288" y="1785681"/>
            <a:ext cx="10876761" cy="2308983"/>
            <a:chOff x="376569" y="1750827"/>
            <a:chExt cx="10664459" cy="226391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75" y="1750827"/>
              <a:ext cx="1196162" cy="1196162"/>
            </a:xfrm>
            <a:prstGeom prst="rect">
              <a:avLst/>
            </a:prstGeom>
          </p:spPr>
        </p:pic>
        <p:sp>
          <p:nvSpPr>
            <p:cNvPr id="7" name="TextBox 6"/>
            <p:cNvSpPr txBox="1"/>
            <p:nvPr/>
          </p:nvSpPr>
          <p:spPr>
            <a:xfrm>
              <a:off x="4532128" y="2850555"/>
              <a:ext cx="2434856" cy="747512"/>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50B347"/>
                  </a:solidFill>
                  <a:latin typeface="Segoe UI Black" panose="020B0A02040204020203" pitchFamily="34" charset="0"/>
                  <a:ea typeface="Segoe UI Black" panose="020B0A02040204020203" pitchFamily="34" charset="0"/>
                  <a:cs typeface="Segoe UI Black" panose="020B0A02040204020203" pitchFamily="34" charset="0"/>
                </a:rPr>
                <a:t>Azure Data Lake Analytics</a:t>
              </a:r>
            </a:p>
          </p:txBody>
        </p:sp>
        <p:sp>
          <p:nvSpPr>
            <p:cNvPr id="8" name="Right Brace 7"/>
            <p:cNvSpPr/>
            <p:nvPr/>
          </p:nvSpPr>
          <p:spPr>
            <a:xfrm rot="16200000">
              <a:off x="5482403" y="-1543884"/>
              <a:ext cx="452791" cy="10664459"/>
            </a:xfrm>
            <a:prstGeom prst="rightBrace">
              <a:avLst>
                <a:gd name="adj1" fmla="val 285424"/>
                <a:gd name="adj2" fmla="val 50000"/>
              </a:avLst>
            </a:prstGeom>
            <a:ln w="44450">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a:solidFill>
                  <a:srgbClr val="000000"/>
                </a:solidFill>
                <a:latin typeface="Segoe UI"/>
              </a:endParaRPr>
            </a:p>
          </p:txBody>
        </p:sp>
      </p:grpSp>
      <p:sp>
        <p:nvSpPr>
          <p:cNvPr id="9" name="TextBox 8"/>
          <p:cNvSpPr txBox="1"/>
          <p:nvPr/>
        </p:nvSpPr>
        <p:spPr>
          <a:xfrm>
            <a:off x="275162" y="5323888"/>
            <a:ext cx="2483328" cy="527358"/>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SQL DW</a:t>
            </a:r>
          </a:p>
        </p:txBody>
      </p:sp>
      <p:sp>
        <p:nvSpPr>
          <p:cNvPr id="10" name="TextBox 9"/>
          <p:cNvSpPr txBox="1"/>
          <p:nvPr/>
        </p:nvSpPr>
        <p:spPr>
          <a:xfrm>
            <a:off x="2555951" y="5323888"/>
            <a:ext cx="2483328" cy="527358"/>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SQL DB</a:t>
            </a:r>
          </a:p>
        </p:txBody>
      </p:sp>
      <p:sp>
        <p:nvSpPr>
          <p:cNvPr id="11" name="TextBox 10"/>
          <p:cNvSpPr txBox="1"/>
          <p:nvPr/>
        </p:nvSpPr>
        <p:spPr>
          <a:xfrm>
            <a:off x="7309572" y="5123618"/>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Storage Blobs</a:t>
            </a:r>
          </a:p>
        </p:txBody>
      </p:sp>
      <p:sp>
        <p:nvSpPr>
          <p:cNvPr id="12" name="TextBox 11"/>
          <p:cNvSpPr txBox="1"/>
          <p:nvPr/>
        </p:nvSpPr>
        <p:spPr>
          <a:xfrm>
            <a:off x="4989019" y="5125690"/>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Data Lake Store</a:t>
            </a:r>
          </a:p>
        </p:txBody>
      </p:sp>
      <p:sp>
        <p:nvSpPr>
          <p:cNvPr id="13" name="TextBox 12"/>
          <p:cNvSpPr txBox="1"/>
          <p:nvPr/>
        </p:nvSpPr>
        <p:spPr>
          <a:xfrm>
            <a:off x="9398319" y="5097877"/>
            <a:ext cx="2483328" cy="762393"/>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SQL DB in an </a:t>
            </a:r>
            <a:b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br>
            <a:r>
              <a:rPr lang="en-US" sz="1632" dirty="0">
                <a:solidFill>
                  <a:srgbClr val="00BCF2"/>
                </a:solidFill>
                <a:latin typeface="Segoe UI Black" panose="020B0A02040204020203" pitchFamily="34" charset="0"/>
                <a:ea typeface="Segoe UI Black" panose="020B0A02040204020203" pitchFamily="34" charset="0"/>
                <a:cs typeface="Segoe UI Black" panose="020B0A02040204020203" pitchFamily="34" charset="0"/>
              </a:rPr>
              <a:t>Azure VM</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4324" y="4120404"/>
            <a:ext cx="1142586" cy="114258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7276" y="4222980"/>
            <a:ext cx="997771" cy="997771"/>
          </a:xfrm>
          <a:prstGeom prst="rect">
            <a:avLst/>
          </a:prstGeom>
          <a:solidFill>
            <a:schemeClr val="bg1">
              <a:lumMod val="95000"/>
            </a:schemeClr>
          </a:solidFill>
        </p:spPr>
      </p:pic>
      <p:grpSp>
        <p:nvGrpSpPr>
          <p:cNvPr id="17" name="Group 16"/>
          <p:cNvGrpSpPr/>
          <p:nvPr/>
        </p:nvGrpSpPr>
        <p:grpSpPr>
          <a:xfrm>
            <a:off x="917770" y="4251159"/>
            <a:ext cx="1262801" cy="846719"/>
            <a:chOff x="8320734" y="-1542000"/>
            <a:chExt cx="1770954" cy="1187440"/>
          </a:xfrm>
        </p:grpSpPr>
        <p:sp>
          <p:nvSpPr>
            <p:cNvPr id="18" name="Freeform 87"/>
            <p:cNvSpPr>
              <a:spLocks/>
            </p:cNvSpPr>
            <p:nvPr/>
          </p:nvSpPr>
          <p:spPr bwMode="auto">
            <a:xfrm>
              <a:off x="8392171" y="-1163755"/>
              <a:ext cx="617537" cy="682625"/>
            </a:xfrm>
            <a:custGeom>
              <a:avLst/>
              <a:gdLst>
                <a:gd name="T0" fmla="*/ 389 w 389"/>
                <a:gd name="T1" fmla="*/ 164 h 430"/>
                <a:gd name="T2" fmla="*/ 195 w 389"/>
                <a:gd name="T3" fmla="*/ 0 h 430"/>
                <a:gd name="T4" fmla="*/ 0 w 389"/>
                <a:gd name="T5" fmla="*/ 164 h 430"/>
                <a:gd name="T6" fmla="*/ 0 w 389"/>
                <a:gd name="T7" fmla="*/ 430 h 430"/>
                <a:gd name="T8" fmla="*/ 389 w 389"/>
                <a:gd name="T9" fmla="*/ 430 h 430"/>
                <a:gd name="T10" fmla="*/ 389 w 389"/>
                <a:gd name="T11" fmla="*/ 164 h 430"/>
              </a:gdLst>
              <a:ahLst/>
              <a:cxnLst>
                <a:cxn ang="0">
                  <a:pos x="T0" y="T1"/>
                </a:cxn>
                <a:cxn ang="0">
                  <a:pos x="T2" y="T3"/>
                </a:cxn>
                <a:cxn ang="0">
                  <a:pos x="T4" y="T5"/>
                </a:cxn>
                <a:cxn ang="0">
                  <a:pos x="T6" y="T7"/>
                </a:cxn>
                <a:cxn ang="0">
                  <a:pos x="T8" y="T9"/>
                </a:cxn>
                <a:cxn ang="0">
                  <a:pos x="T10" y="T11"/>
                </a:cxn>
              </a:cxnLst>
              <a:rect l="0" t="0" r="r" b="b"/>
              <a:pathLst>
                <a:path w="389" h="430">
                  <a:moveTo>
                    <a:pt x="389" y="164"/>
                  </a:moveTo>
                  <a:lnTo>
                    <a:pt x="195" y="0"/>
                  </a:lnTo>
                  <a:lnTo>
                    <a:pt x="0" y="164"/>
                  </a:lnTo>
                  <a:lnTo>
                    <a:pt x="0" y="430"/>
                  </a:lnTo>
                  <a:lnTo>
                    <a:pt x="389" y="430"/>
                  </a:lnTo>
                  <a:lnTo>
                    <a:pt x="389" y="16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19" name="Freeform 89"/>
            <p:cNvSpPr>
              <a:spLocks/>
            </p:cNvSpPr>
            <p:nvPr/>
          </p:nvSpPr>
          <p:spPr bwMode="auto">
            <a:xfrm>
              <a:off x="8320734" y="-1163755"/>
              <a:ext cx="381000" cy="260350"/>
            </a:xfrm>
            <a:custGeom>
              <a:avLst/>
              <a:gdLst>
                <a:gd name="T0" fmla="*/ 163 w 240"/>
                <a:gd name="T1" fmla="*/ 0 h 164"/>
                <a:gd name="T2" fmla="*/ 240 w 240"/>
                <a:gd name="T3" fmla="*/ 0 h 164"/>
                <a:gd name="T4" fmla="*/ 45 w 240"/>
                <a:gd name="T5" fmla="*/ 164 h 164"/>
                <a:gd name="T6" fmla="*/ 0 w 240"/>
                <a:gd name="T7" fmla="*/ 164 h 164"/>
                <a:gd name="T8" fmla="*/ 145 w 240"/>
                <a:gd name="T9" fmla="*/ 41 h 164"/>
                <a:gd name="T10" fmla="*/ 163 w 240"/>
                <a:gd name="T11" fmla="*/ 0 h 164"/>
              </a:gdLst>
              <a:ahLst/>
              <a:cxnLst>
                <a:cxn ang="0">
                  <a:pos x="T0" y="T1"/>
                </a:cxn>
                <a:cxn ang="0">
                  <a:pos x="T2" y="T3"/>
                </a:cxn>
                <a:cxn ang="0">
                  <a:pos x="T4" y="T5"/>
                </a:cxn>
                <a:cxn ang="0">
                  <a:pos x="T6" y="T7"/>
                </a:cxn>
                <a:cxn ang="0">
                  <a:pos x="T8" y="T9"/>
                </a:cxn>
                <a:cxn ang="0">
                  <a:pos x="T10" y="T11"/>
                </a:cxn>
              </a:cxnLst>
              <a:rect l="0" t="0" r="r" b="b"/>
              <a:pathLst>
                <a:path w="240" h="164">
                  <a:moveTo>
                    <a:pt x="163" y="0"/>
                  </a:moveTo>
                  <a:lnTo>
                    <a:pt x="240" y="0"/>
                  </a:lnTo>
                  <a:lnTo>
                    <a:pt x="45" y="164"/>
                  </a:lnTo>
                  <a:lnTo>
                    <a:pt x="0" y="164"/>
                  </a:lnTo>
                  <a:lnTo>
                    <a:pt x="145" y="41"/>
                  </a:lnTo>
                  <a:lnTo>
                    <a:pt x="163"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0" name="Freeform 90"/>
            <p:cNvSpPr>
              <a:spLocks/>
            </p:cNvSpPr>
            <p:nvPr/>
          </p:nvSpPr>
          <p:spPr bwMode="auto">
            <a:xfrm>
              <a:off x="8579496" y="-1163755"/>
              <a:ext cx="1049337" cy="306388"/>
            </a:xfrm>
            <a:custGeom>
              <a:avLst/>
              <a:gdLst>
                <a:gd name="T0" fmla="*/ 476 w 661"/>
                <a:gd name="T1" fmla="*/ 0 h 193"/>
                <a:gd name="T2" fmla="*/ 0 w 661"/>
                <a:gd name="T3" fmla="*/ 0 h 193"/>
                <a:gd name="T4" fmla="*/ 88 w 661"/>
                <a:gd name="T5" fmla="*/ 47 h 193"/>
                <a:gd name="T6" fmla="*/ 262 w 661"/>
                <a:gd name="T7" fmla="*/ 193 h 193"/>
                <a:gd name="T8" fmla="*/ 661 w 661"/>
                <a:gd name="T9" fmla="*/ 193 h 193"/>
                <a:gd name="T10" fmla="*/ 485 w 661"/>
                <a:gd name="T11" fmla="*/ 45 h 193"/>
                <a:gd name="T12" fmla="*/ 476 w 661"/>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661" h="193">
                  <a:moveTo>
                    <a:pt x="476" y="0"/>
                  </a:moveTo>
                  <a:lnTo>
                    <a:pt x="0" y="0"/>
                  </a:lnTo>
                  <a:lnTo>
                    <a:pt x="88" y="47"/>
                  </a:lnTo>
                  <a:lnTo>
                    <a:pt x="262" y="193"/>
                  </a:lnTo>
                  <a:lnTo>
                    <a:pt x="661" y="193"/>
                  </a:lnTo>
                  <a:lnTo>
                    <a:pt x="485" y="45"/>
                  </a:lnTo>
                  <a:lnTo>
                    <a:pt x="47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1" name="Rectangle 95"/>
            <p:cNvSpPr>
              <a:spLocks noChangeArrowheads="1"/>
            </p:cNvSpPr>
            <p:nvPr/>
          </p:nvSpPr>
          <p:spPr bwMode="auto">
            <a:xfrm>
              <a:off x="8463609" y="-857367"/>
              <a:ext cx="466725" cy="376238"/>
            </a:xfrm>
            <a:prstGeom prst="rect">
              <a:avLst/>
            </a:prstGeom>
            <a:solidFill>
              <a:srgbClr val="0146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2" name="Rectangle 96"/>
            <p:cNvSpPr>
              <a:spLocks noChangeArrowheads="1"/>
            </p:cNvSpPr>
            <p:nvPr/>
          </p:nvSpPr>
          <p:spPr bwMode="auto">
            <a:xfrm>
              <a:off x="8463609" y="-857367"/>
              <a:ext cx="466725" cy="349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3" name="Rectangle 97"/>
            <p:cNvSpPr>
              <a:spLocks noChangeArrowheads="1"/>
            </p:cNvSpPr>
            <p:nvPr/>
          </p:nvSpPr>
          <p:spPr bwMode="auto">
            <a:xfrm>
              <a:off x="84540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4" name="Rectangle 98"/>
            <p:cNvSpPr>
              <a:spLocks noChangeArrowheads="1"/>
            </p:cNvSpPr>
            <p:nvPr/>
          </p:nvSpPr>
          <p:spPr bwMode="auto">
            <a:xfrm>
              <a:off x="85683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5" name="Rectangle 99"/>
            <p:cNvSpPr>
              <a:spLocks noChangeArrowheads="1"/>
            </p:cNvSpPr>
            <p:nvPr/>
          </p:nvSpPr>
          <p:spPr bwMode="auto">
            <a:xfrm>
              <a:off x="84969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6" name="Rectangle 100"/>
            <p:cNvSpPr>
              <a:spLocks noChangeArrowheads="1"/>
            </p:cNvSpPr>
            <p:nvPr/>
          </p:nvSpPr>
          <p:spPr bwMode="auto">
            <a:xfrm>
              <a:off x="84540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7" name="Rectangle 101"/>
            <p:cNvSpPr>
              <a:spLocks noChangeArrowheads="1"/>
            </p:cNvSpPr>
            <p:nvPr/>
          </p:nvSpPr>
          <p:spPr bwMode="auto">
            <a:xfrm>
              <a:off x="85683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8" name="Rectangle 102"/>
            <p:cNvSpPr>
              <a:spLocks noChangeArrowheads="1"/>
            </p:cNvSpPr>
            <p:nvPr/>
          </p:nvSpPr>
          <p:spPr bwMode="auto">
            <a:xfrm>
              <a:off x="8496946" y="-689092"/>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29" name="Rectangle 103"/>
            <p:cNvSpPr>
              <a:spLocks noChangeArrowheads="1"/>
            </p:cNvSpPr>
            <p:nvPr/>
          </p:nvSpPr>
          <p:spPr bwMode="auto">
            <a:xfrm>
              <a:off x="84540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0" name="Rectangle 104"/>
            <p:cNvSpPr>
              <a:spLocks noChangeArrowheads="1"/>
            </p:cNvSpPr>
            <p:nvPr/>
          </p:nvSpPr>
          <p:spPr bwMode="auto">
            <a:xfrm>
              <a:off x="85683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1" name="Rectangle 105"/>
            <p:cNvSpPr>
              <a:spLocks noChangeArrowheads="1"/>
            </p:cNvSpPr>
            <p:nvPr/>
          </p:nvSpPr>
          <p:spPr bwMode="auto">
            <a:xfrm>
              <a:off x="84985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2" name="Rectangle 106"/>
            <p:cNvSpPr>
              <a:spLocks noChangeArrowheads="1"/>
            </p:cNvSpPr>
            <p:nvPr/>
          </p:nvSpPr>
          <p:spPr bwMode="auto">
            <a:xfrm>
              <a:off x="85937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3" name="Rectangle 107"/>
            <p:cNvSpPr>
              <a:spLocks noChangeArrowheads="1"/>
            </p:cNvSpPr>
            <p:nvPr/>
          </p:nvSpPr>
          <p:spPr bwMode="auto">
            <a:xfrm>
              <a:off x="87080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4" name="Rectangle 108"/>
            <p:cNvSpPr>
              <a:spLocks noChangeArrowheads="1"/>
            </p:cNvSpPr>
            <p:nvPr/>
          </p:nvSpPr>
          <p:spPr bwMode="auto">
            <a:xfrm>
              <a:off x="86366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5" name="Rectangle 109"/>
            <p:cNvSpPr>
              <a:spLocks noChangeArrowheads="1"/>
            </p:cNvSpPr>
            <p:nvPr/>
          </p:nvSpPr>
          <p:spPr bwMode="auto">
            <a:xfrm>
              <a:off x="85937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6" name="Rectangle 110"/>
            <p:cNvSpPr>
              <a:spLocks noChangeArrowheads="1"/>
            </p:cNvSpPr>
            <p:nvPr/>
          </p:nvSpPr>
          <p:spPr bwMode="auto">
            <a:xfrm>
              <a:off x="87080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7" name="Rectangle 111"/>
            <p:cNvSpPr>
              <a:spLocks noChangeArrowheads="1"/>
            </p:cNvSpPr>
            <p:nvPr/>
          </p:nvSpPr>
          <p:spPr bwMode="auto">
            <a:xfrm>
              <a:off x="8638234" y="-689092"/>
              <a:ext cx="25400"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8" name="Rectangle 112"/>
            <p:cNvSpPr>
              <a:spLocks noChangeArrowheads="1"/>
            </p:cNvSpPr>
            <p:nvPr/>
          </p:nvSpPr>
          <p:spPr bwMode="auto">
            <a:xfrm>
              <a:off x="85937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39" name="Rectangle 113"/>
            <p:cNvSpPr>
              <a:spLocks noChangeArrowheads="1"/>
            </p:cNvSpPr>
            <p:nvPr/>
          </p:nvSpPr>
          <p:spPr bwMode="auto">
            <a:xfrm>
              <a:off x="87080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0" name="Rectangle 114"/>
            <p:cNvSpPr>
              <a:spLocks noChangeArrowheads="1"/>
            </p:cNvSpPr>
            <p:nvPr/>
          </p:nvSpPr>
          <p:spPr bwMode="auto">
            <a:xfrm>
              <a:off x="86382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1" name="Rectangle 115"/>
            <p:cNvSpPr>
              <a:spLocks noChangeArrowheads="1"/>
            </p:cNvSpPr>
            <p:nvPr/>
          </p:nvSpPr>
          <p:spPr bwMode="auto">
            <a:xfrm>
              <a:off x="8733484" y="-582730"/>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2" name="Rectangle 116"/>
            <p:cNvSpPr>
              <a:spLocks noChangeArrowheads="1"/>
            </p:cNvSpPr>
            <p:nvPr/>
          </p:nvSpPr>
          <p:spPr bwMode="auto">
            <a:xfrm>
              <a:off x="8847784" y="-582730"/>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3" name="Rectangle 117"/>
            <p:cNvSpPr>
              <a:spLocks noChangeArrowheads="1"/>
            </p:cNvSpPr>
            <p:nvPr/>
          </p:nvSpPr>
          <p:spPr bwMode="auto">
            <a:xfrm>
              <a:off x="8776346" y="-582730"/>
              <a:ext cx="26987"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4" name="Rectangle 118"/>
            <p:cNvSpPr>
              <a:spLocks noChangeArrowheads="1"/>
            </p:cNvSpPr>
            <p:nvPr/>
          </p:nvSpPr>
          <p:spPr bwMode="auto">
            <a:xfrm>
              <a:off x="8733484" y="-689092"/>
              <a:ext cx="114300" cy="101600"/>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5" name="Rectangle 119"/>
            <p:cNvSpPr>
              <a:spLocks noChangeArrowheads="1"/>
            </p:cNvSpPr>
            <p:nvPr/>
          </p:nvSpPr>
          <p:spPr bwMode="auto">
            <a:xfrm>
              <a:off x="8847784" y="-689092"/>
              <a:ext cx="82550" cy="101600"/>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6" name="Rectangle 120"/>
            <p:cNvSpPr>
              <a:spLocks noChangeArrowheads="1"/>
            </p:cNvSpPr>
            <p:nvPr/>
          </p:nvSpPr>
          <p:spPr bwMode="auto">
            <a:xfrm>
              <a:off x="8777934" y="-689092"/>
              <a:ext cx="25400" cy="11113"/>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7" name="Rectangle 121"/>
            <p:cNvSpPr>
              <a:spLocks noChangeArrowheads="1"/>
            </p:cNvSpPr>
            <p:nvPr/>
          </p:nvSpPr>
          <p:spPr bwMode="auto">
            <a:xfrm>
              <a:off x="8733484" y="-795455"/>
              <a:ext cx="114300" cy="100013"/>
            </a:xfrm>
            <a:prstGeom prst="rect">
              <a:avLst/>
            </a:prstGeom>
            <a:solidFill>
              <a:srgbClr val="38A4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8" name="Rectangle 122"/>
            <p:cNvSpPr>
              <a:spLocks noChangeArrowheads="1"/>
            </p:cNvSpPr>
            <p:nvPr/>
          </p:nvSpPr>
          <p:spPr bwMode="auto">
            <a:xfrm>
              <a:off x="8847784" y="-795455"/>
              <a:ext cx="82550" cy="1000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49" name="Rectangle 123"/>
            <p:cNvSpPr>
              <a:spLocks noChangeArrowheads="1"/>
            </p:cNvSpPr>
            <p:nvPr/>
          </p:nvSpPr>
          <p:spPr bwMode="auto">
            <a:xfrm>
              <a:off x="8777934" y="-795455"/>
              <a:ext cx="25400" cy="12700"/>
            </a:xfrm>
            <a:prstGeom prst="rect">
              <a:avLst/>
            </a:prstGeom>
            <a:solidFill>
              <a:srgbClr val="58AB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0" name="Freeform 124"/>
            <p:cNvSpPr>
              <a:spLocks/>
            </p:cNvSpPr>
            <p:nvPr/>
          </p:nvSpPr>
          <p:spPr bwMode="auto">
            <a:xfrm>
              <a:off x="8587434" y="-981192"/>
              <a:ext cx="53975" cy="79375"/>
            </a:xfrm>
            <a:custGeom>
              <a:avLst/>
              <a:gdLst>
                <a:gd name="T0" fmla="*/ 0 w 26"/>
                <a:gd name="T1" fmla="*/ 37 h 39"/>
                <a:gd name="T2" fmla="*/ 0 w 26"/>
                <a:gd name="T3" fmla="*/ 29 h 39"/>
                <a:gd name="T4" fmla="*/ 5 w 26"/>
                <a:gd name="T5" fmla="*/ 32 h 39"/>
                <a:gd name="T6" fmla="*/ 10 w 26"/>
                <a:gd name="T7" fmla="*/ 33 h 39"/>
                <a:gd name="T8" fmla="*/ 13 w 26"/>
                <a:gd name="T9" fmla="*/ 32 h 39"/>
                <a:gd name="T10" fmla="*/ 15 w 26"/>
                <a:gd name="T11" fmla="*/ 32 h 39"/>
                <a:gd name="T12" fmla="*/ 17 w 26"/>
                <a:gd name="T13" fmla="*/ 30 h 39"/>
                <a:gd name="T14" fmla="*/ 17 w 26"/>
                <a:gd name="T15" fmla="*/ 29 h 39"/>
                <a:gd name="T16" fmla="*/ 16 w 26"/>
                <a:gd name="T17" fmla="*/ 27 h 39"/>
                <a:gd name="T18" fmla="*/ 15 w 26"/>
                <a:gd name="T19" fmla="*/ 25 h 39"/>
                <a:gd name="T20" fmla="*/ 12 w 26"/>
                <a:gd name="T21" fmla="*/ 24 h 39"/>
                <a:gd name="T22" fmla="*/ 9 w 26"/>
                <a:gd name="T23" fmla="*/ 22 h 39"/>
                <a:gd name="T24" fmla="*/ 2 w 26"/>
                <a:gd name="T25" fmla="*/ 18 h 39"/>
                <a:gd name="T26" fmla="*/ 0 w 26"/>
                <a:gd name="T27" fmla="*/ 11 h 39"/>
                <a:gd name="T28" fmla="*/ 1 w 26"/>
                <a:gd name="T29" fmla="*/ 6 h 39"/>
                <a:gd name="T30" fmla="*/ 4 w 26"/>
                <a:gd name="T31" fmla="*/ 2 h 39"/>
                <a:gd name="T32" fmla="*/ 9 w 26"/>
                <a:gd name="T33" fmla="*/ 0 h 39"/>
                <a:gd name="T34" fmla="*/ 15 w 26"/>
                <a:gd name="T35" fmla="*/ 0 h 39"/>
                <a:gd name="T36" fmla="*/ 20 w 26"/>
                <a:gd name="T37" fmla="*/ 0 h 39"/>
                <a:gd name="T38" fmla="*/ 24 w 26"/>
                <a:gd name="T39" fmla="*/ 1 h 39"/>
                <a:gd name="T40" fmla="*/ 24 w 26"/>
                <a:gd name="T41" fmla="*/ 9 h 39"/>
                <a:gd name="T42" fmla="*/ 22 w 26"/>
                <a:gd name="T43" fmla="*/ 8 h 39"/>
                <a:gd name="T44" fmla="*/ 20 w 26"/>
                <a:gd name="T45" fmla="*/ 7 h 39"/>
                <a:gd name="T46" fmla="*/ 17 w 26"/>
                <a:gd name="T47" fmla="*/ 7 h 39"/>
                <a:gd name="T48" fmla="*/ 15 w 26"/>
                <a:gd name="T49" fmla="*/ 7 h 39"/>
                <a:gd name="T50" fmla="*/ 13 w 26"/>
                <a:gd name="T51" fmla="*/ 7 h 39"/>
                <a:gd name="T52" fmla="*/ 11 w 26"/>
                <a:gd name="T53" fmla="*/ 8 h 39"/>
                <a:gd name="T54" fmla="*/ 9 w 26"/>
                <a:gd name="T55" fmla="*/ 9 h 39"/>
                <a:gd name="T56" fmla="*/ 9 w 26"/>
                <a:gd name="T57" fmla="*/ 10 h 39"/>
                <a:gd name="T58" fmla="*/ 9 w 26"/>
                <a:gd name="T59" fmla="*/ 12 h 39"/>
                <a:gd name="T60" fmla="*/ 11 w 26"/>
                <a:gd name="T61" fmla="*/ 14 h 39"/>
                <a:gd name="T62" fmla="*/ 13 w 26"/>
                <a:gd name="T63" fmla="*/ 15 h 39"/>
                <a:gd name="T64" fmla="*/ 16 w 26"/>
                <a:gd name="T65" fmla="*/ 16 h 39"/>
                <a:gd name="T66" fmla="*/ 20 w 26"/>
                <a:gd name="T67" fmla="*/ 18 h 39"/>
                <a:gd name="T68" fmla="*/ 23 w 26"/>
                <a:gd name="T69" fmla="*/ 21 h 39"/>
                <a:gd name="T70" fmla="*/ 25 w 26"/>
                <a:gd name="T71" fmla="*/ 24 h 39"/>
                <a:gd name="T72" fmla="*/ 26 w 26"/>
                <a:gd name="T73" fmla="*/ 28 h 39"/>
                <a:gd name="T74" fmla="*/ 25 w 26"/>
                <a:gd name="T75" fmla="*/ 33 h 39"/>
                <a:gd name="T76" fmla="*/ 21 w 26"/>
                <a:gd name="T77" fmla="*/ 37 h 39"/>
                <a:gd name="T78" fmla="*/ 17 w 26"/>
                <a:gd name="T79" fmla="*/ 39 h 39"/>
                <a:gd name="T80" fmla="*/ 11 w 26"/>
                <a:gd name="T81" fmla="*/ 39 h 39"/>
                <a:gd name="T82" fmla="*/ 5 w 26"/>
                <a:gd name="T83" fmla="*/ 39 h 39"/>
                <a:gd name="T84" fmla="*/ 0 w 26"/>
                <a:gd name="T85"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9">
                  <a:moveTo>
                    <a:pt x="0" y="37"/>
                  </a:moveTo>
                  <a:cubicBezTo>
                    <a:pt x="0" y="29"/>
                    <a:pt x="0" y="29"/>
                    <a:pt x="0" y="29"/>
                  </a:cubicBezTo>
                  <a:cubicBezTo>
                    <a:pt x="1" y="30"/>
                    <a:pt x="3" y="31"/>
                    <a:pt x="5" y="32"/>
                  </a:cubicBezTo>
                  <a:cubicBezTo>
                    <a:pt x="7" y="32"/>
                    <a:pt x="9" y="33"/>
                    <a:pt x="10" y="33"/>
                  </a:cubicBezTo>
                  <a:cubicBezTo>
                    <a:pt x="12" y="33"/>
                    <a:pt x="12" y="33"/>
                    <a:pt x="13" y="32"/>
                  </a:cubicBezTo>
                  <a:cubicBezTo>
                    <a:pt x="14" y="32"/>
                    <a:pt x="15" y="32"/>
                    <a:pt x="15" y="32"/>
                  </a:cubicBezTo>
                  <a:cubicBezTo>
                    <a:pt x="16" y="31"/>
                    <a:pt x="16" y="31"/>
                    <a:pt x="17" y="30"/>
                  </a:cubicBezTo>
                  <a:cubicBezTo>
                    <a:pt x="17" y="30"/>
                    <a:pt x="17" y="29"/>
                    <a:pt x="17" y="29"/>
                  </a:cubicBezTo>
                  <a:cubicBezTo>
                    <a:pt x="17" y="28"/>
                    <a:pt x="17" y="27"/>
                    <a:pt x="16" y="27"/>
                  </a:cubicBezTo>
                  <a:cubicBezTo>
                    <a:pt x="16" y="26"/>
                    <a:pt x="15" y="26"/>
                    <a:pt x="15" y="25"/>
                  </a:cubicBezTo>
                  <a:cubicBezTo>
                    <a:pt x="14" y="25"/>
                    <a:pt x="13" y="24"/>
                    <a:pt x="12" y="24"/>
                  </a:cubicBezTo>
                  <a:cubicBezTo>
                    <a:pt x="11" y="23"/>
                    <a:pt x="10" y="23"/>
                    <a:pt x="9" y="22"/>
                  </a:cubicBezTo>
                  <a:cubicBezTo>
                    <a:pt x="6" y="21"/>
                    <a:pt x="3" y="20"/>
                    <a:pt x="2" y="18"/>
                  </a:cubicBezTo>
                  <a:cubicBezTo>
                    <a:pt x="0" y="16"/>
                    <a:pt x="0" y="14"/>
                    <a:pt x="0" y="11"/>
                  </a:cubicBezTo>
                  <a:cubicBezTo>
                    <a:pt x="0" y="9"/>
                    <a:pt x="0" y="7"/>
                    <a:pt x="1" y="6"/>
                  </a:cubicBezTo>
                  <a:cubicBezTo>
                    <a:pt x="2" y="5"/>
                    <a:pt x="3" y="3"/>
                    <a:pt x="4" y="2"/>
                  </a:cubicBezTo>
                  <a:cubicBezTo>
                    <a:pt x="6" y="2"/>
                    <a:pt x="7" y="1"/>
                    <a:pt x="9" y="0"/>
                  </a:cubicBezTo>
                  <a:cubicBezTo>
                    <a:pt x="11" y="0"/>
                    <a:pt x="13" y="0"/>
                    <a:pt x="15" y="0"/>
                  </a:cubicBezTo>
                  <a:cubicBezTo>
                    <a:pt x="17" y="0"/>
                    <a:pt x="19" y="0"/>
                    <a:pt x="20" y="0"/>
                  </a:cubicBezTo>
                  <a:cubicBezTo>
                    <a:pt x="22" y="0"/>
                    <a:pt x="23" y="1"/>
                    <a:pt x="24" y="1"/>
                  </a:cubicBezTo>
                  <a:cubicBezTo>
                    <a:pt x="24" y="9"/>
                    <a:pt x="24" y="9"/>
                    <a:pt x="24" y="9"/>
                  </a:cubicBezTo>
                  <a:cubicBezTo>
                    <a:pt x="24" y="9"/>
                    <a:pt x="23" y="8"/>
                    <a:pt x="22" y="8"/>
                  </a:cubicBezTo>
                  <a:cubicBezTo>
                    <a:pt x="21" y="8"/>
                    <a:pt x="21" y="7"/>
                    <a:pt x="20" y="7"/>
                  </a:cubicBezTo>
                  <a:cubicBezTo>
                    <a:pt x="19" y="7"/>
                    <a:pt x="18" y="7"/>
                    <a:pt x="17" y="7"/>
                  </a:cubicBezTo>
                  <a:cubicBezTo>
                    <a:pt x="17" y="7"/>
                    <a:pt x="16" y="7"/>
                    <a:pt x="15" y="7"/>
                  </a:cubicBezTo>
                  <a:cubicBezTo>
                    <a:pt x="14" y="7"/>
                    <a:pt x="13" y="7"/>
                    <a:pt x="13" y="7"/>
                  </a:cubicBezTo>
                  <a:cubicBezTo>
                    <a:pt x="12" y="7"/>
                    <a:pt x="11" y="7"/>
                    <a:pt x="11" y="8"/>
                  </a:cubicBezTo>
                  <a:cubicBezTo>
                    <a:pt x="10" y="8"/>
                    <a:pt x="10" y="8"/>
                    <a:pt x="9" y="9"/>
                  </a:cubicBezTo>
                  <a:cubicBezTo>
                    <a:pt x="9" y="9"/>
                    <a:pt x="9" y="10"/>
                    <a:pt x="9" y="10"/>
                  </a:cubicBezTo>
                  <a:cubicBezTo>
                    <a:pt x="9" y="11"/>
                    <a:pt x="9" y="12"/>
                    <a:pt x="9" y="12"/>
                  </a:cubicBezTo>
                  <a:cubicBezTo>
                    <a:pt x="10" y="13"/>
                    <a:pt x="10" y="13"/>
                    <a:pt x="11" y="14"/>
                  </a:cubicBezTo>
                  <a:cubicBezTo>
                    <a:pt x="11" y="14"/>
                    <a:pt x="12" y="15"/>
                    <a:pt x="13" y="15"/>
                  </a:cubicBezTo>
                  <a:cubicBezTo>
                    <a:pt x="14" y="15"/>
                    <a:pt x="15" y="16"/>
                    <a:pt x="16" y="16"/>
                  </a:cubicBezTo>
                  <a:cubicBezTo>
                    <a:pt x="18" y="17"/>
                    <a:pt x="19" y="18"/>
                    <a:pt x="20" y="18"/>
                  </a:cubicBezTo>
                  <a:cubicBezTo>
                    <a:pt x="21" y="19"/>
                    <a:pt x="22" y="20"/>
                    <a:pt x="23" y="21"/>
                  </a:cubicBezTo>
                  <a:cubicBezTo>
                    <a:pt x="24" y="22"/>
                    <a:pt x="25" y="23"/>
                    <a:pt x="25" y="24"/>
                  </a:cubicBezTo>
                  <a:cubicBezTo>
                    <a:pt x="26" y="25"/>
                    <a:pt x="26" y="26"/>
                    <a:pt x="26" y="28"/>
                  </a:cubicBezTo>
                  <a:cubicBezTo>
                    <a:pt x="26" y="30"/>
                    <a:pt x="26" y="32"/>
                    <a:pt x="25" y="33"/>
                  </a:cubicBezTo>
                  <a:cubicBezTo>
                    <a:pt x="24" y="35"/>
                    <a:pt x="23" y="36"/>
                    <a:pt x="21" y="37"/>
                  </a:cubicBezTo>
                  <a:cubicBezTo>
                    <a:pt x="20" y="38"/>
                    <a:pt x="18" y="39"/>
                    <a:pt x="17" y="39"/>
                  </a:cubicBezTo>
                  <a:cubicBezTo>
                    <a:pt x="15" y="39"/>
                    <a:pt x="13" y="39"/>
                    <a:pt x="11" y="39"/>
                  </a:cubicBezTo>
                  <a:cubicBezTo>
                    <a:pt x="9" y="39"/>
                    <a:pt x="7" y="39"/>
                    <a:pt x="5" y="39"/>
                  </a:cubicBezTo>
                  <a:cubicBezTo>
                    <a:pt x="3" y="39"/>
                    <a:pt x="1" y="38"/>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1" name="Freeform 125"/>
            <p:cNvSpPr>
              <a:spLocks noEditPoints="1"/>
            </p:cNvSpPr>
            <p:nvPr/>
          </p:nvSpPr>
          <p:spPr bwMode="auto">
            <a:xfrm>
              <a:off x="8649346" y="-981192"/>
              <a:ext cx="84137" cy="88900"/>
            </a:xfrm>
            <a:custGeom>
              <a:avLst/>
              <a:gdLst>
                <a:gd name="T0" fmla="*/ 19 w 41"/>
                <a:gd name="T1" fmla="*/ 39 h 44"/>
                <a:gd name="T2" fmla="*/ 5 w 41"/>
                <a:gd name="T3" fmla="*/ 34 h 44"/>
                <a:gd name="T4" fmla="*/ 0 w 41"/>
                <a:gd name="T5" fmla="*/ 20 h 44"/>
                <a:gd name="T6" fmla="*/ 5 w 41"/>
                <a:gd name="T7" fmla="*/ 5 h 44"/>
                <a:gd name="T8" fmla="*/ 19 w 41"/>
                <a:gd name="T9" fmla="*/ 0 h 44"/>
                <a:gd name="T10" fmla="*/ 32 w 41"/>
                <a:gd name="T11" fmla="*/ 5 h 44"/>
                <a:gd name="T12" fmla="*/ 38 w 41"/>
                <a:gd name="T13" fmla="*/ 19 h 44"/>
                <a:gd name="T14" fmla="*/ 32 w 41"/>
                <a:gd name="T15" fmla="*/ 34 h 44"/>
                <a:gd name="T16" fmla="*/ 32 w 41"/>
                <a:gd name="T17" fmla="*/ 34 h 44"/>
                <a:gd name="T18" fmla="*/ 32 w 41"/>
                <a:gd name="T19" fmla="*/ 35 h 44"/>
                <a:gd name="T20" fmla="*/ 41 w 41"/>
                <a:gd name="T21" fmla="*/ 44 h 44"/>
                <a:gd name="T22" fmla="*/ 29 w 41"/>
                <a:gd name="T23" fmla="*/ 44 h 44"/>
                <a:gd name="T24" fmla="*/ 24 w 41"/>
                <a:gd name="T25" fmla="*/ 39 h 44"/>
                <a:gd name="T26" fmla="*/ 19 w 41"/>
                <a:gd name="T27" fmla="*/ 39 h 44"/>
                <a:gd name="T28" fmla="*/ 19 w 41"/>
                <a:gd name="T29" fmla="*/ 7 h 44"/>
                <a:gd name="T30" fmla="*/ 12 w 41"/>
                <a:gd name="T31" fmla="*/ 11 h 44"/>
                <a:gd name="T32" fmla="*/ 9 w 41"/>
                <a:gd name="T33" fmla="*/ 20 h 44"/>
                <a:gd name="T34" fmla="*/ 12 w 41"/>
                <a:gd name="T35" fmla="*/ 29 h 44"/>
                <a:gd name="T36" fmla="*/ 19 w 41"/>
                <a:gd name="T37" fmla="*/ 32 h 44"/>
                <a:gd name="T38" fmla="*/ 26 w 41"/>
                <a:gd name="T39" fmla="*/ 29 h 44"/>
                <a:gd name="T40" fmla="*/ 28 w 41"/>
                <a:gd name="T41" fmla="*/ 20 h 44"/>
                <a:gd name="T42" fmla="*/ 26 w 41"/>
                <a:gd name="T43" fmla="*/ 11 h 44"/>
                <a:gd name="T44" fmla="*/ 19 w 41"/>
                <a:gd name="T45"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44">
                  <a:moveTo>
                    <a:pt x="19" y="39"/>
                  </a:moveTo>
                  <a:cubicBezTo>
                    <a:pt x="13" y="39"/>
                    <a:pt x="9" y="38"/>
                    <a:pt x="5" y="34"/>
                  </a:cubicBezTo>
                  <a:cubicBezTo>
                    <a:pt x="2" y="31"/>
                    <a:pt x="0" y="26"/>
                    <a:pt x="0" y="20"/>
                  </a:cubicBezTo>
                  <a:cubicBezTo>
                    <a:pt x="0" y="14"/>
                    <a:pt x="2" y="9"/>
                    <a:pt x="5" y="5"/>
                  </a:cubicBezTo>
                  <a:cubicBezTo>
                    <a:pt x="9" y="2"/>
                    <a:pt x="13" y="0"/>
                    <a:pt x="19" y="0"/>
                  </a:cubicBezTo>
                  <a:cubicBezTo>
                    <a:pt x="25" y="0"/>
                    <a:pt x="29" y="2"/>
                    <a:pt x="32" y="5"/>
                  </a:cubicBezTo>
                  <a:cubicBezTo>
                    <a:pt x="36" y="9"/>
                    <a:pt x="38" y="13"/>
                    <a:pt x="38" y="19"/>
                  </a:cubicBezTo>
                  <a:cubicBezTo>
                    <a:pt x="38" y="25"/>
                    <a:pt x="36" y="30"/>
                    <a:pt x="32" y="34"/>
                  </a:cubicBezTo>
                  <a:cubicBezTo>
                    <a:pt x="32" y="34"/>
                    <a:pt x="32" y="34"/>
                    <a:pt x="32" y="34"/>
                  </a:cubicBezTo>
                  <a:cubicBezTo>
                    <a:pt x="32" y="34"/>
                    <a:pt x="32" y="35"/>
                    <a:pt x="32" y="35"/>
                  </a:cubicBezTo>
                  <a:cubicBezTo>
                    <a:pt x="41" y="44"/>
                    <a:pt x="41" y="44"/>
                    <a:pt x="41" y="44"/>
                  </a:cubicBezTo>
                  <a:cubicBezTo>
                    <a:pt x="29" y="44"/>
                    <a:pt x="29" y="44"/>
                    <a:pt x="29" y="44"/>
                  </a:cubicBezTo>
                  <a:cubicBezTo>
                    <a:pt x="24" y="39"/>
                    <a:pt x="24" y="39"/>
                    <a:pt x="24" y="39"/>
                  </a:cubicBezTo>
                  <a:cubicBezTo>
                    <a:pt x="22" y="39"/>
                    <a:pt x="21" y="39"/>
                    <a:pt x="19" y="39"/>
                  </a:cubicBezTo>
                  <a:close/>
                  <a:moveTo>
                    <a:pt x="19" y="7"/>
                  </a:moveTo>
                  <a:cubicBezTo>
                    <a:pt x="16" y="7"/>
                    <a:pt x="14" y="8"/>
                    <a:pt x="12" y="11"/>
                  </a:cubicBezTo>
                  <a:cubicBezTo>
                    <a:pt x="10" y="13"/>
                    <a:pt x="9" y="16"/>
                    <a:pt x="9" y="20"/>
                  </a:cubicBezTo>
                  <a:cubicBezTo>
                    <a:pt x="9" y="23"/>
                    <a:pt x="10" y="26"/>
                    <a:pt x="12" y="29"/>
                  </a:cubicBezTo>
                  <a:cubicBezTo>
                    <a:pt x="13" y="31"/>
                    <a:pt x="16" y="32"/>
                    <a:pt x="19" y="32"/>
                  </a:cubicBezTo>
                  <a:cubicBezTo>
                    <a:pt x="22" y="32"/>
                    <a:pt x="24" y="31"/>
                    <a:pt x="26" y="29"/>
                  </a:cubicBezTo>
                  <a:cubicBezTo>
                    <a:pt x="28" y="27"/>
                    <a:pt x="28" y="24"/>
                    <a:pt x="28" y="20"/>
                  </a:cubicBezTo>
                  <a:cubicBezTo>
                    <a:pt x="28" y="16"/>
                    <a:pt x="28" y="13"/>
                    <a:pt x="26" y="11"/>
                  </a:cubicBezTo>
                  <a:cubicBezTo>
                    <a:pt x="24" y="8"/>
                    <a:pt x="22" y="7"/>
                    <a:pt x="1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2" name="Freeform 126"/>
            <p:cNvSpPr>
              <a:spLocks/>
            </p:cNvSpPr>
            <p:nvPr/>
          </p:nvSpPr>
          <p:spPr bwMode="auto">
            <a:xfrm>
              <a:off x="8739834" y="-981192"/>
              <a:ext cx="46037" cy="79375"/>
            </a:xfrm>
            <a:custGeom>
              <a:avLst/>
              <a:gdLst>
                <a:gd name="T0" fmla="*/ 29 w 29"/>
                <a:gd name="T1" fmla="*/ 50 h 50"/>
                <a:gd name="T2" fmla="*/ 0 w 29"/>
                <a:gd name="T3" fmla="*/ 50 h 50"/>
                <a:gd name="T4" fmla="*/ 0 w 29"/>
                <a:gd name="T5" fmla="*/ 0 h 50"/>
                <a:gd name="T6" fmla="*/ 11 w 29"/>
                <a:gd name="T7" fmla="*/ 0 h 50"/>
                <a:gd name="T8" fmla="*/ 11 w 29"/>
                <a:gd name="T9" fmla="*/ 41 h 50"/>
                <a:gd name="T10" fmla="*/ 29 w 29"/>
                <a:gd name="T11" fmla="*/ 41 h 50"/>
                <a:gd name="T12" fmla="*/ 29 w 2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29" h="50">
                  <a:moveTo>
                    <a:pt x="29" y="50"/>
                  </a:moveTo>
                  <a:lnTo>
                    <a:pt x="0" y="50"/>
                  </a:lnTo>
                  <a:lnTo>
                    <a:pt x="0" y="0"/>
                  </a:lnTo>
                  <a:lnTo>
                    <a:pt x="11" y="0"/>
                  </a:lnTo>
                  <a:lnTo>
                    <a:pt x="11" y="41"/>
                  </a:lnTo>
                  <a:lnTo>
                    <a:pt x="29" y="41"/>
                  </a:lnTo>
                  <a:lnTo>
                    <a:pt x="2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0407" fontAlgn="base">
                <a:spcBef>
                  <a:spcPct val="0"/>
                </a:spcBef>
                <a:spcAft>
                  <a:spcPct val="0"/>
                </a:spcAft>
                <a:defRPr/>
              </a:pPr>
              <a:endParaRPr lang="en-US" sz="2448" kern="0">
                <a:solidFill>
                  <a:srgbClr val="000000"/>
                </a:solidFill>
                <a:latin typeface="Segoe UI" charset="0"/>
              </a:endParaRPr>
            </a:p>
          </p:txBody>
        </p:sp>
        <p:sp>
          <p:nvSpPr>
            <p:cNvPr id="53" name="Rectangle 52"/>
            <p:cNvSpPr/>
            <p:nvPr/>
          </p:nvSpPr>
          <p:spPr bwMode="auto">
            <a:xfrm>
              <a:off x="9001539" y="-1363460"/>
              <a:ext cx="1090149" cy="5410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349724" indent="-349724" algn="ctr" defTabSz="951028" fontAlgn="base">
                <a:lnSpc>
                  <a:spcPct val="90000"/>
                </a:lnSpc>
                <a:spcBef>
                  <a:spcPct val="0"/>
                </a:spcBef>
                <a:spcAft>
                  <a:spcPct val="0"/>
                </a:spcAft>
                <a:buFont typeface="Wingdings 3" panose="05040102010807070707" pitchFamily="18" charset="2"/>
                <a:buChar char="Æ"/>
                <a:defRPr/>
              </a:pPr>
              <a:endParaRPr lang="en-US" sz="2040" b="1" kern="0" dirty="0" err="1">
                <a:solidFill>
                  <a:srgbClr val="FFFFFF"/>
                </a:solidFill>
                <a:latin typeface="Segoe UI Light"/>
                <a:ea typeface="Segoe UI" pitchFamily="34" charset="0"/>
                <a:cs typeface="Segoe UI" pitchFamily="34" charset="0"/>
              </a:endParaRPr>
            </a:p>
          </p:txBody>
        </p:sp>
        <p:grpSp>
          <p:nvGrpSpPr>
            <p:cNvPr id="54" name="Group 53"/>
            <p:cNvGrpSpPr/>
            <p:nvPr/>
          </p:nvGrpSpPr>
          <p:grpSpPr>
            <a:xfrm>
              <a:off x="8985896" y="-1542000"/>
              <a:ext cx="914401" cy="1187440"/>
              <a:chOff x="6586081" y="-1693595"/>
              <a:chExt cx="914401" cy="1187440"/>
            </a:xfrm>
          </p:grpSpPr>
          <p:sp>
            <p:nvSpPr>
              <p:cNvPr id="55" name="Oval 54"/>
              <p:cNvSpPr>
                <a:spLocks noChangeArrowheads="1"/>
              </p:cNvSpPr>
              <p:nvPr/>
            </p:nvSpPr>
            <p:spPr bwMode="auto">
              <a:xfrm>
                <a:off x="6601724" y="-1693595"/>
                <a:ext cx="883114" cy="167806"/>
              </a:xfrm>
              <a:prstGeom prst="ellipse">
                <a:avLst/>
              </a:prstGeom>
              <a:solidFill>
                <a:srgbClr val="1F4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51156">
                  <a:defRPr/>
                </a:pPr>
                <a:endParaRPr lang="en-US" sz="1836" kern="0" dirty="0">
                  <a:solidFill>
                    <a:srgbClr val="FFFFFF"/>
                  </a:solidFill>
                  <a:latin typeface="Segoe UI"/>
                </a:endParaRPr>
              </a:p>
            </p:txBody>
          </p:sp>
          <p:sp>
            <p:nvSpPr>
              <p:cNvPr id="56" name="Freeform 123"/>
              <p:cNvSpPr>
                <a:spLocks noEditPoints="1"/>
              </p:cNvSpPr>
              <p:nvPr/>
            </p:nvSpPr>
            <p:spPr bwMode="auto">
              <a:xfrm>
                <a:off x="6586081" y="-1576981"/>
                <a:ext cx="914401" cy="1070826"/>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51156">
                  <a:defRPr/>
                </a:pPr>
                <a:endParaRPr lang="en-US" sz="1836" kern="0" dirty="0">
                  <a:solidFill>
                    <a:srgbClr val="FFFFFF"/>
                  </a:solidFill>
                  <a:latin typeface="Segoe UI"/>
                </a:endParaRPr>
              </a:p>
            </p:txBody>
          </p:sp>
        </p:grpSp>
      </p:grpSp>
      <p:grpSp>
        <p:nvGrpSpPr>
          <p:cNvPr id="59" name="Group 58"/>
          <p:cNvGrpSpPr/>
          <p:nvPr/>
        </p:nvGrpSpPr>
        <p:grpSpPr>
          <a:xfrm>
            <a:off x="5645010" y="4251885"/>
            <a:ext cx="1241991" cy="943137"/>
            <a:chOff x="7725841" y="4083216"/>
            <a:chExt cx="990690" cy="752305"/>
          </a:xfrm>
        </p:grpSpPr>
        <p:sp>
          <p:nvSpPr>
            <p:cNvPr id="57" name="Freeform 56"/>
            <p:cNvSpPr/>
            <p:nvPr/>
          </p:nvSpPr>
          <p:spPr bwMode="auto">
            <a:xfrm>
              <a:off x="7725841" y="4083216"/>
              <a:ext cx="990690" cy="752305"/>
            </a:xfrm>
            <a:custGeom>
              <a:avLst/>
              <a:gdLst>
                <a:gd name="connsiteX0" fmla="*/ 6673 w 990690"/>
                <a:gd name="connsiteY0" fmla="*/ 147731 h 752305"/>
                <a:gd name="connsiteX1" fmla="*/ 984017 w 990690"/>
                <a:gd name="connsiteY1" fmla="*/ 147731 h 752305"/>
                <a:gd name="connsiteX2" fmla="*/ 990312 w 990690"/>
                <a:gd name="connsiteY2" fmla="*/ 153489 h 752305"/>
                <a:gd name="connsiteX3" fmla="*/ 990357 w 990690"/>
                <a:gd name="connsiteY3" fmla="*/ 153489 h 752305"/>
                <a:gd name="connsiteX4" fmla="*/ 990400 w 990690"/>
                <a:gd name="connsiteY4" fmla="*/ 153702 h 752305"/>
                <a:gd name="connsiteX5" fmla="*/ 990690 w 990690"/>
                <a:gd name="connsiteY5" fmla="*/ 154404 h 752305"/>
                <a:gd name="connsiteX6" fmla="*/ 990690 w 990690"/>
                <a:gd name="connsiteY6" fmla="*/ 155142 h 752305"/>
                <a:gd name="connsiteX7" fmla="*/ 990690 w 990690"/>
                <a:gd name="connsiteY7" fmla="*/ 167750 h 752305"/>
                <a:gd name="connsiteX8" fmla="*/ 990690 w 990690"/>
                <a:gd name="connsiteY8" fmla="*/ 730287 h 752305"/>
                <a:gd name="connsiteX9" fmla="*/ 968672 w 990690"/>
                <a:gd name="connsiteY9" fmla="*/ 752305 h 752305"/>
                <a:gd name="connsiteX10" fmla="*/ 22018 w 990690"/>
                <a:gd name="connsiteY10" fmla="*/ 752305 h 752305"/>
                <a:gd name="connsiteX11" fmla="*/ 0 w 990690"/>
                <a:gd name="connsiteY11" fmla="*/ 730287 h 752305"/>
                <a:gd name="connsiteX12" fmla="*/ 0 w 990690"/>
                <a:gd name="connsiteY12" fmla="*/ 167750 h 752305"/>
                <a:gd name="connsiteX13" fmla="*/ 0 w 990690"/>
                <a:gd name="connsiteY13" fmla="*/ 155142 h 752305"/>
                <a:gd name="connsiteX14" fmla="*/ 0 w 990690"/>
                <a:gd name="connsiteY14" fmla="*/ 154404 h 752305"/>
                <a:gd name="connsiteX15" fmla="*/ 291 w 990690"/>
                <a:gd name="connsiteY15" fmla="*/ 153701 h 752305"/>
                <a:gd name="connsiteX16" fmla="*/ 334 w 990690"/>
                <a:gd name="connsiteY16" fmla="*/ 153489 h 752305"/>
                <a:gd name="connsiteX17" fmla="*/ 379 w 990690"/>
                <a:gd name="connsiteY17" fmla="*/ 153489 h 752305"/>
                <a:gd name="connsiteX18" fmla="*/ 6673 w 990690"/>
                <a:gd name="connsiteY18" fmla="*/ 147731 h 752305"/>
                <a:gd name="connsiteX19" fmla="*/ 109998 w 990690"/>
                <a:gd name="connsiteY19" fmla="*/ 0 h 752305"/>
                <a:gd name="connsiteX20" fmla="*/ 413872 w 990690"/>
                <a:gd name="connsiteY20" fmla="*/ 0 h 752305"/>
                <a:gd name="connsiteX21" fmla="*/ 445368 w 990690"/>
                <a:gd name="connsiteY21" fmla="*/ 31495 h 752305"/>
                <a:gd name="connsiteX22" fmla="*/ 445368 w 990690"/>
                <a:gd name="connsiteY22" fmla="*/ 90138 h 752305"/>
                <a:gd name="connsiteX23" fmla="*/ 937888 w 990690"/>
                <a:gd name="connsiteY23" fmla="*/ 90138 h 752305"/>
                <a:gd name="connsiteX24" fmla="*/ 946904 w 990690"/>
                <a:gd name="connsiteY24" fmla="*/ 99155 h 752305"/>
                <a:gd name="connsiteX25" fmla="*/ 946904 w 990690"/>
                <a:gd name="connsiteY25" fmla="*/ 132850 h 752305"/>
                <a:gd name="connsiteX26" fmla="*/ 44447 w 990690"/>
                <a:gd name="connsiteY26" fmla="*/ 132850 h 752305"/>
                <a:gd name="connsiteX27" fmla="*/ 44447 w 990690"/>
                <a:gd name="connsiteY27" fmla="*/ 99155 h 752305"/>
                <a:gd name="connsiteX28" fmla="*/ 53463 w 990690"/>
                <a:gd name="connsiteY28" fmla="*/ 90138 h 752305"/>
                <a:gd name="connsiteX29" fmla="*/ 78502 w 990690"/>
                <a:gd name="connsiteY29" fmla="*/ 90138 h 752305"/>
                <a:gd name="connsiteX30" fmla="*/ 78502 w 990690"/>
                <a:gd name="connsiteY30" fmla="*/ 31495 h 752305"/>
                <a:gd name="connsiteX31" fmla="*/ 109998 w 990690"/>
                <a:gd name="connsiteY31" fmla="*/ 0 h 75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0690" h="752305">
                  <a:moveTo>
                    <a:pt x="6673" y="147731"/>
                  </a:moveTo>
                  <a:lnTo>
                    <a:pt x="984017" y="147731"/>
                  </a:lnTo>
                  <a:cubicBezTo>
                    <a:pt x="987377" y="147731"/>
                    <a:pt x="990157" y="150214"/>
                    <a:pt x="990312" y="153489"/>
                  </a:cubicBezTo>
                  <a:lnTo>
                    <a:pt x="990357" y="153489"/>
                  </a:lnTo>
                  <a:lnTo>
                    <a:pt x="990400" y="153702"/>
                  </a:lnTo>
                  <a:cubicBezTo>
                    <a:pt x="990677" y="153914"/>
                    <a:pt x="990690" y="154158"/>
                    <a:pt x="990690" y="154404"/>
                  </a:cubicBezTo>
                  <a:lnTo>
                    <a:pt x="990690" y="155142"/>
                  </a:lnTo>
                  <a:lnTo>
                    <a:pt x="990690" y="167750"/>
                  </a:lnTo>
                  <a:lnTo>
                    <a:pt x="990690" y="730287"/>
                  </a:lnTo>
                  <a:cubicBezTo>
                    <a:pt x="990690" y="742447"/>
                    <a:pt x="980832" y="752305"/>
                    <a:pt x="968672" y="752305"/>
                  </a:cubicBezTo>
                  <a:lnTo>
                    <a:pt x="22018" y="752305"/>
                  </a:lnTo>
                  <a:cubicBezTo>
                    <a:pt x="9858" y="752305"/>
                    <a:pt x="0" y="742447"/>
                    <a:pt x="0" y="730287"/>
                  </a:cubicBezTo>
                  <a:lnTo>
                    <a:pt x="0" y="167750"/>
                  </a:lnTo>
                  <a:lnTo>
                    <a:pt x="0" y="155142"/>
                  </a:lnTo>
                  <a:lnTo>
                    <a:pt x="0" y="154404"/>
                  </a:lnTo>
                  <a:lnTo>
                    <a:pt x="291" y="153701"/>
                  </a:lnTo>
                  <a:lnTo>
                    <a:pt x="334" y="153489"/>
                  </a:lnTo>
                  <a:lnTo>
                    <a:pt x="379" y="153489"/>
                  </a:lnTo>
                  <a:cubicBezTo>
                    <a:pt x="533" y="150214"/>
                    <a:pt x="3313" y="147731"/>
                    <a:pt x="6673" y="147731"/>
                  </a:cubicBezTo>
                  <a:close/>
                  <a:moveTo>
                    <a:pt x="109998" y="0"/>
                  </a:moveTo>
                  <a:lnTo>
                    <a:pt x="413872" y="0"/>
                  </a:lnTo>
                  <a:cubicBezTo>
                    <a:pt x="431267" y="0"/>
                    <a:pt x="445368" y="14101"/>
                    <a:pt x="445368" y="31495"/>
                  </a:cubicBezTo>
                  <a:lnTo>
                    <a:pt x="445368" y="90138"/>
                  </a:lnTo>
                  <a:lnTo>
                    <a:pt x="937888" y="90138"/>
                  </a:lnTo>
                  <a:cubicBezTo>
                    <a:pt x="942868" y="90138"/>
                    <a:pt x="946904" y="94175"/>
                    <a:pt x="946904" y="99155"/>
                  </a:cubicBezTo>
                  <a:lnTo>
                    <a:pt x="946904" y="132850"/>
                  </a:lnTo>
                  <a:lnTo>
                    <a:pt x="44447" y="132850"/>
                  </a:lnTo>
                  <a:lnTo>
                    <a:pt x="44447" y="99155"/>
                  </a:lnTo>
                  <a:cubicBezTo>
                    <a:pt x="44447" y="94175"/>
                    <a:pt x="48484" y="90138"/>
                    <a:pt x="53463" y="90138"/>
                  </a:cubicBezTo>
                  <a:lnTo>
                    <a:pt x="78502" y="90138"/>
                  </a:lnTo>
                  <a:lnTo>
                    <a:pt x="78502" y="31495"/>
                  </a:lnTo>
                  <a:cubicBezTo>
                    <a:pt x="78502" y="14101"/>
                    <a:pt x="92603" y="0"/>
                    <a:pt x="109998" y="0"/>
                  </a:cubicBez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sp>
          <p:nvSpPr>
            <p:cNvPr id="58" name="Freeform 57"/>
            <p:cNvSpPr/>
            <p:nvPr/>
          </p:nvSpPr>
          <p:spPr bwMode="auto">
            <a:xfrm rot="12373696">
              <a:off x="8080882" y="4237699"/>
              <a:ext cx="237917" cy="552664"/>
            </a:xfrm>
            <a:custGeom>
              <a:avLst/>
              <a:gdLst>
                <a:gd name="connsiteX0" fmla="*/ 200290 w 285509"/>
                <a:gd name="connsiteY0" fmla="*/ 552664 h 552664"/>
                <a:gd name="connsiteX1" fmla="*/ 118129 w 285509"/>
                <a:gd name="connsiteY1" fmla="*/ 360121 h 552664"/>
                <a:gd name="connsiteX2" fmla="*/ 0 w 285509"/>
                <a:gd name="connsiteY2" fmla="*/ 360121 h 552664"/>
                <a:gd name="connsiteX3" fmla="*/ 109094 w 285509"/>
                <a:gd name="connsiteY3" fmla="*/ 0 h 552664"/>
                <a:gd name="connsiteX4" fmla="*/ 167865 w 285509"/>
                <a:gd name="connsiteY4" fmla="*/ 194005 h 552664"/>
                <a:gd name="connsiteX5" fmla="*/ 285509 w 285509"/>
                <a:gd name="connsiteY5" fmla="*/ 183602 h 55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509" h="552664">
                  <a:moveTo>
                    <a:pt x="200290" y="552664"/>
                  </a:moveTo>
                  <a:lnTo>
                    <a:pt x="118129" y="360121"/>
                  </a:lnTo>
                  <a:lnTo>
                    <a:pt x="0" y="360121"/>
                  </a:lnTo>
                  <a:lnTo>
                    <a:pt x="109094" y="0"/>
                  </a:lnTo>
                  <a:lnTo>
                    <a:pt x="167865" y="194005"/>
                  </a:lnTo>
                  <a:lnTo>
                    <a:pt x="285509" y="183602"/>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040" b="1" dirty="0">
                <a:solidFill>
                  <a:srgbClr val="FFFFFF"/>
                </a:solidFill>
                <a:latin typeface="Segoe UI Light"/>
                <a:ea typeface="Segoe UI" pitchFamily="34" charset="0"/>
                <a:cs typeface="Segoe UI" pitchFamily="34" charset="0"/>
              </a:endParaRPr>
            </a:p>
          </p:txBody>
        </p:sp>
      </p:grpSp>
      <p:grpSp>
        <p:nvGrpSpPr>
          <p:cNvPr id="64" name="Group 63"/>
          <p:cNvGrpSpPr/>
          <p:nvPr/>
        </p:nvGrpSpPr>
        <p:grpSpPr>
          <a:xfrm>
            <a:off x="10124954" y="4256774"/>
            <a:ext cx="1164663" cy="980476"/>
            <a:chOff x="10366875" y="4539548"/>
            <a:chExt cx="1006836" cy="847608"/>
          </a:xfrm>
        </p:grpSpPr>
        <p:sp>
          <p:nvSpPr>
            <p:cNvPr id="65" name="Oval 64"/>
            <p:cNvSpPr>
              <a:spLocks noChangeArrowheads="1"/>
            </p:cNvSpPr>
            <p:nvPr/>
          </p:nvSpPr>
          <p:spPr bwMode="auto">
            <a:xfrm>
              <a:off x="10376911" y="4539548"/>
              <a:ext cx="566545" cy="109286"/>
            </a:xfrm>
            <a:prstGeom prst="ellipse">
              <a:avLst/>
            </a:prstGeom>
            <a:solidFill>
              <a:srgbClr val="1F4E79"/>
            </a:solidFill>
            <a:ln>
              <a:noFill/>
            </a:ln>
            <a:extLst/>
          </p:spPr>
          <p:txBody>
            <a:bodyPr vert="horz" wrap="square" lIns="93234" tIns="46616" rIns="93234" bIns="46616" numCol="1" anchor="t" anchorCtr="0" compatLnSpc="1">
              <a:prstTxWarp prst="textNoShape">
                <a:avLst/>
              </a:prstTxWarp>
            </a:bodyPr>
            <a:lstStyle/>
            <a:p>
              <a:pPr defTabSz="950973">
                <a:defRPr/>
              </a:pPr>
              <a:endParaRPr lang="en-US" sz="1836" kern="0" dirty="0">
                <a:solidFill>
                  <a:srgbClr val="FFFFFF"/>
                </a:solidFill>
                <a:latin typeface="Segoe UI"/>
              </a:endParaRPr>
            </a:p>
          </p:txBody>
        </p:sp>
        <p:grpSp>
          <p:nvGrpSpPr>
            <p:cNvPr id="66" name="Group 65"/>
            <p:cNvGrpSpPr/>
            <p:nvPr/>
          </p:nvGrpSpPr>
          <p:grpSpPr>
            <a:xfrm>
              <a:off x="10366875" y="4615494"/>
              <a:ext cx="1006836" cy="771662"/>
              <a:chOff x="10366875" y="4615494"/>
              <a:chExt cx="1006836" cy="771662"/>
            </a:xfrm>
          </p:grpSpPr>
          <p:sp>
            <p:nvSpPr>
              <p:cNvPr id="67" name="Freeform 123"/>
              <p:cNvSpPr>
                <a:spLocks noEditPoints="1"/>
              </p:cNvSpPr>
              <p:nvPr/>
            </p:nvSpPr>
            <p:spPr bwMode="auto">
              <a:xfrm>
                <a:off x="10366875" y="4615494"/>
                <a:ext cx="586616" cy="697391"/>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70C0"/>
              </a:solidFill>
              <a:ln>
                <a:noFill/>
              </a:ln>
              <a:extLst/>
            </p:spPr>
            <p:txBody>
              <a:bodyPr vert="horz" wrap="square" lIns="93234" tIns="46616" rIns="93234" bIns="46616" numCol="1" anchor="t" anchorCtr="0" compatLnSpc="1">
                <a:prstTxWarp prst="textNoShape">
                  <a:avLst/>
                </a:prstTxWarp>
              </a:bodyPr>
              <a:lstStyle/>
              <a:p>
                <a:pPr defTabSz="950973">
                  <a:defRPr/>
                </a:pPr>
                <a:endParaRPr lang="en-US" sz="1836" kern="0" dirty="0">
                  <a:solidFill>
                    <a:srgbClr val="FFFFFF"/>
                  </a:solidFill>
                  <a:latin typeface="Segoe UI"/>
                </a:endParaRPr>
              </a:p>
            </p:txBody>
          </p:sp>
          <p:sp>
            <p:nvSpPr>
              <p:cNvPr id="68" name="Freeform 67"/>
              <p:cNvSpPr/>
              <p:nvPr/>
            </p:nvSpPr>
            <p:spPr bwMode="auto">
              <a:xfrm>
                <a:off x="10600423" y="4901967"/>
                <a:ext cx="773288" cy="48518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FFFFFF"/>
              </a:solidFill>
              <a:ln w="9525" cap="flat" cmpd="sng" algn="ctr">
                <a:solidFill>
                  <a:srgbClr val="2E75B6"/>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defRPr/>
                </a:pPr>
                <a:endParaRPr lang="en-IN" sz="2000" b="1" kern="0" dirty="0">
                  <a:solidFill>
                    <a:srgbClr val="0072C6"/>
                  </a:solidFill>
                  <a:latin typeface="Segoe UI Light"/>
                  <a:ea typeface="Segoe UI" pitchFamily="34" charset="0"/>
                  <a:cs typeface="Segoe UI" pitchFamily="34" charset="0"/>
                </a:endParaRPr>
              </a:p>
            </p:txBody>
          </p:sp>
        </p:grpSp>
      </p:grpSp>
    </p:spTree>
    <p:extLst>
      <p:ext uri="{BB962C8B-B14F-4D97-AF65-F5344CB8AC3E}">
        <p14:creationId xmlns:p14="http://schemas.microsoft.com/office/powerpoint/2010/main" val="62811756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52" y="1238494"/>
            <a:ext cx="11532506" cy="753369"/>
          </a:xfrm>
        </p:spPr>
        <p:txBody>
          <a:bodyPr vert="horz" wrap="square" lIns="0" tIns="0" rIns="0" bIns="0" rtlCol="0" anchor="t">
            <a:noAutofit/>
          </a:bodyPr>
          <a:lstStyle/>
          <a:p>
            <a:pPr>
              <a:lnSpc>
                <a:spcPct val="100000"/>
              </a:lnSpc>
            </a:pPr>
            <a:r>
              <a:rPr lang="en-US" sz="2448" spc="0" dirty="0">
                <a:solidFill>
                  <a:schemeClr val="accent2"/>
                </a:solidFill>
              </a:rPr>
              <a:t>A highly scalable, distributed, parallel file system in the cloud </a:t>
            </a:r>
            <a:br>
              <a:rPr lang="en-US" sz="2448" spc="0" dirty="0">
                <a:solidFill>
                  <a:schemeClr val="accent2"/>
                </a:solidFill>
              </a:rPr>
            </a:br>
            <a:r>
              <a:rPr lang="en-US" sz="2448" spc="0" dirty="0">
                <a:solidFill>
                  <a:schemeClr val="accent2"/>
                </a:solidFill>
              </a:rPr>
              <a:t>specifically designed to work with multiple analytic frameworks</a:t>
            </a:r>
          </a:p>
        </p:txBody>
      </p:sp>
      <p:sp>
        <p:nvSpPr>
          <p:cNvPr id="21" name="Title 1"/>
          <p:cNvSpPr txBox="1">
            <a:spLocks/>
          </p:cNvSpPr>
          <p:nvPr/>
        </p:nvSpPr>
        <p:spPr>
          <a:xfrm>
            <a:off x="275163" y="292082"/>
            <a:ext cx="11885514" cy="946413"/>
          </a:xfrm>
          <a:prstGeom prst="rect">
            <a:avLst/>
          </a:prstGeom>
        </p:spPr>
        <p:txBody>
          <a:bodyPr vert="horz" wrap="square" lIns="149217" tIns="93260" rIns="149217" bIns="93260" rtlCol="0" anchor="t">
            <a:noAutofit/>
          </a:bodyPr>
          <a:lstStyle>
            <a:lvl1pPr algn="l" defTabSz="913505" rtl="0" eaLnBrk="1" fontAlgn="base" hangingPunct="1">
              <a:lnSpc>
                <a:spcPct val="90000"/>
              </a:lnSpc>
              <a:spcBef>
                <a:spcPct val="0"/>
              </a:spcBef>
              <a:spcAft>
                <a:spcPct val="0"/>
              </a:spcAft>
              <a:defRPr lang="en-US" sz="5098" kern="1200" spc="-10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96" dirty="0" smtClean="0">
                <a:solidFill>
                  <a:schemeClr val="tx1"/>
                </a:solidFill>
              </a:rPr>
              <a:t>ADLS</a:t>
            </a:r>
            <a:r>
              <a:rPr lang="en-US" sz="4896" dirty="0">
                <a:solidFill>
                  <a:schemeClr val="tx1"/>
                </a:solidFill>
              </a:rPr>
              <a:t>: work with multiple analytic frameworks</a:t>
            </a:r>
          </a:p>
        </p:txBody>
      </p:sp>
      <p:grpSp>
        <p:nvGrpSpPr>
          <p:cNvPr id="76" name="Group 75"/>
          <p:cNvGrpSpPr/>
          <p:nvPr/>
        </p:nvGrpSpPr>
        <p:grpSpPr>
          <a:xfrm>
            <a:off x="459451" y="2604459"/>
            <a:ext cx="2376674" cy="3104523"/>
            <a:chOff x="787287" y="2926584"/>
            <a:chExt cx="2204296" cy="2879354"/>
          </a:xfrm>
        </p:grpSpPr>
        <p:grpSp>
          <p:nvGrpSpPr>
            <p:cNvPr id="75" name="Group 74"/>
            <p:cNvGrpSpPr/>
            <p:nvPr/>
          </p:nvGrpSpPr>
          <p:grpSpPr>
            <a:xfrm>
              <a:off x="787287" y="3657769"/>
              <a:ext cx="1070933" cy="685800"/>
              <a:chOff x="787287" y="2926584"/>
              <a:chExt cx="1070933" cy="685800"/>
            </a:xfrm>
          </p:grpSpPr>
          <p:sp>
            <p:nvSpPr>
              <p:cNvPr id="128" name="Rectangle 127"/>
              <p:cNvSpPr/>
              <p:nvPr>
                <p:custDataLst>
                  <p:tags r:id="rId8"/>
                </p:custDataLst>
              </p:nvPr>
            </p:nvSpPr>
            <p:spPr bwMode="auto">
              <a:xfrm>
                <a:off x="787287" y="2926584"/>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LOB Applications</a:t>
                </a:r>
              </a:p>
            </p:txBody>
          </p:sp>
          <p:sp>
            <p:nvSpPr>
              <p:cNvPr id="133" name="Round Diagonal Corner Rectangle 53"/>
              <p:cNvSpPr/>
              <p:nvPr/>
            </p:nvSpPr>
            <p:spPr bwMode="auto">
              <a:xfrm>
                <a:off x="1225625" y="2973815"/>
                <a:ext cx="239150" cy="272214"/>
              </a:xfrm>
              <a:custGeom>
                <a:avLst/>
                <a:gdLst/>
                <a:ahLst/>
                <a:cxnLst/>
                <a:rect l="l" t="t" r="r" b="b"/>
                <a:pathLst>
                  <a:path w="3235820" h="3683194">
                    <a:moveTo>
                      <a:pt x="595560" y="650095"/>
                    </a:moveTo>
                    <a:lnTo>
                      <a:pt x="1886300" y="650095"/>
                    </a:lnTo>
                    <a:lnTo>
                      <a:pt x="1886300" y="1018395"/>
                    </a:lnTo>
                    <a:lnTo>
                      <a:pt x="595560" y="1018395"/>
                    </a:lnTo>
                    <a:close/>
                    <a:moveTo>
                      <a:pt x="2054321" y="226077"/>
                    </a:moveTo>
                    <a:lnTo>
                      <a:pt x="520579" y="233218"/>
                    </a:lnTo>
                    <a:cubicBezTo>
                      <a:pt x="362905" y="233218"/>
                      <a:pt x="242283" y="270202"/>
                      <a:pt x="235081" y="524949"/>
                    </a:cubicBezTo>
                    <a:lnTo>
                      <a:pt x="235081" y="3449976"/>
                    </a:lnTo>
                    <a:lnTo>
                      <a:pt x="2715242" y="3449976"/>
                    </a:lnTo>
                    <a:cubicBezTo>
                      <a:pt x="2937738" y="3478785"/>
                      <a:pt x="3000739" y="3319364"/>
                      <a:pt x="3000739" y="3158245"/>
                    </a:cubicBezTo>
                    <a:lnTo>
                      <a:pt x="3000739" y="1068756"/>
                    </a:lnTo>
                    <a:lnTo>
                      <a:pt x="2242421" y="1068756"/>
                    </a:lnTo>
                    <a:cubicBezTo>
                      <a:pt x="2138537" y="1068756"/>
                      <a:pt x="2054321" y="984540"/>
                      <a:pt x="2054321" y="880655"/>
                    </a:cubicBezTo>
                    <a:close/>
                    <a:moveTo>
                      <a:pt x="334033" y="0"/>
                    </a:moveTo>
                    <a:lnTo>
                      <a:pt x="2218267" y="0"/>
                    </a:lnTo>
                    <a:lnTo>
                      <a:pt x="3235820" y="939280"/>
                    </a:lnTo>
                    <a:lnTo>
                      <a:pt x="3235820" y="3349162"/>
                    </a:lnTo>
                    <a:cubicBezTo>
                      <a:pt x="3235820" y="3533642"/>
                      <a:pt x="3086268" y="3683194"/>
                      <a:pt x="2901788" y="3683194"/>
                    </a:cubicBezTo>
                    <a:lnTo>
                      <a:pt x="0" y="3683194"/>
                    </a:lnTo>
                    <a:lnTo>
                      <a:pt x="0" y="334033"/>
                    </a:lnTo>
                    <a:cubicBezTo>
                      <a:pt x="0" y="149553"/>
                      <a:pt x="149553" y="0"/>
                      <a:pt x="33403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29" name="Group 28"/>
            <p:cNvGrpSpPr/>
            <p:nvPr/>
          </p:nvGrpSpPr>
          <p:grpSpPr>
            <a:xfrm>
              <a:off x="1920650" y="2926584"/>
              <a:ext cx="1070933" cy="685800"/>
              <a:chOff x="1589220" y="3614946"/>
              <a:chExt cx="1070933" cy="685800"/>
            </a:xfrm>
          </p:grpSpPr>
          <p:sp>
            <p:nvSpPr>
              <p:cNvPr id="119" name="Rectangle 118"/>
              <p:cNvSpPr/>
              <p:nvPr>
                <p:custDataLst>
                  <p:tags r:id="rId7"/>
                </p:custDataLst>
              </p:nvPr>
            </p:nvSpPr>
            <p:spPr bwMode="auto">
              <a:xfrm>
                <a:off x="1589220" y="3614946"/>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Social</a:t>
                </a:r>
              </a:p>
            </p:txBody>
          </p:sp>
          <p:sp>
            <p:nvSpPr>
              <p:cNvPr id="123" name="Freeform 13"/>
              <p:cNvSpPr>
                <a:spLocks noChangeAspect="1" noEditPoints="1"/>
              </p:cNvSpPr>
              <p:nvPr/>
            </p:nvSpPr>
            <p:spPr bwMode="black">
              <a:xfrm>
                <a:off x="1907537" y="3733853"/>
                <a:ext cx="434298" cy="4010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7" tIns="91427" rIns="91427" bIns="91427" numCol="1" rtlCol="0" anchor="ctr" anchorCtr="0" compatLnSpc="1">
                <a:prstTxWarp prst="textNoShape">
                  <a:avLst/>
                </a:prstTxWarp>
              </a:bodyPr>
              <a:lstStyle/>
              <a:p>
                <a:pPr defTabSz="725868"/>
                <a:endParaRPr lang="en-US" sz="918" spc="-120" dirty="0">
                  <a:solidFill>
                    <a:schemeClr val="bg1"/>
                  </a:solidFill>
                </a:endParaRPr>
              </a:p>
            </p:txBody>
          </p:sp>
        </p:grpSp>
        <p:grpSp>
          <p:nvGrpSpPr>
            <p:cNvPr id="31" name="Group 30"/>
            <p:cNvGrpSpPr/>
            <p:nvPr/>
          </p:nvGrpSpPr>
          <p:grpSpPr>
            <a:xfrm>
              <a:off x="787287" y="2926584"/>
              <a:ext cx="1070933" cy="685800"/>
              <a:chOff x="1608381" y="2152576"/>
              <a:chExt cx="1070933" cy="685800"/>
            </a:xfrm>
          </p:grpSpPr>
          <p:sp>
            <p:nvSpPr>
              <p:cNvPr id="126" name="Rectangle 125"/>
              <p:cNvSpPr/>
              <p:nvPr>
                <p:custDataLst>
                  <p:tags r:id="rId6"/>
                </p:custDataLst>
              </p:nvPr>
            </p:nvSpPr>
            <p:spPr bwMode="auto">
              <a:xfrm>
                <a:off x="1608381" y="2152576"/>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Devices</a:t>
                </a:r>
              </a:p>
            </p:txBody>
          </p:sp>
          <p:grpSp>
            <p:nvGrpSpPr>
              <p:cNvPr id="130" name="Group 129"/>
              <p:cNvGrpSpPr/>
              <p:nvPr/>
            </p:nvGrpSpPr>
            <p:grpSpPr>
              <a:xfrm>
                <a:off x="1819008" y="2250037"/>
                <a:ext cx="649679" cy="404414"/>
                <a:chOff x="2769908" y="1409697"/>
                <a:chExt cx="1965320" cy="1055586"/>
              </a:xfrm>
              <a:solidFill>
                <a:srgbClr val="0D163D"/>
              </a:solidFill>
            </p:grpSpPr>
            <p:sp>
              <p:nvSpPr>
                <p:cNvPr id="139"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lIns="44815" rIns="0" rtlCol="0" anchor="ct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896214">
                    <a:defRPr/>
                  </a:pPr>
                  <a:endParaRPr lang="en-US" sz="490" kern="0" dirty="0">
                    <a:solidFill>
                      <a:schemeClr val="accent3"/>
                    </a:solidFill>
                    <a:latin typeface="Segoe"/>
                  </a:endParaRPr>
                </a:p>
              </p:txBody>
            </p:sp>
            <p:sp>
              <p:nvSpPr>
                <p:cNvPr id="140"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15" tIns="44815" rIns="0" bIns="89629"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95919"/>
                  <a:endParaRPr lang="en-US" sz="490" spc="-4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1"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4815" tIns="44813" rIns="0" bIns="44813"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06586"/>
                  <a:endParaRPr lang="en-US" sz="490" spc="-132" dirty="0">
                    <a:gradFill>
                      <a:gsLst>
                        <a:gs pos="0">
                          <a:srgbClr val="FFFFFF"/>
                        </a:gs>
                        <a:gs pos="100000">
                          <a:srgbClr val="FFFFFF"/>
                        </a:gs>
                      </a:gsLst>
                      <a:lin ang="5400000" scaled="0"/>
                    </a:gradFill>
                    <a:latin typeface="Segoe Light" pitchFamily="34" charset="0"/>
                  </a:endParaRPr>
                </a:p>
              </p:txBody>
            </p:sp>
          </p:grpSp>
        </p:grpSp>
        <p:grpSp>
          <p:nvGrpSpPr>
            <p:cNvPr id="70" name="Group 69"/>
            <p:cNvGrpSpPr/>
            <p:nvPr/>
          </p:nvGrpSpPr>
          <p:grpSpPr>
            <a:xfrm>
              <a:off x="1920650" y="5120138"/>
              <a:ext cx="1070933" cy="685800"/>
              <a:chOff x="787287" y="5120138"/>
              <a:chExt cx="1070933" cy="685800"/>
            </a:xfrm>
          </p:grpSpPr>
          <p:sp>
            <p:nvSpPr>
              <p:cNvPr id="116" name="Rectangle 115"/>
              <p:cNvSpPr/>
              <p:nvPr>
                <p:custDataLst>
                  <p:tags r:id="rId5"/>
                </p:custDataLst>
              </p:nvPr>
            </p:nvSpPr>
            <p:spPr bwMode="auto">
              <a:xfrm>
                <a:off x="787287" y="5120138"/>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Clickstream</a:t>
                </a:r>
              </a:p>
            </p:txBody>
          </p:sp>
          <p:sp>
            <p:nvSpPr>
              <p:cNvPr id="120" name="Freeform 119"/>
              <p:cNvSpPr/>
              <p:nvPr/>
            </p:nvSpPr>
            <p:spPr bwMode="auto">
              <a:xfrm>
                <a:off x="1150008" y="5241702"/>
                <a:ext cx="345491" cy="345489"/>
              </a:xfrm>
              <a:custGeom>
                <a:avLst/>
                <a:gdLst/>
                <a:ahLst/>
                <a:cxnLst/>
                <a:rect l="l" t="t" r="r" b="b"/>
                <a:pathLst>
                  <a:path w="3771688" h="3771678">
                    <a:moveTo>
                      <a:pt x="1170813" y="2357992"/>
                    </a:moveTo>
                    <a:cubicBezTo>
                      <a:pt x="1111992" y="2382777"/>
                      <a:pt x="1047346" y="2396330"/>
                      <a:pt x="979535" y="2396330"/>
                    </a:cubicBezTo>
                    <a:lnTo>
                      <a:pt x="966453" y="2395012"/>
                    </a:lnTo>
                    <a:cubicBezTo>
                      <a:pt x="883319" y="2612303"/>
                      <a:pt x="833420" y="2858368"/>
                      <a:pt x="826353" y="3135160"/>
                    </a:cubicBezTo>
                    <a:cubicBezTo>
                      <a:pt x="1111538" y="3378474"/>
                      <a:pt x="1481600" y="3524821"/>
                      <a:pt x="1885843" y="3524821"/>
                    </a:cubicBezTo>
                    <a:cubicBezTo>
                      <a:pt x="2339009" y="3524821"/>
                      <a:pt x="2749219" y="3340908"/>
                      <a:pt x="3045852" y="3043597"/>
                    </a:cubicBezTo>
                    <a:cubicBezTo>
                      <a:pt x="2805887" y="3038579"/>
                      <a:pt x="2587112" y="3013186"/>
                      <a:pt x="2388278" y="2969814"/>
                    </a:cubicBezTo>
                    <a:cubicBezTo>
                      <a:pt x="2331347" y="3055619"/>
                      <a:pt x="2233838" y="3112082"/>
                      <a:pt x="2123141" y="3112082"/>
                    </a:cubicBezTo>
                    <a:cubicBezTo>
                      <a:pt x="1947210" y="3112082"/>
                      <a:pt x="1804590" y="2969463"/>
                      <a:pt x="1804590" y="2793533"/>
                    </a:cubicBezTo>
                    <a:lnTo>
                      <a:pt x="1805949" y="2780055"/>
                    </a:lnTo>
                    <a:cubicBezTo>
                      <a:pt x="1549285" y="2666155"/>
                      <a:pt x="1340216" y="2518864"/>
                      <a:pt x="1170813" y="2357992"/>
                    </a:cubicBezTo>
                    <a:close/>
                    <a:moveTo>
                      <a:pt x="1917963" y="1269900"/>
                    </a:moveTo>
                    <a:cubicBezTo>
                      <a:pt x="1742858" y="1377541"/>
                      <a:pt x="1571623" y="1510227"/>
                      <a:pt x="1421807" y="1673923"/>
                    </a:cubicBezTo>
                    <a:cubicBezTo>
                      <a:pt x="1458137" y="1740622"/>
                      <a:pt x="1477533" y="1817212"/>
                      <a:pt x="1477533" y="1898333"/>
                    </a:cubicBezTo>
                    <a:cubicBezTo>
                      <a:pt x="1477533" y="1995213"/>
                      <a:pt x="1449869" y="2085631"/>
                      <a:pt x="1400834" y="2161383"/>
                    </a:cubicBezTo>
                    <a:cubicBezTo>
                      <a:pt x="1556230" y="2298906"/>
                      <a:pt x="1738753" y="2424541"/>
                      <a:pt x="1949562" y="2526931"/>
                    </a:cubicBezTo>
                    <a:cubicBezTo>
                      <a:pt x="1999298" y="2493937"/>
                      <a:pt x="2059006" y="2474984"/>
                      <a:pt x="2123141" y="2474984"/>
                    </a:cubicBezTo>
                    <a:cubicBezTo>
                      <a:pt x="2266947" y="2474984"/>
                      <a:pt x="2388496" y="2570273"/>
                      <a:pt x="2426612" y="2701602"/>
                    </a:cubicBezTo>
                    <a:cubicBezTo>
                      <a:pt x="2672548" y="2766286"/>
                      <a:pt x="2946719" y="2800378"/>
                      <a:pt x="3250025" y="2793803"/>
                    </a:cubicBezTo>
                    <a:cubicBezTo>
                      <a:pt x="3324551" y="2682855"/>
                      <a:pt x="3385478" y="2562082"/>
                      <a:pt x="3429138" y="2433348"/>
                    </a:cubicBezTo>
                    <a:cubicBezTo>
                      <a:pt x="3338857" y="2361270"/>
                      <a:pt x="3226294" y="2282273"/>
                      <a:pt x="3097462" y="2192900"/>
                    </a:cubicBezTo>
                    <a:cubicBezTo>
                      <a:pt x="3035056" y="2253619"/>
                      <a:pt x="2949762" y="2290655"/>
                      <a:pt x="2855817" y="2290655"/>
                    </a:cubicBezTo>
                    <a:cubicBezTo>
                      <a:pt x="2662639" y="2290655"/>
                      <a:pt x="2506038" y="2134055"/>
                      <a:pt x="2506038" y="1940878"/>
                    </a:cubicBezTo>
                    <a:cubicBezTo>
                      <a:pt x="2506038" y="1888016"/>
                      <a:pt x="2517765" y="1837892"/>
                      <a:pt x="2539677" y="1793396"/>
                    </a:cubicBezTo>
                    <a:cubicBezTo>
                      <a:pt x="2341462" y="1643986"/>
                      <a:pt x="2130574" y="1471504"/>
                      <a:pt x="1917963" y="1269900"/>
                    </a:cubicBezTo>
                    <a:close/>
                    <a:moveTo>
                      <a:pt x="513102" y="991965"/>
                    </a:moveTo>
                    <a:cubicBezTo>
                      <a:pt x="344394" y="1248586"/>
                      <a:pt x="246856" y="1555822"/>
                      <a:pt x="246856" y="1885839"/>
                    </a:cubicBezTo>
                    <a:cubicBezTo>
                      <a:pt x="246856" y="2228384"/>
                      <a:pt x="351940" y="2546384"/>
                      <a:pt x="531953" y="2809142"/>
                    </a:cubicBezTo>
                    <a:cubicBezTo>
                      <a:pt x="549141" y="2611547"/>
                      <a:pt x="584950" y="2428200"/>
                      <a:pt x="638399" y="2259547"/>
                    </a:cubicBezTo>
                    <a:cubicBezTo>
                      <a:pt x="541504" y="2169601"/>
                      <a:pt x="481537" y="2040970"/>
                      <a:pt x="481537" y="1898333"/>
                    </a:cubicBezTo>
                    <a:cubicBezTo>
                      <a:pt x="481537" y="1763870"/>
                      <a:pt x="534828" y="1641853"/>
                      <a:pt x="621976" y="1552767"/>
                    </a:cubicBezTo>
                    <a:cubicBezTo>
                      <a:pt x="525006" y="1308454"/>
                      <a:pt x="497710" y="1099531"/>
                      <a:pt x="513102" y="991965"/>
                    </a:cubicBezTo>
                    <a:close/>
                    <a:moveTo>
                      <a:pt x="3156081" y="850671"/>
                    </a:moveTo>
                    <a:cubicBezTo>
                      <a:pt x="2974938" y="846231"/>
                      <a:pt x="2570313" y="925816"/>
                      <a:pt x="2149056" y="1140246"/>
                    </a:cubicBezTo>
                    <a:cubicBezTo>
                      <a:pt x="2305862" y="1298314"/>
                      <a:pt x="2480556" y="1465085"/>
                      <a:pt x="2679283" y="1640508"/>
                    </a:cubicBezTo>
                    <a:cubicBezTo>
                      <a:pt x="2730538" y="1608663"/>
                      <a:pt x="2791127" y="1591101"/>
                      <a:pt x="2855817" y="1591101"/>
                    </a:cubicBezTo>
                    <a:cubicBezTo>
                      <a:pt x="3048995" y="1591101"/>
                      <a:pt x="3205596" y="1747701"/>
                      <a:pt x="3205596" y="1940878"/>
                    </a:cubicBezTo>
                    <a:cubicBezTo>
                      <a:pt x="3205596" y="1983725"/>
                      <a:pt x="3197892" y="2024773"/>
                      <a:pt x="3182681" y="2062298"/>
                    </a:cubicBezTo>
                    <a:cubicBezTo>
                      <a:pt x="3274893" y="2136338"/>
                      <a:pt x="3371714" y="2211317"/>
                      <a:pt x="3473137" y="2287690"/>
                    </a:cubicBezTo>
                    <a:cubicBezTo>
                      <a:pt x="3507571" y="2159450"/>
                      <a:pt x="3524830" y="2024660"/>
                      <a:pt x="3524830" y="1885839"/>
                    </a:cubicBezTo>
                    <a:cubicBezTo>
                      <a:pt x="3524830" y="1493128"/>
                      <a:pt x="3386712" y="1132675"/>
                      <a:pt x="3156081" y="850671"/>
                    </a:cubicBezTo>
                    <a:close/>
                    <a:moveTo>
                      <a:pt x="1167372" y="414437"/>
                    </a:moveTo>
                    <a:cubicBezTo>
                      <a:pt x="994754" y="496757"/>
                      <a:pt x="839843" y="609954"/>
                      <a:pt x="709006" y="746596"/>
                    </a:cubicBezTo>
                    <a:cubicBezTo>
                      <a:pt x="656695" y="881549"/>
                      <a:pt x="694723" y="1138245"/>
                      <a:pt x="834094" y="1424446"/>
                    </a:cubicBezTo>
                    <a:cubicBezTo>
                      <a:pt x="879599" y="1407960"/>
                      <a:pt x="928677" y="1400336"/>
                      <a:pt x="979535" y="1400336"/>
                    </a:cubicBezTo>
                    <a:cubicBezTo>
                      <a:pt x="1017560" y="1400336"/>
                      <a:pt x="1054590" y="1404598"/>
                      <a:pt x="1089967" y="1413579"/>
                    </a:cubicBezTo>
                    <a:cubicBezTo>
                      <a:pt x="1244168" y="1226717"/>
                      <a:pt x="1421621" y="1074480"/>
                      <a:pt x="1607991" y="955200"/>
                    </a:cubicBezTo>
                    <a:cubicBezTo>
                      <a:pt x="1457566" y="792176"/>
                      <a:pt x="1309542" y="612523"/>
                      <a:pt x="1167372" y="414437"/>
                    </a:cubicBezTo>
                    <a:close/>
                    <a:moveTo>
                      <a:pt x="1885843" y="246857"/>
                    </a:moveTo>
                    <a:cubicBezTo>
                      <a:pt x="1714273" y="246857"/>
                      <a:pt x="1548861" y="273219"/>
                      <a:pt x="1393510" y="322354"/>
                    </a:cubicBezTo>
                    <a:cubicBezTo>
                      <a:pt x="1529569" y="475615"/>
                      <a:pt x="1675197" y="641640"/>
                      <a:pt x="1842024" y="820292"/>
                    </a:cubicBezTo>
                    <a:cubicBezTo>
                      <a:pt x="2228189" y="624889"/>
                      <a:pt x="2625611" y="560552"/>
                      <a:pt x="2918518" y="613738"/>
                    </a:cubicBezTo>
                    <a:cubicBezTo>
                      <a:pt x="2636954" y="384188"/>
                      <a:pt x="2277437" y="246857"/>
                      <a:pt x="1885843" y="246857"/>
                    </a:cubicBezTo>
                    <a:close/>
                    <a:moveTo>
                      <a:pt x="1885844" y="0"/>
                    </a:moveTo>
                    <a:cubicBezTo>
                      <a:pt x="2927367" y="0"/>
                      <a:pt x="3771688" y="844319"/>
                      <a:pt x="3771688" y="1885839"/>
                    </a:cubicBezTo>
                    <a:cubicBezTo>
                      <a:pt x="3771688" y="2927359"/>
                      <a:pt x="2927367" y="3771678"/>
                      <a:pt x="1885844" y="3771678"/>
                    </a:cubicBezTo>
                    <a:cubicBezTo>
                      <a:pt x="844321" y="3771678"/>
                      <a:pt x="0" y="2927359"/>
                      <a:pt x="0" y="1885839"/>
                    </a:cubicBezTo>
                    <a:cubicBezTo>
                      <a:pt x="0" y="844319"/>
                      <a:pt x="844321" y="0"/>
                      <a:pt x="1885844" y="0"/>
                    </a:cubicBez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71" name="Group 70"/>
            <p:cNvGrpSpPr/>
            <p:nvPr/>
          </p:nvGrpSpPr>
          <p:grpSpPr>
            <a:xfrm>
              <a:off x="1920650" y="4388954"/>
              <a:ext cx="1070933" cy="685800"/>
              <a:chOff x="787287" y="4388954"/>
              <a:chExt cx="1070933" cy="685800"/>
            </a:xfrm>
          </p:grpSpPr>
          <p:sp>
            <p:nvSpPr>
              <p:cNvPr id="117" name="Rectangle 116"/>
              <p:cNvSpPr/>
              <p:nvPr>
                <p:custDataLst>
                  <p:tags r:id="rId4"/>
                </p:custDataLst>
              </p:nvPr>
            </p:nvSpPr>
            <p:spPr bwMode="auto">
              <a:xfrm>
                <a:off x="787287" y="4388954"/>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Sensors</a:t>
                </a:r>
              </a:p>
            </p:txBody>
          </p:sp>
          <p:sp>
            <p:nvSpPr>
              <p:cNvPr id="121" name="Frame 5"/>
              <p:cNvSpPr>
                <a:spLocks noChangeAspect="1"/>
              </p:cNvSpPr>
              <p:nvPr/>
            </p:nvSpPr>
            <p:spPr bwMode="auto">
              <a:xfrm>
                <a:off x="1152892" y="4477904"/>
                <a:ext cx="339723" cy="37867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D163D"/>
              </a:solidFill>
              <a:ln w="9525" cap="flat" cmpd="sng" algn="ctr">
                <a:noFill/>
                <a:prstDash val="solid"/>
                <a:headEnd type="none" w="med" len="med"/>
                <a:tailEnd type="none" w="med" len="med"/>
              </a:ln>
              <a:effectLst/>
            </p:spPr>
            <p:txBody>
              <a:bodyPr rot="0" spcFirstLastPara="0" vert="horz" wrap="square" lIns="44815" tIns="52714" rIns="0" bIns="105426"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1053721">
                  <a:defRPr/>
                </a:pPr>
                <a:endParaRPr lang="en-US" sz="490" kern="0" spc="-5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p:cNvGrpSpPr/>
            <p:nvPr/>
          </p:nvGrpSpPr>
          <p:grpSpPr>
            <a:xfrm>
              <a:off x="1920650" y="3657769"/>
              <a:ext cx="1070933" cy="685800"/>
              <a:chOff x="1589220" y="4346130"/>
              <a:chExt cx="1070933" cy="685800"/>
            </a:xfrm>
          </p:grpSpPr>
          <p:sp>
            <p:nvSpPr>
              <p:cNvPr id="118" name="Rectangle 117"/>
              <p:cNvSpPr/>
              <p:nvPr>
                <p:custDataLst>
                  <p:tags r:id="rId3"/>
                </p:custDataLst>
              </p:nvPr>
            </p:nvSpPr>
            <p:spPr bwMode="auto">
              <a:xfrm>
                <a:off x="1589220" y="4346130"/>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Video</a:t>
                </a:r>
              </a:p>
            </p:txBody>
          </p:sp>
          <p:sp>
            <p:nvSpPr>
              <p:cNvPr id="122" name="Freeform 121"/>
              <p:cNvSpPr>
                <a:spLocks noEditPoints="1"/>
              </p:cNvSpPr>
              <p:nvPr/>
            </p:nvSpPr>
            <p:spPr bwMode="auto">
              <a:xfrm>
                <a:off x="1981136" y="4447511"/>
                <a:ext cx="287101" cy="343924"/>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0D163D"/>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4815" tIns="44813" rIns="0" bIns="44813"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806586"/>
                <a:endParaRPr lang="en-US" sz="490" spc="-132" dirty="0">
                  <a:solidFill>
                    <a:schemeClr val="accent3"/>
                  </a:solidFill>
                  <a:latin typeface="Segoe Light" pitchFamily="34" charset="0"/>
                </a:endParaRPr>
              </a:p>
            </p:txBody>
          </p:sp>
        </p:grpSp>
        <p:grpSp>
          <p:nvGrpSpPr>
            <p:cNvPr id="30" name="Group 29"/>
            <p:cNvGrpSpPr/>
            <p:nvPr/>
          </p:nvGrpSpPr>
          <p:grpSpPr>
            <a:xfrm>
              <a:off x="787287" y="4388954"/>
              <a:ext cx="1070933" cy="685800"/>
              <a:chOff x="1608381" y="2883761"/>
              <a:chExt cx="1070933" cy="685800"/>
            </a:xfrm>
          </p:grpSpPr>
          <p:sp>
            <p:nvSpPr>
              <p:cNvPr id="125" name="Rectangle 124"/>
              <p:cNvSpPr/>
              <p:nvPr>
                <p:custDataLst>
                  <p:tags r:id="rId2"/>
                </p:custDataLst>
              </p:nvPr>
            </p:nvSpPr>
            <p:spPr bwMode="auto">
              <a:xfrm>
                <a:off x="1608381" y="2883761"/>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Web</a:t>
                </a:r>
              </a:p>
            </p:txBody>
          </p:sp>
          <p:grpSp>
            <p:nvGrpSpPr>
              <p:cNvPr id="129" name="Group 128"/>
              <p:cNvGrpSpPr/>
              <p:nvPr/>
            </p:nvGrpSpPr>
            <p:grpSpPr>
              <a:xfrm>
                <a:off x="1940805" y="2964946"/>
                <a:ext cx="406084" cy="397883"/>
                <a:chOff x="4030436" y="1511171"/>
                <a:chExt cx="4398164" cy="4309344"/>
              </a:xfrm>
              <a:solidFill>
                <a:schemeClr val="accent1"/>
              </a:solidFill>
            </p:grpSpPr>
            <p:sp>
              <p:nvSpPr>
                <p:cNvPr id="142" name="Oval 35"/>
                <p:cNvSpPr/>
                <p:nvPr/>
              </p:nvSpPr>
              <p:spPr>
                <a:xfrm>
                  <a:off x="4411045" y="1909551"/>
                  <a:ext cx="3592286" cy="3588790"/>
                </a:xfrm>
                <a:custGeom>
                  <a:avLst/>
                  <a:gdLst/>
                  <a:ahLst/>
                  <a:cxnLst/>
                  <a:rect l="l" t="t" r="r" b="b"/>
                  <a:pathLst>
                    <a:path w="3592286" h="3588790">
                      <a:moveTo>
                        <a:pt x="856899" y="2807618"/>
                      </a:moveTo>
                      <a:cubicBezTo>
                        <a:pt x="1050936" y="3101840"/>
                        <a:pt x="1319084" y="3340075"/>
                        <a:pt x="1626253" y="3475527"/>
                      </a:cubicBezTo>
                      <a:cubicBezTo>
                        <a:pt x="1631223" y="3476765"/>
                        <a:pt x="1636270" y="3477223"/>
                        <a:pt x="1641325" y="3477658"/>
                      </a:cubicBezTo>
                      <a:cubicBezTo>
                        <a:pt x="1516509" y="3295597"/>
                        <a:pt x="1404916" y="3065936"/>
                        <a:pt x="1318985" y="2807618"/>
                      </a:cubicBezTo>
                      <a:close/>
                      <a:moveTo>
                        <a:pt x="442231" y="2807618"/>
                      </a:moveTo>
                      <a:cubicBezTo>
                        <a:pt x="659711" y="3099896"/>
                        <a:pt x="969924" y="3318794"/>
                        <a:pt x="1329899" y="3418883"/>
                      </a:cubicBezTo>
                      <a:cubicBezTo>
                        <a:pt x="1089904" y="3278379"/>
                        <a:pt x="880477" y="3064398"/>
                        <a:pt x="724038" y="2807618"/>
                      </a:cubicBezTo>
                      <a:close/>
                      <a:moveTo>
                        <a:pt x="2450248" y="1844143"/>
                      </a:moveTo>
                      <a:cubicBezTo>
                        <a:pt x="2439084" y="2145593"/>
                        <a:pt x="2386150" y="2439238"/>
                        <a:pt x="2304248" y="2705865"/>
                      </a:cubicBezTo>
                      <a:lnTo>
                        <a:pt x="2801418" y="2705865"/>
                      </a:lnTo>
                      <a:cubicBezTo>
                        <a:pt x="2959192" y="2445207"/>
                        <a:pt x="3059303" y="2147324"/>
                        <a:pt x="3081979" y="1844143"/>
                      </a:cubicBezTo>
                      <a:close/>
                      <a:moveTo>
                        <a:pt x="1254663" y="1844143"/>
                      </a:moveTo>
                      <a:cubicBezTo>
                        <a:pt x="1268316" y="2144192"/>
                        <a:pt x="1322349" y="2438934"/>
                        <a:pt x="1406891" y="2705865"/>
                      </a:cubicBezTo>
                      <a:lnTo>
                        <a:pt x="2185396" y="2705865"/>
                      </a:lnTo>
                      <a:cubicBezTo>
                        <a:pt x="2269937" y="2438934"/>
                        <a:pt x="2323970" y="2144192"/>
                        <a:pt x="2337624" y="1844143"/>
                      </a:cubicBezTo>
                      <a:close/>
                      <a:moveTo>
                        <a:pt x="510307" y="1844143"/>
                      </a:moveTo>
                      <a:cubicBezTo>
                        <a:pt x="532984" y="2147324"/>
                        <a:pt x="633095" y="2445207"/>
                        <a:pt x="790868" y="2705865"/>
                      </a:cubicBezTo>
                      <a:lnTo>
                        <a:pt x="1288039" y="2705865"/>
                      </a:lnTo>
                      <a:cubicBezTo>
                        <a:pt x="1206136" y="2439238"/>
                        <a:pt x="1153202" y="2145593"/>
                        <a:pt x="1142039" y="1844143"/>
                      </a:cubicBezTo>
                      <a:close/>
                      <a:moveTo>
                        <a:pt x="105056" y="1844143"/>
                      </a:moveTo>
                      <a:cubicBezTo>
                        <a:pt x="113791" y="2161330"/>
                        <a:pt x="209946" y="2456621"/>
                        <a:pt x="371868" y="2705865"/>
                      </a:cubicBezTo>
                      <a:lnTo>
                        <a:pt x="662862" y="2705865"/>
                      </a:lnTo>
                      <a:cubicBezTo>
                        <a:pt x="516487" y="2445076"/>
                        <a:pt x="423528" y="2147271"/>
                        <a:pt x="402177" y="1844143"/>
                      </a:cubicBezTo>
                      <a:close/>
                      <a:moveTo>
                        <a:pt x="2991928" y="880669"/>
                      </a:moveTo>
                      <a:cubicBezTo>
                        <a:pt x="3140148" y="1150938"/>
                        <a:pt x="3202326" y="1447530"/>
                        <a:pt x="3195093" y="1742390"/>
                      </a:cubicBezTo>
                      <a:lnTo>
                        <a:pt x="3487230" y="1742390"/>
                      </a:lnTo>
                      <a:cubicBezTo>
                        <a:pt x="3478495" y="1425203"/>
                        <a:pt x="3382340" y="1129913"/>
                        <a:pt x="3220418" y="880669"/>
                      </a:cubicBezTo>
                      <a:close/>
                      <a:moveTo>
                        <a:pt x="2335746" y="880669"/>
                      </a:moveTo>
                      <a:cubicBezTo>
                        <a:pt x="2421574" y="1162075"/>
                        <a:pt x="2456761" y="1454793"/>
                        <a:pt x="2451714" y="1742390"/>
                      </a:cubicBezTo>
                      <a:lnTo>
                        <a:pt x="3087241" y="1742390"/>
                      </a:lnTo>
                      <a:cubicBezTo>
                        <a:pt x="3094660" y="1447457"/>
                        <a:pt x="3027007" y="1150835"/>
                        <a:pt x="2866350" y="880669"/>
                      </a:cubicBezTo>
                      <a:close/>
                      <a:moveTo>
                        <a:pt x="1367135" y="880669"/>
                      </a:moveTo>
                      <a:cubicBezTo>
                        <a:pt x="1282114" y="1157161"/>
                        <a:pt x="1247328" y="1451118"/>
                        <a:pt x="1253877" y="1742390"/>
                      </a:cubicBezTo>
                      <a:lnTo>
                        <a:pt x="2338410" y="1742390"/>
                      </a:lnTo>
                      <a:cubicBezTo>
                        <a:pt x="2344959" y="1451118"/>
                        <a:pt x="2310172" y="1157161"/>
                        <a:pt x="2225152" y="880669"/>
                      </a:cubicBezTo>
                      <a:close/>
                      <a:moveTo>
                        <a:pt x="725937" y="880669"/>
                      </a:moveTo>
                      <a:cubicBezTo>
                        <a:pt x="565279" y="1150835"/>
                        <a:pt x="497627" y="1447457"/>
                        <a:pt x="505046" y="1742390"/>
                      </a:cubicBezTo>
                      <a:lnTo>
                        <a:pt x="1140573" y="1742390"/>
                      </a:lnTo>
                      <a:cubicBezTo>
                        <a:pt x="1135526" y="1454793"/>
                        <a:pt x="1170712" y="1162075"/>
                        <a:pt x="1256541" y="880669"/>
                      </a:cubicBezTo>
                      <a:close/>
                      <a:moveTo>
                        <a:pt x="2248579" y="164328"/>
                      </a:moveTo>
                      <a:cubicBezTo>
                        <a:pt x="2555388" y="331327"/>
                        <a:pt x="2778580" y="542975"/>
                        <a:pt x="2930516" y="778916"/>
                      </a:cubicBezTo>
                      <a:lnTo>
                        <a:pt x="3150056" y="778916"/>
                      </a:lnTo>
                      <a:cubicBezTo>
                        <a:pt x="2929802" y="482911"/>
                        <a:pt x="2614435" y="262169"/>
                        <a:pt x="2248579" y="164328"/>
                      </a:cubicBezTo>
                      <a:close/>
                      <a:moveTo>
                        <a:pt x="1937815" y="108552"/>
                      </a:moveTo>
                      <a:cubicBezTo>
                        <a:pt x="2102992" y="314323"/>
                        <a:pt x="2221669" y="541474"/>
                        <a:pt x="2300881" y="778916"/>
                      </a:cubicBezTo>
                      <a:lnTo>
                        <a:pt x="2799582" y="778916"/>
                      </a:lnTo>
                      <a:cubicBezTo>
                        <a:pt x="2615287" y="515202"/>
                        <a:pt x="2334724" y="282038"/>
                        <a:pt x="1938828" y="108687"/>
                      </a:cubicBezTo>
                      <a:cubicBezTo>
                        <a:pt x="1938493" y="108605"/>
                        <a:pt x="1938154" y="108578"/>
                        <a:pt x="1937815" y="108552"/>
                      </a:cubicBezTo>
                      <a:close/>
                      <a:moveTo>
                        <a:pt x="1853094" y="0"/>
                      </a:moveTo>
                      <a:cubicBezTo>
                        <a:pt x="2818755" y="28121"/>
                        <a:pt x="3592286" y="820360"/>
                        <a:pt x="3592286" y="1793267"/>
                      </a:cubicBezTo>
                      <a:cubicBezTo>
                        <a:pt x="3592286" y="2081519"/>
                        <a:pt x="3524385" y="2353911"/>
                        <a:pt x="3401976" y="2594458"/>
                      </a:cubicBezTo>
                      <a:lnTo>
                        <a:pt x="3325255" y="2517737"/>
                      </a:lnTo>
                      <a:cubicBezTo>
                        <a:pt x="3423612" y="2313010"/>
                        <a:pt x="3480601" y="2084883"/>
                        <a:pt x="3487230" y="1844143"/>
                      </a:cubicBezTo>
                      <a:lnTo>
                        <a:pt x="3190110" y="1844143"/>
                      </a:lnTo>
                      <a:cubicBezTo>
                        <a:pt x="3168759" y="2147271"/>
                        <a:pt x="3075799" y="2445076"/>
                        <a:pt x="2929425" y="2705865"/>
                      </a:cubicBezTo>
                      <a:lnTo>
                        <a:pt x="3220418" y="2705865"/>
                      </a:lnTo>
                      <a:lnTo>
                        <a:pt x="3303597" y="2556602"/>
                      </a:lnTo>
                      <a:lnTo>
                        <a:pt x="3303597" y="2767773"/>
                      </a:lnTo>
                      <a:cubicBezTo>
                        <a:pt x="3280445" y="2805980"/>
                        <a:pt x="3254809" y="2842496"/>
                        <a:pt x="3226272" y="2876756"/>
                      </a:cubicBezTo>
                      <a:lnTo>
                        <a:pt x="3094122" y="2876756"/>
                      </a:lnTo>
                      <a:cubicBezTo>
                        <a:pt x="3114010" y="2854748"/>
                        <a:pt x="3132341" y="2831426"/>
                        <a:pt x="3150056" y="2807618"/>
                      </a:cubicBezTo>
                      <a:lnTo>
                        <a:pt x="2868249" y="2807618"/>
                      </a:lnTo>
                      <a:lnTo>
                        <a:pt x="2820582" y="2876756"/>
                      </a:lnTo>
                      <a:lnTo>
                        <a:pt x="2682941" y="2876756"/>
                      </a:lnTo>
                      <a:cubicBezTo>
                        <a:pt x="2702988" y="2855609"/>
                        <a:pt x="2719438" y="2831803"/>
                        <a:pt x="2735387" y="2807618"/>
                      </a:cubicBezTo>
                      <a:lnTo>
                        <a:pt x="2273301" y="2807618"/>
                      </a:lnTo>
                      <a:lnTo>
                        <a:pt x="2247912" y="2876756"/>
                      </a:lnTo>
                      <a:lnTo>
                        <a:pt x="2126765" y="2876756"/>
                      </a:lnTo>
                      <a:cubicBezTo>
                        <a:pt x="2136798" y="2854347"/>
                        <a:pt x="2145074" y="2831106"/>
                        <a:pt x="2153121" y="2807618"/>
                      </a:cubicBezTo>
                      <a:lnTo>
                        <a:pt x="1439165" y="2807618"/>
                      </a:lnTo>
                      <a:cubicBezTo>
                        <a:pt x="1529282" y="3070629"/>
                        <a:pt x="1647990" y="3302680"/>
                        <a:pt x="1783852" y="3480422"/>
                      </a:cubicBezTo>
                      <a:lnTo>
                        <a:pt x="1783852" y="3588790"/>
                      </a:lnTo>
                      <a:cubicBezTo>
                        <a:pt x="797525" y="3582757"/>
                        <a:pt x="0" y="2781148"/>
                        <a:pt x="0" y="1793267"/>
                      </a:cubicBezTo>
                      <a:cubicBezTo>
                        <a:pt x="0" y="1473619"/>
                        <a:pt x="83499" y="1173473"/>
                        <a:pt x="230835" y="913991"/>
                      </a:cubicBezTo>
                      <a:lnTo>
                        <a:pt x="309476" y="992632"/>
                      </a:lnTo>
                      <a:cubicBezTo>
                        <a:pt x="184125" y="1215203"/>
                        <a:pt x="112536" y="1470768"/>
                        <a:pt x="105056" y="1742390"/>
                      </a:cubicBezTo>
                      <a:lnTo>
                        <a:pt x="397194" y="1742390"/>
                      </a:lnTo>
                      <a:cubicBezTo>
                        <a:pt x="389961" y="1447530"/>
                        <a:pt x="452139" y="1150938"/>
                        <a:pt x="600359" y="880669"/>
                      </a:cubicBezTo>
                      <a:lnTo>
                        <a:pt x="371868" y="880669"/>
                      </a:lnTo>
                      <a:lnTo>
                        <a:pt x="333349" y="949791"/>
                      </a:lnTo>
                      <a:lnTo>
                        <a:pt x="333349" y="753460"/>
                      </a:lnTo>
                      <a:cubicBezTo>
                        <a:pt x="360802" y="712185"/>
                        <a:pt x="391169" y="673066"/>
                        <a:pt x="423716" y="635829"/>
                      </a:cubicBezTo>
                      <a:lnTo>
                        <a:pt x="563325" y="635829"/>
                      </a:lnTo>
                      <a:cubicBezTo>
                        <a:pt x="519731" y="680610"/>
                        <a:pt x="479611" y="728679"/>
                        <a:pt x="442230" y="778916"/>
                      </a:cubicBezTo>
                      <a:lnTo>
                        <a:pt x="661771" y="778916"/>
                      </a:lnTo>
                      <a:lnTo>
                        <a:pt x="767803" y="635829"/>
                      </a:lnTo>
                      <a:lnTo>
                        <a:pt x="906577" y="635829"/>
                      </a:lnTo>
                      <a:cubicBezTo>
                        <a:pt x="864624" y="681831"/>
                        <a:pt x="826998" y="729845"/>
                        <a:pt x="792704" y="778916"/>
                      </a:cubicBezTo>
                      <a:lnTo>
                        <a:pt x="1291405" y="778916"/>
                      </a:lnTo>
                      <a:lnTo>
                        <a:pt x="1345823" y="635829"/>
                      </a:lnTo>
                      <a:lnTo>
                        <a:pt x="1459900" y="635829"/>
                      </a:lnTo>
                      <a:cubicBezTo>
                        <a:pt x="1438327" y="682375"/>
                        <a:pt x="1419944" y="730313"/>
                        <a:pt x="1403283" y="778916"/>
                      </a:cubicBezTo>
                      <a:lnTo>
                        <a:pt x="2189004" y="778916"/>
                      </a:lnTo>
                      <a:cubicBezTo>
                        <a:pt x="2114289" y="560837"/>
                        <a:pt x="2004846" y="356159"/>
                        <a:pt x="1853094" y="177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sp>
              <p:nvSpPr>
                <p:cNvPr id="143" name="Left Arrow 142"/>
                <p:cNvSpPr/>
                <p:nvPr/>
              </p:nvSpPr>
              <p:spPr>
                <a:xfrm>
                  <a:off x="4030436" y="1511171"/>
                  <a:ext cx="2157701" cy="1268964"/>
                </a:xfrm>
                <a:prstGeom prst="lef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sp>
              <p:nvSpPr>
                <p:cNvPr id="148" name="Left Arrow 147"/>
                <p:cNvSpPr/>
                <p:nvPr/>
              </p:nvSpPr>
              <p:spPr>
                <a:xfrm flipH="1">
                  <a:off x="6270899" y="4551551"/>
                  <a:ext cx="2157701" cy="1268964"/>
                </a:xfrm>
                <a:prstGeom prst="lef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dirty="0"/>
                </a:p>
              </p:txBody>
            </p:sp>
          </p:grpSp>
        </p:grpSp>
        <p:grpSp>
          <p:nvGrpSpPr>
            <p:cNvPr id="72" name="Group 71"/>
            <p:cNvGrpSpPr/>
            <p:nvPr/>
          </p:nvGrpSpPr>
          <p:grpSpPr>
            <a:xfrm>
              <a:off x="787287" y="5120138"/>
              <a:ext cx="1070933" cy="685800"/>
              <a:chOff x="787287" y="3657769"/>
              <a:chExt cx="1070933" cy="685800"/>
            </a:xfrm>
          </p:grpSpPr>
          <p:sp>
            <p:nvSpPr>
              <p:cNvPr id="127" name="Rectangle 126"/>
              <p:cNvSpPr/>
              <p:nvPr>
                <p:custDataLst>
                  <p:tags r:id="rId1"/>
                </p:custDataLst>
              </p:nvPr>
            </p:nvSpPr>
            <p:spPr bwMode="auto">
              <a:xfrm>
                <a:off x="787287" y="3657769"/>
                <a:ext cx="1070933" cy="685800"/>
              </a:xfrm>
              <a:prstGeom prst="rect">
                <a:avLst/>
              </a:prstGeom>
              <a:solidFill>
                <a:schemeClr val="bg1">
                  <a:lumMod val="95000"/>
                </a:schemeClr>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45" tIns="46630" rIns="69945" bIns="46630" numCol="1" spcCol="0" rtlCol="0" fromWordArt="0" anchor="b" anchorCtr="0" forceAA="0" compatLnSpc="1">
                <a:prstTxWarp prst="textNoShape">
                  <a:avLst/>
                </a:prstTxWarp>
                <a:noAutofit/>
              </a:bodyPr>
              <a:lstStyle/>
              <a:p>
                <a:pPr algn="ctr" defTabSz="951028"/>
                <a:r>
                  <a:rPr lang="en-US" sz="1020" dirty="0">
                    <a:solidFill>
                      <a:schemeClr val="accent1"/>
                    </a:solidFill>
                  </a:rPr>
                  <a:t>Relational</a:t>
                </a:r>
              </a:p>
            </p:txBody>
          </p:sp>
          <p:sp>
            <p:nvSpPr>
              <p:cNvPr id="131" name="Donut 18"/>
              <p:cNvSpPr/>
              <p:nvPr/>
            </p:nvSpPr>
            <p:spPr>
              <a:xfrm rot="20250901">
                <a:off x="1104429" y="3737122"/>
                <a:ext cx="474972" cy="391893"/>
              </a:xfrm>
              <a:custGeom>
                <a:avLst/>
                <a:gdLst/>
                <a:ahLst/>
                <a:cxnLst/>
                <a:rect l="l" t="t" r="r" b="b"/>
                <a:pathLst>
                  <a:path w="1871663" h="1544284">
                    <a:moveTo>
                      <a:pt x="544841" y="1200434"/>
                    </a:moveTo>
                    <a:cubicBezTo>
                      <a:pt x="543042" y="1206654"/>
                      <a:pt x="542601" y="1212993"/>
                      <a:pt x="543107" y="1219347"/>
                    </a:cubicBezTo>
                    <a:close/>
                    <a:moveTo>
                      <a:pt x="275352" y="900100"/>
                    </a:moveTo>
                    <a:lnTo>
                      <a:pt x="261597" y="901547"/>
                    </a:lnTo>
                    <a:cubicBezTo>
                      <a:pt x="266283" y="902015"/>
                      <a:pt x="270885" y="901513"/>
                      <a:pt x="275352" y="900100"/>
                    </a:cubicBezTo>
                    <a:close/>
                    <a:moveTo>
                      <a:pt x="1460612" y="1146325"/>
                    </a:moveTo>
                    <a:cubicBezTo>
                      <a:pt x="1462787" y="1148843"/>
                      <a:pt x="1465229" y="1151093"/>
                      <a:pt x="1468262" y="1152682"/>
                    </a:cubicBezTo>
                    <a:close/>
                    <a:moveTo>
                      <a:pt x="517145" y="294317"/>
                    </a:moveTo>
                    <a:cubicBezTo>
                      <a:pt x="517303" y="296695"/>
                      <a:pt x="518089" y="298856"/>
                      <a:pt x="519165" y="300906"/>
                    </a:cubicBezTo>
                    <a:close/>
                    <a:moveTo>
                      <a:pt x="1670936" y="734747"/>
                    </a:moveTo>
                    <a:cubicBezTo>
                      <a:pt x="1667510" y="733888"/>
                      <a:pt x="1664036" y="733381"/>
                      <a:pt x="1660460" y="733786"/>
                    </a:cubicBezTo>
                    <a:close/>
                    <a:moveTo>
                      <a:pt x="942463" y="179722"/>
                    </a:moveTo>
                    <a:lnTo>
                      <a:pt x="942506" y="180134"/>
                    </a:lnTo>
                    <a:cubicBezTo>
                      <a:pt x="942525" y="179990"/>
                      <a:pt x="942500" y="179855"/>
                      <a:pt x="942463" y="179722"/>
                    </a:cubicBezTo>
                    <a:close/>
                    <a:moveTo>
                      <a:pt x="1564371" y="435391"/>
                    </a:moveTo>
                    <a:cubicBezTo>
                      <a:pt x="1564370" y="435395"/>
                      <a:pt x="1564369" y="435398"/>
                      <a:pt x="1564368" y="435401"/>
                    </a:cubicBezTo>
                    <a:lnTo>
                      <a:pt x="1564365" y="435407"/>
                    </a:lnTo>
                    <a:cubicBezTo>
                      <a:pt x="1564367" y="435405"/>
                      <a:pt x="1564368" y="435403"/>
                      <a:pt x="1564368" y="435401"/>
                    </a:cubicBezTo>
                    <a:close/>
                    <a:moveTo>
                      <a:pt x="1185541" y="268540"/>
                    </a:moveTo>
                    <a:cubicBezTo>
                      <a:pt x="1114425" y="246221"/>
                      <a:pt x="1036961" y="234960"/>
                      <a:pt x="956104" y="234960"/>
                    </a:cubicBezTo>
                    <a:lnTo>
                      <a:pt x="945214" y="235811"/>
                    </a:lnTo>
                    <a:cubicBezTo>
                      <a:pt x="944675" y="259402"/>
                      <a:pt x="939319" y="283081"/>
                      <a:pt x="929802" y="306075"/>
                    </a:cubicBezTo>
                    <a:cubicBezTo>
                      <a:pt x="883047" y="419035"/>
                      <a:pt x="753573" y="472705"/>
                      <a:pt x="640612" y="425950"/>
                    </a:cubicBezTo>
                    <a:cubicBezTo>
                      <a:pt x="600538" y="409363"/>
                      <a:pt x="567925" y="382365"/>
                      <a:pt x="545071" y="349062"/>
                    </a:cubicBezTo>
                    <a:cubicBezTo>
                      <a:pt x="545072" y="349063"/>
                      <a:pt x="545072" y="349064"/>
                      <a:pt x="545072" y="349064"/>
                    </a:cubicBezTo>
                    <a:cubicBezTo>
                      <a:pt x="485701" y="382929"/>
                      <a:pt x="435647" y="426353"/>
                      <a:pt x="397284" y="476398"/>
                    </a:cubicBezTo>
                    <a:cubicBezTo>
                      <a:pt x="476893" y="541622"/>
                      <a:pt x="507560" y="653613"/>
                      <a:pt x="466115" y="753745"/>
                    </a:cubicBezTo>
                    <a:cubicBezTo>
                      <a:pt x="438914" y="819461"/>
                      <a:pt x="386130" y="866839"/>
                      <a:pt x="323795" y="888325"/>
                    </a:cubicBezTo>
                    <a:cubicBezTo>
                      <a:pt x="323803" y="888325"/>
                      <a:pt x="323809" y="888322"/>
                      <a:pt x="323815" y="888320"/>
                    </a:cubicBezTo>
                    <a:cubicBezTo>
                      <a:pt x="360376" y="995422"/>
                      <a:pt x="442737" y="1087363"/>
                      <a:pt x="553687" y="1151157"/>
                    </a:cubicBezTo>
                    <a:cubicBezTo>
                      <a:pt x="555838" y="1137455"/>
                      <a:pt x="560305" y="1124202"/>
                      <a:pt x="565725" y="1111107"/>
                    </a:cubicBezTo>
                    <a:cubicBezTo>
                      <a:pt x="631895" y="951239"/>
                      <a:pt x="815137" y="875282"/>
                      <a:pt x="975006" y="941452"/>
                    </a:cubicBezTo>
                    <a:cubicBezTo>
                      <a:pt x="1095448" y="991304"/>
                      <a:pt x="1168263" y="1107604"/>
                      <a:pt x="1168398" y="1230296"/>
                    </a:cubicBezTo>
                    <a:cubicBezTo>
                      <a:pt x="1267673" y="1206553"/>
                      <a:pt x="1355859" y="1162942"/>
                      <a:pt x="1427062" y="1106198"/>
                    </a:cubicBezTo>
                    <a:cubicBezTo>
                      <a:pt x="1384456" y="1041457"/>
                      <a:pt x="1373677" y="957433"/>
                      <a:pt x="1405552" y="880423"/>
                    </a:cubicBezTo>
                    <a:cubicBezTo>
                      <a:pt x="1442194" y="791895"/>
                      <a:pt x="1525264" y="736646"/>
                      <a:pt x="1614928" y="732108"/>
                    </a:cubicBezTo>
                    <a:cubicBezTo>
                      <a:pt x="1613318" y="644779"/>
                      <a:pt x="1581876" y="562987"/>
                      <a:pt x="1526926" y="493543"/>
                    </a:cubicBezTo>
                    <a:lnTo>
                      <a:pt x="1526931" y="493536"/>
                    </a:lnTo>
                    <a:cubicBezTo>
                      <a:pt x="1470532" y="558140"/>
                      <a:pt x="1377141" y="582359"/>
                      <a:pt x="1293429" y="547710"/>
                    </a:cubicBezTo>
                    <a:cubicBezTo>
                      <a:pt x="1187599" y="503906"/>
                      <a:pt x="1137316" y="382602"/>
                      <a:pt x="1181120" y="276772"/>
                    </a:cubicBezTo>
                    <a:close/>
                    <a:moveTo>
                      <a:pt x="1221415" y="215198"/>
                    </a:moveTo>
                    <a:cubicBezTo>
                      <a:pt x="1220583" y="215820"/>
                      <a:pt x="1219878" y="216565"/>
                      <a:pt x="1219447" y="217566"/>
                    </a:cubicBezTo>
                    <a:close/>
                    <a:moveTo>
                      <a:pt x="1452058" y="164462"/>
                    </a:moveTo>
                    <a:cubicBezTo>
                      <a:pt x="1540327" y="200997"/>
                      <a:pt x="1589954" y="291445"/>
                      <a:pt x="1577690" y="381749"/>
                    </a:cubicBezTo>
                    <a:cubicBezTo>
                      <a:pt x="1577691" y="381748"/>
                      <a:pt x="1577691" y="381747"/>
                      <a:pt x="1577691" y="381746"/>
                    </a:cubicBezTo>
                    <a:cubicBezTo>
                      <a:pt x="1672266" y="483314"/>
                      <a:pt x="1727215" y="610152"/>
                      <a:pt x="1727215" y="747355"/>
                    </a:cubicBezTo>
                    <a:lnTo>
                      <a:pt x="1726932" y="751888"/>
                    </a:lnTo>
                    <a:cubicBezTo>
                      <a:pt x="1847235" y="804348"/>
                      <a:pt x="1903640" y="943811"/>
                      <a:pt x="1853189" y="1065702"/>
                    </a:cubicBezTo>
                    <a:cubicBezTo>
                      <a:pt x="1802026" y="1189313"/>
                      <a:pt x="1660343" y="1248044"/>
                      <a:pt x="1536731" y="1196880"/>
                    </a:cubicBezTo>
                    <a:lnTo>
                      <a:pt x="1507818" y="1181350"/>
                    </a:lnTo>
                    <a:cubicBezTo>
                      <a:pt x="1507818" y="1181350"/>
                      <a:pt x="1507819" y="1181351"/>
                      <a:pt x="1507819" y="1181351"/>
                    </a:cubicBezTo>
                    <a:cubicBezTo>
                      <a:pt x="1410579" y="1262953"/>
                      <a:pt x="1285739" y="1322514"/>
                      <a:pt x="1145194" y="1348960"/>
                    </a:cubicBezTo>
                    <a:lnTo>
                      <a:pt x="1145235" y="1348825"/>
                    </a:lnTo>
                    <a:cubicBezTo>
                      <a:pt x="1145165" y="1349510"/>
                      <a:pt x="1144914" y="1350121"/>
                      <a:pt x="1144661" y="1350732"/>
                    </a:cubicBezTo>
                    <a:cubicBezTo>
                      <a:pt x="1078491" y="1510600"/>
                      <a:pt x="895250" y="1586557"/>
                      <a:pt x="735381" y="1520387"/>
                    </a:cubicBezTo>
                    <a:cubicBezTo>
                      <a:pt x="628649" y="1476210"/>
                      <a:pt x="559318" y="1379852"/>
                      <a:pt x="546018" y="1272927"/>
                    </a:cubicBezTo>
                    <a:cubicBezTo>
                      <a:pt x="546017" y="1272929"/>
                      <a:pt x="546018" y="1272932"/>
                      <a:pt x="546018" y="1272934"/>
                    </a:cubicBezTo>
                    <a:cubicBezTo>
                      <a:pt x="380574" y="1190518"/>
                      <a:pt x="257944" y="1057677"/>
                      <a:pt x="211243" y="900385"/>
                    </a:cubicBezTo>
                    <a:lnTo>
                      <a:pt x="211253" y="900385"/>
                    </a:lnTo>
                    <a:cubicBezTo>
                      <a:pt x="190468" y="898691"/>
                      <a:pt x="169822" y="893269"/>
                      <a:pt x="149657" y="884922"/>
                    </a:cubicBezTo>
                    <a:cubicBezTo>
                      <a:pt x="26045" y="833759"/>
                      <a:pt x="-32686" y="692076"/>
                      <a:pt x="18478" y="568465"/>
                    </a:cubicBezTo>
                    <a:cubicBezTo>
                      <a:pt x="64692" y="456811"/>
                      <a:pt x="184761" y="398093"/>
                      <a:pt x="298454" y="426323"/>
                    </a:cubicBezTo>
                    <a:cubicBezTo>
                      <a:pt x="350193" y="353180"/>
                      <a:pt x="421361" y="291040"/>
                      <a:pt x="506025" y="243624"/>
                    </a:cubicBezTo>
                    <a:lnTo>
                      <a:pt x="506026" y="243626"/>
                    </a:lnTo>
                    <a:cubicBezTo>
                      <a:pt x="501390" y="208461"/>
                      <a:pt x="506228" y="171816"/>
                      <a:pt x="520737" y="136760"/>
                    </a:cubicBezTo>
                    <a:cubicBezTo>
                      <a:pt x="567492" y="23800"/>
                      <a:pt x="696966" y="-29869"/>
                      <a:pt x="809927" y="16885"/>
                    </a:cubicBezTo>
                    <a:cubicBezTo>
                      <a:pt x="862855" y="38793"/>
                      <a:pt x="902766" y="78861"/>
                      <a:pt x="924737" y="127208"/>
                    </a:cubicBezTo>
                    <a:cubicBezTo>
                      <a:pt x="924737" y="127208"/>
                      <a:pt x="924737" y="127208"/>
                      <a:pt x="924737" y="127208"/>
                    </a:cubicBezTo>
                    <a:cubicBezTo>
                      <a:pt x="935097" y="124825"/>
                      <a:pt x="945576" y="124655"/>
                      <a:pt x="956104" y="124655"/>
                    </a:cubicBezTo>
                    <a:cubicBezTo>
                      <a:pt x="1062572" y="124655"/>
                      <a:pt x="1164001" y="142079"/>
                      <a:pt x="1256255" y="173590"/>
                    </a:cubicBezTo>
                    <a:lnTo>
                      <a:pt x="1270314" y="179752"/>
                    </a:lnTo>
                    <a:cubicBezTo>
                      <a:pt x="1322540" y="145450"/>
                      <a:pt x="1389962" y="138760"/>
                      <a:pt x="1452058" y="1644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dirty="0">
                  <a:solidFill>
                    <a:schemeClr val="tx1"/>
                  </a:solidFill>
                </a:endParaRPr>
              </a:p>
            </p:txBody>
          </p:sp>
        </p:grpSp>
      </p:grpSp>
      <p:grpSp>
        <p:nvGrpSpPr>
          <p:cNvPr id="6" name="Group 5"/>
          <p:cNvGrpSpPr/>
          <p:nvPr/>
        </p:nvGrpSpPr>
        <p:grpSpPr>
          <a:xfrm>
            <a:off x="2825928" y="2974174"/>
            <a:ext cx="1333950" cy="2365092"/>
            <a:chOff x="2769904" y="2916122"/>
            <a:chExt cx="1307913" cy="2318928"/>
          </a:xfrm>
        </p:grpSpPr>
        <p:cxnSp>
          <p:nvCxnSpPr>
            <p:cNvPr id="78" name="Elbow Connector 77"/>
            <p:cNvCxnSpPr>
              <a:stCxn id="119" idx="3"/>
              <a:endCxn id="116" idx="3"/>
            </p:cNvCxnSpPr>
            <p:nvPr/>
          </p:nvCxnSpPr>
          <p:spPr>
            <a:xfrm>
              <a:off x="2779903" y="2916122"/>
              <a:ext cx="13426" cy="2318928"/>
            </a:xfrm>
            <a:prstGeom prst="bentConnector3">
              <a:avLst>
                <a:gd name="adj1" fmla="val 1800000"/>
              </a:avLst>
            </a:prstGeom>
            <a:ln w="2540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85" idx="2"/>
            </p:cNvCxnSpPr>
            <p:nvPr/>
          </p:nvCxnSpPr>
          <p:spPr>
            <a:xfrm flipV="1">
              <a:off x="2769904" y="4075587"/>
              <a:ext cx="1307913"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103505" y="2766566"/>
            <a:ext cx="1150228" cy="2795686"/>
            <a:chOff x="7944469" y="2712566"/>
            <a:chExt cx="1127777" cy="2741117"/>
          </a:xfrm>
        </p:grpSpPr>
        <p:cxnSp>
          <p:nvCxnSpPr>
            <p:cNvPr id="157" name="Straight Arrow Connector 156"/>
            <p:cNvCxnSpPr/>
            <p:nvPr/>
          </p:nvCxnSpPr>
          <p:spPr>
            <a:xfrm>
              <a:off x="8489700" y="2717650"/>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8489700" y="3444093"/>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8489700" y="4699470"/>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508356" y="4066779"/>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508359" y="5453683"/>
              <a:ext cx="563887" cy="0"/>
            </a:xfrm>
            <a:prstGeom prst="straightConnector1">
              <a:avLst/>
            </a:prstGeom>
            <a:ln w="25400">
              <a:solidFill>
                <a:schemeClr val="bg1">
                  <a:lumMod val="50000"/>
                </a:schemeClr>
              </a:solidFill>
              <a:miter lim="8000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489700" y="2712566"/>
              <a:ext cx="18656" cy="2741117"/>
            </a:xfrm>
            <a:prstGeom prst="line">
              <a:avLst/>
            </a:prstGeom>
            <a:ln w="25400">
              <a:solidFill>
                <a:schemeClr val="bg1">
                  <a:lumMod val="50000"/>
                </a:schemeClr>
              </a:solidFill>
              <a:miter lim="800000"/>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85" idx="6"/>
            </p:cNvCxnSpPr>
            <p:nvPr/>
          </p:nvCxnSpPr>
          <p:spPr>
            <a:xfrm flipV="1">
              <a:off x="7944469" y="4066779"/>
              <a:ext cx="651348" cy="0"/>
            </a:xfrm>
            <a:prstGeom prst="straightConnector1">
              <a:avLst/>
            </a:prstGeom>
            <a:ln w="25400">
              <a:solidFill>
                <a:schemeClr val="bg1">
                  <a:lumMod val="50000"/>
                </a:schemeClr>
              </a:solidFill>
              <a:miter lim="800000"/>
              <a:headEnd type="none"/>
              <a:tailEnd type="none" w="lg"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9380036" y="2537235"/>
            <a:ext cx="2630735" cy="3286996"/>
            <a:chOff x="9196084" y="2487711"/>
            <a:chExt cx="2579386" cy="3222838"/>
          </a:xfrm>
        </p:grpSpPr>
        <p:sp>
          <p:nvSpPr>
            <p:cNvPr id="151" name="TextBox 150"/>
            <p:cNvSpPr txBox="1"/>
            <p:nvPr/>
          </p:nvSpPr>
          <p:spPr>
            <a:xfrm>
              <a:off x="9196084" y="3312361"/>
              <a:ext cx="1015327" cy="276999"/>
            </a:xfrm>
            <a:prstGeom prst="rect">
              <a:avLst/>
            </a:prstGeom>
            <a:noFill/>
          </p:spPr>
          <p:txBody>
            <a:bodyPr wrap="none" lIns="0" tIns="0" rIns="0" bIns="0" rtlCol="0">
              <a:spAutoFit/>
            </a:bodyPr>
            <a:lstStyle/>
            <a:p>
              <a:pPr defTabSz="950973"/>
              <a:r>
                <a:rPr lang="en-US" sz="1836" dirty="0">
                  <a:solidFill>
                    <a:schemeClr val="tx2"/>
                  </a:solidFill>
                </a:rPr>
                <a:t>HDInsight</a:t>
              </a:r>
            </a:p>
          </p:txBody>
        </p:sp>
        <p:sp>
          <p:nvSpPr>
            <p:cNvPr id="152" name="TextBox 151"/>
            <p:cNvSpPr txBox="1"/>
            <p:nvPr/>
          </p:nvSpPr>
          <p:spPr>
            <a:xfrm>
              <a:off x="9196084" y="2566150"/>
              <a:ext cx="1388515" cy="276999"/>
            </a:xfrm>
            <a:prstGeom prst="rect">
              <a:avLst/>
            </a:prstGeom>
            <a:noFill/>
          </p:spPr>
          <p:txBody>
            <a:bodyPr wrap="none" lIns="0" tIns="0" rIns="0" bIns="0" rtlCol="0">
              <a:spAutoFit/>
            </a:bodyPr>
            <a:lstStyle/>
            <a:p>
              <a:pPr defTabSz="950973"/>
              <a:r>
                <a:rPr lang="en-US" sz="1836" dirty="0">
                  <a:solidFill>
                    <a:schemeClr val="tx2"/>
                  </a:solidFill>
                </a:rPr>
                <a:t>ADL Analytics</a:t>
              </a:r>
            </a:p>
          </p:txBody>
        </p:sp>
        <p:sp>
          <p:nvSpPr>
            <p:cNvPr id="153" name="TextBox 152"/>
            <p:cNvSpPr txBox="1"/>
            <p:nvPr/>
          </p:nvSpPr>
          <p:spPr>
            <a:xfrm>
              <a:off x="9196084" y="5308289"/>
              <a:ext cx="1813318" cy="276999"/>
            </a:xfrm>
            <a:prstGeom prst="rect">
              <a:avLst/>
            </a:prstGeom>
            <a:noFill/>
          </p:spPr>
          <p:txBody>
            <a:bodyPr wrap="none" lIns="0" tIns="0" rIns="0" bIns="0" rtlCol="0">
              <a:spAutoFit/>
            </a:bodyPr>
            <a:lstStyle/>
            <a:p>
              <a:pPr defTabSz="950973"/>
              <a:r>
                <a:rPr lang="en-US" sz="1836" dirty="0">
                  <a:solidFill>
                    <a:schemeClr val="tx2"/>
                  </a:solidFill>
                </a:rPr>
                <a:t>Machine Learning</a:t>
              </a:r>
            </a:p>
          </p:txBody>
        </p:sp>
        <p:sp>
          <p:nvSpPr>
            <p:cNvPr id="155" name="TextBox 154"/>
            <p:cNvSpPr txBox="1"/>
            <p:nvPr/>
          </p:nvSpPr>
          <p:spPr>
            <a:xfrm>
              <a:off x="9196084" y="4553054"/>
              <a:ext cx="578813" cy="282513"/>
            </a:xfrm>
            <a:prstGeom prst="rect">
              <a:avLst/>
            </a:prstGeom>
            <a:noFill/>
          </p:spPr>
          <p:txBody>
            <a:bodyPr wrap="none" lIns="0" tIns="0" rIns="0" bIns="0" rtlCol="0">
              <a:spAutoFit/>
            </a:bodyPr>
            <a:lstStyle/>
            <a:p>
              <a:pPr defTabSz="950973"/>
              <a:r>
                <a:rPr lang="en-US" sz="1836" dirty="0">
                  <a:solidFill>
                    <a:schemeClr val="tx2"/>
                  </a:solidFill>
                </a:rPr>
                <a:t>Spark</a:t>
              </a:r>
            </a:p>
          </p:txBody>
        </p:sp>
        <p:sp>
          <p:nvSpPr>
            <p:cNvPr id="65" name="TextBox 64"/>
            <p:cNvSpPr txBox="1"/>
            <p:nvPr/>
          </p:nvSpPr>
          <p:spPr>
            <a:xfrm>
              <a:off x="9196084" y="3903006"/>
              <a:ext cx="141064" cy="282513"/>
            </a:xfrm>
            <a:prstGeom prst="rect">
              <a:avLst/>
            </a:prstGeom>
            <a:noFill/>
          </p:spPr>
          <p:txBody>
            <a:bodyPr wrap="none" lIns="0" tIns="0" rIns="0" bIns="0" rtlCol="0">
              <a:spAutoFit/>
            </a:bodyPr>
            <a:lstStyle/>
            <a:p>
              <a:pPr defTabSz="950973"/>
              <a:r>
                <a:rPr lang="en-US" sz="1836" dirty="0">
                  <a:solidFill>
                    <a:schemeClr val="tx2"/>
                  </a:solidFill>
                </a:rPr>
                <a:t>R</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02553" y="2487711"/>
              <a:ext cx="459878" cy="459878"/>
            </a:xfrm>
            <a:prstGeom prst="rect">
              <a:avLst/>
            </a:prstGeom>
          </p:spPr>
        </p:pic>
        <p:pic>
          <p:nvPicPr>
            <p:cNvPr id="8" name="Picture 7"/>
            <p:cNvPicPr>
              <a:picLocks noChangeAspect="1"/>
            </p:cNvPicPr>
            <p:nvPr/>
          </p:nvPicPr>
          <p:blipFill rotWithShape="1">
            <a:blip r:embed="rId12"/>
            <a:srcRect t="7492"/>
            <a:stretch/>
          </p:blipFill>
          <p:spPr>
            <a:xfrm>
              <a:off x="11152864" y="3829050"/>
              <a:ext cx="559256" cy="517356"/>
            </a:xfrm>
            <a:prstGeom prst="rect">
              <a:avLst/>
            </a:prstGeom>
          </p:spPr>
        </p:pic>
        <p:pic>
          <p:nvPicPr>
            <p:cNvPr id="73" name="Picture 2" descr="http://www.ebaytechblog.com/wp-content/uploads/2014/05/spark_logo.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089514" y="4488491"/>
              <a:ext cx="685956" cy="36424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5"/>
            <a:stretch>
              <a:fillRect/>
            </a:stretch>
          </p:blipFill>
          <p:spPr>
            <a:xfrm>
              <a:off x="11171483" y="5196817"/>
              <a:ext cx="522018" cy="513732"/>
            </a:xfrm>
            <a:prstGeom prst="rect">
              <a:avLst/>
            </a:prstGeom>
          </p:spPr>
        </p:pic>
        <p:sp>
          <p:nvSpPr>
            <p:cNvPr id="149" name="Freeform 148"/>
            <p:cNvSpPr>
              <a:spLocks noChangeAspect="1"/>
            </p:cNvSpPr>
            <p:nvPr/>
          </p:nvSpPr>
          <p:spPr bwMode="auto">
            <a:xfrm>
              <a:off x="11127938" y="3251675"/>
              <a:ext cx="609108" cy="427185"/>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1"/>
            </a:solidFill>
            <a:ln>
              <a:noFill/>
            </a:ln>
          </p:spPr>
          <p:txBody>
            <a:bodyPr vert="horz" wrap="square" lIns="91376" tIns="45688" rIns="91376" bIns="45688" numCol="1" anchor="t" anchorCtr="0" compatLnSpc="1">
              <a:prstTxWarp prst="textNoShape">
                <a:avLst/>
              </a:prstTxWarp>
            </a:bodyPr>
            <a:lstStyle/>
            <a:p>
              <a:pPr defTabSz="930968" fontAlgn="base">
                <a:spcBef>
                  <a:spcPct val="0"/>
                </a:spcBef>
                <a:spcAft>
                  <a:spcPct val="0"/>
                </a:spcAft>
              </a:pPr>
              <a:endParaRPr lang="en-IN" sz="1598" dirty="0">
                <a:solidFill>
                  <a:srgbClr val="000000"/>
                </a:solidFill>
              </a:endParaRPr>
            </a:p>
          </p:txBody>
        </p:sp>
      </p:grpSp>
      <p:sp>
        <p:nvSpPr>
          <p:cNvPr id="4" name="Slide Number Placeholder 3"/>
          <p:cNvSpPr>
            <a:spLocks noGrp="1"/>
          </p:cNvSpPr>
          <p:nvPr>
            <p:ph type="sldNum" sz="quarter" idx="4294967295"/>
          </p:nvPr>
        </p:nvSpPr>
        <p:spPr/>
        <p:txBody>
          <a:bodyPr/>
          <a:lstStyle/>
          <a:p>
            <a:pPr>
              <a:defRPr/>
            </a:pPr>
            <a:r>
              <a:rPr lang="en-US" dirty="0" smtClean="0"/>
              <a:t>   </a:t>
            </a:r>
            <a:endParaRPr lang="en-US" dirty="0"/>
          </a:p>
        </p:txBody>
      </p:sp>
      <p:grpSp>
        <p:nvGrpSpPr>
          <p:cNvPr id="12" name="Group 11"/>
          <p:cNvGrpSpPr/>
          <p:nvPr/>
        </p:nvGrpSpPr>
        <p:grpSpPr>
          <a:xfrm>
            <a:off x="4159878" y="2184907"/>
            <a:ext cx="3943628" cy="3943628"/>
            <a:chOff x="4077817" y="2142260"/>
            <a:chExt cx="3866653" cy="3866653"/>
          </a:xfrm>
        </p:grpSpPr>
        <p:grpSp>
          <p:nvGrpSpPr>
            <p:cNvPr id="150" name="Group 149"/>
            <p:cNvGrpSpPr/>
            <p:nvPr/>
          </p:nvGrpSpPr>
          <p:grpSpPr>
            <a:xfrm>
              <a:off x="4077817" y="2142260"/>
              <a:ext cx="3866653" cy="3866653"/>
              <a:chOff x="4378256" y="2618105"/>
              <a:chExt cx="3657600" cy="3657600"/>
            </a:xfrm>
          </p:grpSpPr>
          <p:sp>
            <p:nvSpPr>
              <p:cNvPr id="85" name="Oval 84"/>
              <p:cNvSpPr/>
              <p:nvPr/>
            </p:nvSpPr>
            <p:spPr bwMode="auto">
              <a:xfrm>
                <a:off x="4378256" y="2618105"/>
                <a:ext cx="3657600" cy="3657600"/>
              </a:xfrm>
              <a:prstGeom prst="ellipse">
                <a:avLst/>
              </a:prstGeom>
              <a:solidFill>
                <a:schemeClr val="accent1"/>
              </a:solidFill>
              <a:ln w="317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grpSp>
            <p:nvGrpSpPr>
              <p:cNvPr id="79" name="Group 78"/>
              <p:cNvGrpSpPr/>
              <p:nvPr/>
            </p:nvGrpSpPr>
            <p:grpSpPr>
              <a:xfrm>
                <a:off x="4867139" y="4114333"/>
                <a:ext cx="2679835" cy="1153694"/>
                <a:chOff x="4724189" y="4114332"/>
                <a:chExt cx="3043313" cy="1310174"/>
              </a:xfrm>
              <a:solidFill>
                <a:schemeClr val="bg1">
                  <a:lumMod val="95000"/>
                </a:schemeClr>
              </a:solidFill>
            </p:grpSpPr>
            <p:sp>
              <p:nvSpPr>
                <p:cNvPr id="162" name="TextBox 161"/>
                <p:cNvSpPr txBox="1"/>
                <p:nvPr/>
              </p:nvSpPr>
              <p:spPr>
                <a:xfrm>
                  <a:off x="5875137" y="4114332"/>
                  <a:ext cx="809242"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6" name="TextBox 165"/>
                <p:cNvSpPr txBox="1"/>
                <p:nvPr/>
              </p:nvSpPr>
              <p:spPr>
                <a:xfrm>
                  <a:off x="4724189"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7" name="TextBox 166"/>
                <p:cNvSpPr txBox="1"/>
                <p:nvPr/>
              </p:nvSpPr>
              <p:spPr>
                <a:xfrm>
                  <a:off x="5340570"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8" name="TextBox 167"/>
                <p:cNvSpPr txBox="1"/>
                <p:nvPr/>
              </p:nvSpPr>
              <p:spPr>
                <a:xfrm>
                  <a:off x="5956951"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69" name="TextBox 168"/>
                <p:cNvSpPr txBox="1"/>
                <p:nvPr/>
              </p:nvSpPr>
              <p:spPr>
                <a:xfrm>
                  <a:off x="6573332"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70" name="TextBox 169"/>
                <p:cNvSpPr txBox="1"/>
                <p:nvPr/>
              </p:nvSpPr>
              <p:spPr>
                <a:xfrm>
                  <a:off x="7189713" y="5016047"/>
                  <a:ext cx="577789" cy="408459"/>
                </a:xfrm>
                <a:prstGeom prst="rect">
                  <a:avLst/>
                </a:prstGeom>
                <a:grpFill/>
                <a:ln>
                  <a:noFill/>
                </a:ln>
              </p:spPr>
              <p:txBody>
                <a:bodyPr wrap="square" lIns="186521" tIns="149217" rIns="186521" bIns="149217" rtlCol="0">
                  <a:spAutoFit/>
                </a:bodyPr>
                <a:lstStyle/>
                <a:p>
                  <a:pPr algn="ctr" defTabSz="951304">
                    <a:lnSpc>
                      <a:spcPct val="90000"/>
                    </a:lnSpc>
                    <a:spcAft>
                      <a:spcPts val="612"/>
                    </a:spcAft>
                    <a:defRPr/>
                  </a:pPr>
                  <a:endParaRPr lang="en-US" sz="612" kern="0" dirty="0">
                    <a:solidFill>
                      <a:srgbClr val="505050"/>
                    </a:solidFill>
                    <a:latin typeface="Cambria" panose="02040503050406030204" pitchFamily="18" charset="0"/>
                    <a:ea typeface="Arial Unicode MS" panose="020B0604020202020204" pitchFamily="34" charset="-128"/>
                    <a:cs typeface="Arial Unicode MS" panose="020B0604020202020204" pitchFamily="34" charset="-128"/>
                  </a:endParaRPr>
                </a:p>
              </p:txBody>
            </p:sp>
            <p:cxnSp>
              <p:nvCxnSpPr>
                <p:cNvPr id="173" name="Straight Connector 172"/>
                <p:cNvCxnSpPr/>
                <p:nvPr/>
              </p:nvCxnSpPr>
              <p:spPr>
                <a:xfrm>
                  <a:off x="4992236" y="4703656"/>
                  <a:ext cx="2518251" cy="0"/>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5014649"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615863"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281187"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7492655"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862358" y="4703656"/>
                  <a:ext cx="1" cy="276106"/>
                </a:xfrm>
                <a:prstGeom prst="line">
                  <a:avLst/>
                </a:prstGeom>
                <a:grpFill/>
                <a:ln w="38100">
                  <a:solidFill>
                    <a:schemeClr val="bg1">
                      <a:lumMod val="9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6281187" y="4487567"/>
                  <a:ext cx="1" cy="276106"/>
                </a:xfrm>
                <a:prstGeom prst="line">
                  <a:avLst/>
                </a:prstGeom>
                <a:grpFill/>
                <a:ln w="38100">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34789" y="3621408"/>
                <a:ext cx="1344535" cy="369332"/>
              </a:xfrm>
              <a:prstGeom prst="rect">
                <a:avLst/>
              </a:prstGeom>
              <a:noFill/>
            </p:spPr>
            <p:txBody>
              <a:bodyPr wrap="square" lIns="0" tIns="0" rIns="0" bIns="0" rtlCol="0">
                <a:noAutofit/>
              </a:bodyPr>
              <a:lstStyle/>
              <a:p>
                <a:r>
                  <a:rPr lang="en-US" sz="2448" dirty="0">
                    <a:solidFill>
                      <a:schemeClr val="bg1"/>
                    </a:solidFill>
                  </a:rPr>
                  <a:t>ADL Store</a:t>
                </a:r>
              </a:p>
            </p:txBody>
          </p:sp>
        </p:grpSp>
        <p:pic>
          <p:nvPicPr>
            <p:cNvPr id="10" name="Picture 9"/>
            <p:cNvPicPr>
              <a:picLocks noChangeAspect="1"/>
            </p:cNvPicPr>
            <p:nvPr/>
          </p:nvPicPr>
          <p:blipFill>
            <a:blip r:embed="rId16">
              <a:biLevel thresh="25000"/>
              <a:extLst>
                <a:ext uri="{28A0092B-C50C-407E-A947-70E740481C1C}">
                  <a14:useLocalDpi xmlns:a14="http://schemas.microsoft.com/office/drawing/2010/main" val="0"/>
                </a:ext>
              </a:extLst>
            </a:blip>
            <a:stretch>
              <a:fillRect/>
            </a:stretch>
          </p:blipFill>
          <p:spPr>
            <a:xfrm>
              <a:off x="5614590" y="2274969"/>
              <a:ext cx="793106" cy="793104"/>
            </a:xfrm>
            <a:prstGeom prst="rect">
              <a:avLst/>
            </a:prstGeom>
          </p:spPr>
        </p:pic>
      </p:grpSp>
    </p:spTree>
    <p:extLst>
      <p:ext uri="{BB962C8B-B14F-4D97-AF65-F5344CB8AC3E}">
        <p14:creationId xmlns:p14="http://schemas.microsoft.com/office/powerpoint/2010/main" val="388887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07475" y="1407190"/>
            <a:ext cx="7494612" cy="2139047"/>
          </a:xfrm>
        </p:spPr>
        <p:txBody>
          <a:bodyPr/>
          <a:lstStyle/>
          <a:p>
            <a:pPr marL="0" indent="0" defTabSz="932597" fontAlgn="auto">
              <a:lnSpc>
                <a:spcPct val="100000"/>
              </a:lnSpc>
              <a:spcBef>
                <a:spcPts val="612"/>
              </a:spcBef>
              <a:spcAft>
                <a:spcPts val="1224"/>
              </a:spcAft>
              <a:buSzTx/>
              <a:buNone/>
            </a:pPr>
            <a:r>
              <a:rPr lang="en-US" sz="2856" dirty="0">
                <a:solidFill>
                  <a:schemeClr val="tx1"/>
                </a:solidFill>
                <a:ea typeface="+mn-ea"/>
                <a:cs typeface="+mn-cs"/>
              </a:rPr>
              <a:t>Next generation large-scale data processing language combining</a:t>
            </a:r>
          </a:p>
          <a:p>
            <a:pPr marL="403154" indent="-288198" defTabSz="932597" fontAlgn="auto">
              <a:lnSpc>
                <a:spcPct val="100000"/>
              </a:lnSpc>
              <a:spcBef>
                <a:spcPts val="612"/>
              </a:spcBef>
              <a:spcAft>
                <a:spcPts val="612"/>
              </a:spcAft>
              <a:buClr>
                <a:schemeClr val="accent2"/>
              </a:buClr>
              <a:buSzPct val="100000"/>
              <a:buBlip>
                <a:blip r:embed="rId3"/>
              </a:buBlip>
            </a:pPr>
            <a:r>
              <a:rPr lang="en-US" sz="2244" dirty="0">
                <a:solidFill>
                  <a:schemeClr val="tx1"/>
                </a:solidFill>
                <a:ea typeface="+mn-ea"/>
                <a:cs typeface="+mn-cs"/>
              </a:rPr>
              <a:t>The declarative, optimizable and parallelizability of  SQL </a:t>
            </a:r>
          </a:p>
          <a:p>
            <a:pPr marL="403154" indent="-288198" defTabSz="932597" fontAlgn="auto">
              <a:lnSpc>
                <a:spcPct val="100000"/>
              </a:lnSpc>
              <a:spcBef>
                <a:spcPts val="612"/>
              </a:spcBef>
              <a:spcAft>
                <a:spcPts val="612"/>
              </a:spcAft>
              <a:buClr>
                <a:schemeClr val="accent2"/>
              </a:buClr>
              <a:buSzPct val="100000"/>
              <a:buBlip>
                <a:blip r:embed="rId3"/>
              </a:buBlip>
            </a:pPr>
            <a:r>
              <a:rPr lang="en-US" sz="2244" dirty="0">
                <a:solidFill>
                  <a:schemeClr val="tx1"/>
                </a:solidFill>
                <a:ea typeface="+mn-ea"/>
                <a:cs typeface="+mn-cs"/>
              </a:rPr>
              <a:t>The extensibility, expressiveness and familiarity of C#</a:t>
            </a:r>
          </a:p>
        </p:txBody>
      </p:sp>
      <p:sp>
        <p:nvSpPr>
          <p:cNvPr id="4" name="Title 3"/>
          <p:cNvSpPr>
            <a:spLocks noGrp="1"/>
          </p:cNvSpPr>
          <p:nvPr>
            <p:ph type="title"/>
          </p:nvPr>
        </p:nvSpPr>
        <p:spPr/>
        <p:txBody>
          <a:bodyPr/>
          <a:lstStyle/>
          <a:p>
            <a:r>
              <a:rPr lang="en-US" dirty="0" smtClean="0">
                <a:solidFill>
                  <a:schemeClr val="tx1"/>
                </a:solidFill>
              </a:rPr>
              <a:t>What is U-SQL?</a:t>
            </a:r>
            <a:endParaRPr lang="en-US" dirty="0">
              <a:solidFill>
                <a:schemeClr val="tx1"/>
              </a:solidFill>
            </a:endParaRPr>
          </a:p>
        </p:txBody>
      </p:sp>
      <p:grpSp>
        <p:nvGrpSpPr>
          <p:cNvPr id="72" name="Group 71"/>
          <p:cNvGrpSpPr/>
          <p:nvPr/>
        </p:nvGrpSpPr>
        <p:grpSpPr>
          <a:xfrm>
            <a:off x="882" y="4175287"/>
            <a:ext cx="12434711" cy="2293723"/>
            <a:chOff x="0" y="4093791"/>
            <a:chExt cx="12192000" cy="2248952"/>
          </a:xfrm>
        </p:grpSpPr>
        <p:sp>
          <p:nvSpPr>
            <p:cNvPr id="101" name="Rectangle 100"/>
            <p:cNvSpPr/>
            <p:nvPr/>
          </p:nvSpPr>
          <p:spPr bwMode="auto">
            <a:xfrm>
              <a:off x="0" y="4093791"/>
              <a:ext cx="12192000" cy="22489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pPr>
              <a:endParaRPr lang="en-US" sz="2040" b="1" dirty="0">
                <a:solidFill>
                  <a:srgbClr val="FFFFFF"/>
                </a:solidFill>
                <a:latin typeface="Segoe UI Light"/>
                <a:ea typeface="Segoe UI" pitchFamily="34" charset="0"/>
                <a:cs typeface="Segoe UI" pitchFamily="34" charset="0"/>
              </a:endParaRPr>
            </a:p>
          </p:txBody>
        </p:sp>
        <p:grpSp>
          <p:nvGrpSpPr>
            <p:cNvPr id="9" name="Group 8"/>
            <p:cNvGrpSpPr/>
            <p:nvPr/>
          </p:nvGrpSpPr>
          <p:grpSpPr>
            <a:xfrm>
              <a:off x="1076581" y="4597910"/>
              <a:ext cx="1289050" cy="879475"/>
              <a:chOff x="4078288" y="809625"/>
              <a:chExt cx="1289050" cy="879475"/>
            </a:xfrm>
          </p:grpSpPr>
          <p:sp>
            <p:nvSpPr>
              <p:cNvPr id="10" name="Freeform 5"/>
              <p:cNvSpPr>
                <a:spLocks/>
              </p:cNvSpPr>
              <p:nvPr/>
            </p:nvSpPr>
            <p:spPr bwMode="auto">
              <a:xfrm>
                <a:off x="4146550" y="885825"/>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4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8"/>
                      <a:pt x="239" y="235"/>
                      <a:pt x="287" y="244"/>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0"/>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1" name="Freeform 6"/>
              <p:cNvSpPr>
                <a:spLocks/>
              </p:cNvSpPr>
              <p:nvPr/>
            </p:nvSpPr>
            <p:spPr bwMode="auto">
              <a:xfrm>
                <a:off x="4078288" y="1047750"/>
                <a:ext cx="82550" cy="88900"/>
              </a:xfrm>
              <a:custGeom>
                <a:avLst/>
                <a:gdLst>
                  <a:gd name="T0" fmla="*/ 0 w 52"/>
                  <a:gd name="T1" fmla="*/ 5 h 56"/>
                  <a:gd name="T2" fmla="*/ 46 w 52"/>
                  <a:gd name="T3" fmla="*/ 56 h 56"/>
                  <a:gd name="T4" fmla="*/ 52 w 52"/>
                  <a:gd name="T5" fmla="*/ 50 h 56"/>
                  <a:gd name="T6" fmla="*/ 7 w 52"/>
                  <a:gd name="T7" fmla="*/ 0 h 56"/>
                  <a:gd name="T8" fmla="*/ 0 w 52"/>
                  <a:gd name="T9" fmla="*/ 5 h 56"/>
                </a:gdLst>
                <a:ahLst/>
                <a:cxnLst>
                  <a:cxn ang="0">
                    <a:pos x="T0" y="T1"/>
                  </a:cxn>
                  <a:cxn ang="0">
                    <a:pos x="T2" y="T3"/>
                  </a:cxn>
                  <a:cxn ang="0">
                    <a:pos x="T4" y="T5"/>
                  </a:cxn>
                  <a:cxn ang="0">
                    <a:pos x="T6" y="T7"/>
                  </a:cxn>
                  <a:cxn ang="0">
                    <a:pos x="T8" y="T9"/>
                  </a:cxn>
                </a:cxnLst>
                <a:rect l="0" t="0" r="r" b="b"/>
                <a:pathLst>
                  <a:path w="52" h="56">
                    <a:moveTo>
                      <a:pt x="0" y="5"/>
                    </a:moveTo>
                    <a:lnTo>
                      <a:pt x="46" y="56"/>
                    </a:lnTo>
                    <a:lnTo>
                      <a:pt x="52" y="50"/>
                    </a:lnTo>
                    <a:lnTo>
                      <a:pt x="7" y="0"/>
                    </a:lnTo>
                    <a:lnTo>
                      <a:pt x="0" y="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2" name="Freeform 7"/>
              <p:cNvSpPr>
                <a:spLocks/>
              </p:cNvSpPr>
              <p:nvPr/>
            </p:nvSpPr>
            <p:spPr bwMode="auto">
              <a:xfrm>
                <a:off x="4267200" y="915988"/>
                <a:ext cx="65088" cy="100012"/>
              </a:xfrm>
              <a:custGeom>
                <a:avLst/>
                <a:gdLst>
                  <a:gd name="T0" fmla="*/ 0 w 41"/>
                  <a:gd name="T1" fmla="*/ 4 h 63"/>
                  <a:gd name="T2" fmla="*/ 32 w 41"/>
                  <a:gd name="T3" fmla="*/ 63 h 63"/>
                  <a:gd name="T4" fmla="*/ 41 w 41"/>
                  <a:gd name="T5" fmla="*/ 59 h 63"/>
                  <a:gd name="T6" fmla="*/ 8 w 41"/>
                  <a:gd name="T7" fmla="*/ 0 h 63"/>
                  <a:gd name="T8" fmla="*/ 0 w 41"/>
                  <a:gd name="T9" fmla="*/ 4 h 63"/>
                </a:gdLst>
                <a:ahLst/>
                <a:cxnLst>
                  <a:cxn ang="0">
                    <a:pos x="T0" y="T1"/>
                  </a:cxn>
                  <a:cxn ang="0">
                    <a:pos x="T2" y="T3"/>
                  </a:cxn>
                  <a:cxn ang="0">
                    <a:pos x="T4" y="T5"/>
                  </a:cxn>
                  <a:cxn ang="0">
                    <a:pos x="T6" y="T7"/>
                  </a:cxn>
                  <a:cxn ang="0">
                    <a:pos x="T8" y="T9"/>
                  </a:cxn>
                </a:cxnLst>
                <a:rect l="0" t="0" r="r" b="b"/>
                <a:pathLst>
                  <a:path w="41" h="63">
                    <a:moveTo>
                      <a:pt x="0" y="4"/>
                    </a:moveTo>
                    <a:lnTo>
                      <a:pt x="32" y="63"/>
                    </a:lnTo>
                    <a:lnTo>
                      <a:pt x="41" y="59"/>
                    </a:lnTo>
                    <a:lnTo>
                      <a:pt x="8" y="0"/>
                    </a:lnTo>
                    <a:lnTo>
                      <a:pt x="0" y="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4" name="Freeform 8"/>
              <p:cNvSpPr>
                <a:spLocks/>
              </p:cNvSpPr>
              <p:nvPr/>
            </p:nvSpPr>
            <p:spPr bwMode="auto">
              <a:xfrm>
                <a:off x="4484688" y="836613"/>
                <a:ext cx="39688" cy="106362"/>
              </a:xfrm>
              <a:custGeom>
                <a:avLst/>
                <a:gdLst>
                  <a:gd name="T0" fmla="*/ 0 w 25"/>
                  <a:gd name="T1" fmla="*/ 1 h 67"/>
                  <a:gd name="T2" fmla="*/ 17 w 25"/>
                  <a:gd name="T3" fmla="*/ 67 h 67"/>
                  <a:gd name="T4" fmla="*/ 25 w 25"/>
                  <a:gd name="T5" fmla="*/ 64 h 67"/>
                  <a:gd name="T6" fmla="*/ 9 w 25"/>
                  <a:gd name="T7" fmla="*/ 0 h 67"/>
                  <a:gd name="T8" fmla="*/ 0 w 25"/>
                  <a:gd name="T9" fmla="*/ 1 h 67"/>
                </a:gdLst>
                <a:ahLst/>
                <a:cxnLst>
                  <a:cxn ang="0">
                    <a:pos x="T0" y="T1"/>
                  </a:cxn>
                  <a:cxn ang="0">
                    <a:pos x="T2" y="T3"/>
                  </a:cxn>
                  <a:cxn ang="0">
                    <a:pos x="T4" y="T5"/>
                  </a:cxn>
                  <a:cxn ang="0">
                    <a:pos x="T6" y="T7"/>
                  </a:cxn>
                  <a:cxn ang="0">
                    <a:pos x="T8" y="T9"/>
                  </a:cxn>
                </a:cxnLst>
                <a:rect l="0" t="0" r="r" b="b"/>
                <a:pathLst>
                  <a:path w="25" h="67">
                    <a:moveTo>
                      <a:pt x="0" y="1"/>
                    </a:moveTo>
                    <a:lnTo>
                      <a:pt x="17" y="67"/>
                    </a:lnTo>
                    <a:lnTo>
                      <a:pt x="25" y="64"/>
                    </a:lnTo>
                    <a:lnTo>
                      <a:pt x="9" y="0"/>
                    </a:lnTo>
                    <a:lnTo>
                      <a:pt x="0" y="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5" name="Freeform 9"/>
              <p:cNvSpPr>
                <a:spLocks/>
              </p:cNvSpPr>
              <p:nvPr/>
            </p:nvSpPr>
            <p:spPr bwMode="auto">
              <a:xfrm>
                <a:off x="4716463" y="809625"/>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6" name="Freeform 10"/>
              <p:cNvSpPr>
                <a:spLocks/>
              </p:cNvSpPr>
              <p:nvPr/>
            </p:nvSpPr>
            <p:spPr bwMode="auto">
              <a:xfrm>
                <a:off x="4922838" y="838200"/>
                <a:ext cx="39688" cy="106362"/>
              </a:xfrm>
              <a:custGeom>
                <a:avLst/>
                <a:gdLst>
                  <a:gd name="T0" fmla="*/ 0 w 25"/>
                  <a:gd name="T1" fmla="*/ 66 h 67"/>
                  <a:gd name="T2" fmla="*/ 8 w 25"/>
                  <a:gd name="T3" fmla="*/ 67 h 67"/>
                  <a:gd name="T4" fmla="*/ 25 w 25"/>
                  <a:gd name="T5" fmla="*/ 3 h 67"/>
                  <a:gd name="T6" fmla="*/ 17 w 25"/>
                  <a:gd name="T7" fmla="*/ 0 h 67"/>
                  <a:gd name="T8" fmla="*/ 0 w 25"/>
                  <a:gd name="T9" fmla="*/ 66 h 67"/>
                </a:gdLst>
                <a:ahLst/>
                <a:cxnLst>
                  <a:cxn ang="0">
                    <a:pos x="T0" y="T1"/>
                  </a:cxn>
                  <a:cxn ang="0">
                    <a:pos x="T2" y="T3"/>
                  </a:cxn>
                  <a:cxn ang="0">
                    <a:pos x="T4" y="T5"/>
                  </a:cxn>
                  <a:cxn ang="0">
                    <a:pos x="T6" y="T7"/>
                  </a:cxn>
                  <a:cxn ang="0">
                    <a:pos x="T8" y="T9"/>
                  </a:cxn>
                </a:cxnLst>
                <a:rect l="0" t="0" r="r" b="b"/>
                <a:pathLst>
                  <a:path w="25" h="67">
                    <a:moveTo>
                      <a:pt x="0" y="66"/>
                    </a:moveTo>
                    <a:lnTo>
                      <a:pt x="8" y="67"/>
                    </a:lnTo>
                    <a:lnTo>
                      <a:pt x="25" y="3"/>
                    </a:lnTo>
                    <a:lnTo>
                      <a:pt x="17" y="0"/>
                    </a:lnTo>
                    <a:lnTo>
                      <a:pt x="0" y="6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7" name="Freeform 11"/>
              <p:cNvSpPr>
                <a:spLocks/>
              </p:cNvSpPr>
              <p:nvPr/>
            </p:nvSpPr>
            <p:spPr bwMode="auto">
              <a:xfrm>
                <a:off x="5113338" y="922338"/>
                <a:ext cx="65088" cy="100012"/>
              </a:xfrm>
              <a:custGeom>
                <a:avLst/>
                <a:gdLst>
                  <a:gd name="T0" fmla="*/ 34 w 41"/>
                  <a:gd name="T1" fmla="*/ 0 h 63"/>
                  <a:gd name="T2" fmla="*/ 0 w 41"/>
                  <a:gd name="T3" fmla="*/ 59 h 63"/>
                  <a:gd name="T4" fmla="*/ 9 w 41"/>
                  <a:gd name="T5" fmla="*/ 63 h 63"/>
                  <a:gd name="T6" fmla="*/ 41 w 41"/>
                  <a:gd name="T7" fmla="*/ 5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5"/>
                    </a:lnTo>
                    <a:lnTo>
                      <a:pt x="34"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8" name="Freeform 12"/>
              <p:cNvSpPr>
                <a:spLocks/>
              </p:cNvSpPr>
              <p:nvPr/>
            </p:nvSpPr>
            <p:spPr bwMode="auto">
              <a:xfrm>
                <a:off x="4154488" y="993775"/>
                <a:ext cx="57150" cy="69850"/>
              </a:xfrm>
              <a:custGeom>
                <a:avLst/>
                <a:gdLst>
                  <a:gd name="T0" fmla="*/ 0 w 36"/>
                  <a:gd name="T1" fmla="*/ 7 h 44"/>
                  <a:gd name="T2" fmla="*/ 28 w 36"/>
                  <a:gd name="T3" fmla="*/ 44 h 44"/>
                  <a:gd name="T4" fmla="*/ 36 w 36"/>
                  <a:gd name="T5" fmla="*/ 38 h 44"/>
                  <a:gd name="T6" fmla="*/ 8 w 36"/>
                  <a:gd name="T7" fmla="*/ 0 h 44"/>
                  <a:gd name="T8" fmla="*/ 0 w 36"/>
                  <a:gd name="T9" fmla="*/ 7 h 44"/>
                </a:gdLst>
                <a:ahLst/>
                <a:cxnLst>
                  <a:cxn ang="0">
                    <a:pos x="T0" y="T1"/>
                  </a:cxn>
                  <a:cxn ang="0">
                    <a:pos x="T2" y="T3"/>
                  </a:cxn>
                  <a:cxn ang="0">
                    <a:pos x="T4" y="T5"/>
                  </a:cxn>
                  <a:cxn ang="0">
                    <a:pos x="T6" y="T7"/>
                  </a:cxn>
                  <a:cxn ang="0">
                    <a:pos x="T8" y="T9"/>
                  </a:cxn>
                </a:cxnLst>
                <a:rect l="0" t="0" r="r" b="b"/>
                <a:pathLst>
                  <a:path w="36" h="44">
                    <a:moveTo>
                      <a:pt x="0" y="7"/>
                    </a:moveTo>
                    <a:lnTo>
                      <a:pt x="28" y="44"/>
                    </a:lnTo>
                    <a:lnTo>
                      <a:pt x="36" y="38"/>
                    </a:lnTo>
                    <a:lnTo>
                      <a:pt x="8" y="0"/>
                    </a:lnTo>
                    <a:lnTo>
                      <a:pt x="0" y="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9" name="Freeform 13"/>
              <p:cNvSpPr>
                <a:spLocks/>
              </p:cNvSpPr>
              <p:nvPr/>
            </p:nvSpPr>
            <p:spPr bwMode="auto">
              <a:xfrm>
                <a:off x="4117975" y="1022350"/>
                <a:ext cx="60325" cy="66675"/>
              </a:xfrm>
              <a:custGeom>
                <a:avLst/>
                <a:gdLst>
                  <a:gd name="T0" fmla="*/ 0 w 38"/>
                  <a:gd name="T1" fmla="*/ 6 h 42"/>
                  <a:gd name="T2" fmla="*/ 30 w 38"/>
                  <a:gd name="T3" fmla="*/ 42 h 42"/>
                  <a:gd name="T4" fmla="*/ 38 w 38"/>
                  <a:gd name="T5" fmla="*/ 37 h 42"/>
                  <a:gd name="T6" fmla="*/ 7 w 38"/>
                  <a:gd name="T7" fmla="*/ 0 h 42"/>
                  <a:gd name="T8" fmla="*/ 0 w 38"/>
                  <a:gd name="T9" fmla="*/ 6 h 42"/>
                </a:gdLst>
                <a:ahLst/>
                <a:cxnLst>
                  <a:cxn ang="0">
                    <a:pos x="T0" y="T1"/>
                  </a:cxn>
                  <a:cxn ang="0">
                    <a:pos x="T2" y="T3"/>
                  </a:cxn>
                  <a:cxn ang="0">
                    <a:pos x="T4" y="T5"/>
                  </a:cxn>
                  <a:cxn ang="0">
                    <a:pos x="T6" y="T7"/>
                  </a:cxn>
                  <a:cxn ang="0">
                    <a:pos x="T8" y="T9"/>
                  </a:cxn>
                </a:cxnLst>
                <a:rect l="0" t="0" r="r" b="b"/>
                <a:pathLst>
                  <a:path w="38" h="42">
                    <a:moveTo>
                      <a:pt x="0" y="6"/>
                    </a:moveTo>
                    <a:lnTo>
                      <a:pt x="30" y="42"/>
                    </a:lnTo>
                    <a:lnTo>
                      <a:pt x="38" y="37"/>
                    </a:lnTo>
                    <a:lnTo>
                      <a:pt x="7"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0" name="Freeform 14"/>
              <p:cNvSpPr>
                <a:spLocks/>
              </p:cNvSpPr>
              <p:nvPr/>
            </p:nvSpPr>
            <p:spPr bwMode="auto">
              <a:xfrm>
                <a:off x="4191000" y="969963"/>
                <a:ext cx="55563" cy="68262"/>
              </a:xfrm>
              <a:custGeom>
                <a:avLst/>
                <a:gdLst>
                  <a:gd name="T0" fmla="*/ 0 w 35"/>
                  <a:gd name="T1" fmla="*/ 5 h 43"/>
                  <a:gd name="T2" fmla="*/ 27 w 35"/>
                  <a:gd name="T3" fmla="*/ 43 h 43"/>
                  <a:gd name="T4" fmla="*/ 35 w 35"/>
                  <a:gd name="T5" fmla="*/ 38 h 43"/>
                  <a:gd name="T6" fmla="*/ 9 w 35"/>
                  <a:gd name="T7" fmla="*/ 0 h 43"/>
                  <a:gd name="T8" fmla="*/ 0 w 35"/>
                  <a:gd name="T9" fmla="*/ 5 h 43"/>
                </a:gdLst>
                <a:ahLst/>
                <a:cxnLst>
                  <a:cxn ang="0">
                    <a:pos x="T0" y="T1"/>
                  </a:cxn>
                  <a:cxn ang="0">
                    <a:pos x="T2" y="T3"/>
                  </a:cxn>
                  <a:cxn ang="0">
                    <a:pos x="T4" y="T5"/>
                  </a:cxn>
                  <a:cxn ang="0">
                    <a:pos x="T6" y="T7"/>
                  </a:cxn>
                  <a:cxn ang="0">
                    <a:pos x="T8" y="T9"/>
                  </a:cxn>
                </a:cxnLst>
                <a:rect l="0" t="0" r="r" b="b"/>
                <a:pathLst>
                  <a:path w="35" h="43">
                    <a:moveTo>
                      <a:pt x="0" y="5"/>
                    </a:moveTo>
                    <a:lnTo>
                      <a:pt x="27" y="43"/>
                    </a:lnTo>
                    <a:lnTo>
                      <a:pt x="35" y="38"/>
                    </a:lnTo>
                    <a:lnTo>
                      <a:pt x="9"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1" name="Freeform 15"/>
              <p:cNvSpPr>
                <a:spLocks/>
              </p:cNvSpPr>
              <p:nvPr/>
            </p:nvSpPr>
            <p:spPr bwMode="auto">
              <a:xfrm>
                <a:off x="4232275" y="944563"/>
                <a:ext cx="50800" cy="71437"/>
              </a:xfrm>
              <a:custGeom>
                <a:avLst/>
                <a:gdLst>
                  <a:gd name="T0" fmla="*/ 0 w 32"/>
                  <a:gd name="T1" fmla="*/ 6 h 45"/>
                  <a:gd name="T2" fmla="*/ 23 w 32"/>
                  <a:gd name="T3" fmla="*/ 45 h 45"/>
                  <a:gd name="T4" fmla="*/ 32 w 32"/>
                  <a:gd name="T5" fmla="*/ 41 h 45"/>
                  <a:gd name="T6" fmla="*/ 8 w 32"/>
                  <a:gd name="T7" fmla="*/ 0 h 45"/>
                  <a:gd name="T8" fmla="*/ 0 w 32"/>
                  <a:gd name="T9" fmla="*/ 6 h 45"/>
                </a:gdLst>
                <a:ahLst/>
                <a:cxnLst>
                  <a:cxn ang="0">
                    <a:pos x="T0" y="T1"/>
                  </a:cxn>
                  <a:cxn ang="0">
                    <a:pos x="T2" y="T3"/>
                  </a:cxn>
                  <a:cxn ang="0">
                    <a:pos x="T4" y="T5"/>
                  </a:cxn>
                  <a:cxn ang="0">
                    <a:pos x="T6" y="T7"/>
                  </a:cxn>
                  <a:cxn ang="0">
                    <a:pos x="T8" y="T9"/>
                  </a:cxn>
                </a:cxnLst>
                <a:rect l="0" t="0" r="r" b="b"/>
                <a:pathLst>
                  <a:path w="32" h="45">
                    <a:moveTo>
                      <a:pt x="0" y="6"/>
                    </a:moveTo>
                    <a:lnTo>
                      <a:pt x="23" y="45"/>
                    </a:lnTo>
                    <a:lnTo>
                      <a:pt x="32" y="41"/>
                    </a:lnTo>
                    <a:lnTo>
                      <a:pt x="8"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2" name="Freeform 16"/>
              <p:cNvSpPr>
                <a:spLocks/>
              </p:cNvSpPr>
              <p:nvPr/>
            </p:nvSpPr>
            <p:spPr bwMode="auto">
              <a:xfrm>
                <a:off x="4311650" y="9032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3" name="Freeform 17"/>
              <p:cNvSpPr>
                <a:spLocks/>
              </p:cNvSpPr>
              <p:nvPr/>
            </p:nvSpPr>
            <p:spPr bwMode="auto">
              <a:xfrm>
                <a:off x="4354513" y="885825"/>
                <a:ext cx="44450" cy="73025"/>
              </a:xfrm>
              <a:custGeom>
                <a:avLst/>
                <a:gdLst>
                  <a:gd name="T0" fmla="*/ 0 w 28"/>
                  <a:gd name="T1" fmla="*/ 2 h 46"/>
                  <a:gd name="T2" fmla="*/ 18 w 28"/>
                  <a:gd name="T3" fmla="*/ 46 h 46"/>
                  <a:gd name="T4" fmla="*/ 28 w 28"/>
                  <a:gd name="T5" fmla="*/ 43 h 46"/>
                  <a:gd name="T6" fmla="*/ 9 w 28"/>
                  <a:gd name="T7" fmla="*/ 0 h 46"/>
                  <a:gd name="T8" fmla="*/ 0 w 28"/>
                  <a:gd name="T9" fmla="*/ 2 h 46"/>
                </a:gdLst>
                <a:ahLst/>
                <a:cxnLst>
                  <a:cxn ang="0">
                    <a:pos x="T0" y="T1"/>
                  </a:cxn>
                  <a:cxn ang="0">
                    <a:pos x="T2" y="T3"/>
                  </a:cxn>
                  <a:cxn ang="0">
                    <a:pos x="T4" y="T5"/>
                  </a:cxn>
                  <a:cxn ang="0">
                    <a:pos x="T6" y="T7"/>
                  </a:cxn>
                  <a:cxn ang="0">
                    <a:pos x="T8" y="T9"/>
                  </a:cxn>
                </a:cxnLst>
                <a:rect l="0" t="0" r="r" b="b"/>
                <a:pathLst>
                  <a:path w="28" h="46">
                    <a:moveTo>
                      <a:pt x="0" y="2"/>
                    </a:moveTo>
                    <a:lnTo>
                      <a:pt x="18" y="46"/>
                    </a:lnTo>
                    <a:lnTo>
                      <a:pt x="28" y="43"/>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4" name="Freeform 18"/>
              <p:cNvSpPr>
                <a:spLocks/>
              </p:cNvSpPr>
              <p:nvPr/>
            </p:nvSpPr>
            <p:spPr bwMode="auto">
              <a:xfrm>
                <a:off x="4398963" y="866775"/>
                <a:ext cx="39688" cy="76200"/>
              </a:xfrm>
              <a:custGeom>
                <a:avLst/>
                <a:gdLst>
                  <a:gd name="T0" fmla="*/ 0 w 25"/>
                  <a:gd name="T1" fmla="*/ 5 h 48"/>
                  <a:gd name="T2" fmla="*/ 15 w 25"/>
                  <a:gd name="T3" fmla="*/ 48 h 48"/>
                  <a:gd name="T4" fmla="*/ 25 w 25"/>
                  <a:gd name="T5" fmla="*/ 45 h 48"/>
                  <a:gd name="T6" fmla="*/ 8 w 25"/>
                  <a:gd name="T7" fmla="*/ 0 h 48"/>
                  <a:gd name="T8" fmla="*/ 0 w 25"/>
                  <a:gd name="T9" fmla="*/ 5 h 48"/>
                </a:gdLst>
                <a:ahLst/>
                <a:cxnLst>
                  <a:cxn ang="0">
                    <a:pos x="T0" y="T1"/>
                  </a:cxn>
                  <a:cxn ang="0">
                    <a:pos x="T2" y="T3"/>
                  </a:cxn>
                  <a:cxn ang="0">
                    <a:pos x="T4" y="T5"/>
                  </a:cxn>
                  <a:cxn ang="0">
                    <a:pos x="T6" y="T7"/>
                  </a:cxn>
                  <a:cxn ang="0">
                    <a:pos x="T8" y="T9"/>
                  </a:cxn>
                </a:cxnLst>
                <a:rect l="0" t="0" r="r" b="b"/>
                <a:pathLst>
                  <a:path w="25" h="48">
                    <a:moveTo>
                      <a:pt x="0" y="5"/>
                    </a:moveTo>
                    <a:lnTo>
                      <a:pt x="15" y="48"/>
                    </a:lnTo>
                    <a:lnTo>
                      <a:pt x="25" y="45"/>
                    </a:lnTo>
                    <a:lnTo>
                      <a:pt x="8"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5" name="Freeform 19"/>
              <p:cNvSpPr>
                <a:spLocks/>
              </p:cNvSpPr>
              <p:nvPr/>
            </p:nvSpPr>
            <p:spPr bwMode="auto">
              <a:xfrm>
                <a:off x="4443413" y="854075"/>
                <a:ext cx="34925" cy="76200"/>
              </a:xfrm>
              <a:custGeom>
                <a:avLst/>
                <a:gdLst>
                  <a:gd name="T0" fmla="*/ 0 w 22"/>
                  <a:gd name="T1" fmla="*/ 3 h 48"/>
                  <a:gd name="T2" fmla="*/ 12 w 22"/>
                  <a:gd name="T3" fmla="*/ 48 h 48"/>
                  <a:gd name="T4" fmla="*/ 22 w 22"/>
                  <a:gd name="T5" fmla="*/ 45 h 48"/>
                  <a:gd name="T6" fmla="*/ 8 w 22"/>
                  <a:gd name="T7" fmla="*/ 0 h 48"/>
                  <a:gd name="T8" fmla="*/ 0 w 22"/>
                  <a:gd name="T9" fmla="*/ 3 h 48"/>
                </a:gdLst>
                <a:ahLst/>
                <a:cxnLst>
                  <a:cxn ang="0">
                    <a:pos x="T0" y="T1"/>
                  </a:cxn>
                  <a:cxn ang="0">
                    <a:pos x="T2" y="T3"/>
                  </a:cxn>
                  <a:cxn ang="0">
                    <a:pos x="T4" y="T5"/>
                  </a:cxn>
                  <a:cxn ang="0">
                    <a:pos x="T6" y="T7"/>
                  </a:cxn>
                  <a:cxn ang="0">
                    <a:pos x="T8" y="T9"/>
                  </a:cxn>
                </a:cxnLst>
                <a:rect l="0" t="0" r="r" b="b"/>
                <a:pathLst>
                  <a:path w="22" h="48">
                    <a:moveTo>
                      <a:pt x="0" y="3"/>
                    </a:moveTo>
                    <a:lnTo>
                      <a:pt x="12" y="48"/>
                    </a:lnTo>
                    <a:lnTo>
                      <a:pt x="22" y="45"/>
                    </a:lnTo>
                    <a:lnTo>
                      <a:pt x="8" y="0"/>
                    </a:lnTo>
                    <a:lnTo>
                      <a:pt x="0"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6" name="Freeform 20"/>
              <p:cNvSpPr>
                <a:spLocks/>
              </p:cNvSpPr>
              <p:nvPr/>
            </p:nvSpPr>
            <p:spPr bwMode="auto">
              <a:xfrm>
                <a:off x="4532313" y="833438"/>
                <a:ext cx="30163" cy="76200"/>
              </a:xfrm>
              <a:custGeom>
                <a:avLst/>
                <a:gdLst>
                  <a:gd name="T0" fmla="*/ 0 w 19"/>
                  <a:gd name="T1" fmla="*/ 2 h 48"/>
                  <a:gd name="T2" fmla="*/ 9 w 19"/>
                  <a:gd name="T3" fmla="*/ 48 h 48"/>
                  <a:gd name="T4" fmla="*/ 19 w 19"/>
                  <a:gd name="T5" fmla="*/ 45 h 48"/>
                  <a:gd name="T6" fmla="*/ 9 w 19"/>
                  <a:gd name="T7" fmla="*/ 0 h 48"/>
                  <a:gd name="T8" fmla="*/ 0 w 19"/>
                  <a:gd name="T9" fmla="*/ 2 h 48"/>
                </a:gdLst>
                <a:ahLst/>
                <a:cxnLst>
                  <a:cxn ang="0">
                    <a:pos x="T0" y="T1"/>
                  </a:cxn>
                  <a:cxn ang="0">
                    <a:pos x="T2" y="T3"/>
                  </a:cxn>
                  <a:cxn ang="0">
                    <a:pos x="T4" y="T5"/>
                  </a:cxn>
                  <a:cxn ang="0">
                    <a:pos x="T6" y="T7"/>
                  </a:cxn>
                  <a:cxn ang="0">
                    <a:pos x="T8" y="T9"/>
                  </a:cxn>
                </a:cxnLst>
                <a:rect l="0" t="0" r="r" b="b"/>
                <a:pathLst>
                  <a:path w="19" h="48">
                    <a:moveTo>
                      <a:pt x="0" y="2"/>
                    </a:moveTo>
                    <a:lnTo>
                      <a:pt x="9" y="48"/>
                    </a:lnTo>
                    <a:lnTo>
                      <a:pt x="19" y="45"/>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7" name="Freeform 21"/>
              <p:cNvSpPr>
                <a:spLocks/>
              </p:cNvSpPr>
              <p:nvPr/>
            </p:nvSpPr>
            <p:spPr bwMode="auto">
              <a:xfrm>
                <a:off x="4578350" y="825500"/>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8" name="Freeform 22"/>
              <p:cNvSpPr>
                <a:spLocks/>
              </p:cNvSpPr>
              <p:nvPr/>
            </p:nvSpPr>
            <p:spPr bwMode="auto">
              <a:xfrm>
                <a:off x="4622800" y="820738"/>
                <a:ext cx="23813" cy="76200"/>
              </a:xfrm>
              <a:custGeom>
                <a:avLst/>
                <a:gdLst>
                  <a:gd name="T0" fmla="*/ 0 w 15"/>
                  <a:gd name="T1" fmla="*/ 1 h 48"/>
                  <a:gd name="T2" fmla="*/ 6 w 15"/>
                  <a:gd name="T3" fmla="*/ 48 h 48"/>
                  <a:gd name="T4" fmla="*/ 15 w 15"/>
                  <a:gd name="T5" fmla="*/ 46 h 48"/>
                  <a:gd name="T6" fmla="*/ 11 w 15"/>
                  <a:gd name="T7" fmla="*/ 0 h 48"/>
                  <a:gd name="T8" fmla="*/ 0 w 15"/>
                  <a:gd name="T9" fmla="*/ 1 h 48"/>
                </a:gdLst>
                <a:ahLst/>
                <a:cxnLst>
                  <a:cxn ang="0">
                    <a:pos x="T0" y="T1"/>
                  </a:cxn>
                  <a:cxn ang="0">
                    <a:pos x="T2" y="T3"/>
                  </a:cxn>
                  <a:cxn ang="0">
                    <a:pos x="T4" y="T5"/>
                  </a:cxn>
                  <a:cxn ang="0">
                    <a:pos x="T6" y="T7"/>
                  </a:cxn>
                  <a:cxn ang="0">
                    <a:pos x="T8" y="T9"/>
                  </a:cxn>
                </a:cxnLst>
                <a:rect l="0" t="0" r="r" b="b"/>
                <a:pathLst>
                  <a:path w="15" h="48">
                    <a:moveTo>
                      <a:pt x="0" y="1"/>
                    </a:moveTo>
                    <a:lnTo>
                      <a:pt x="6" y="48"/>
                    </a:lnTo>
                    <a:lnTo>
                      <a:pt x="15" y="46"/>
                    </a:lnTo>
                    <a:lnTo>
                      <a:pt x="11"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29" name="Freeform 23"/>
              <p:cNvSpPr>
                <a:spLocks/>
              </p:cNvSpPr>
              <p:nvPr/>
            </p:nvSpPr>
            <p:spPr bwMode="auto">
              <a:xfrm>
                <a:off x="4668838" y="819150"/>
                <a:ext cx="20638" cy="74612"/>
              </a:xfrm>
              <a:custGeom>
                <a:avLst/>
                <a:gdLst>
                  <a:gd name="T0" fmla="*/ 0 w 13"/>
                  <a:gd name="T1" fmla="*/ 0 h 47"/>
                  <a:gd name="T2" fmla="*/ 3 w 13"/>
                  <a:gd name="T3" fmla="*/ 47 h 47"/>
                  <a:gd name="T4" fmla="*/ 13 w 13"/>
                  <a:gd name="T5" fmla="*/ 46 h 47"/>
                  <a:gd name="T6" fmla="*/ 10 w 13"/>
                  <a:gd name="T7" fmla="*/ 0 h 47"/>
                  <a:gd name="T8" fmla="*/ 0 w 13"/>
                  <a:gd name="T9" fmla="*/ 0 h 47"/>
                </a:gdLst>
                <a:ahLst/>
                <a:cxnLst>
                  <a:cxn ang="0">
                    <a:pos x="T0" y="T1"/>
                  </a:cxn>
                  <a:cxn ang="0">
                    <a:pos x="T2" y="T3"/>
                  </a:cxn>
                  <a:cxn ang="0">
                    <a:pos x="T4" y="T5"/>
                  </a:cxn>
                  <a:cxn ang="0">
                    <a:pos x="T6" y="T7"/>
                  </a:cxn>
                  <a:cxn ang="0">
                    <a:pos x="T8" y="T9"/>
                  </a:cxn>
                </a:cxnLst>
                <a:rect l="0" t="0" r="r" b="b"/>
                <a:pathLst>
                  <a:path w="13" h="47">
                    <a:moveTo>
                      <a:pt x="0" y="0"/>
                    </a:moveTo>
                    <a:lnTo>
                      <a:pt x="3" y="47"/>
                    </a:lnTo>
                    <a:lnTo>
                      <a:pt x="13" y="46"/>
                    </a:lnTo>
                    <a:lnTo>
                      <a:pt x="10"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0" name="Freeform 24"/>
              <p:cNvSpPr>
                <a:spLocks/>
              </p:cNvSpPr>
              <p:nvPr/>
            </p:nvSpPr>
            <p:spPr bwMode="auto">
              <a:xfrm>
                <a:off x="4757738" y="819150"/>
                <a:ext cx="20638" cy="74612"/>
              </a:xfrm>
              <a:custGeom>
                <a:avLst/>
                <a:gdLst>
                  <a:gd name="T0" fmla="*/ 0 w 13"/>
                  <a:gd name="T1" fmla="*/ 47 h 47"/>
                  <a:gd name="T2" fmla="*/ 10 w 13"/>
                  <a:gd name="T3" fmla="*/ 47 h 47"/>
                  <a:gd name="T4" fmla="*/ 13 w 13"/>
                  <a:gd name="T5" fmla="*/ 1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1"/>
                    </a:lnTo>
                    <a:lnTo>
                      <a:pt x="3"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1" name="Freeform 25"/>
              <p:cNvSpPr>
                <a:spLocks/>
              </p:cNvSpPr>
              <p:nvPr/>
            </p:nvSpPr>
            <p:spPr bwMode="auto">
              <a:xfrm>
                <a:off x="4800600" y="822325"/>
                <a:ext cx="23813" cy="76200"/>
              </a:xfrm>
              <a:custGeom>
                <a:avLst/>
                <a:gdLst>
                  <a:gd name="T0" fmla="*/ 0 w 15"/>
                  <a:gd name="T1" fmla="*/ 47 h 48"/>
                  <a:gd name="T2" fmla="*/ 10 w 15"/>
                  <a:gd name="T3" fmla="*/ 48 h 48"/>
                  <a:gd name="T4" fmla="*/ 15 w 15"/>
                  <a:gd name="T5" fmla="*/ 0 h 48"/>
                  <a:gd name="T6" fmla="*/ 6 w 15"/>
                  <a:gd name="T7" fmla="*/ 0 h 48"/>
                  <a:gd name="T8" fmla="*/ 0 w 15"/>
                  <a:gd name="T9" fmla="*/ 47 h 48"/>
                </a:gdLst>
                <a:ahLst/>
                <a:cxnLst>
                  <a:cxn ang="0">
                    <a:pos x="T0" y="T1"/>
                  </a:cxn>
                  <a:cxn ang="0">
                    <a:pos x="T2" y="T3"/>
                  </a:cxn>
                  <a:cxn ang="0">
                    <a:pos x="T4" y="T5"/>
                  </a:cxn>
                  <a:cxn ang="0">
                    <a:pos x="T6" y="T7"/>
                  </a:cxn>
                  <a:cxn ang="0">
                    <a:pos x="T8" y="T9"/>
                  </a:cxn>
                </a:cxnLst>
                <a:rect l="0" t="0" r="r" b="b"/>
                <a:pathLst>
                  <a:path w="15" h="48">
                    <a:moveTo>
                      <a:pt x="0" y="47"/>
                    </a:moveTo>
                    <a:lnTo>
                      <a:pt x="10" y="48"/>
                    </a:lnTo>
                    <a:lnTo>
                      <a:pt x="15" y="0"/>
                    </a:lnTo>
                    <a:lnTo>
                      <a:pt x="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2" name="Freeform 26"/>
              <p:cNvSpPr>
                <a:spLocks/>
              </p:cNvSpPr>
              <p:nvPr/>
            </p:nvSpPr>
            <p:spPr bwMode="auto">
              <a:xfrm>
                <a:off x="4843463" y="827088"/>
                <a:ext cx="28575" cy="76200"/>
              </a:xfrm>
              <a:custGeom>
                <a:avLst/>
                <a:gdLst>
                  <a:gd name="T0" fmla="*/ 0 w 18"/>
                  <a:gd name="T1" fmla="*/ 46 h 48"/>
                  <a:gd name="T2" fmla="*/ 9 w 18"/>
                  <a:gd name="T3" fmla="*/ 48 h 48"/>
                  <a:gd name="T4" fmla="*/ 18 w 18"/>
                  <a:gd name="T5" fmla="*/ 2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2"/>
                    </a:lnTo>
                    <a:lnTo>
                      <a:pt x="8" y="0"/>
                    </a:lnTo>
                    <a:lnTo>
                      <a:pt x="0" y="4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3" name="Freeform 27"/>
              <p:cNvSpPr>
                <a:spLocks/>
              </p:cNvSpPr>
              <p:nvPr/>
            </p:nvSpPr>
            <p:spPr bwMode="auto">
              <a:xfrm>
                <a:off x="4884738" y="836613"/>
                <a:ext cx="31750" cy="74612"/>
              </a:xfrm>
              <a:custGeom>
                <a:avLst/>
                <a:gdLst>
                  <a:gd name="T0" fmla="*/ 0 w 20"/>
                  <a:gd name="T1" fmla="*/ 45 h 47"/>
                  <a:gd name="T2" fmla="*/ 10 w 20"/>
                  <a:gd name="T3" fmla="*/ 47 h 47"/>
                  <a:gd name="T4" fmla="*/ 20 w 20"/>
                  <a:gd name="T5" fmla="*/ 1 h 47"/>
                  <a:gd name="T6" fmla="*/ 10 w 20"/>
                  <a:gd name="T7" fmla="*/ 0 h 47"/>
                  <a:gd name="T8" fmla="*/ 0 w 20"/>
                  <a:gd name="T9" fmla="*/ 45 h 47"/>
                </a:gdLst>
                <a:ahLst/>
                <a:cxnLst>
                  <a:cxn ang="0">
                    <a:pos x="T0" y="T1"/>
                  </a:cxn>
                  <a:cxn ang="0">
                    <a:pos x="T2" y="T3"/>
                  </a:cxn>
                  <a:cxn ang="0">
                    <a:pos x="T4" y="T5"/>
                  </a:cxn>
                  <a:cxn ang="0">
                    <a:pos x="T6" y="T7"/>
                  </a:cxn>
                  <a:cxn ang="0">
                    <a:pos x="T8" y="T9"/>
                  </a:cxn>
                </a:cxnLst>
                <a:rect l="0" t="0" r="r" b="b"/>
                <a:pathLst>
                  <a:path w="20" h="47">
                    <a:moveTo>
                      <a:pt x="0" y="45"/>
                    </a:moveTo>
                    <a:lnTo>
                      <a:pt x="10" y="47"/>
                    </a:lnTo>
                    <a:lnTo>
                      <a:pt x="20" y="1"/>
                    </a:lnTo>
                    <a:lnTo>
                      <a:pt x="10"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4" name="Freeform 28"/>
              <p:cNvSpPr>
                <a:spLocks/>
              </p:cNvSpPr>
              <p:nvPr/>
            </p:nvSpPr>
            <p:spPr bwMode="auto">
              <a:xfrm>
                <a:off x="4968875" y="858838"/>
                <a:ext cx="38100" cy="74612"/>
              </a:xfrm>
              <a:custGeom>
                <a:avLst/>
                <a:gdLst>
                  <a:gd name="T0" fmla="*/ 0 w 24"/>
                  <a:gd name="T1" fmla="*/ 45 h 47"/>
                  <a:gd name="T2" fmla="*/ 9 w 24"/>
                  <a:gd name="T3" fmla="*/ 47 h 47"/>
                  <a:gd name="T4" fmla="*/ 24 w 24"/>
                  <a:gd name="T5" fmla="*/ 3 h 47"/>
                  <a:gd name="T6" fmla="*/ 14 w 24"/>
                  <a:gd name="T7" fmla="*/ 0 h 47"/>
                  <a:gd name="T8" fmla="*/ 0 w 24"/>
                  <a:gd name="T9" fmla="*/ 45 h 47"/>
                </a:gdLst>
                <a:ahLst/>
                <a:cxnLst>
                  <a:cxn ang="0">
                    <a:pos x="T0" y="T1"/>
                  </a:cxn>
                  <a:cxn ang="0">
                    <a:pos x="T2" y="T3"/>
                  </a:cxn>
                  <a:cxn ang="0">
                    <a:pos x="T4" y="T5"/>
                  </a:cxn>
                  <a:cxn ang="0">
                    <a:pos x="T6" y="T7"/>
                  </a:cxn>
                  <a:cxn ang="0">
                    <a:pos x="T8" y="T9"/>
                  </a:cxn>
                </a:cxnLst>
                <a:rect l="0" t="0" r="r" b="b"/>
                <a:pathLst>
                  <a:path w="24" h="47">
                    <a:moveTo>
                      <a:pt x="0" y="45"/>
                    </a:moveTo>
                    <a:lnTo>
                      <a:pt x="9" y="47"/>
                    </a:lnTo>
                    <a:lnTo>
                      <a:pt x="24" y="3"/>
                    </a:lnTo>
                    <a:lnTo>
                      <a:pt x="14"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5" name="Freeform 29"/>
              <p:cNvSpPr>
                <a:spLocks/>
              </p:cNvSpPr>
              <p:nvPr/>
            </p:nvSpPr>
            <p:spPr bwMode="auto">
              <a:xfrm>
                <a:off x="5010150" y="871538"/>
                <a:ext cx="39688" cy="76200"/>
              </a:xfrm>
              <a:custGeom>
                <a:avLst/>
                <a:gdLst>
                  <a:gd name="T0" fmla="*/ 16 w 25"/>
                  <a:gd name="T1" fmla="*/ 0 h 48"/>
                  <a:gd name="T2" fmla="*/ 0 w 25"/>
                  <a:gd name="T3" fmla="*/ 45 h 48"/>
                  <a:gd name="T4" fmla="*/ 9 w 25"/>
                  <a:gd name="T5" fmla="*/ 48 h 48"/>
                  <a:gd name="T6" fmla="*/ 25 w 25"/>
                  <a:gd name="T7" fmla="*/ 4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5"/>
                    </a:lnTo>
                    <a:lnTo>
                      <a:pt x="9" y="48"/>
                    </a:lnTo>
                    <a:lnTo>
                      <a:pt x="25" y="4"/>
                    </a:lnTo>
                    <a:lnTo>
                      <a:pt x="1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6" name="Freeform 30"/>
              <p:cNvSpPr>
                <a:spLocks/>
              </p:cNvSpPr>
              <p:nvPr/>
            </p:nvSpPr>
            <p:spPr bwMode="auto">
              <a:xfrm>
                <a:off x="5049838" y="889000"/>
                <a:ext cx="44450" cy="74612"/>
              </a:xfrm>
              <a:custGeom>
                <a:avLst/>
                <a:gdLst>
                  <a:gd name="T0" fmla="*/ 18 w 28"/>
                  <a:gd name="T1" fmla="*/ 0 h 47"/>
                  <a:gd name="T2" fmla="*/ 0 w 28"/>
                  <a:gd name="T3" fmla="*/ 44 h 47"/>
                  <a:gd name="T4" fmla="*/ 8 w 28"/>
                  <a:gd name="T5" fmla="*/ 47 h 47"/>
                  <a:gd name="T6" fmla="*/ 28 w 28"/>
                  <a:gd name="T7" fmla="*/ 5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4"/>
                    </a:lnTo>
                    <a:lnTo>
                      <a:pt x="8" y="47"/>
                    </a:lnTo>
                    <a:lnTo>
                      <a:pt x="28" y="5"/>
                    </a:lnTo>
                    <a:lnTo>
                      <a:pt x="18"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7" name="Freeform 31"/>
              <p:cNvSpPr>
                <a:spLocks/>
              </p:cNvSpPr>
              <p:nvPr/>
            </p:nvSpPr>
            <p:spPr bwMode="auto">
              <a:xfrm>
                <a:off x="5087938" y="908050"/>
                <a:ext cx="47625" cy="73025"/>
              </a:xfrm>
              <a:custGeom>
                <a:avLst/>
                <a:gdLst>
                  <a:gd name="T0" fmla="*/ 21 w 30"/>
                  <a:gd name="T1" fmla="*/ 0 h 46"/>
                  <a:gd name="T2" fmla="*/ 0 w 30"/>
                  <a:gd name="T3" fmla="*/ 42 h 46"/>
                  <a:gd name="T4" fmla="*/ 9 w 30"/>
                  <a:gd name="T5" fmla="*/ 46 h 46"/>
                  <a:gd name="T6" fmla="*/ 30 w 30"/>
                  <a:gd name="T7" fmla="*/ 4 h 46"/>
                  <a:gd name="T8" fmla="*/ 21 w 30"/>
                  <a:gd name="T9" fmla="*/ 0 h 46"/>
                </a:gdLst>
                <a:ahLst/>
                <a:cxnLst>
                  <a:cxn ang="0">
                    <a:pos x="T0" y="T1"/>
                  </a:cxn>
                  <a:cxn ang="0">
                    <a:pos x="T2" y="T3"/>
                  </a:cxn>
                  <a:cxn ang="0">
                    <a:pos x="T4" y="T5"/>
                  </a:cxn>
                  <a:cxn ang="0">
                    <a:pos x="T6" y="T7"/>
                  </a:cxn>
                  <a:cxn ang="0">
                    <a:pos x="T8" y="T9"/>
                  </a:cxn>
                </a:cxnLst>
                <a:rect l="0" t="0" r="r" b="b"/>
                <a:pathLst>
                  <a:path w="30" h="46">
                    <a:moveTo>
                      <a:pt x="21" y="0"/>
                    </a:moveTo>
                    <a:lnTo>
                      <a:pt x="0" y="42"/>
                    </a:lnTo>
                    <a:lnTo>
                      <a:pt x="9" y="46"/>
                    </a:lnTo>
                    <a:lnTo>
                      <a:pt x="30" y="4"/>
                    </a:lnTo>
                    <a:lnTo>
                      <a:pt x="2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8" name="Freeform 32"/>
              <p:cNvSpPr>
                <a:spLocks/>
              </p:cNvSpPr>
              <p:nvPr/>
            </p:nvSpPr>
            <p:spPr bwMode="auto">
              <a:xfrm>
                <a:off x="5162550" y="952500"/>
                <a:ext cx="53975" cy="69850"/>
              </a:xfrm>
              <a:custGeom>
                <a:avLst/>
                <a:gdLst>
                  <a:gd name="T0" fmla="*/ 25 w 34"/>
                  <a:gd name="T1" fmla="*/ 0 h 44"/>
                  <a:gd name="T2" fmla="*/ 0 w 34"/>
                  <a:gd name="T3" fmla="*/ 39 h 44"/>
                  <a:gd name="T4" fmla="*/ 9 w 34"/>
                  <a:gd name="T5" fmla="*/ 44 h 44"/>
                  <a:gd name="T6" fmla="*/ 34 w 34"/>
                  <a:gd name="T7" fmla="*/ 5 h 44"/>
                  <a:gd name="T8" fmla="*/ 25 w 34"/>
                  <a:gd name="T9" fmla="*/ 0 h 44"/>
                </a:gdLst>
                <a:ahLst/>
                <a:cxnLst>
                  <a:cxn ang="0">
                    <a:pos x="T0" y="T1"/>
                  </a:cxn>
                  <a:cxn ang="0">
                    <a:pos x="T2" y="T3"/>
                  </a:cxn>
                  <a:cxn ang="0">
                    <a:pos x="T4" y="T5"/>
                  </a:cxn>
                  <a:cxn ang="0">
                    <a:pos x="T6" y="T7"/>
                  </a:cxn>
                  <a:cxn ang="0">
                    <a:pos x="T8" y="T9"/>
                  </a:cxn>
                </a:cxnLst>
                <a:rect l="0" t="0" r="r" b="b"/>
                <a:pathLst>
                  <a:path w="34" h="44">
                    <a:moveTo>
                      <a:pt x="25" y="0"/>
                    </a:moveTo>
                    <a:lnTo>
                      <a:pt x="0" y="39"/>
                    </a:lnTo>
                    <a:lnTo>
                      <a:pt x="9" y="44"/>
                    </a:lnTo>
                    <a:lnTo>
                      <a:pt x="34" y="5"/>
                    </a:lnTo>
                    <a:lnTo>
                      <a:pt x="2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39" name="Freeform 33"/>
              <p:cNvSpPr>
                <a:spLocks/>
              </p:cNvSpPr>
              <p:nvPr/>
            </p:nvSpPr>
            <p:spPr bwMode="auto">
              <a:xfrm>
                <a:off x="5199063" y="976313"/>
                <a:ext cx="55563" cy="71437"/>
              </a:xfrm>
              <a:custGeom>
                <a:avLst/>
                <a:gdLst>
                  <a:gd name="T0" fmla="*/ 26 w 35"/>
                  <a:gd name="T1" fmla="*/ 0 h 45"/>
                  <a:gd name="T2" fmla="*/ 0 w 35"/>
                  <a:gd name="T3" fmla="*/ 39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39"/>
                    </a:lnTo>
                    <a:lnTo>
                      <a:pt x="8" y="45"/>
                    </a:lnTo>
                    <a:lnTo>
                      <a:pt x="35" y="6"/>
                    </a:lnTo>
                    <a:lnTo>
                      <a:pt x="2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0" name="Freeform 34"/>
              <p:cNvSpPr>
                <a:spLocks/>
              </p:cNvSpPr>
              <p:nvPr/>
            </p:nvSpPr>
            <p:spPr bwMode="auto">
              <a:xfrm>
                <a:off x="5233988" y="1003300"/>
                <a:ext cx="57150" cy="68262"/>
              </a:xfrm>
              <a:custGeom>
                <a:avLst/>
                <a:gdLst>
                  <a:gd name="T0" fmla="*/ 29 w 36"/>
                  <a:gd name="T1" fmla="*/ 0 h 43"/>
                  <a:gd name="T2" fmla="*/ 0 w 36"/>
                  <a:gd name="T3" fmla="*/ 36 h 43"/>
                  <a:gd name="T4" fmla="*/ 8 w 36"/>
                  <a:gd name="T5" fmla="*/ 43 h 43"/>
                  <a:gd name="T6" fmla="*/ 36 w 36"/>
                  <a:gd name="T7" fmla="*/ 5 h 43"/>
                  <a:gd name="T8" fmla="*/ 29 w 36"/>
                  <a:gd name="T9" fmla="*/ 0 h 43"/>
                </a:gdLst>
                <a:ahLst/>
                <a:cxnLst>
                  <a:cxn ang="0">
                    <a:pos x="T0" y="T1"/>
                  </a:cxn>
                  <a:cxn ang="0">
                    <a:pos x="T2" y="T3"/>
                  </a:cxn>
                  <a:cxn ang="0">
                    <a:pos x="T4" y="T5"/>
                  </a:cxn>
                  <a:cxn ang="0">
                    <a:pos x="T6" y="T7"/>
                  </a:cxn>
                  <a:cxn ang="0">
                    <a:pos x="T8" y="T9"/>
                  </a:cxn>
                </a:cxnLst>
                <a:rect l="0" t="0" r="r" b="b"/>
                <a:pathLst>
                  <a:path w="36" h="43">
                    <a:moveTo>
                      <a:pt x="29" y="0"/>
                    </a:moveTo>
                    <a:lnTo>
                      <a:pt x="0" y="36"/>
                    </a:lnTo>
                    <a:lnTo>
                      <a:pt x="8" y="43"/>
                    </a:lnTo>
                    <a:lnTo>
                      <a:pt x="36" y="5"/>
                    </a:lnTo>
                    <a:lnTo>
                      <a:pt x="29"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1" name="Freeform 35"/>
              <p:cNvSpPr>
                <a:spLocks/>
              </p:cNvSpPr>
              <p:nvPr/>
            </p:nvSpPr>
            <p:spPr bwMode="auto">
              <a:xfrm>
                <a:off x="5267325" y="1031875"/>
                <a:ext cx="60325" cy="66675"/>
              </a:xfrm>
              <a:custGeom>
                <a:avLst/>
                <a:gdLst>
                  <a:gd name="T0" fmla="*/ 31 w 38"/>
                  <a:gd name="T1" fmla="*/ 0 h 42"/>
                  <a:gd name="T2" fmla="*/ 0 w 38"/>
                  <a:gd name="T3" fmla="*/ 35 h 42"/>
                  <a:gd name="T4" fmla="*/ 8 w 38"/>
                  <a:gd name="T5" fmla="*/ 42 h 42"/>
                  <a:gd name="T6" fmla="*/ 38 w 38"/>
                  <a:gd name="T7" fmla="*/ 6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5"/>
                    </a:lnTo>
                    <a:lnTo>
                      <a:pt x="8" y="42"/>
                    </a:lnTo>
                    <a:lnTo>
                      <a:pt x="38" y="6"/>
                    </a:lnTo>
                    <a:lnTo>
                      <a:pt x="3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2" name="Freeform 36"/>
              <p:cNvSpPr>
                <a:spLocks/>
              </p:cNvSpPr>
              <p:nvPr/>
            </p:nvSpPr>
            <p:spPr bwMode="auto">
              <a:xfrm>
                <a:off x="5283200" y="1055688"/>
                <a:ext cx="84138" cy="87312"/>
              </a:xfrm>
              <a:custGeom>
                <a:avLst/>
                <a:gdLst>
                  <a:gd name="T0" fmla="*/ 46 w 53"/>
                  <a:gd name="T1" fmla="*/ 0 h 55"/>
                  <a:gd name="T2" fmla="*/ 0 w 53"/>
                  <a:gd name="T3" fmla="*/ 49 h 55"/>
                  <a:gd name="T4" fmla="*/ 7 w 53"/>
                  <a:gd name="T5" fmla="*/ 55 h 55"/>
                  <a:gd name="T6" fmla="*/ 53 w 53"/>
                  <a:gd name="T7" fmla="*/ 6 h 55"/>
                  <a:gd name="T8" fmla="*/ 46 w 53"/>
                  <a:gd name="T9" fmla="*/ 0 h 55"/>
                </a:gdLst>
                <a:ahLst/>
                <a:cxnLst>
                  <a:cxn ang="0">
                    <a:pos x="T0" y="T1"/>
                  </a:cxn>
                  <a:cxn ang="0">
                    <a:pos x="T2" y="T3"/>
                  </a:cxn>
                  <a:cxn ang="0">
                    <a:pos x="T4" y="T5"/>
                  </a:cxn>
                  <a:cxn ang="0">
                    <a:pos x="T6" y="T7"/>
                  </a:cxn>
                  <a:cxn ang="0">
                    <a:pos x="T8" y="T9"/>
                  </a:cxn>
                </a:cxnLst>
                <a:rect l="0" t="0" r="r" b="b"/>
                <a:pathLst>
                  <a:path w="53" h="55">
                    <a:moveTo>
                      <a:pt x="46" y="0"/>
                    </a:moveTo>
                    <a:lnTo>
                      <a:pt x="0" y="49"/>
                    </a:lnTo>
                    <a:lnTo>
                      <a:pt x="7" y="55"/>
                    </a:lnTo>
                    <a:lnTo>
                      <a:pt x="53" y="6"/>
                    </a:lnTo>
                    <a:lnTo>
                      <a:pt x="46"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3" name="Freeform 68"/>
              <p:cNvSpPr>
                <a:spLocks/>
              </p:cNvSpPr>
              <p:nvPr/>
            </p:nvSpPr>
            <p:spPr bwMode="auto">
              <a:xfrm>
                <a:off x="4294188" y="931863"/>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2 h 82"/>
                  <a:gd name="T10" fmla="*/ 0 w 389"/>
                  <a:gd name="T11" fmla="*/ 77 h 82"/>
                  <a:gd name="T12" fmla="*/ 68 w 389"/>
                  <a:gd name="T13" fmla="*/ 65 h 82"/>
                  <a:gd name="T14" fmla="*/ 76 w 389"/>
                  <a:gd name="T15" fmla="*/ 64 h 82"/>
                  <a:gd name="T16" fmla="*/ 186 w 389"/>
                  <a:gd name="T17" fmla="*/ 58 h 82"/>
                  <a:gd name="T18" fmla="*/ 389 w 389"/>
                  <a:gd name="T19" fmla="*/ 82 h 82"/>
                  <a:gd name="T20" fmla="*/ 60 w 389"/>
                  <a:gd name="T21" fmla="*/ 44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8"/>
                      <a:pt x="49" y="49"/>
                    </a:cubicBezTo>
                    <a:cubicBezTo>
                      <a:pt x="49" y="49"/>
                      <a:pt x="48" y="50"/>
                      <a:pt x="47" y="50"/>
                    </a:cubicBezTo>
                    <a:cubicBezTo>
                      <a:pt x="46" y="51"/>
                      <a:pt x="44" y="52"/>
                      <a:pt x="42" y="52"/>
                    </a:cubicBezTo>
                    <a:cubicBezTo>
                      <a:pt x="28" y="60"/>
                      <a:pt x="14" y="68"/>
                      <a:pt x="0" y="77"/>
                    </a:cubicBezTo>
                    <a:cubicBezTo>
                      <a:pt x="21" y="73"/>
                      <a:pt x="44" y="68"/>
                      <a:pt x="68" y="65"/>
                    </a:cubicBezTo>
                    <a:cubicBezTo>
                      <a:pt x="76" y="64"/>
                      <a:pt x="76" y="64"/>
                      <a:pt x="76" y="64"/>
                    </a:cubicBezTo>
                    <a:cubicBezTo>
                      <a:pt x="111" y="60"/>
                      <a:pt x="147" y="58"/>
                      <a:pt x="186" y="58"/>
                    </a:cubicBezTo>
                    <a:cubicBezTo>
                      <a:pt x="262" y="58"/>
                      <a:pt x="333" y="67"/>
                      <a:pt x="389" y="82"/>
                    </a:cubicBezTo>
                    <a:cubicBezTo>
                      <a:pt x="295" y="12"/>
                      <a:pt x="166" y="0"/>
                      <a:pt x="60" y="44"/>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4" name="Freeform 70"/>
              <p:cNvSpPr>
                <a:spLocks/>
              </p:cNvSpPr>
              <p:nvPr/>
            </p:nvSpPr>
            <p:spPr bwMode="auto">
              <a:xfrm>
                <a:off x="4573588" y="1082675"/>
                <a:ext cx="42863" cy="65087"/>
              </a:xfrm>
              <a:custGeom>
                <a:avLst/>
                <a:gdLst>
                  <a:gd name="T0" fmla="*/ 0 w 19"/>
                  <a:gd name="T1" fmla="*/ 27 h 29"/>
                  <a:gd name="T2" fmla="*/ 0 w 19"/>
                  <a:gd name="T3" fmla="*/ 21 h 29"/>
                  <a:gd name="T4" fmla="*/ 4 w 19"/>
                  <a:gd name="T5" fmla="*/ 23 h 29"/>
                  <a:gd name="T6" fmla="*/ 8 w 19"/>
                  <a:gd name="T7" fmla="*/ 24 h 29"/>
                  <a:gd name="T8" fmla="*/ 10 w 19"/>
                  <a:gd name="T9" fmla="*/ 24 h 29"/>
                  <a:gd name="T10" fmla="*/ 11 w 19"/>
                  <a:gd name="T11" fmla="*/ 23 h 29"/>
                  <a:gd name="T12" fmla="*/ 12 w 19"/>
                  <a:gd name="T13" fmla="*/ 22 h 29"/>
                  <a:gd name="T14" fmla="*/ 12 w 19"/>
                  <a:gd name="T15" fmla="*/ 21 h 29"/>
                  <a:gd name="T16" fmla="*/ 12 w 19"/>
                  <a:gd name="T17" fmla="*/ 20 h 29"/>
                  <a:gd name="T18" fmla="*/ 11 w 19"/>
                  <a:gd name="T19" fmla="*/ 18 h 29"/>
                  <a:gd name="T20" fmla="*/ 9 w 19"/>
                  <a:gd name="T21" fmla="*/ 17 h 29"/>
                  <a:gd name="T22" fmla="*/ 6 w 19"/>
                  <a:gd name="T23" fmla="*/ 16 h 29"/>
                  <a:gd name="T24" fmla="*/ 1 w 19"/>
                  <a:gd name="T25" fmla="*/ 13 h 29"/>
                  <a:gd name="T26" fmla="*/ 0 w 19"/>
                  <a:gd name="T27" fmla="*/ 8 h 29"/>
                  <a:gd name="T28" fmla="*/ 1 w 19"/>
                  <a:gd name="T29" fmla="*/ 5 h 29"/>
                  <a:gd name="T30" fmla="*/ 3 w 19"/>
                  <a:gd name="T31" fmla="*/ 2 h 29"/>
                  <a:gd name="T32" fmla="*/ 7 w 19"/>
                  <a:gd name="T33" fmla="*/ 1 h 29"/>
                  <a:gd name="T34" fmla="*/ 11 w 19"/>
                  <a:gd name="T35" fmla="*/ 0 h 29"/>
                  <a:gd name="T36" fmla="*/ 15 w 19"/>
                  <a:gd name="T37" fmla="*/ 0 h 29"/>
                  <a:gd name="T38" fmla="*/ 18 w 19"/>
                  <a:gd name="T39" fmla="*/ 1 h 29"/>
                  <a:gd name="T40" fmla="*/ 18 w 19"/>
                  <a:gd name="T41" fmla="*/ 7 h 29"/>
                  <a:gd name="T42" fmla="*/ 16 w 19"/>
                  <a:gd name="T43" fmla="*/ 6 h 29"/>
                  <a:gd name="T44" fmla="*/ 14 w 19"/>
                  <a:gd name="T45" fmla="*/ 5 h 29"/>
                  <a:gd name="T46" fmla="*/ 13 w 19"/>
                  <a:gd name="T47" fmla="*/ 5 h 29"/>
                  <a:gd name="T48" fmla="*/ 11 w 19"/>
                  <a:gd name="T49" fmla="*/ 5 h 29"/>
                  <a:gd name="T50" fmla="*/ 9 w 19"/>
                  <a:gd name="T51" fmla="*/ 5 h 29"/>
                  <a:gd name="T52" fmla="*/ 8 w 19"/>
                  <a:gd name="T53" fmla="*/ 6 h 29"/>
                  <a:gd name="T54" fmla="*/ 7 w 19"/>
                  <a:gd name="T55" fmla="*/ 7 h 29"/>
                  <a:gd name="T56" fmla="*/ 6 w 19"/>
                  <a:gd name="T57" fmla="*/ 8 h 29"/>
                  <a:gd name="T58" fmla="*/ 7 w 19"/>
                  <a:gd name="T59" fmla="*/ 9 h 29"/>
                  <a:gd name="T60" fmla="*/ 8 w 19"/>
                  <a:gd name="T61" fmla="*/ 10 h 29"/>
                  <a:gd name="T62" fmla="*/ 9 w 19"/>
                  <a:gd name="T63" fmla="*/ 11 h 29"/>
                  <a:gd name="T64" fmla="*/ 12 w 19"/>
                  <a:gd name="T65" fmla="*/ 12 h 29"/>
                  <a:gd name="T66" fmla="*/ 15 w 19"/>
                  <a:gd name="T67" fmla="*/ 14 h 29"/>
                  <a:gd name="T68" fmla="*/ 17 w 19"/>
                  <a:gd name="T69" fmla="*/ 15 h 29"/>
                  <a:gd name="T70" fmla="*/ 18 w 19"/>
                  <a:gd name="T71" fmla="*/ 18 h 29"/>
                  <a:gd name="T72" fmla="*/ 19 w 19"/>
                  <a:gd name="T73" fmla="*/ 21 h 29"/>
                  <a:gd name="T74" fmla="*/ 18 w 19"/>
                  <a:gd name="T75" fmla="*/ 24 h 29"/>
                  <a:gd name="T76" fmla="*/ 16 w 19"/>
                  <a:gd name="T77" fmla="*/ 27 h 29"/>
                  <a:gd name="T78" fmla="*/ 12 w 19"/>
                  <a:gd name="T79" fmla="*/ 28 h 29"/>
                  <a:gd name="T80" fmla="*/ 8 w 19"/>
                  <a:gd name="T81" fmla="*/ 29 h 29"/>
                  <a:gd name="T82" fmla="*/ 4 w 19"/>
                  <a:gd name="T83" fmla="*/ 28 h 29"/>
                  <a:gd name="T84" fmla="*/ 0 w 19"/>
                  <a:gd name="T8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29">
                    <a:moveTo>
                      <a:pt x="0" y="27"/>
                    </a:moveTo>
                    <a:cubicBezTo>
                      <a:pt x="0" y="21"/>
                      <a:pt x="0" y="21"/>
                      <a:pt x="0" y="21"/>
                    </a:cubicBezTo>
                    <a:cubicBezTo>
                      <a:pt x="1" y="22"/>
                      <a:pt x="2" y="23"/>
                      <a:pt x="4" y="23"/>
                    </a:cubicBezTo>
                    <a:cubicBezTo>
                      <a:pt x="5" y="24"/>
                      <a:pt x="6" y="24"/>
                      <a:pt x="8" y="24"/>
                    </a:cubicBezTo>
                    <a:cubicBezTo>
                      <a:pt x="8" y="24"/>
                      <a:pt x="9" y="24"/>
                      <a:pt x="10" y="24"/>
                    </a:cubicBezTo>
                    <a:cubicBezTo>
                      <a:pt x="10" y="24"/>
                      <a:pt x="11" y="23"/>
                      <a:pt x="11" y="23"/>
                    </a:cubicBezTo>
                    <a:cubicBezTo>
                      <a:pt x="12" y="23"/>
                      <a:pt x="12" y="23"/>
                      <a:pt x="12" y="22"/>
                    </a:cubicBezTo>
                    <a:cubicBezTo>
                      <a:pt x="12" y="22"/>
                      <a:pt x="12" y="22"/>
                      <a:pt x="12" y="21"/>
                    </a:cubicBezTo>
                    <a:cubicBezTo>
                      <a:pt x="12" y="21"/>
                      <a:pt x="12" y="20"/>
                      <a:pt x="12" y="20"/>
                    </a:cubicBezTo>
                    <a:cubicBezTo>
                      <a:pt x="12" y="19"/>
                      <a:pt x="11" y="19"/>
                      <a:pt x="11" y="18"/>
                    </a:cubicBezTo>
                    <a:cubicBezTo>
                      <a:pt x="10" y="18"/>
                      <a:pt x="9" y="18"/>
                      <a:pt x="9" y="17"/>
                    </a:cubicBezTo>
                    <a:cubicBezTo>
                      <a:pt x="8" y="17"/>
                      <a:pt x="7" y="17"/>
                      <a:pt x="6" y="16"/>
                    </a:cubicBezTo>
                    <a:cubicBezTo>
                      <a:pt x="4" y="15"/>
                      <a:pt x="2" y="14"/>
                      <a:pt x="1" y="13"/>
                    </a:cubicBezTo>
                    <a:cubicBezTo>
                      <a:pt x="0" y="12"/>
                      <a:pt x="0" y="10"/>
                      <a:pt x="0" y="8"/>
                    </a:cubicBezTo>
                    <a:cubicBezTo>
                      <a:pt x="0" y="7"/>
                      <a:pt x="0" y="6"/>
                      <a:pt x="1" y="5"/>
                    </a:cubicBezTo>
                    <a:cubicBezTo>
                      <a:pt x="1" y="4"/>
                      <a:pt x="2" y="3"/>
                      <a:pt x="3" y="2"/>
                    </a:cubicBezTo>
                    <a:cubicBezTo>
                      <a:pt x="4" y="1"/>
                      <a:pt x="5" y="1"/>
                      <a:pt x="7" y="1"/>
                    </a:cubicBezTo>
                    <a:cubicBezTo>
                      <a:pt x="8" y="0"/>
                      <a:pt x="9" y="0"/>
                      <a:pt x="11" y="0"/>
                    </a:cubicBezTo>
                    <a:cubicBezTo>
                      <a:pt x="12" y="0"/>
                      <a:pt x="13" y="0"/>
                      <a:pt x="15" y="0"/>
                    </a:cubicBezTo>
                    <a:cubicBezTo>
                      <a:pt x="16" y="0"/>
                      <a:pt x="17" y="1"/>
                      <a:pt x="18" y="1"/>
                    </a:cubicBezTo>
                    <a:cubicBezTo>
                      <a:pt x="18" y="7"/>
                      <a:pt x="18" y="7"/>
                      <a:pt x="18" y="7"/>
                    </a:cubicBezTo>
                    <a:cubicBezTo>
                      <a:pt x="17" y="7"/>
                      <a:pt x="17" y="6"/>
                      <a:pt x="16" y="6"/>
                    </a:cubicBezTo>
                    <a:cubicBezTo>
                      <a:pt x="16" y="6"/>
                      <a:pt x="15" y="6"/>
                      <a:pt x="14" y="5"/>
                    </a:cubicBezTo>
                    <a:cubicBezTo>
                      <a:pt x="14" y="5"/>
                      <a:pt x="13" y="5"/>
                      <a:pt x="13" y="5"/>
                    </a:cubicBezTo>
                    <a:cubicBezTo>
                      <a:pt x="12" y="5"/>
                      <a:pt x="12" y="5"/>
                      <a:pt x="11" y="5"/>
                    </a:cubicBezTo>
                    <a:cubicBezTo>
                      <a:pt x="10" y="5"/>
                      <a:pt x="10" y="5"/>
                      <a:pt x="9" y="5"/>
                    </a:cubicBezTo>
                    <a:cubicBezTo>
                      <a:pt x="9" y="5"/>
                      <a:pt x="8" y="6"/>
                      <a:pt x="8" y="6"/>
                    </a:cubicBezTo>
                    <a:cubicBezTo>
                      <a:pt x="7" y="6"/>
                      <a:pt x="7" y="6"/>
                      <a:pt x="7" y="7"/>
                    </a:cubicBezTo>
                    <a:cubicBezTo>
                      <a:pt x="7" y="7"/>
                      <a:pt x="6" y="7"/>
                      <a:pt x="6" y="8"/>
                    </a:cubicBezTo>
                    <a:cubicBezTo>
                      <a:pt x="6" y="8"/>
                      <a:pt x="7" y="9"/>
                      <a:pt x="7" y="9"/>
                    </a:cubicBezTo>
                    <a:cubicBezTo>
                      <a:pt x="7" y="9"/>
                      <a:pt x="7" y="10"/>
                      <a:pt x="8" y="10"/>
                    </a:cubicBezTo>
                    <a:cubicBezTo>
                      <a:pt x="8" y="10"/>
                      <a:pt x="9" y="11"/>
                      <a:pt x="9" y="11"/>
                    </a:cubicBezTo>
                    <a:cubicBezTo>
                      <a:pt x="10" y="11"/>
                      <a:pt x="11" y="12"/>
                      <a:pt x="12" y="12"/>
                    </a:cubicBezTo>
                    <a:cubicBezTo>
                      <a:pt x="13" y="13"/>
                      <a:pt x="14" y="13"/>
                      <a:pt x="15" y="14"/>
                    </a:cubicBezTo>
                    <a:cubicBezTo>
                      <a:pt x="16" y="14"/>
                      <a:pt x="16" y="15"/>
                      <a:pt x="17" y="15"/>
                    </a:cubicBezTo>
                    <a:cubicBezTo>
                      <a:pt x="18" y="16"/>
                      <a:pt x="18" y="17"/>
                      <a:pt x="18" y="18"/>
                    </a:cubicBezTo>
                    <a:cubicBezTo>
                      <a:pt x="19" y="18"/>
                      <a:pt x="19" y="19"/>
                      <a:pt x="19" y="21"/>
                    </a:cubicBezTo>
                    <a:cubicBezTo>
                      <a:pt x="19" y="22"/>
                      <a:pt x="19" y="23"/>
                      <a:pt x="18" y="24"/>
                    </a:cubicBezTo>
                    <a:cubicBezTo>
                      <a:pt x="17" y="26"/>
                      <a:pt x="17" y="26"/>
                      <a:pt x="16" y="27"/>
                    </a:cubicBezTo>
                    <a:cubicBezTo>
                      <a:pt x="15" y="28"/>
                      <a:pt x="13" y="28"/>
                      <a:pt x="12" y="28"/>
                    </a:cubicBezTo>
                    <a:cubicBezTo>
                      <a:pt x="11" y="29"/>
                      <a:pt x="9" y="29"/>
                      <a:pt x="8" y="29"/>
                    </a:cubicBezTo>
                    <a:cubicBezTo>
                      <a:pt x="6" y="29"/>
                      <a:pt x="5" y="29"/>
                      <a:pt x="4" y="28"/>
                    </a:cubicBezTo>
                    <a:cubicBezTo>
                      <a:pt x="2" y="28"/>
                      <a:pt x="1" y="28"/>
                      <a:pt x="0" y="27"/>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5" name="Freeform 71"/>
              <p:cNvSpPr>
                <a:spLocks noEditPoints="1"/>
              </p:cNvSpPr>
              <p:nvPr/>
            </p:nvSpPr>
            <p:spPr bwMode="auto">
              <a:xfrm>
                <a:off x="4624388" y="1085850"/>
                <a:ext cx="47625" cy="58737"/>
              </a:xfrm>
              <a:custGeom>
                <a:avLst/>
                <a:gdLst>
                  <a:gd name="T0" fmla="*/ 7 w 21"/>
                  <a:gd name="T1" fmla="*/ 18 h 27"/>
                  <a:gd name="T2" fmla="*/ 7 w 21"/>
                  <a:gd name="T3" fmla="*/ 27 h 27"/>
                  <a:gd name="T4" fmla="*/ 0 w 21"/>
                  <a:gd name="T5" fmla="*/ 27 h 27"/>
                  <a:gd name="T6" fmla="*/ 0 w 21"/>
                  <a:gd name="T7" fmla="*/ 0 h 27"/>
                  <a:gd name="T8" fmla="*/ 10 w 21"/>
                  <a:gd name="T9" fmla="*/ 0 h 27"/>
                  <a:gd name="T10" fmla="*/ 21 w 21"/>
                  <a:gd name="T11" fmla="*/ 8 h 27"/>
                  <a:gd name="T12" fmla="*/ 18 w 21"/>
                  <a:gd name="T13" fmla="*/ 15 h 27"/>
                  <a:gd name="T14" fmla="*/ 10 w 21"/>
                  <a:gd name="T15" fmla="*/ 18 h 27"/>
                  <a:gd name="T16" fmla="*/ 7 w 21"/>
                  <a:gd name="T17" fmla="*/ 18 h 27"/>
                  <a:gd name="T18" fmla="*/ 7 w 21"/>
                  <a:gd name="T19" fmla="*/ 4 h 27"/>
                  <a:gd name="T20" fmla="*/ 7 w 21"/>
                  <a:gd name="T21" fmla="*/ 13 h 27"/>
                  <a:gd name="T22" fmla="*/ 9 w 21"/>
                  <a:gd name="T23" fmla="*/ 13 h 27"/>
                  <a:gd name="T24" fmla="*/ 14 w 21"/>
                  <a:gd name="T25" fmla="*/ 9 h 27"/>
                  <a:gd name="T26" fmla="*/ 9 w 21"/>
                  <a:gd name="T27" fmla="*/ 4 h 27"/>
                  <a:gd name="T28" fmla="*/ 7 w 21"/>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7">
                    <a:moveTo>
                      <a:pt x="7" y="18"/>
                    </a:moveTo>
                    <a:cubicBezTo>
                      <a:pt x="7" y="27"/>
                      <a:pt x="7" y="27"/>
                      <a:pt x="7" y="27"/>
                    </a:cubicBezTo>
                    <a:cubicBezTo>
                      <a:pt x="0" y="27"/>
                      <a:pt x="0" y="27"/>
                      <a:pt x="0" y="27"/>
                    </a:cubicBezTo>
                    <a:cubicBezTo>
                      <a:pt x="0" y="0"/>
                      <a:pt x="0" y="0"/>
                      <a:pt x="0" y="0"/>
                    </a:cubicBezTo>
                    <a:cubicBezTo>
                      <a:pt x="10" y="0"/>
                      <a:pt x="10" y="0"/>
                      <a:pt x="10" y="0"/>
                    </a:cubicBezTo>
                    <a:cubicBezTo>
                      <a:pt x="17" y="0"/>
                      <a:pt x="21" y="2"/>
                      <a:pt x="21" y="8"/>
                    </a:cubicBezTo>
                    <a:cubicBezTo>
                      <a:pt x="21" y="11"/>
                      <a:pt x="20" y="13"/>
                      <a:pt x="18" y="15"/>
                    </a:cubicBezTo>
                    <a:cubicBezTo>
                      <a:pt x="16" y="17"/>
                      <a:pt x="13" y="18"/>
                      <a:pt x="10" y="18"/>
                    </a:cubicBezTo>
                    <a:lnTo>
                      <a:pt x="7" y="18"/>
                    </a:lnTo>
                    <a:close/>
                    <a:moveTo>
                      <a:pt x="7" y="4"/>
                    </a:moveTo>
                    <a:cubicBezTo>
                      <a:pt x="7" y="13"/>
                      <a:pt x="7" y="13"/>
                      <a:pt x="7" y="13"/>
                    </a:cubicBezTo>
                    <a:cubicBezTo>
                      <a:pt x="9" y="13"/>
                      <a:pt x="9" y="13"/>
                      <a:pt x="9" y="13"/>
                    </a:cubicBezTo>
                    <a:cubicBezTo>
                      <a:pt x="13" y="13"/>
                      <a:pt x="14" y="12"/>
                      <a:pt x="14" y="9"/>
                    </a:cubicBezTo>
                    <a:cubicBezTo>
                      <a:pt x="14" y="6"/>
                      <a:pt x="13" y="4"/>
                      <a:pt x="9" y="4"/>
                    </a:cubicBezTo>
                    <a:lnTo>
                      <a:pt x="7"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6" name="Freeform 72"/>
              <p:cNvSpPr>
                <a:spLocks/>
              </p:cNvSpPr>
              <p:nvPr/>
            </p:nvSpPr>
            <p:spPr bwMode="auto">
              <a:xfrm>
                <a:off x="4679950" y="1085850"/>
                <a:ext cx="38100" cy="58737"/>
              </a:xfrm>
              <a:custGeom>
                <a:avLst/>
                <a:gdLst>
                  <a:gd name="T0" fmla="*/ 24 w 24"/>
                  <a:gd name="T1" fmla="*/ 37 h 37"/>
                  <a:gd name="T2" fmla="*/ 0 w 24"/>
                  <a:gd name="T3" fmla="*/ 37 h 37"/>
                  <a:gd name="T4" fmla="*/ 0 w 24"/>
                  <a:gd name="T5" fmla="*/ 0 h 37"/>
                  <a:gd name="T6" fmla="*/ 23 w 24"/>
                  <a:gd name="T7" fmla="*/ 0 h 37"/>
                  <a:gd name="T8" fmla="*/ 23 w 24"/>
                  <a:gd name="T9" fmla="*/ 7 h 37"/>
                  <a:gd name="T10" fmla="*/ 9 w 24"/>
                  <a:gd name="T11" fmla="*/ 7 h 37"/>
                  <a:gd name="T12" fmla="*/ 9 w 24"/>
                  <a:gd name="T13" fmla="*/ 15 h 37"/>
                  <a:gd name="T14" fmla="*/ 21 w 24"/>
                  <a:gd name="T15" fmla="*/ 15 h 37"/>
                  <a:gd name="T16" fmla="*/ 21 w 24"/>
                  <a:gd name="T17" fmla="*/ 22 h 37"/>
                  <a:gd name="T18" fmla="*/ 9 w 24"/>
                  <a:gd name="T19" fmla="*/ 22 h 37"/>
                  <a:gd name="T20" fmla="*/ 9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3" y="0"/>
                    </a:lnTo>
                    <a:lnTo>
                      <a:pt x="23" y="7"/>
                    </a:lnTo>
                    <a:lnTo>
                      <a:pt x="9" y="7"/>
                    </a:lnTo>
                    <a:lnTo>
                      <a:pt x="9" y="15"/>
                    </a:lnTo>
                    <a:lnTo>
                      <a:pt x="21" y="15"/>
                    </a:lnTo>
                    <a:lnTo>
                      <a:pt x="21" y="22"/>
                    </a:lnTo>
                    <a:lnTo>
                      <a:pt x="9" y="22"/>
                    </a:lnTo>
                    <a:lnTo>
                      <a:pt x="9"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7" name="Freeform 73"/>
              <p:cNvSpPr>
                <a:spLocks/>
              </p:cNvSpPr>
              <p:nvPr/>
            </p:nvSpPr>
            <p:spPr bwMode="auto">
              <a:xfrm>
                <a:off x="4727575" y="1085850"/>
                <a:ext cx="38100" cy="58737"/>
              </a:xfrm>
              <a:custGeom>
                <a:avLst/>
                <a:gdLst>
                  <a:gd name="T0" fmla="*/ 24 w 24"/>
                  <a:gd name="T1" fmla="*/ 37 h 37"/>
                  <a:gd name="T2" fmla="*/ 0 w 24"/>
                  <a:gd name="T3" fmla="*/ 37 h 37"/>
                  <a:gd name="T4" fmla="*/ 0 w 24"/>
                  <a:gd name="T5" fmla="*/ 0 h 37"/>
                  <a:gd name="T6" fmla="*/ 22 w 24"/>
                  <a:gd name="T7" fmla="*/ 0 h 37"/>
                  <a:gd name="T8" fmla="*/ 22 w 24"/>
                  <a:gd name="T9" fmla="*/ 7 h 37"/>
                  <a:gd name="T10" fmla="*/ 8 w 24"/>
                  <a:gd name="T11" fmla="*/ 7 h 37"/>
                  <a:gd name="T12" fmla="*/ 8 w 24"/>
                  <a:gd name="T13" fmla="*/ 15 h 37"/>
                  <a:gd name="T14" fmla="*/ 21 w 24"/>
                  <a:gd name="T15" fmla="*/ 15 h 37"/>
                  <a:gd name="T16" fmla="*/ 21 w 24"/>
                  <a:gd name="T17" fmla="*/ 22 h 37"/>
                  <a:gd name="T18" fmla="*/ 8 w 24"/>
                  <a:gd name="T19" fmla="*/ 22 h 37"/>
                  <a:gd name="T20" fmla="*/ 8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2" y="0"/>
                    </a:lnTo>
                    <a:lnTo>
                      <a:pt x="22" y="7"/>
                    </a:lnTo>
                    <a:lnTo>
                      <a:pt x="8" y="7"/>
                    </a:lnTo>
                    <a:lnTo>
                      <a:pt x="8" y="15"/>
                    </a:lnTo>
                    <a:lnTo>
                      <a:pt x="21" y="15"/>
                    </a:lnTo>
                    <a:lnTo>
                      <a:pt x="21" y="22"/>
                    </a:lnTo>
                    <a:lnTo>
                      <a:pt x="8" y="22"/>
                    </a:lnTo>
                    <a:lnTo>
                      <a:pt x="8"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8" name="Freeform 74"/>
              <p:cNvSpPr>
                <a:spLocks noEditPoints="1"/>
              </p:cNvSpPr>
              <p:nvPr/>
            </p:nvSpPr>
            <p:spPr bwMode="auto">
              <a:xfrm>
                <a:off x="4773613" y="1085850"/>
                <a:ext cx="55563" cy="58737"/>
              </a:xfrm>
              <a:custGeom>
                <a:avLst/>
                <a:gdLst>
                  <a:gd name="T0" fmla="*/ 0 w 25"/>
                  <a:gd name="T1" fmla="*/ 27 h 27"/>
                  <a:gd name="T2" fmla="*/ 0 w 25"/>
                  <a:gd name="T3" fmla="*/ 0 h 27"/>
                  <a:gd name="T4" fmla="*/ 10 w 25"/>
                  <a:gd name="T5" fmla="*/ 0 h 27"/>
                  <a:gd name="T6" fmla="*/ 25 w 25"/>
                  <a:gd name="T7" fmla="*/ 13 h 27"/>
                  <a:gd name="T8" fmla="*/ 21 w 25"/>
                  <a:gd name="T9" fmla="*/ 23 h 27"/>
                  <a:gd name="T10" fmla="*/ 10 w 25"/>
                  <a:gd name="T11" fmla="*/ 27 h 27"/>
                  <a:gd name="T12" fmla="*/ 0 w 25"/>
                  <a:gd name="T13" fmla="*/ 27 h 27"/>
                  <a:gd name="T14" fmla="*/ 7 w 25"/>
                  <a:gd name="T15" fmla="*/ 5 h 27"/>
                  <a:gd name="T16" fmla="*/ 7 w 25"/>
                  <a:gd name="T17" fmla="*/ 22 h 27"/>
                  <a:gd name="T18" fmla="*/ 10 w 25"/>
                  <a:gd name="T19" fmla="*/ 22 h 27"/>
                  <a:gd name="T20" fmla="*/ 16 w 25"/>
                  <a:gd name="T21" fmla="*/ 20 h 27"/>
                  <a:gd name="T22" fmla="*/ 18 w 25"/>
                  <a:gd name="T23" fmla="*/ 13 h 27"/>
                  <a:gd name="T24" fmla="*/ 16 w 25"/>
                  <a:gd name="T25" fmla="*/ 7 h 27"/>
                  <a:gd name="T26" fmla="*/ 10 w 25"/>
                  <a:gd name="T27" fmla="*/ 5 h 27"/>
                  <a:gd name="T28" fmla="*/ 7 w 25"/>
                  <a:gd name="T2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7">
                    <a:moveTo>
                      <a:pt x="0" y="27"/>
                    </a:moveTo>
                    <a:cubicBezTo>
                      <a:pt x="0" y="0"/>
                      <a:pt x="0" y="0"/>
                      <a:pt x="0" y="0"/>
                    </a:cubicBezTo>
                    <a:cubicBezTo>
                      <a:pt x="10" y="0"/>
                      <a:pt x="10" y="0"/>
                      <a:pt x="10" y="0"/>
                    </a:cubicBezTo>
                    <a:cubicBezTo>
                      <a:pt x="20" y="0"/>
                      <a:pt x="25" y="4"/>
                      <a:pt x="25" y="13"/>
                    </a:cubicBezTo>
                    <a:cubicBezTo>
                      <a:pt x="25" y="17"/>
                      <a:pt x="24" y="21"/>
                      <a:pt x="21" y="23"/>
                    </a:cubicBezTo>
                    <a:cubicBezTo>
                      <a:pt x="18" y="26"/>
                      <a:pt x="15" y="27"/>
                      <a:pt x="10" y="27"/>
                    </a:cubicBezTo>
                    <a:lnTo>
                      <a:pt x="0" y="27"/>
                    </a:lnTo>
                    <a:close/>
                    <a:moveTo>
                      <a:pt x="7" y="5"/>
                    </a:moveTo>
                    <a:cubicBezTo>
                      <a:pt x="7" y="22"/>
                      <a:pt x="7" y="22"/>
                      <a:pt x="7" y="22"/>
                    </a:cubicBezTo>
                    <a:cubicBezTo>
                      <a:pt x="10" y="22"/>
                      <a:pt x="10" y="22"/>
                      <a:pt x="10" y="22"/>
                    </a:cubicBezTo>
                    <a:cubicBezTo>
                      <a:pt x="12" y="22"/>
                      <a:pt x="14" y="21"/>
                      <a:pt x="16" y="20"/>
                    </a:cubicBezTo>
                    <a:cubicBezTo>
                      <a:pt x="18" y="18"/>
                      <a:pt x="18" y="16"/>
                      <a:pt x="18" y="13"/>
                    </a:cubicBezTo>
                    <a:cubicBezTo>
                      <a:pt x="18" y="11"/>
                      <a:pt x="18" y="8"/>
                      <a:pt x="16" y="7"/>
                    </a:cubicBezTo>
                    <a:cubicBezTo>
                      <a:pt x="15" y="5"/>
                      <a:pt x="12" y="5"/>
                      <a:pt x="10" y="5"/>
                    </a:cubicBezTo>
                    <a:lnTo>
                      <a:pt x="7"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49" name="Freeform 87"/>
              <p:cNvSpPr>
                <a:spLocks/>
              </p:cNvSpPr>
              <p:nvPr/>
            </p:nvSpPr>
            <p:spPr bwMode="auto">
              <a:xfrm>
                <a:off x="4511675" y="1196975"/>
                <a:ext cx="101600" cy="163512"/>
              </a:xfrm>
              <a:custGeom>
                <a:avLst/>
                <a:gdLst>
                  <a:gd name="T0" fmla="*/ 0 w 46"/>
                  <a:gd name="T1" fmla="*/ 71 h 74"/>
                  <a:gd name="T2" fmla="*/ 0 w 46"/>
                  <a:gd name="T3" fmla="*/ 57 h 74"/>
                  <a:gd name="T4" fmla="*/ 17 w 46"/>
                  <a:gd name="T5" fmla="*/ 62 h 74"/>
                  <a:gd name="T6" fmla="*/ 26 w 46"/>
                  <a:gd name="T7" fmla="*/ 60 h 74"/>
                  <a:gd name="T8" fmla="*/ 30 w 46"/>
                  <a:gd name="T9" fmla="*/ 52 h 74"/>
                  <a:gd name="T10" fmla="*/ 26 w 46"/>
                  <a:gd name="T11" fmla="*/ 45 h 74"/>
                  <a:gd name="T12" fmla="*/ 14 w 46"/>
                  <a:gd name="T13" fmla="*/ 42 h 74"/>
                  <a:gd name="T14" fmla="*/ 8 w 46"/>
                  <a:gd name="T15" fmla="*/ 42 h 74"/>
                  <a:gd name="T16" fmla="*/ 8 w 46"/>
                  <a:gd name="T17" fmla="*/ 30 h 74"/>
                  <a:gd name="T18" fmla="*/ 14 w 46"/>
                  <a:gd name="T19" fmla="*/ 30 h 74"/>
                  <a:gd name="T20" fmla="*/ 28 w 46"/>
                  <a:gd name="T21" fmla="*/ 21 h 74"/>
                  <a:gd name="T22" fmla="*/ 17 w 46"/>
                  <a:gd name="T23" fmla="*/ 12 h 74"/>
                  <a:gd name="T24" fmla="*/ 3 w 46"/>
                  <a:gd name="T25" fmla="*/ 17 h 74"/>
                  <a:gd name="T26" fmla="*/ 3 w 46"/>
                  <a:gd name="T27" fmla="*/ 4 h 74"/>
                  <a:gd name="T28" fmla="*/ 21 w 46"/>
                  <a:gd name="T29" fmla="*/ 0 h 74"/>
                  <a:gd name="T30" fmla="*/ 38 w 46"/>
                  <a:gd name="T31" fmla="*/ 5 h 74"/>
                  <a:gd name="T32" fmla="*/ 44 w 46"/>
                  <a:gd name="T33" fmla="*/ 18 h 74"/>
                  <a:gd name="T34" fmla="*/ 30 w 46"/>
                  <a:gd name="T35" fmla="*/ 35 h 74"/>
                  <a:gd name="T36" fmla="*/ 30 w 46"/>
                  <a:gd name="T37" fmla="*/ 36 h 74"/>
                  <a:gd name="T38" fmla="*/ 42 w 46"/>
                  <a:gd name="T39" fmla="*/ 41 h 74"/>
                  <a:gd name="T40" fmla="*/ 46 w 46"/>
                  <a:gd name="T41" fmla="*/ 52 h 74"/>
                  <a:gd name="T42" fmla="*/ 39 w 46"/>
                  <a:gd name="T43" fmla="*/ 68 h 74"/>
                  <a:gd name="T44" fmla="*/ 18 w 46"/>
                  <a:gd name="T45" fmla="*/ 74 h 74"/>
                  <a:gd name="T46" fmla="*/ 0 w 46"/>
                  <a:gd name="T4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74">
                    <a:moveTo>
                      <a:pt x="0" y="71"/>
                    </a:moveTo>
                    <a:cubicBezTo>
                      <a:pt x="0" y="57"/>
                      <a:pt x="0" y="57"/>
                      <a:pt x="0" y="57"/>
                    </a:cubicBezTo>
                    <a:cubicBezTo>
                      <a:pt x="5" y="60"/>
                      <a:pt x="11" y="62"/>
                      <a:pt x="17" y="62"/>
                    </a:cubicBezTo>
                    <a:cubicBezTo>
                      <a:pt x="21" y="62"/>
                      <a:pt x="24" y="61"/>
                      <a:pt x="26" y="60"/>
                    </a:cubicBezTo>
                    <a:cubicBezTo>
                      <a:pt x="29" y="58"/>
                      <a:pt x="30" y="55"/>
                      <a:pt x="30" y="52"/>
                    </a:cubicBezTo>
                    <a:cubicBezTo>
                      <a:pt x="30" y="49"/>
                      <a:pt x="28" y="47"/>
                      <a:pt x="26" y="45"/>
                    </a:cubicBezTo>
                    <a:cubicBezTo>
                      <a:pt x="23" y="43"/>
                      <a:pt x="19" y="42"/>
                      <a:pt x="14" y="42"/>
                    </a:cubicBezTo>
                    <a:cubicBezTo>
                      <a:pt x="8" y="42"/>
                      <a:pt x="8" y="42"/>
                      <a:pt x="8" y="42"/>
                    </a:cubicBezTo>
                    <a:cubicBezTo>
                      <a:pt x="8" y="30"/>
                      <a:pt x="8" y="30"/>
                      <a:pt x="8" y="30"/>
                    </a:cubicBezTo>
                    <a:cubicBezTo>
                      <a:pt x="14" y="30"/>
                      <a:pt x="14" y="30"/>
                      <a:pt x="14" y="30"/>
                    </a:cubicBezTo>
                    <a:cubicBezTo>
                      <a:pt x="23" y="30"/>
                      <a:pt x="28" y="27"/>
                      <a:pt x="28" y="21"/>
                    </a:cubicBezTo>
                    <a:cubicBezTo>
                      <a:pt x="28" y="15"/>
                      <a:pt x="24" y="12"/>
                      <a:pt x="17" y="12"/>
                    </a:cubicBezTo>
                    <a:cubicBezTo>
                      <a:pt x="12" y="12"/>
                      <a:pt x="7" y="14"/>
                      <a:pt x="3" y="17"/>
                    </a:cubicBezTo>
                    <a:cubicBezTo>
                      <a:pt x="3" y="4"/>
                      <a:pt x="3" y="4"/>
                      <a:pt x="3" y="4"/>
                    </a:cubicBezTo>
                    <a:cubicBezTo>
                      <a:pt x="8" y="1"/>
                      <a:pt x="14" y="0"/>
                      <a:pt x="21" y="0"/>
                    </a:cubicBezTo>
                    <a:cubicBezTo>
                      <a:pt x="28" y="0"/>
                      <a:pt x="34" y="2"/>
                      <a:pt x="38" y="5"/>
                    </a:cubicBezTo>
                    <a:cubicBezTo>
                      <a:pt x="42" y="8"/>
                      <a:pt x="44" y="13"/>
                      <a:pt x="44" y="18"/>
                    </a:cubicBezTo>
                    <a:cubicBezTo>
                      <a:pt x="44" y="27"/>
                      <a:pt x="39" y="33"/>
                      <a:pt x="30" y="35"/>
                    </a:cubicBezTo>
                    <a:cubicBezTo>
                      <a:pt x="30" y="36"/>
                      <a:pt x="30" y="36"/>
                      <a:pt x="30" y="36"/>
                    </a:cubicBezTo>
                    <a:cubicBezTo>
                      <a:pt x="35" y="36"/>
                      <a:pt x="39" y="38"/>
                      <a:pt x="42" y="41"/>
                    </a:cubicBezTo>
                    <a:cubicBezTo>
                      <a:pt x="44" y="44"/>
                      <a:pt x="46" y="48"/>
                      <a:pt x="46" y="52"/>
                    </a:cubicBezTo>
                    <a:cubicBezTo>
                      <a:pt x="46" y="59"/>
                      <a:pt x="43" y="64"/>
                      <a:pt x="39" y="68"/>
                    </a:cubicBezTo>
                    <a:cubicBezTo>
                      <a:pt x="34" y="72"/>
                      <a:pt x="27" y="74"/>
                      <a:pt x="18" y="74"/>
                    </a:cubicBezTo>
                    <a:cubicBezTo>
                      <a:pt x="11" y="74"/>
                      <a:pt x="5" y="73"/>
                      <a:pt x="0" y="71"/>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0" name="Freeform 88"/>
              <p:cNvSpPr>
                <a:spLocks noEditPoints="1"/>
              </p:cNvSpPr>
              <p:nvPr/>
            </p:nvSpPr>
            <p:spPr bwMode="auto">
              <a:xfrm>
                <a:off x="4638675" y="1196975"/>
                <a:ext cx="115888" cy="163512"/>
              </a:xfrm>
              <a:custGeom>
                <a:avLst/>
                <a:gdLst>
                  <a:gd name="T0" fmla="*/ 25 w 52"/>
                  <a:gd name="T1" fmla="*/ 74 h 74"/>
                  <a:gd name="T2" fmla="*/ 0 w 52"/>
                  <a:gd name="T3" fmla="*/ 38 h 74"/>
                  <a:gd name="T4" fmla="*/ 7 w 52"/>
                  <a:gd name="T5" fmla="*/ 10 h 74"/>
                  <a:gd name="T6" fmla="*/ 27 w 52"/>
                  <a:gd name="T7" fmla="*/ 0 h 74"/>
                  <a:gd name="T8" fmla="*/ 52 w 52"/>
                  <a:gd name="T9" fmla="*/ 37 h 74"/>
                  <a:gd name="T10" fmla="*/ 45 w 52"/>
                  <a:gd name="T11" fmla="*/ 65 h 74"/>
                  <a:gd name="T12" fmla="*/ 25 w 52"/>
                  <a:gd name="T13" fmla="*/ 74 h 74"/>
                  <a:gd name="T14" fmla="*/ 26 w 52"/>
                  <a:gd name="T15" fmla="*/ 12 h 74"/>
                  <a:gd name="T16" fmla="*/ 16 w 52"/>
                  <a:gd name="T17" fmla="*/ 38 h 74"/>
                  <a:gd name="T18" fmla="*/ 26 w 52"/>
                  <a:gd name="T19" fmla="*/ 62 h 74"/>
                  <a:gd name="T20" fmla="*/ 36 w 52"/>
                  <a:gd name="T21" fmla="*/ 37 h 74"/>
                  <a:gd name="T22" fmla="*/ 26 w 52"/>
                  <a:gd name="T23"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4">
                    <a:moveTo>
                      <a:pt x="25" y="74"/>
                    </a:moveTo>
                    <a:cubicBezTo>
                      <a:pt x="8" y="74"/>
                      <a:pt x="0" y="62"/>
                      <a:pt x="0" y="38"/>
                    </a:cubicBezTo>
                    <a:cubicBezTo>
                      <a:pt x="0" y="26"/>
                      <a:pt x="2" y="16"/>
                      <a:pt x="7" y="10"/>
                    </a:cubicBezTo>
                    <a:cubicBezTo>
                      <a:pt x="11" y="3"/>
                      <a:pt x="18" y="0"/>
                      <a:pt x="27" y="0"/>
                    </a:cubicBezTo>
                    <a:cubicBezTo>
                      <a:pt x="43" y="0"/>
                      <a:pt x="52" y="12"/>
                      <a:pt x="52" y="37"/>
                    </a:cubicBezTo>
                    <a:cubicBezTo>
                      <a:pt x="52" y="49"/>
                      <a:pt x="49" y="58"/>
                      <a:pt x="45" y="65"/>
                    </a:cubicBezTo>
                    <a:cubicBezTo>
                      <a:pt x="40" y="71"/>
                      <a:pt x="34" y="74"/>
                      <a:pt x="25" y="74"/>
                    </a:cubicBezTo>
                    <a:close/>
                    <a:moveTo>
                      <a:pt x="26" y="12"/>
                    </a:moveTo>
                    <a:cubicBezTo>
                      <a:pt x="19" y="12"/>
                      <a:pt x="16" y="21"/>
                      <a:pt x="16" y="38"/>
                    </a:cubicBezTo>
                    <a:cubicBezTo>
                      <a:pt x="16" y="54"/>
                      <a:pt x="19" y="62"/>
                      <a:pt x="26" y="62"/>
                    </a:cubicBezTo>
                    <a:cubicBezTo>
                      <a:pt x="32" y="62"/>
                      <a:pt x="36" y="54"/>
                      <a:pt x="36" y="37"/>
                    </a:cubicBezTo>
                    <a:cubicBezTo>
                      <a:pt x="36" y="20"/>
                      <a:pt x="32" y="12"/>
                      <a:pt x="26" y="12"/>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1" name="Freeform 89"/>
              <p:cNvSpPr>
                <a:spLocks/>
              </p:cNvSpPr>
              <p:nvPr/>
            </p:nvSpPr>
            <p:spPr bwMode="auto">
              <a:xfrm>
                <a:off x="4762500" y="1244600"/>
                <a:ext cx="122238" cy="114300"/>
              </a:xfrm>
              <a:custGeom>
                <a:avLst/>
                <a:gdLst>
                  <a:gd name="T0" fmla="*/ 55 w 55"/>
                  <a:gd name="T1" fmla="*/ 0 h 51"/>
                  <a:gd name="T2" fmla="*/ 38 w 55"/>
                  <a:gd name="T3" fmla="*/ 25 h 51"/>
                  <a:gd name="T4" fmla="*/ 55 w 55"/>
                  <a:gd name="T5" fmla="*/ 51 h 51"/>
                  <a:gd name="T6" fmla="*/ 37 w 55"/>
                  <a:gd name="T7" fmla="*/ 51 h 51"/>
                  <a:gd name="T8" fmla="*/ 30 w 55"/>
                  <a:gd name="T9" fmla="*/ 37 h 51"/>
                  <a:gd name="T10" fmla="*/ 27 w 55"/>
                  <a:gd name="T11" fmla="*/ 33 h 51"/>
                  <a:gd name="T12" fmla="*/ 27 w 55"/>
                  <a:gd name="T13" fmla="*/ 33 h 51"/>
                  <a:gd name="T14" fmla="*/ 25 w 55"/>
                  <a:gd name="T15" fmla="*/ 37 h 51"/>
                  <a:gd name="T16" fmla="*/ 18 w 55"/>
                  <a:gd name="T17" fmla="*/ 51 h 51"/>
                  <a:gd name="T18" fmla="*/ 0 w 55"/>
                  <a:gd name="T19" fmla="*/ 51 h 51"/>
                  <a:gd name="T20" fmla="*/ 17 w 55"/>
                  <a:gd name="T21" fmla="*/ 25 h 51"/>
                  <a:gd name="T22" fmla="*/ 1 w 55"/>
                  <a:gd name="T23" fmla="*/ 0 h 51"/>
                  <a:gd name="T24" fmla="*/ 19 w 55"/>
                  <a:gd name="T25" fmla="*/ 0 h 51"/>
                  <a:gd name="T26" fmla="*/ 26 w 55"/>
                  <a:gd name="T27" fmla="*/ 14 h 51"/>
                  <a:gd name="T28" fmla="*/ 28 w 55"/>
                  <a:gd name="T29" fmla="*/ 19 h 51"/>
                  <a:gd name="T30" fmla="*/ 29 w 55"/>
                  <a:gd name="T31" fmla="*/ 19 h 51"/>
                  <a:gd name="T32" fmla="*/ 31 w 55"/>
                  <a:gd name="T33" fmla="*/ 14 h 51"/>
                  <a:gd name="T34" fmla="*/ 38 w 55"/>
                  <a:gd name="T35" fmla="*/ 0 h 51"/>
                  <a:gd name="T36" fmla="*/ 55 w 55"/>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1">
                    <a:moveTo>
                      <a:pt x="55" y="0"/>
                    </a:moveTo>
                    <a:cubicBezTo>
                      <a:pt x="38" y="25"/>
                      <a:pt x="38" y="25"/>
                      <a:pt x="38" y="25"/>
                    </a:cubicBezTo>
                    <a:cubicBezTo>
                      <a:pt x="55" y="51"/>
                      <a:pt x="55" y="51"/>
                      <a:pt x="55" y="51"/>
                    </a:cubicBezTo>
                    <a:cubicBezTo>
                      <a:pt x="37" y="51"/>
                      <a:pt x="37" y="51"/>
                      <a:pt x="37" y="51"/>
                    </a:cubicBezTo>
                    <a:cubicBezTo>
                      <a:pt x="30" y="37"/>
                      <a:pt x="30" y="37"/>
                      <a:pt x="30" y="37"/>
                    </a:cubicBezTo>
                    <a:cubicBezTo>
                      <a:pt x="29" y="36"/>
                      <a:pt x="28" y="35"/>
                      <a:pt x="27" y="33"/>
                    </a:cubicBezTo>
                    <a:cubicBezTo>
                      <a:pt x="27" y="33"/>
                      <a:pt x="27" y="33"/>
                      <a:pt x="27" y="33"/>
                    </a:cubicBezTo>
                    <a:cubicBezTo>
                      <a:pt x="27" y="34"/>
                      <a:pt x="26" y="35"/>
                      <a:pt x="25" y="37"/>
                    </a:cubicBezTo>
                    <a:cubicBezTo>
                      <a:pt x="18" y="51"/>
                      <a:pt x="18" y="51"/>
                      <a:pt x="18" y="51"/>
                    </a:cubicBezTo>
                    <a:cubicBezTo>
                      <a:pt x="0" y="51"/>
                      <a:pt x="0" y="51"/>
                      <a:pt x="0" y="51"/>
                    </a:cubicBezTo>
                    <a:cubicBezTo>
                      <a:pt x="17" y="25"/>
                      <a:pt x="17" y="25"/>
                      <a:pt x="17" y="25"/>
                    </a:cubicBezTo>
                    <a:cubicBezTo>
                      <a:pt x="1" y="0"/>
                      <a:pt x="1" y="0"/>
                      <a:pt x="1" y="0"/>
                    </a:cubicBezTo>
                    <a:cubicBezTo>
                      <a:pt x="19" y="0"/>
                      <a:pt x="19" y="0"/>
                      <a:pt x="19" y="0"/>
                    </a:cubicBezTo>
                    <a:cubicBezTo>
                      <a:pt x="26" y="14"/>
                      <a:pt x="26" y="14"/>
                      <a:pt x="26" y="14"/>
                    </a:cubicBezTo>
                    <a:cubicBezTo>
                      <a:pt x="27" y="16"/>
                      <a:pt x="28" y="18"/>
                      <a:pt x="28" y="19"/>
                    </a:cubicBezTo>
                    <a:cubicBezTo>
                      <a:pt x="29" y="19"/>
                      <a:pt x="29" y="19"/>
                      <a:pt x="29" y="19"/>
                    </a:cubicBezTo>
                    <a:cubicBezTo>
                      <a:pt x="29" y="17"/>
                      <a:pt x="30" y="16"/>
                      <a:pt x="31" y="14"/>
                    </a:cubicBezTo>
                    <a:cubicBezTo>
                      <a:pt x="38" y="0"/>
                      <a:pt x="38" y="0"/>
                      <a:pt x="38" y="0"/>
                    </a:cubicBezTo>
                    <a:lnTo>
                      <a:pt x="5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2" name="Freeform 90"/>
              <p:cNvSpPr>
                <a:spLocks/>
              </p:cNvSpPr>
              <p:nvPr/>
            </p:nvSpPr>
            <p:spPr bwMode="auto">
              <a:xfrm>
                <a:off x="4835525" y="1042988"/>
                <a:ext cx="271463" cy="409575"/>
              </a:xfrm>
              <a:custGeom>
                <a:avLst/>
                <a:gdLst>
                  <a:gd name="T0" fmla="*/ 13 w 122"/>
                  <a:gd name="T1" fmla="*/ 177 h 184"/>
                  <a:gd name="T2" fmla="*/ 122 w 122"/>
                  <a:gd name="T3" fmla="*/ 3 h 184"/>
                  <a:gd name="T4" fmla="*/ 116 w 122"/>
                  <a:gd name="T5" fmla="*/ 0 h 184"/>
                  <a:gd name="T6" fmla="*/ 94 w 122"/>
                  <a:gd name="T7" fmla="*/ 30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0"/>
                      <a:pt x="94" y="30"/>
                      <a:pt x="94" y="30"/>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3" name="Freeform 91"/>
              <p:cNvSpPr>
                <a:spLocks/>
              </p:cNvSpPr>
              <p:nvPr/>
            </p:nvSpPr>
            <p:spPr bwMode="auto">
              <a:xfrm>
                <a:off x="4621213" y="1033463"/>
                <a:ext cx="468313" cy="655637"/>
              </a:xfrm>
              <a:custGeom>
                <a:avLst/>
                <a:gdLst>
                  <a:gd name="T0" fmla="*/ 211 w 211"/>
                  <a:gd name="T1" fmla="*/ 3 h 295"/>
                  <a:gd name="T2" fmla="*/ 205 w 211"/>
                  <a:gd name="T3" fmla="*/ 0 h 295"/>
                  <a:gd name="T4" fmla="*/ 74 w 211"/>
                  <a:gd name="T5" fmla="*/ 177 h 295"/>
                  <a:gd name="T6" fmla="*/ 42 w 211"/>
                  <a:gd name="T7" fmla="*/ 220 h 295"/>
                  <a:gd name="T8" fmla="*/ 38 w 211"/>
                  <a:gd name="T9" fmla="*/ 220 h 295"/>
                  <a:gd name="T10" fmla="*/ 0 w 211"/>
                  <a:gd name="T11" fmla="*/ 257 h 295"/>
                  <a:gd name="T12" fmla="*/ 38 w 211"/>
                  <a:gd name="T13" fmla="*/ 295 h 295"/>
                  <a:gd name="T14" fmla="*/ 75 w 211"/>
                  <a:gd name="T15" fmla="*/ 257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7"/>
                      <a:pt x="74" y="177"/>
                      <a:pt x="74" y="177"/>
                    </a:cubicBezTo>
                    <a:cubicBezTo>
                      <a:pt x="42" y="220"/>
                      <a:pt x="42" y="220"/>
                      <a:pt x="42" y="220"/>
                    </a:cubicBezTo>
                    <a:cubicBezTo>
                      <a:pt x="41" y="220"/>
                      <a:pt x="39" y="220"/>
                      <a:pt x="38" y="220"/>
                    </a:cubicBezTo>
                    <a:cubicBezTo>
                      <a:pt x="17" y="220"/>
                      <a:pt x="0" y="237"/>
                      <a:pt x="0" y="257"/>
                    </a:cubicBezTo>
                    <a:cubicBezTo>
                      <a:pt x="0" y="278"/>
                      <a:pt x="17" y="295"/>
                      <a:pt x="38" y="295"/>
                    </a:cubicBezTo>
                    <a:cubicBezTo>
                      <a:pt x="58" y="295"/>
                      <a:pt x="75" y="278"/>
                      <a:pt x="75" y="257"/>
                    </a:cubicBezTo>
                    <a:cubicBezTo>
                      <a:pt x="75" y="248"/>
                      <a:pt x="72" y="239"/>
                      <a:pt x="66" y="233"/>
                    </a:cubicBezTo>
                    <a:cubicBezTo>
                      <a:pt x="97" y="184"/>
                      <a:pt x="97" y="184"/>
                      <a:pt x="97" y="184"/>
                    </a:cubicBezTo>
                    <a:lnTo>
                      <a:pt x="211"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grpSp>
        <p:grpSp>
          <p:nvGrpSpPr>
            <p:cNvPr id="54" name="Group 53"/>
            <p:cNvGrpSpPr/>
            <p:nvPr/>
          </p:nvGrpSpPr>
          <p:grpSpPr>
            <a:xfrm>
              <a:off x="10513846" y="4548360"/>
              <a:ext cx="561953" cy="978574"/>
              <a:chOff x="10231437" y="1803400"/>
              <a:chExt cx="460375" cy="801688"/>
            </a:xfrm>
          </p:grpSpPr>
          <p:sp>
            <p:nvSpPr>
              <p:cNvPr id="55" name="Freeform 28"/>
              <p:cNvSpPr>
                <a:spLocks/>
              </p:cNvSpPr>
              <p:nvPr/>
            </p:nvSpPr>
            <p:spPr bwMode="auto">
              <a:xfrm>
                <a:off x="10318750" y="1803400"/>
                <a:ext cx="284163" cy="325438"/>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6" name="Rectangle 29"/>
              <p:cNvSpPr>
                <a:spLocks noChangeArrowheads="1"/>
              </p:cNvSpPr>
              <p:nvPr/>
            </p:nvSpPr>
            <p:spPr bwMode="auto">
              <a:xfrm>
                <a:off x="10231437" y="2116138"/>
                <a:ext cx="460375" cy="430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7" name="Rectangle 30"/>
              <p:cNvSpPr>
                <a:spLocks noChangeArrowheads="1"/>
              </p:cNvSpPr>
              <p:nvPr/>
            </p:nvSpPr>
            <p:spPr bwMode="auto">
              <a:xfrm>
                <a:off x="10231437" y="2116138"/>
                <a:ext cx="120650" cy="4302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8" name="Freeform 31"/>
              <p:cNvSpPr>
                <a:spLocks/>
              </p:cNvSpPr>
              <p:nvPr/>
            </p:nvSpPr>
            <p:spPr bwMode="auto">
              <a:xfrm>
                <a:off x="10415587" y="2254250"/>
                <a:ext cx="92075" cy="166688"/>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59" name="Rectangle 32"/>
              <p:cNvSpPr>
                <a:spLocks noChangeArrowheads="1"/>
              </p:cNvSpPr>
              <p:nvPr/>
            </p:nvSpPr>
            <p:spPr bwMode="auto">
              <a:xfrm>
                <a:off x="10231437" y="2546350"/>
                <a:ext cx="455613" cy="5873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grpSp>
        <p:grpSp>
          <p:nvGrpSpPr>
            <p:cNvPr id="60" name="Group 59"/>
            <p:cNvGrpSpPr/>
            <p:nvPr/>
          </p:nvGrpSpPr>
          <p:grpSpPr>
            <a:xfrm>
              <a:off x="3680196" y="4577457"/>
              <a:ext cx="923111" cy="920380"/>
              <a:chOff x="8054975" y="1300163"/>
              <a:chExt cx="1073150" cy="1069975"/>
            </a:xfrm>
          </p:grpSpPr>
          <p:sp>
            <p:nvSpPr>
              <p:cNvPr id="61" name="Freeform 8"/>
              <p:cNvSpPr>
                <a:spLocks noEditPoints="1"/>
              </p:cNvSpPr>
              <p:nvPr/>
            </p:nvSpPr>
            <p:spPr bwMode="auto">
              <a:xfrm>
                <a:off x="8054975" y="1300163"/>
                <a:ext cx="1073150" cy="1069975"/>
              </a:xfrm>
              <a:custGeom>
                <a:avLst/>
                <a:gdLst>
                  <a:gd name="T0" fmla="*/ 266 w 483"/>
                  <a:gd name="T1" fmla="*/ 475 h 482"/>
                  <a:gd name="T2" fmla="*/ 216 w 483"/>
                  <a:gd name="T3" fmla="*/ 481 h 482"/>
                  <a:gd name="T4" fmla="*/ 217 w 483"/>
                  <a:gd name="T5" fmla="*/ 475 h 482"/>
                  <a:gd name="T6" fmla="*/ 290 w 483"/>
                  <a:gd name="T7" fmla="*/ 471 h 482"/>
                  <a:gd name="T8" fmla="*/ 292 w 483"/>
                  <a:gd name="T9" fmla="*/ 477 h 482"/>
                  <a:gd name="T10" fmla="*/ 146 w 483"/>
                  <a:gd name="T11" fmla="*/ 456 h 482"/>
                  <a:gd name="T12" fmla="*/ 340 w 483"/>
                  <a:gd name="T13" fmla="*/ 462 h 482"/>
                  <a:gd name="T14" fmla="*/ 362 w 483"/>
                  <a:gd name="T15" fmla="*/ 450 h 482"/>
                  <a:gd name="T16" fmla="*/ 100 w 483"/>
                  <a:gd name="T17" fmla="*/ 436 h 482"/>
                  <a:gd name="T18" fmla="*/ 121 w 483"/>
                  <a:gd name="T19" fmla="*/ 450 h 482"/>
                  <a:gd name="T20" fmla="*/ 399 w 483"/>
                  <a:gd name="T21" fmla="*/ 416 h 482"/>
                  <a:gd name="T22" fmla="*/ 80 w 483"/>
                  <a:gd name="T23" fmla="*/ 421 h 482"/>
                  <a:gd name="T24" fmla="*/ 84 w 483"/>
                  <a:gd name="T25" fmla="*/ 416 h 482"/>
                  <a:gd name="T26" fmla="*/ 416 w 483"/>
                  <a:gd name="T27" fmla="*/ 398 h 482"/>
                  <a:gd name="T28" fmla="*/ 421 w 483"/>
                  <a:gd name="T29" fmla="*/ 403 h 482"/>
                  <a:gd name="T30" fmla="*/ 38 w 483"/>
                  <a:gd name="T31" fmla="*/ 359 h 482"/>
                  <a:gd name="T32" fmla="*/ 450 w 483"/>
                  <a:gd name="T33" fmla="*/ 362 h 482"/>
                  <a:gd name="T34" fmla="*/ 462 w 483"/>
                  <a:gd name="T35" fmla="*/ 339 h 482"/>
                  <a:gd name="T36" fmla="*/ 12 w 483"/>
                  <a:gd name="T37" fmla="*/ 316 h 482"/>
                  <a:gd name="T38" fmla="*/ 21 w 483"/>
                  <a:gd name="T39" fmla="*/ 340 h 482"/>
                  <a:gd name="T40" fmla="*/ 471 w 483"/>
                  <a:gd name="T41" fmla="*/ 290 h 482"/>
                  <a:gd name="T42" fmla="*/ 5 w 483"/>
                  <a:gd name="T43" fmla="*/ 292 h 482"/>
                  <a:gd name="T44" fmla="*/ 11 w 483"/>
                  <a:gd name="T45" fmla="*/ 290 h 482"/>
                  <a:gd name="T46" fmla="*/ 475 w 483"/>
                  <a:gd name="T47" fmla="*/ 266 h 482"/>
                  <a:gd name="T48" fmla="*/ 483 w 483"/>
                  <a:gd name="T49" fmla="*/ 241 h 482"/>
                  <a:gd name="T50" fmla="*/ 0 w 483"/>
                  <a:gd name="T51" fmla="*/ 241 h 482"/>
                  <a:gd name="T52" fmla="*/ 8 w 483"/>
                  <a:gd name="T53" fmla="*/ 217 h 482"/>
                  <a:gd name="T54" fmla="*/ 475 w 483"/>
                  <a:gd name="T55" fmla="*/ 216 h 482"/>
                  <a:gd name="T56" fmla="*/ 481 w 483"/>
                  <a:gd name="T57" fmla="*/ 215 h 482"/>
                  <a:gd name="T58" fmla="*/ 5 w 483"/>
                  <a:gd name="T59" fmla="*/ 191 h 482"/>
                  <a:gd name="T60" fmla="*/ 11 w 483"/>
                  <a:gd name="T61" fmla="*/ 193 h 482"/>
                  <a:gd name="T62" fmla="*/ 462 w 483"/>
                  <a:gd name="T63" fmla="*/ 143 h 482"/>
                  <a:gd name="T64" fmla="*/ 27 w 483"/>
                  <a:gd name="T65" fmla="*/ 146 h 482"/>
                  <a:gd name="T66" fmla="*/ 38 w 483"/>
                  <a:gd name="T67" fmla="*/ 124 h 482"/>
                  <a:gd name="T68" fmla="*/ 431 w 483"/>
                  <a:gd name="T69" fmla="*/ 103 h 482"/>
                  <a:gd name="T70" fmla="*/ 445 w 483"/>
                  <a:gd name="T71" fmla="*/ 123 h 482"/>
                  <a:gd name="T72" fmla="*/ 62 w 483"/>
                  <a:gd name="T73" fmla="*/ 80 h 482"/>
                  <a:gd name="T74" fmla="*/ 416 w 483"/>
                  <a:gd name="T75" fmla="*/ 84 h 482"/>
                  <a:gd name="T76" fmla="*/ 420 w 483"/>
                  <a:gd name="T77" fmla="*/ 79 h 482"/>
                  <a:gd name="T78" fmla="*/ 80 w 483"/>
                  <a:gd name="T79" fmla="*/ 62 h 482"/>
                  <a:gd name="T80" fmla="*/ 84 w 483"/>
                  <a:gd name="T81" fmla="*/ 67 h 482"/>
                  <a:gd name="T82" fmla="*/ 362 w 483"/>
                  <a:gd name="T83" fmla="*/ 32 h 482"/>
                  <a:gd name="T84" fmla="*/ 124 w 483"/>
                  <a:gd name="T85" fmla="*/ 38 h 482"/>
                  <a:gd name="T86" fmla="*/ 145 w 483"/>
                  <a:gd name="T87" fmla="*/ 27 h 482"/>
                  <a:gd name="T88" fmla="*/ 314 w 483"/>
                  <a:gd name="T89" fmla="*/ 17 h 482"/>
                  <a:gd name="T90" fmla="*/ 337 w 483"/>
                  <a:gd name="T91" fmla="*/ 26 h 482"/>
                  <a:gd name="T92" fmla="*/ 191 w 483"/>
                  <a:gd name="T93" fmla="*/ 5 h 482"/>
                  <a:gd name="T94" fmla="*/ 290 w 483"/>
                  <a:gd name="T95" fmla="*/ 11 h 482"/>
                  <a:gd name="T96" fmla="*/ 291 w 483"/>
                  <a:gd name="T97" fmla="*/ 5 h 482"/>
                  <a:gd name="T98" fmla="*/ 216 w 483"/>
                  <a:gd name="T99" fmla="*/ 1 h 482"/>
                  <a:gd name="T100" fmla="*/ 216 w 483"/>
                  <a:gd name="T101" fmla="*/ 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3" h="482">
                    <a:moveTo>
                      <a:pt x="241" y="482"/>
                    </a:moveTo>
                    <a:cubicBezTo>
                      <a:pt x="241" y="476"/>
                      <a:pt x="241" y="476"/>
                      <a:pt x="241" y="476"/>
                    </a:cubicBezTo>
                    <a:cubicBezTo>
                      <a:pt x="250" y="476"/>
                      <a:pt x="258" y="476"/>
                      <a:pt x="266" y="475"/>
                    </a:cubicBezTo>
                    <a:cubicBezTo>
                      <a:pt x="267" y="481"/>
                      <a:pt x="267" y="481"/>
                      <a:pt x="267" y="481"/>
                    </a:cubicBezTo>
                    <a:cubicBezTo>
                      <a:pt x="258" y="482"/>
                      <a:pt x="250" y="482"/>
                      <a:pt x="241" y="482"/>
                    </a:cubicBezTo>
                    <a:close/>
                    <a:moveTo>
                      <a:pt x="216" y="481"/>
                    </a:moveTo>
                    <a:cubicBezTo>
                      <a:pt x="208" y="480"/>
                      <a:pt x="200" y="479"/>
                      <a:pt x="191" y="477"/>
                    </a:cubicBezTo>
                    <a:cubicBezTo>
                      <a:pt x="193" y="471"/>
                      <a:pt x="193" y="471"/>
                      <a:pt x="193" y="471"/>
                    </a:cubicBezTo>
                    <a:cubicBezTo>
                      <a:pt x="201" y="473"/>
                      <a:pt x="209" y="474"/>
                      <a:pt x="217" y="475"/>
                    </a:cubicBezTo>
                    <a:lnTo>
                      <a:pt x="216" y="481"/>
                    </a:lnTo>
                    <a:close/>
                    <a:moveTo>
                      <a:pt x="292" y="477"/>
                    </a:moveTo>
                    <a:cubicBezTo>
                      <a:pt x="290" y="471"/>
                      <a:pt x="290" y="471"/>
                      <a:pt x="290" y="471"/>
                    </a:cubicBezTo>
                    <a:cubicBezTo>
                      <a:pt x="298" y="469"/>
                      <a:pt x="306" y="467"/>
                      <a:pt x="314" y="465"/>
                    </a:cubicBezTo>
                    <a:cubicBezTo>
                      <a:pt x="316" y="471"/>
                      <a:pt x="316" y="471"/>
                      <a:pt x="316" y="471"/>
                    </a:cubicBezTo>
                    <a:cubicBezTo>
                      <a:pt x="308" y="473"/>
                      <a:pt x="300" y="475"/>
                      <a:pt x="292" y="477"/>
                    </a:cubicBezTo>
                    <a:close/>
                    <a:moveTo>
                      <a:pt x="167" y="471"/>
                    </a:moveTo>
                    <a:cubicBezTo>
                      <a:pt x="159" y="468"/>
                      <a:pt x="151" y="465"/>
                      <a:pt x="143" y="462"/>
                    </a:cubicBezTo>
                    <a:cubicBezTo>
                      <a:pt x="146" y="456"/>
                      <a:pt x="146" y="456"/>
                      <a:pt x="146" y="456"/>
                    </a:cubicBezTo>
                    <a:cubicBezTo>
                      <a:pt x="153" y="459"/>
                      <a:pt x="161" y="462"/>
                      <a:pt x="169" y="465"/>
                    </a:cubicBezTo>
                    <a:lnTo>
                      <a:pt x="167" y="471"/>
                    </a:lnTo>
                    <a:close/>
                    <a:moveTo>
                      <a:pt x="340" y="462"/>
                    </a:moveTo>
                    <a:cubicBezTo>
                      <a:pt x="337" y="456"/>
                      <a:pt x="337" y="456"/>
                      <a:pt x="337" y="456"/>
                    </a:cubicBezTo>
                    <a:cubicBezTo>
                      <a:pt x="344" y="453"/>
                      <a:pt x="352" y="449"/>
                      <a:pt x="359" y="445"/>
                    </a:cubicBezTo>
                    <a:cubicBezTo>
                      <a:pt x="362" y="450"/>
                      <a:pt x="362" y="450"/>
                      <a:pt x="362" y="450"/>
                    </a:cubicBezTo>
                    <a:cubicBezTo>
                      <a:pt x="355" y="454"/>
                      <a:pt x="347" y="458"/>
                      <a:pt x="340" y="462"/>
                    </a:cubicBezTo>
                    <a:close/>
                    <a:moveTo>
                      <a:pt x="121" y="450"/>
                    </a:moveTo>
                    <a:cubicBezTo>
                      <a:pt x="114" y="446"/>
                      <a:pt x="106" y="441"/>
                      <a:pt x="100" y="436"/>
                    </a:cubicBezTo>
                    <a:cubicBezTo>
                      <a:pt x="103" y="431"/>
                      <a:pt x="103" y="431"/>
                      <a:pt x="103" y="431"/>
                    </a:cubicBezTo>
                    <a:cubicBezTo>
                      <a:pt x="110" y="436"/>
                      <a:pt x="117" y="441"/>
                      <a:pt x="124" y="445"/>
                    </a:cubicBezTo>
                    <a:lnTo>
                      <a:pt x="121" y="450"/>
                    </a:lnTo>
                    <a:close/>
                    <a:moveTo>
                      <a:pt x="383" y="436"/>
                    </a:moveTo>
                    <a:cubicBezTo>
                      <a:pt x="380" y="431"/>
                      <a:pt x="380" y="431"/>
                      <a:pt x="380" y="431"/>
                    </a:cubicBezTo>
                    <a:cubicBezTo>
                      <a:pt x="386" y="426"/>
                      <a:pt x="393" y="421"/>
                      <a:pt x="399" y="416"/>
                    </a:cubicBezTo>
                    <a:cubicBezTo>
                      <a:pt x="403" y="420"/>
                      <a:pt x="403" y="420"/>
                      <a:pt x="403" y="420"/>
                    </a:cubicBezTo>
                    <a:cubicBezTo>
                      <a:pt x="397" y="426"/>
                      <a:pt x="390" y="431"/>
                      <a:pt x="383" y="436"/>
                    </a:cubicBezTo>
                    <a:close/>
                    <a:moveTo>
                      <a:pt x="80" y="421"/>
                    </a:moveTo>
                    <a:cubicBezTo>
                      <a:pt x="74" y="415"/>
                      <a:pt x="68" y="409"/>
                      <a:pt x="62" y="403"/>
                    </a:cubicBezTo>
                    <a:cubicBezTo>
                      <a:pt x="67" y="399"/>
                      <a:pt x="67" y="399"/>
                      <a:pt x="67" y="399"/>
                    </a:cubicBezTo>
                    <a:cubicBezTo>
                      <a:pt x="72" y="405"/>
                      <a:pt x="78" y="410"/>
                      <a:pt x="84" y="416"/>
                    </a:cubicBezTo>
                    <a:lnTo>
                      <a:pt x="80" y="421"/>
                    </a:lnTo>
                    <a:close/>
                    <a:moveTo>
                      <a:pt x="421" y="403"/>
                    </a:moveTo>
                    <a:cubicBezTo>
                      <a:pt x="416" y="398"/>
                      <a:pt x="416" y="398"/>
                      <a:pt x="416" y="398"/>
                    </a:cubicBezTo>
                    <a:cubicBezTo>
                      <a:pt x="421" y="392"/>
                      <a:pt x="427" y="386"/>
                      <a:pt x="431" y="379"/>
                    </a:cubicBezTo>
                    <a:cubicBezTo>
                      <a:pt x="437" y="383"/>
                      <a:pt x="437" y="383"/>
                      <a:pt x="437" y="383"/>
                    </a:cubicBezTo>
                    <a:cubicBezTo>
                      <a:pt x="432" y="390"/>
                      <a:pt x="426" y="396"/>
                      <a:pt x="421" y="403"/>
                    </a:cubicBezTo>
                    <a:close/>
                    <a:moveTo>
                      <a:pt x="46" y="383"/>
                    </a:moveTo>
                    <a:cubicBezTo>
                      <a:pt x="41" y="376"/>
                      <a:pt x="37" y="369"/>
                      <a:pt x="32" y="362"/>
                    </a:cubicBezTo>
                    <a:cubicBezTo>
                      <a:pt x="38" y="359"/>
                      <a:pt x="38" y="359"/>
                      <a:pt x="38" y="359"/>
                    </a:cubicBezTo>
                    <a:cubicBezTo>
                      <a:pt x="42" y="366"/>
                      <a:pt x="47" y="373"/>
                      <a:pt x="51" y="379"/>
                    </a:cubicBezTo>
                    <a:lnTo>
                      <a:pt x="46" y="383"/>
                    </a:lnTo>
                    <a:close/>
                    <a:moveTo>
                      <a:pt x="450" y="362"/>
                    </a:moveTo>
                    <a:cubicBezTo>
                      <a:pt x="445" y="359"/>
                      <a:pt x="445" y="359"/>
                      <a:pt x="445" y="359"/>
                    </a:cubicBezTo>
                    <a:cubicBezTo>
                      <a:pt x="449" y="352"/>
                      <a:pt x="453" y="344"/>
                      <a:pt x="456" y="337"/>
                    </a:cubicBezTo>
                    <a:cubicBezTo>
                      <a:pt x="462" y="339"/>
                      <a:pt x="462" y="339"/>
                      <a:pt x="462" y="339"/>
                    </a:cubicBezTo>
                    <a:cubicBezTo>
                      <a:pt x="458" y="347"/>
                      <a:pt x="455" y="355"/>
                      <a:pt x="450" y="362"/>
                    </a:cubicBezTo>
                    <a:close/>
                    <a:moveTo>
                      <a:pt x="21" y="340"/>
                    </a:moveTo>
                    <a:cubicBezTo>
                      <a:pt x="18" y="332"/>
                      <a:pt x="14" y="324"/>
                      <a:pt x="12" y="316"/>
                    </a:cubicBezTo>
                    <a:cubicBezTo>
                      <a:pt x="18" y="314"/>
                      <a:pt x="18" y="314"/>
                      <a:pt x="18" y="314"/>
                    </a:cubicBezTo>
                    <a:cubicBezTo>
                      <a:pt x="20" y="322"/>
                      <a:pt x="23" y="329"/>
                      <a:pt x="27" y="337"/>
                    </a:cubicBezTo>
                    <a:lnTo>
                      <a:pt x="21" y="340"/>
                    </a:lnTo>
                    <a:close/>
                    <a:moveTo>
                      <a:pt x="471" y="316"/>
                    </a:moveTo>
                    <a:cubicBezTo>
                      <a:pt x="465" y="314"/>
                      <a:pt x="465" y="314"/>
                      <a:pt x="465" y="314"/>
                    </a:cubicBezTo>
                    <a:cubicBezTo>
                      <a:pt x="467" y="306"/>
                      <a:pt x="470" y="298"/>
                      <a:pt x="471" y="290"/>
                    </a:cubicBezTo>
                    <a:cubicBezTo>
                      <a:pt x="477" y="291"/>
                      <a:pt x="477" y="291"/>
                      <a:pt x="477" y="291"/>
                    </a:cubicBezTo>
                    <a:cubicBezTo>
                      <a:pt x="476" y="300"/>
                      <a:pt x="473" y="308"/>
                      <a:pt x="471" y="316"/>
                    </a:cubicBezTo>
                    <a:close/>
                    <a:moveTo>
                      <a:pt x="5" y="292"/>
                    </a:moveTo>
                    <a:cubicBezTo>
                      <a:pt x="4" y="283"/>
                      <a:pt x="2" y="275"/>
                      <a:pt x="1" y="267"/>
                    </a:cubicBezTo>
                    <a:cubicBezTo>
                      <a:pt x="8" y="266"/>
                      <a:pt x="8" y="266"/>
                      <a:pt x="8" y="266"/>
                    </a:cubicBezTo>
                    <a:cubicBezTo>
                      <a:pt x="9" y="274"/>
                      <a:pt x="10" y="282"/>
                      <a:pt x="11" y="290"/>
                    </a:cubicBezTo>
                    <a:lnTo>
                      <a:pt x="5" y="292"/>
                    </a:lnTo>
                    <a:close/>
                    <a:moveTo>
                      <a:pt x="481" y="266"/>
                    </a:moveTo>
                    <a:cubicBezTo>
                      <a:pt x="475" y="266"/>
                      <a:pt x="475" y="266"/>
                      <a:pt x="475" y="266"/>
                    </a:cubicBezTo>
                    <a:cubicBezTo>
                      <a:pt x="476" y="258"/>
                      <a:pt x="476" y="249"/>
                      <a:pt x="476" y="241"/>
                    </a:cubicBezTo>
                    <a:cubicBezTo>
                      <a:pt x="476" y="241"/>
                      <a:pt x="476" y="241"/>
                      <a:pt x="476" y="241"/>
                    </a:cubicBezTo>
                    <a:cubicBezTo>
                      <a:pt x="483" y="241"/>
                      <a:pt x="483" y="241"/>
                      <a:pt x="483" y="241"/>
                    </a:cubicBezTo>
                    <a:cubicBezTo>
                      <a:pt x="483" y="241"/>
                      <a:pt x="483" y="241"/>
                      <a:pt x="483" y="241"/>
                    </a:cubicBezTo>
                    <a:cubicBezTo>
                      <a:pt x="483" y="250"/>
                      <a:pt x="482" y="258"/>
                      <a:pt x="481" y="266"/>
                    </a:cubicBezTo>
                    <a:close/>
                    <a:moveTo>
                      <a:pt x="0" y="241"/>
                    </a:moveTo>
                    <a:cubicBezTo>
                      <a:pt x="0" y="241"/>
                      <a:pt x="0" y="241"/>
                      <a:pt x="0" y="241"/>
                    </a:cubicBezTo>
                    <a:cubicBezTo>
                      <a:pt x="0" y="233"/>
                      <a:pt x="0" y="224"/>
                      <a:pt x="1" y="216"/>
                    </a:cubicBezTo>
                    <a:cubicBezTo>
                      <a:pt x="8" y="217"/>
                      <a:pt x="8" y="217"/>
                      <a:pt x="8" y="217"/>
                    </a:cubicBezTo>
                    <a:cubicBezTo>
                      <a:pt x="7" y="225"/>
                      <a:pt x="6" y="233"/>
                      <a:pt x="6" y="241"/>
                    </a:cubicBezTo>
                    <a:lnTo>
                      <a:pt x="0" y="241"/>
                    </a:lnTo>
                    <a:close/>
                    <a:moveTo>
                      <a:pt x="475" y="216"/>
                    </a:moveTo>
                    <a:cubicBezTo>
                      <a:pt x="474" y="208"/>
                      <a:pt x="473" y="200"/>
                      <a:pt x="471" y="192"/>
                    </a:cubicBezTo>
                    <a:cubicBezTo>
                      <a:pt x="477" y="190"/>
                      <a:pt x="477" y="190"/>
                      <a:pt x="477" y="190"/>
                    </a:cubicBezTo>
                    <a:cubicBezTo>
                      <a:pt x="479" y="199"/>
                      <a:pt x="480" y="207"/>
                      <a:pt x="481" y="215"/>
                    </a:cubicBezTo>
                    <a:lnTo>
                      <a:pt x="475" y="216"/>
                    </a:lnTo>
                    <a:close/>
                    <a:moveTo>
                      <a:pt x="11" y="193"/>
                    </a:moveTo>
                    <a:cubicBezTo>
                      <a:pt x="5" y="191"/>
                      <a:pt x="5" y="191"/>
                      <a:pt x="5" y="191"/>
                    </a:cubicBezTo>
                    <a:cubicBezTo>
                      <a:pt x="7" y="183"/>
                      <a:pt x="9" y="175"/>
                      <a:pt x="12" y="167"/>
                    </a:cubicBezTo>
                    <a:cubicBezTo>
                      <a:pt x="18" y="169"/>
                      <a:pt x="18" y="169"/>
                      <a:pt x="18" y="169"/>
                    </a:cubicBezTo>
                    <a:cubicBezTo>
                      <a:pt x="15" y="177"/>
                      <a:pt x="13" y="185"/>
                      <a:pt x="11" y="193"/>
                    </a:cubicBezTo>
                    <a:close/>
                    <a:moveTo>
                      <a:pt x="465" y="168"/>
                    </a:moveTo>
                    <a:cubicBezTo>
                      <a:pt x="462" y="160"/>
                      <a:pt x="459" y="153"/>
                      <a:pt x="456" y="145"/>
                    </a:cubicBezTo>
                    <a:cubicBezTo>
                      <a:pt x="462" y="143"/>
                      <a:pt x="462" y="143"/>
                      <a:pt x="462" y="143"/>
                    </a:cubicBezTo>
                    <a:cubicBezTo>
                      <a:pt x="465" y="150"/>
                      <a:pt x="468" y="158"/>
                      <a:pt x="471" y="166"/>
                    </a:cubicBezTo>
                    <a:lnTo>
                      <a:pt x="465" y="168"/>
                    </a:lnTo>
                    <a:close/>
                    <a:moveTo>
                      <a:pt x="27" y="146"/>
                    </a:moveTo>
                    <a:cubicBezTo>
                      <a:pt x="21" y="143"/>
                      <a:pt x="21" y="143"/>
                      <a:pt x="21" y="143"/>
                    </a:cubicBezTo>
                    <a:cubicBezTo>
                      <a:pt x="24" y="136"/>
                      <a:pt x="28" y="128"/>
                      <a:pt x="32" y="121"/>
                    </a:cubicBezTo>
                    <a:cubicBezTo>
                      <a:pt x="38" y="124"/>
                      <a:pt x="38" y="124"/>
                      <a:pt x="38" y="124"/>
                    </a:cubicBezTo>
                    <a:cubicBezTo>
                      <a:pt x="34" y="131"/>
                      <a:pt x="30" y="138"/>
                      <a:pt x="27" y="146"/>
                    </a:cubicBezTo>
                    <a:close/>
                    <a:moveTo>
                      <a:pt x="445" y="123"/>
                    </a:moveTo>
                    <a:cubicBezTo>
                      <a:pt x="441" y="116"/>
                      <a:pt x="436" y="109"/>
                      <a:pt x="431" y="103"/>
                    </a:cubicBezTo>
                    <a:cubicBezTo>
                      <a:pt x="436" y="99"/>
                      <a:pt x="436" y="99"/>
                      <a:pt x="436" y="99"/>
                    </a:cubicBezTo>
                    <a:cubicBezTo>
                      <a:pt x="441" y="106"/>
                      <a:pt x="446" y="113"/>
                      <a:pt x="450" y="120"/>
                    </a:cubicBezTo>
                    <a:lnTo>
                      <a:pt x="445" y="123"/>
                    </a:lnTo>
                    <a:close/>
                    <a:moveTo>
                      <a:pt x="51" y="103"/>
                    </a:moveTo>
                    <a:cubicBezTo>
                      <a:pt x="46" y="100"/>
                      <a:pt x="46" y="100"/>
                      <a:pt x="46" y="100"/>
                    </a:cubicBezTo>
                    <a:cubicBezTo>
                      <a:pt x="51" y="93"/>
                      <a:pt x="56" y="86"/>
                      <a:pt x="62" y="80"/>
                    </a:cubicBezTo>
                    <a:cubicBezTo>
                      <a:pt x="67" y="84"/>
                      <a:pt x="67" y="84"/>
                      <a:pt x="67" y="84"/>
                    </a:cubicBezTo>
                    <a:cubicBezTo>
                      <a:pt x="61" y="90"/>
                      <a:pt x="56" y="97"/>
                      <a:pt x="51" y="103"/>
                    </a:cubicBezTo>
                    <a:close/>
                    <a:moveTo>
                      <a:pt x="416" y="84"/>
                    </a:moveTo>
                    <a:cubicBezTo>
                      <a:pt x="410" y="78"/>
                      <a:pt x="404" y="72"/>
                      <a:pt x="398" y="66"/>
                    </a:cubicBezTo>
                    <a:cubicBezTo>
                      <a:pt x="402" y="62"/>
                      <a:pt x="402" y="62"/>
                      <a:pt x="402" y="62"/>
                    </a:cubicBezTo>
                    <a:cubicBezTo>
                      <a:pt x="409" y="67"/>
                      <a:pt x="415" y="73"/>
                      <a:pt x="420" y="79"/>
                    </a:cubicBezTo>
                    <a:lnTo>
                      <a:pt x="416" y="84"/>
                    </a:lnTo>
                    <a:close/>
                    <a:moveTo>
                      <a:pt x="84" y="67"/>
                    </a:moveTo>
                    <a:cubicBezTo>
                      <a:pt x="80" y="62"/>
                      <a:pt x="80" y="62"/>
                      <a:pt x="80" y="62"/>
                    </a:cubicBezTo>
                    <a:cubicBezTo>
                      <a:pt x="86" y="56"/>
                      <a:pt x="92" y="51"/>
                      <a:pt x="99" y="46"/>
                    </a:cubicBezTo>
                    <a:cubicBezTo>
                      <a:pt x="103" y="51"/>
                      <a:pt x="103" y="51"/>
                      <a:pt x="103" y="51"/>
                    </a:cubicBezTo>
                    <a:cubicBezTo>
                      <a:pt x="96" y="56"/>
                      <a:pt x="90" y="61"/>
                      <a:pt x="84" y="67"/>
                    </a:cubicBezTo>
                    <a:close/>
                    <a:moveTo>
                      <a:pt x="379" y="51"/>
                    </a:moveTo>
                    <a:cubicBezTo>
                      <a:pt x="372" y="46"/>
                      <a:pt x="366" y="41"/>
                      <a:pt x="358" y="37"/>
                    </a:cubicBezTo>
                    <a:cubicBezTo>
                      <a:pt x="362" y="32"/>
                      <a:pt x="362" y="32"/>
                      <a:pt x="362" y="32"/>
                    </a:cubicBezTo>
                    <a:cubicBezTo>
                      <a:pt x="369" y="36"/>
                      <a:pt x="376" y="41"/>
                      <a:pt x="383" y="46"/>
                    </a:cubicBezTo>
                    <a:lnTo>
                      <a:pt x="379" y="51"/>
                    </a:lnTo>
                    <a:close/>
                    <a:moveTo>
                      <a:pt x="124" y="38"/>
                    </a:moveTo>
                    <a:cubicBezTo>
                      <a:pt x="120" y="32"/>
                      <a:pt x="120" y="32"/>
                      <a:pt x="120" y="32"/>
                    </a:cubicBezTo>
                    <a:cubicBezTo>
                      <a:pt x="128" y="28"/>
                      <a:pt x="135" y="24"/>
                      <a:pt x="143" y="21"/>
                    </a:cubicBezTo>
                    <a:cubicBezTo>
                      <a:pt x="145" y="27"/>
                      <a:pt x="145" y="27"/>
                      <a:pt x="145" y="27"/>
                    </a:cubicBezTo>
                    <a:cubicBezTo>
                      <a:pt x="138" y="30"/>
                      <a:pt x="131" y="34"/>
                      <a:pt x="124" y="38"/>
                    </a:cubicBezTo>
                    <a:close/>
                    <a:moveTo>
                      <a:pt x="337" y="26"/>
                    </a:moveTo>
                    <a:cubicBezTo>
                      <a:pt x="329" y="23"/>
                      <a:pt x="321" y="20"/>
                      <a:pt x="314" y="17"/>
                    </a:cubicBezTo>
                    <a:cubicBezTo>
                      <a:pt x="316" y="11"/>
                      <a:pt x="316" y="11"/>
                      <a:pt x="316" y="11"/>
                    </a:cubicBezTo>
                    <a:cubicBezTo>
                      <a:pt x="324" y="14"/>
                      <a:pt x="331" y="17"/>
                      <a:pt x="339" y="20"/>
                    </a:cubicBezTo>
                    <a:lnTo>
                      <a:pt x="337" y="26"/>
                    </a:lnTo>
                    <a:close/>
                    <a:moveTo>
                      <a:pt x="168" y="18"/>
                    </a:moveTo>
                    <a:cubicBezTo>
                      <a:pt x="166" y="12"/>
                      <a:pt x="166" y="12"/>
                      <a:pt x="166" y="12"/>
                    </a:cubicBezTo>
                    <a:cubicBezTo>
                      <a:pt x="174" y="9"/>
                      <a:pt x="183" y="7"/>
                      <a:pt x="191" y="5"/>
                    </a:cubicBezTo>
                    <a:cubicBezTo>
                      <a:pt x="192" y="11"/>
                      <a:pt x="192" y="11"/>
                      <a:pt x="192" y="11"/>
                    </a:cubicBezTo>
                    <a:cubicBezTo>
                      <a:pt x="184" y="13"/>
                      <a:pt x="176" y="15"/>
                      <a:pt x="168" y="18"/>
                    </a:cubicBezTo>
                    <a:close/>
                    <a:moveTo>
                      <a:pt x="290" y="11"/>
                    </a:moveTo>
                    <a:cubicBezTo>
                      <a:pt x="282" y="10"/>
                      <a:pt x="274" y="8"/>
                      <a:pt x="266" y="7"/>
                    </a:cubicBezTo>
                    <a:cubicBezTo>
                      <a:pt x="266" y="1"/>
                      <a:pt x="266" y="1"/>
                      <a:pt x="266" y="1"/>
                    </a:cubicBezTo>
                    <a:cubicBezTo>
                      <a:pt x="275" y="2"/>
                      <a:pt x="283" y="3"/>
                      <a:pt x="291" y="5"/>
                    </a:cubicBezTo>
                    <a:lnTo>
                      <a:pt x="290" y="11"/>
                    </a:lnTo>
                    <a:close/>
                    <a:moveTo>
                      <a:pt x="216" y="7"/>
                    </a:moveTo>
                    <a:cubicBezTo>
                      <a:pt x="216" y="1"/>
                      <a:pt x="216" y="1"/>
                      <a:pt x="216" y="1"/>
                    </a:cubicBezTo>
                    <a:cubicBezTo>
                      <a:pt x="224" y="0"/>
                      <a:pt x="233" y="0"/>
                      <a:pt x="241" y="0"/>
                    </a:cubicBezTo>
                    <a:cubicBezTo>
                      <a:pt x="241" y="6"/>
                      <a:pt x="241" y="6"/>
                      <a:pt x="241" y="6"/>
                    </a:cubicBezTo>
                    <a:cubicBezTo>
                      <a:pt x="233" y="6"/>
                      <a:pt x="224" y="7"/>
                      <a:pt x="216" y="7"/>
                    </a:cubicBezTo>
                    <a:close/>
                  </a:path>
                </a:pathLst>
              </a:custGeom>
              <a:solidFill>
                <a:srgbClr val="E8112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2" name="Oval 9"/>
              <p:cNvSpPr>
                <a:spLocks noChangeArrowheads="1"/>
              </p:cNvSpPr>
              <p:nvPr/>
            </p:nvSpPr>
            <p:spPr bwMode="auto">
              <a:xfrm>
                <a:off x="8062913" y="1468438"/>
                <a:ext cx="896938" cy="8953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3" name="Freeform 10"/>
              <p:cNvSpPr>
                <a:spLocks noEditPoints="1"/>
              </p:cNvSpPr>
              <p:nvPr/>
            </p:nvSpPr>
            <p:spPr bwMode="auto">
              <a:xfrm>
                <a:off x="8054975" y="1462088"/>
                <a:ext cx="911225" cy="908050"/>
              </a:xfrm>
              <a:custGeom>
                <a:avLst/>
                <a:gdLst>
                  <a:gd name="T0" fmla="*/ 193 w 410"/>
                  <a:gd name="T1" fmla="*/ 403 h 409"/>
                  <a:gd name="T2" fmla="*/ 205 w 410"/>
                  <a:gd name="T3" fmla="*/ 409 h 409"/>
                  <a:gd name="T4" fmla="*/ 144 w 410"/>
                  <a:gd name="T5" fmla="*/ 394 h 409"/>
                  <a:gd name="T6" fmla="*/ 243 w 410"/>
                  <a:gd name="T7" fmla="*/ 406 h 409"/>
                  <a:gd name="T8" fmla="*/ 268 w 410"/>
                  <a:gd name="T9" fmla="*/ 399 h 409"/>
                  <a:gd name="T10" fmla="*/ 95 w 410"/>
                  <a:gd name="T11" fmla="*/ 378 h 409"/>
                  <a:gd name="T12" fmla="*/ 118 w 410"/>
                  <a:gd name="T13" fmla="*/ 390 h 409"/>
                  <a:gd name="T14" fmla="*/ 311 w 410"/>
                  <a:gd name="T15" fmla="*/ 372 h 409"/>
                  <a:gd name="T16" fmla="*/ 74 w 410"/>
                  <a:gd name="T17" fmla="*/ 363 h 409"/>
                  <a:gd name="T18" fmla="*/ 79 w 410"/>
                  <a:gd name="T19" fmla="*/ 358 h 409"/>
                  <a:gd name="T20" fmla="*/ 332 w 410"/>
                  <a:gd name="T21" fmla="*/ 358 h 409"/>
                  <a:gd name="T22" fmla="*/ 336 w 410"/>
                  <a:gd name="T23" fmla="*/ 362 h 409"/>
                  <a:gd name="T24" fmla="*/ 31 w 410"/>
                  <a:gd name="T25" fmla="*/ 300 h 409"/>
                  <a:gd name="T26" fmla="*/ 371 w 410"/>
                  <a:gd name="T27" fmla="*/ 325 h 409"/>
                  <a:gd name="T28" fmla="*/ 385 w 410"/>
                  <a:gd name="T29" fmla="*/ 303 h 409"/>
                  <a:gd name="T30" fmla="*/ 7 w 410"/>
                  <a:gd name="T31" fmla="*/ 256 h 409"/>
                  <a:gd name="T32" fmla="*/ 14 w 410"/>
                  <a:gd name="T33" fmla="*/ 280 h 409"/>
                  <a:gd name="T34" fmla="*/ 397 w 410"/>
                  <a:gd name="T35" fmla="*/ 254 h 409"/>
                  <a:gd name="T36" fmla="*/ 2 w 410"/>
                  <a:gd name="T37" fmla="*/ 231 h 409"/>
                  <a:gd name="T38" fmla="*/ 8 w 410"/>
                  <a:gd name="T39" fmla="*/ 230 h 409"/>
                  <a:gd name="T40" fmla="*/ 402 w 410"/>
                  <a:gd name="T41" fmla="*/ 229 h 409"/>
                  <a:gd name="T42" fmla="*/ 410 w 410"/>
                  <a:gd name="T43" fmla="*/ 204 h 409"/>
                  <a:gd name="T44" fmla="*/ 8 w 410"/>
                  <a:gd name="T45" fmla="*/ 180 h 409"/>
                  <a:gd name="T46" fmla="*/ 12 w 410"/>
                  <a:gd name="T47" fmla="*/ 156 h 409"/>
                  <a:gd name="T48" fmla="*/ 397 w 410"/>
                  <a:gd name="T49" fmla="*/ 155 h 409"/>
                  <a:gd name="T50" fmla="*/ 402 w 410"/>
                  <a:gd name="T51" fmla="*/ 179 h 409"/>
                  <a:gd name="T52" fmla="*/ 25 w 410"/>
                  <a:gd name="T53" fmla="*/ 106 h 409"/>
                  <a:gd name="T54" fmla="*/ 389 w 410"/>
                  <a:gd name="T55" fmla="*/ 131 h 409"/>
                  <a:gd name="T56" fmla="*/ 395 w 410"/>
                  <a:gd name="T57" fmla="*/ 129 h 409"/>
                  <a:gd name="T58" fmla="*/ 39 w 410"/>
                  <a:gd name="T59" fmla="*/ 84 h 409"/>
                  <a:gd name="T60" fmla="*/ 44 w 410"/>
                  <a:gd name="T61" fmla="*/ 88 h 409"/>
                  <a:gd name="T62" fmla="*/ 354 w 410"/>
                  <a:gd name="T63" fmla="*/ 64 h 409"/>
                  <a:gd name="T64" fmla="*/ 78 w 410"/>
                  <a:gd name="T65" fmla="*/ 52 h 409"/>
                  <a:gd name="T66" fmla="*/ 98 w 410"/>
                  <a:gd name="T67" fmla="*/ 37 h 409"/>
                  <a:gd name="T68" fmla="*/ 311 w 410"/>
                  <a:gd name="T69" fmla="*/ 37 h 409"/>
                  <a:gd name="T70" fmla="*/ 331 w 410"/>
                  <a:gd name="T71" fmla="*/ 51 h 409"/>
                  <a:gd name="T72" fmla="*/ 141 w 410"/>
                  <a:gd name="T73" fmla="*/ 10 h 409"/>
                  <a:gd name="T74" fmla="*/ 289 w 410"/>
                  <a:gd name="T75" fmla="*/ 25 h 409"/>
                  <a:gd name="T76" fmla="*/ 292 w 410"/>
                  <a:gd name="T77" fmla="*/ 19 h 409"/>
                  <a:gd name="T78" fmla="*/ 166 w 410"/>
                  <a:gd name="T79" fmla="*/ 3 h 409"/>
                  <a:gd name="T80" fmla="*/ 167 w 410"/>
                  <a:gd name="T81" fmla="*/ 10 h 409"/>
                  <a:gd name="T82" fmla="*/ 217 w 410"/>
                  <a:gd name="T83"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409">
                    <a:moveTo>
                      <a:pt x="205" y="409"/>
                    </a:moveTo>
                    <a:cubicBezTo>
                      <a:pt x="201" y="409"/>
                      <a:pt x="196" y="409"/>
                      <a:pt x="192" y="409"/>
                    </a:cubicBezTo>
                    <a:cubicBezTo>
                      <a:pt x="193" y="403"/>
                      <a:pt x="193" y="403"/>
                      <a:pt x="193" y="403"/>
                    </a:cubicBezTo>
                    <a:cubicBezTo>
                      <a:pt x="201" y="403"/>
                      <a:pt x="209" y="403"/>
                      <a:pt x="218" y="403"/>
                    </a:cubicBezTo>
                    <a:cubicBezTo>
                      <a:pt x="218" y="409"/>
                      <a:pt x="218" y="409"/>
                      <a:pt x="218" y="409"/>
                    </a:cubicBezTo>
                    <a:cubicBezTo>
                      <a:pt x="214" y="409"/>
                      <a:pt x="209" y="409"/>
                      <a:pt x="205" y="409"/>
                    </a:cubicBezTo>
                    <a:close/>
                    <a:moveTo>
                      <a:pt x="167" y="406"/>
                    </a:moveTo>
                    <a:cubicBezTo>
                      <a:pt x="158" y="404"/>
                      <a:pt x="150" y="402"/>
                      <a:pt x="142" y="400"/>
                    </a:cubicBezTo>
                    <a:cubicBezTo>
                      <a:pt x="144" y="394"/>
                      <a:pt x="144" y="394"/>
                      <a:pt x="144" y="394"/>
                    </a:cubicBezTo>
                    <a:cubicBezTo>
                      <a:pt x="152" y="396"/>
                      <a:pt x="160" y="398"/>
                      <a:pt x="168" y="400"/>
                    </a:cubicBezTo>
                    <a:lnTo>
                      <a:pt x="167" y="406"/>
                    </a:lnTo>
                    <a:close/>
                    <a:moveTo>
                      <a:pt x="243" y="406"/>
                    </a:moveTo>
                    <a:cubicBezTo>
                      <a:pt x="242" y="400"/>
                      <a:pt x="242" y="400"/>
                      <a:pt x="242" y="400"/>
                    </a:cubicBezTo>
                    <a:cubicBezTo>
                      <a:pt x="250" y="398"/>
                      <a:pt x="259" y="396"/>
                      <a:pt x="266" y="393"/>
                    </a:cubicBezTo>
                    <a:cubicBezTo>
                      <a:pt x="268" y="399"/>
                      <a:pt x="268" y="399"/>
                      <a:pt x="268" y="399"/>
                    </a:cubicBezTo>
                    <a:cubicBezTo>
                      <a:pt x="260" y="402"/>
                      <a:pt x="252" y="404"/>
                      <a:pt x="243" y="406"/>
                    </a:cubicBezTo>
                    <a:close/>
                    <a:moveTo>
                      <a:pt x="118" y="390"/>
                    </a:moveTo>
                    <a:cubicBezTo>
                      <a:pt x="110" y="386"/>
                      <a:pt x="103" y="382"/>
                      <a:pt x="95" y="378"/>
                    </a:cubicBezTo>
                    <a:cubicBezTo>
                      <a:pt x="99" y="372"/>
                      <a:pt x="99" y="372"/>
                      <a:pt x="99" y="372"/>
                    </a:cubicBezTo>
                    <a:cubicBezTo>
                      <a:pt x="106" y="377"/>
                      <a:pt x="113" y="381"/>
                      <a:pt x="121" y="384"/>
                    </a:cubicBezTo>
                    <a:lnTo>
                      <a:pt x="118" y="390"/>
                    </a:lnTo>
                    <a:close/>
                    <a:moveTo>
                      <a:pt x="292" y="390"/>
                    </a:moveTo>
                    <a:cubicBezTo>
                      <a:pt x="290" y="384"/>
                      <a:pt x="290" y="384"/>
                      <a:pt x="290" y="384"/>
                    </a:cubicBezTo>
                    <a:cubicBezTo>
                      <a:pt x="297" y="381"/>
                      <a:pt x="304" y="377"/>
                      <a:pt x="311" y="372"/>
                    </a:cubicBezTo>
                    <a:cubicBezTo>
                      <a:pt x="315" y="378"/>
                      <a:pt x="315" y="378"/>
                      <a:pt x="315" y="378"/>
                    </a:cubicBezTo>
                    <a:cubicBezTo>
                      <a:pt x="308" y="382"/>
                      <a:pt x="300" y="386"/>
                      <a:pt x="292" y="390"/>
                    </a:cubicBezTo>
                    <a:close/>
                    <a:moveTo>
                      <a:pt x="74" y="363"/>
                    </a:moveTo>
                    <a:cubicBezTo>
                      <a:pt x="68" y="357"/>
                      <a:pt x="62" y="351"/>
                      <a:pt x="56" y="345"/>
                    </a:cubicBezTo>
                    <a:cubicBezTo>
                      <a:pt x="60" y="341"/>
                      <a:pt x="60" y="341"/>
                      <a:pt x="60" y="341"/>
                    </a:cubicBezTo>
                    <a:cubicBezTo>
                      <a:pt x="66" y="347"/>
                      <a:pt x="72" y="352"/>
                      <a:pt x="79" y="358"/>
                    </a:cubicBezTo>
                    <a:lnTo>
                      <a:pt x="74" y="363"/>
                    </a:lnTo>
                    <a:close/>
                    <a:moveTo>
                      <a:pt x="336" y="362"/>
                    </a:moveTo>
                    <a:cubicBezTo>
                      <a:pt x="332" y="358"/>
                      <a:pt x="332" y="358"/>
                      <a:pt x="332" y="358"/>
                    </a:cubicBezTo>
                    <a:cubicBezTo>
                      <a:pt x="338" y="352"/>
                      <a:pt x="344" y="346"/>
                      <a:pt x="350" y="340"/>
                    </a:cubicBezTo>
                    <a:cubicBezTo>
                      <a:pt x="354" y="345"/>
                      <a:pt x="354" y="345"/>
                      <a:pt x="354" y="345"/>
                    </a:cubicBezTo>
                    <a:cubicBezTo>
                      <a:pt x="348" y="351"/>
                      <a:pt x="342" y="357"/>
                      <a:pt x="336" y="362"/>
                    </a:cubicBezTo>
                    <a:close/>
                    <a:moveTo>
                      <a:pt x="39" y="325"/>
                    </a:moveTo>
                    <a:cubicBezTo>
                      <a:pt x="34" y="318"/>
                      <a:pt x="30" y="311"/>
                      <a:pt x="25" y="304"/>
                    </a:cubicBezTo>
                    <a:cubicBezTo>
                      <a:pt x="31" y="300"/>
                      <a:pt x="31" y="300"/>
                      <a:pt x="31" y="300"/>
                    </a:cubicBezTo>
                    <a:cubicBezTo>
                      <a:pt x="35" y="308"/>
                      <a:pt x="40" y="315"/>
                      <a:pt x="44" y="321"/>
                    </a:cubicBezTo>
                    <a:lnTo>
                      <a:pt x="39" y="325"/>
                    </a:lnTo>
                    <a:close/>
                    <a:moveTo>
                      <a:pt x="371" y="325"/>
                    </a:moveTo>
                    <a:cubicBezTo>
                      <a:pt x="366" y="321"/>
                      <a:pt x="366" y="321"/>
                      <a:pt x="366" y="321"/>
                    </a:cubicBezTo>
                    <a:cubicBezTo>
                      <a:pt x="370" y="315"/>
                      <a:pt x="375" y="307"/>
                      <a:pt x="379" y="300"/>
                    </a:cubicBezTo>
                    <a:cubicBezTo>
                      <a:pt x="385" y="303"/>
                      <a:pt x="385" y="303"/>
                      <a:pt x="385" y="303"/>
                    </a:cubicBezTo>
                    <a:cubicBezTo>
                      <a:pt x="380" y="311"/>
                      <a:pt x="376" y="318"/>
                      <a:pt x="371" y="325"/>
                    </a:cubicBezTo>
                    <a:close/>
                    <a:moveTo>
                      <a:pt x="14" y="280"/>
                    </a:moveTo>
                    <a:cubicBezTo>
                      <a:pt x="11" y="272"/>
                      <a:pt x="9" y="264"/>
                      <a:pt x="7" y="256"/>
                    </a:cubicBezTo>
                    <a:cubicBezTo>
                      <a:pt x="13" y="254"/>
                      <a:pt x="13" y="254"/>
                      <a:pt x="13" y="254"/>
                    </a:cubicBezTo>
                    <a:cubicBezTo>
                      <a:pt x="15" y="262"/>
                      <a:pt x="17" y="270"/>
                      <a:pt x="20" y="278"/>
                    </a:cubicBezTo>
                    <a:lnTo>
                      <a:pt x="14" y="280"/>
                    </a:lnTo>
                    <a:close/>
                    <a:moveTo>
                      <a:pt x="395" y="280"/>
                    </a:moveTo>
                    <a:cubicBezTo>
                      <a:pt x="390" y="278"/>
                      <a:pt x="390" y="278"/>
                      <a:pt x="390" y="278"/>
                    </a:cubicBezTo>
                    <a:cubicBezTo>
                      <a:pt x="393" y="270"/>
                      <a:pt x="395" y="262"/>
                      <a:pt x="397" y="254"/>
                    </a:cubicBezTo>
                    <a:cubicBezTo>
                      <a:pt x="403" y="255"/>
                      <a:pt x="403" y="255"/>
                      <a:pt x="403" y="255"/>
                    </a:cubicBezTo>
                    <a:cubicBezTo>
                      <a:pt x="401" y="264"/>
                      <a:pt x="399" y="272"/>
                      <a:pt x="395" y="280"/>
                    </a:cubicBezTo>
                    <a:close/>
                    <a:moveTo>
                      <a:pt x="2" y="231"/>
                    </a:moveTo>
                    <a:cubicBezTo>
                      <a:pt x="1" y="222"/>
                      <a:pt x="0" y="213"/>
                      <a:pt x="0" y="205"/>
                    </a:cubicBezTo>
                    <a:cubicBezTo>
                      <a:pt x="6" y="205"/>
                      <a:pt x="6" y="205"/>
                      <a:pt x="6" y="205"/>
                    </a:cubicBezTo>
                    <a:cubicBezTo>
                      <a:pt x="6" y="213"/>
                      <a:pt x="7" y="222"/>
                      <a:pt x="8" y="230"/>
                    </a:cubicBezTo>
                    <a:lnTo>
                      <a:pt x="2" y="231"/>
                    </a:lnTo>
                    <a:close/>
                    <a:moveTo>
                      <a:pt x="408" y="230"/>
                    </a:moveTo>
                    <a:cubicBezTo>
                      <a:pt x="402" y="229"/>
                      <a:pt x="402" y="229"/>
                      <a:pt x="402" y="229"/>
                    </a:cubicBezTo>
                    <a:cubicBezTo>
                      <a:pt x="403" y="221"/>
                      <a:pt x="404" y="213"/>
                      <a:pt x="404" y="205"/>
                    </a:cubicBezTo>
                    <a:cubicBezTo>
                      <a:pt x="404" y="204"/>
                      <a:pt x="404" y="204"/>
                      <a:pt x="404" y="204"/>
                    </a:cubicBezTo>
                    <a:cubicBezTo>
                      <a:pt x="410" y="204"/>
                      <a:pt x="410" y="204"/>
                      <a:pt x="410" y="204"/>
                    </a:cubicBezTo>
                    <a:cubicBezTo>
                      <a:pt x="410" y="205"/>
                      <a:pt x="410" y="205"/>
                      <a:pt x="410" y="205"/>
                    </a:cubicBezTo>
                    <a:cubicBezTo>
                      <a:pt x="410" y="213"/>
                      <a:pt x="409" y="222"/>
                      <a:pt x="408" y="230"/>
                    </a:cubicBezTo>
                    <a:close/>
                    <a:moveTo>
                      <a:pt x="8" y="180"/>
                    </a:moveTo>
                    <a:cubicBezTo>
                      <a:pt x="2" y="179"/>
                      <a:pt x="2" y="179"/>
                      <a:pt x="2" y="179"/>
                    </a:cubicBezTo>
                    <a:cubicBezTo>
                      <a:pt x="3" y="171"/>
                      <a:pt x="4" y="162"/>
                      <a:pt x="6" y="154"/>
                    </a:cubicBezTo>
                    <a:cubicBezTo>
                      <a:pt x="12" y="156"/>
                      <a:pt x="12" y="156"/>
                      <a:pt x="12" y="156"/>
                    </a:cubicBezTo>
                    <a:cubicBezTo>
                      <a:pt x="10" y="164"/>
                      <a:pt x="9" y="172"/>
                      <a:pt x="8" y="180"/>
                    </a:cubicBezTo>
                    <a:close/>
                    <a:moveTo>
                      <a:pt x="402" y="179"/>
                    </a:moveTo>
                    <a:cubicBezTo>
                      <a:pt x="401" y="171"/>
                      <a:pt x="399" y="163"/>
                      <a:pt x="397" y="155"/>
                    </a:cubicBezTo>
                    <a:cubicBezTo>
                      <a:pt x="403" y="153"/>
                      <a:pt x="403" y="153"/>
                      <a:pt x="403" y="153"/>
                    </a:cubicBezTo>
                    <a:cubicBezTo>
                      <a:pt x="405" y="161"/>
                      <a:pt x="407" y="170"/>
                      <a:pt x="408" y="178"/>
                    </a:cubicBezTo>
                    <a:lnTo>
                      <a:pt x="402" y="179"/>
                    </a:lnTo>
                    <a:close/>
                    <a:moveTo>
                      <a:pt x="20" y="132"/>
                    </a:moveTo>
                    <a:cubicBezTo>
                      <a:pt x="14" y="129"/>
                      <a:pt x="14" y="129"/>
                      <a:pt x="14" y="129"/>
                    </a:cubicBezTo>
                    <a:cubicBezTo>
                      <a:pt x="17" y="122"/>
                      <a:pt x="21" y="114"/>
                      <a:pt x="25" y="106"/>
                    </a:cubicBezTo>
                    <a:cubicBezTo>
                      <a:pt x="31" y="109"/>
                      <a:pt x="31" y="109"/>
                      <a:pt x="31" y="109"/>
                    </a:cubicBezTo>
                    <a:cubicBezTo>
                      <a:pt x="27" y="116"/>
                      <a:pt x="23" y="124"/>
                      <a:pt x="20" y="132"/>
                    </a:cubicBezTo>
                    <a:close/>
                    <a:moveTo>
                      <a:pt x="389" y="131"/>
                    </a:moveTo>
                    <a:cubicBezTo>
                      <a:pt x="386" y="123"/>
                      <a:pt x="383" y="116"/>
                      <a:pt x="379" y="108"/>
                    </a:cubicBezTo>
                    <a:cubicBezTo>
                      <a:pt x="384" y="105"/>
                      <a:pt x="384" y="105"/>
                      <a:pt x="384" y="105"/>
                    </a:cubicBezTo>
                    <a:cubicBezTo>
                      <a:pt x="388" y="113"/>
                      <a:pt x="392" y="121"/>
                      <a:pt x="395" y="129"/>
                    </a:cubicBezTo>
                    <a:lnTo>
                      <a:pt x="389" y="131"/>
                    </a:lnTo>
                    <a:close/>
                    <a:moveTo>
                      <a:pt x="44" y="88"/>
                    </a:moveTo>
                    <a:cubicBezTo>
                      <a:pt x="39" y="84"/>
                      <a:pt x="39" y="84"/>
                      <a:pt x="39" y="84"/>
                    </a:cubicBezTo>
                    <a:cubicBezTo>
                      <a:pt x="44" y="77"/>
                      <a:pt x="49" y="71"/>
                      <a:pt x="55" y="65"/>
                    </a:cubicBezTo>
                    <a:cubicBezTo>
                      <a:pt x="60" y="69"/>
                      <a:pt x="60" y="69"/>
                      <a:pt x="60" y="69"/>
                    </a:cubicBezTo>
                    <a:cubicBezTo>
                      <a:pt x="54" y="75"/>
                      <a:pt x="49" y="81"/>
                      <a:pt x="44" y="88"/>
                    </a:cubicBezTo>
                    <a:close/>
                    <a:moveTo>
                      <a:pt x="365" y="87"/>
                    </a:moveTo>
                    <a:cubicBezTo>
                      <a:pt x="360" y="81"/>
                      <a:pt x="355" y="74"/>
                      <a:pt x="349" y="68"/>
                    </a:cubicBezTo>
                    <a:cubicBezTo>
                      <a:pt x="354" y="64"/>
                      <a:pt x="354" y="64"/>
                      <a:pt x="354" y="64"/>
                    </a:cubicBezTo>
                    <a:cubicBezTo>
                      <a:pt x="360" y="70"/>
                      <a:pt x="365" y="77"/>
                      <a:pt x="370" y="84"/>
                    </a:cubicBezTo>
                    <a:lnTo>
                      <a:pt x="365" y="87"/>
                    </a:lnTo>
                    <a:close/>
                    <a:moveTo>
                      <a:pt x="78" y="52"/>
                    </a:moveTo>
                    <a:cubicBezTo>
                      <a:pt x="74" y="47"/>
                      <a:pt x="74" y="47"/>
                      <a:pt x="74" y="47"/>
                    </a:cubicBezTo>
                    <a:cubicBezTo>
                      <a:pt x="81" y="41"/>
                      <a:pt x="88" y="36"/>
                      <a:pt x="95" y="32"/>
                    </a:cubicBezTo>
                    <a:cubicBezTo>
                      <a:pt x="98" y="37"/>
                      <a:pt x="98" y="37"/>
                      <a:pt x="98" y="37"/>
                    </a:cubicBezTo>
                    <a:cubicBezTo>
                      <a:pt x="91" y="42"/>
                      <a:pt x="84" y="46"/>
                      <a:pt x="78" y="52"/>
                    </a:cubicBezTo>
                    <a:close/>
                    <a:moveTo>
                      <a:pt x="331" y="51"/>
                    </a:moveTo>
                    <a:cubicBezTo>
                      <a:pt x="325" y="46"/>
                      <a:pt x="318" y="41"/>
                      <a:pt x="311" y="37"/>
                    </a:cubicBezTo>
                    <a:cubicBezTo>
                      <a:pt x="314" y="31"/>
                      <a:pt x="314" y="31"/>
                      <a:pt x="314" y="31"/>
                    </a:cubicBezTo>
                    <a:cubicBezTo>
                      <a:pt x="322" y="36"/>
                      <a:pt x="329" y="41"/>
                      <a:pt x="335" y="46"/>
                    </a:cubicBezTo>
                    <a:lnTo>
                      <a:pt x="331" y="51"/>
                    </a:lnTo>
                    <a:close/>
                    <a:moveTo>
                      <a:pt x="120" y="25"/>
                    </a:moveTo>
                    <a:cubicBezTo>
                      <a:pt x="117" y="19"/>
                      <a:pt x="117" y="19"/>
                      <a:pt x="117" y="19"/>
                    </a:cubicBezTo>
                    <a:cubicBezTo>
                      <a:pt x="125" y="16"/>
                      <a:pt x="133" y="12"/>
                      <a:pt x="141" y="10"/>
                    </a:cubicBezTo>
                    <a:cubicBezTo>
                      <a:pt x="143" y="16"/>
                      <a:pt x="143" y="16"/>
                      <a:pt x="143" y="16"/>
                    </a:cubicBezTo>
                    <a:cubicBezTo>
                      <a:pt x="135" y="18"/>
                      <a:pt x="127" y="21"/>
                      <a:pt x="120" y="25"/>
                    </a:cubicBezTo>
                    <a:close/>
                    <a:moveTo>
                      <a:pt x="289" y="25"/>
                    </a:moveTo>
                    <a:cubicBezTo>
                      <a:pt x="282" y="21"/>
                      <a:pt x="274" y="18"/>
                      <a:pt x="266" y="16"/>
                    </a:cubicBezTo>
                    <a:cubicBezTo>
                      <a:pt x="268" y="10"/>
                      <a:pt x="268" y="10"/>
                      <a:pt x="268" y="10"/>
                    </a:cubicBezTo>
                    <a:cubicBezTo>
                      <a:pt x="276" y="12"/>
                      <a:pt x="284" y="15"/>
                      <a:pt x="292" y="19"/>
                    </a:cubicBezTo>
                    <a:lnTo>
                      <a:pt x="289" y="25"/>
                    </a:lnTo>
                    <a:close/>
                    <a:moveTo>
                      <a:pt x="167" y="10"/>
                    </a:moveTo>
                    <a:cubicBezTo>
                      <a:pt x="166" y="3"/>
                      <a:pt x="166" y="3"/>
                      <a:pt x="166" y="3"/>
                    </a:cubicBezTo>
                    <a:cubicBezTo>
                      <a:pt x="174" y="2"/>
                      <a:pt x="183" y="1"/>
                      <a:pt x="192" y="0"/>
                    </a:cubicBezTo>
                    <a:cubicBezTo>
                      <a:pt x="192" y="6"/>
                      <a:pt x="192" y="6"/>
                      <a:pt x="192" y="6"/>
                    </a:cubicBezTo>
                    <a:cubicBezTo>
                      <a:pt x="184" y="7"/>
                      <a:pt x="175" y="8"/>
                      <a:pt x="167" y="10"/>
                    </a:cubicBezTo>
                    <a:close/>
                    <a:moveTo>
                      <a:pt x="242" y="9"/>
                    </a:moveTo>
                    <a:cubicBezTo>
                      <a:pt x="234" y="8"/>
                      <a:pt x="225" y="7"/>
                      <a:pt x="217" y="6"/>
                    </a:cubicBezTo>
                    <a:cubicBezTo>
                      <a:pt x="217" y="0"/>
                      <a:pt x="217" y="0"/>
                      <a:pt x="217" y="0"/>
                    </a:cubicBezTo>
                    <a:cubicBezTo>
                      <a:pt x="226" y="1"/>
                      <a:pt x="234" y="2"/>
                      <a:pt x="243" y="3"/>
                    </a:cubicBezTo>
                    <a:lnTo>
                      <a:pt x="242" y="9"/>
                    </a:lnTo>
                    <a:close/>
                  </a:path>
                </a:pathLst>
              </a:custGeom>
              <a:solidFill>
                <a:srgbClr val="E8112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4" name="Oval 11"/>
              <p:cNvSpPr>
                <a:spLocks noChangeArrowheads="1"/>
              </p:cNvSpPr>
              <p:nvPr/>
            </p:nvSpPr>
            <p:spPr bwMode="auto">
              <a:xfrm>
                <a:off x="8062913" y="1641475"/>
                <a:ext cx="723900" cy="7223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5" name="Freeform 12"/>
              <p:cNvSpPr>
                <a:spLocks noEditPoints="1"/>
              </p:cNvSpPr>
              <p:nvPr/>
            </p:nvSpPr>
            <p:spPr bwMode="auto">
              <a:xfrm>
                <a:off x="8054975" y="1633538"/>
                <a:ext cx="738188" cy="736600"/>
              </a:xfrm>
              <a:custGeom>
                <a:avLst/>
                <a:gdLst>
                  <a:gd name="T0" fmla="*/ 166 w 332"/>
                  <a:gd name="T1" fmla="*/ 332 h 332"/>
                  <a:gd name="T2" fmla="*/ 141 w 332"/>
                  <a:gd name="T3" fmla="*/ 324 h 332"/>
                  <a:gd name="T4" fmla="*/ 166 w 332"/>
                  <a:gd name="T5" fmla="*/ 332 h 332"/>
                  <a:gd name="T6" fmla="*/ 191 w 332"/>
                  <a:gd name="T7" fmla="*/ 324 h 332"/>
                  <a:gd name="T8" fmla="*/ 218 w 332"/>
                  <a:gd name="T9" fmla="*/ 324 h 332"/>
                  <a:gd name="T10" fmla="*/ 115 w 332"/>
                  <a:gd name="T11" fmla="*/ 324 h 332"/>
                  <a:gd name="T12" fmla="*/ 94 w 332"/>
                  <a:gd name="T13" fmla="*/ 309 h 332"/>
                  <a:gd name="T14" fmla="*/ 115 w 332"/>
                  <a:gd name="T15" fmla="*/ 324 h 332"/>
                  <a:gd name="T16" fmla="*/ 239 w 332"/>
                  <a:gd name="T17" fmla="*/ 309 h 332"/>
                  <a:gd name="T18" fmla="*/ 264 w 332"/>
                  <a:gd name="T19" fmla="*/ 301 h 332"/>
                  <a:gd name="T20" fmla="*/ 69 w 332"/>
                  <a:gd name="T21" fmla="*/ 301 h 332"/>
                  <a:gd name="T22" fmla="*/ 53 w 332"/>
                  <a:gd name="T23" fmla="*/ 280 h 332"/>
                  <a:gd name="T24" fmla="*/ 69 w 332"/>
                  <a:gd name="T25" fmla="*/ 301 h 332"/>
                  <a:gd name="T26" fmla="*/ 279 w 332"/>
                  <a:gd name="T27" fmla="*/ 279 h 332"/>
                  <a:gd name="T28" fmla="*/ 300 w 332"/>
                  <a:gd name="T29" fmla="*/ 264 h 332"/>
                  <a:gd name="T30" fmla="*/ 32 w 332"/>
                  <a:gd name="T31" fmla="*/ 264 h 332"/>
                  <a:gd name="T32" fmla="*/ 24 w 332"/>
                  <a:gd name="T33" fmla="*/ 239 h 332"/>
                  <a:gd name="T34" fmla="*/ 32 w 332"/>
                  <a:gd name="T35" fmla="*/ 264 h 332"/>
                  <a:gd name="T36" fmla="*/ 308 w 332"/>
                  <a:gd name="T37" fmla="*/ 239 h 332"/>
                  <a:gd name="T38" fmla="*/ 324 w 332"/>
                  <a:gd name="T39" fmla="*/ 218 h 332"/>
                  <a:gd name="T40" fmla="*/ 8 w 332"/>
                  <a:gd name="T41" fmla="*/ 218 h 332"/>
                  <a:gd name="T42" fmla="*/ 8 w 332"/>
                  <a:gd name="T43" fmla="*/ 192 h 332"/>
                  <a:gd name="T44" fmla="*/ 8 w 332"/>
                  <a:gd name="T45" fmla="*/ 218 h 332"/>
                  <a:gd name="T46" fmla="*/ 324 w 332"/>
                  <a:gd name="T47" fmla="*/ 191 h 332"/>
                  <a:gd name="T48" fmla="*/ 326 w 332"/>
                  <a:gd name="T49" fmla="*/ 166 h 332"/>
                  <a:gd name="T50" fmla="*/ 332 w 332"/>
                  <a:gd name="T51" fmla="*/ 166 h 332"/>
                  <a:gd name="T52" fmla="*/ 6 w 332"/>
                  <a:gd name="T53" fmla="*/ 167 h 332"/>
                  <a:gd name="T54" fmla="*/ 0 w 332"/>
                  <a:gd name="T55" fmla="*/ 166 h 332"/>
                  <a:gd name="T56" fmla="*/ 8 w 332"/>
                  <a:gd name="T57" fmla="*/ 142 h 332"/>
                  <a:gd name="T58" fmla="*/ 6 w 332"/>
                  <a:gd name="T59" fmla="*/ 167 h 332"/>
                  <a:gd name="T60" fmla="*/ 318 w 332"/>
                  <a:gd name="T61" fmla="*/ 116 h 332"/>
                  <a:gd name="T62" fmla="*/ 330 w 332"/>
                  <a:gd name="T63" fmla="*/ 140 h 332"/>
                  <a:gd name="T64" fmla="*/ 14 w 332"/>
                  <a:gd name="T65" fmla="*/ 117 h 332"/>
                  <a:gd name="T66" fmla="*/ 18 w 332"/>
                  <a:gd name="T67" fmla="*/ 91 h 332"/>
                  <a:gd name="T68" fmla="*/ 14 w 332"/>
                  <a:gd name="T69" fmla="*/ 117 h 332"/>
                  <a:gd name="T70" fmla="*/ 295 w 332"/>
                  <a:gd name="T71" fmla="*/ 72 h 332"/>
                  <a:gd name="T72" fmla="*/ 314 w 332"/>
                  <a:gd name="T73" fmla="*/ 90 h 332"/>
                  <a:gd name="T74" fmla="*/ 37 w 332"/>
                  <a:gd name="T75" fmla="*/ 73 h 332"/>
                  <a:gd name="T76" fmla="*/ 48 w 332"/>
                  <a:gd name="T77" fmla="*/ 49 h 332"/>
                  <a:gd name="T78" fmla="*/ 37 w 332"/>
                  <a:gd name="T79" fmla="*/ 73 h 332"/>
                  <a:gd name="T80" fmla="*/ 260 w 332"/>
                  <a:gd name="T81" fmla="*/ 37 h 332"/>
                  <a:gd name="T82" fmla="*/ 283 w 332"/>
                  <a:gd name="T83" fmla="*/ 49 h 332"/>
                  <a:gd name="T84" fmla="*/ 72 w 332"/>
                  <a:gd name="T85" fmla="*/ 37 h 332"/>
                  <a:gd name="T86" fmla="*/ 90 w 332"/>
                  <a:gd name="T87" fmla="*/ 19 h 332"/>
                  <a:gd name="T88" fmla="*/ 72 w 332"/>
                  <a:gd name="T89" fmla="*/ 37 h 332"/>
                  <a:gd name="T90" fmla="*/ 215 w 332"/>
                  <a:gd name="T91" fmla="*/ 14 h 332"/>
                  <a:gd name="T92" fmla="*/ 241 w 332"/>
                  <a:gd name="T93" fmla="*/ 18 h 332"/>
                  <a:gd name="T94" fmla="*/ 116 w 332"/>
                  <a:gd name="T95" fmla="*/ 15 h 332"/>
                  <a:gd name="T96" fmla="*/ 140 w 332"/>
                  <a:gd name="T97" fmla="*/ 2 h 332"/>
                  <a:gd name="T98" fmla="*/ 116 w 332"/>
                  <a:gd name="T99" fmla="*/ 15 h 332"/>
                  <a:gd name="T100" fmla="*/ 166 w 332"/>
                  <a:gd name="T101" fmla="*/ 7 h 332"/>
                  <a:gd name="T102" fmla="*/ 166 w 332"/>
                  <a:gd name="T103" fmla="*/ 0 h 332"/>
                  <a:gd name="T104" fmla="*/ 192 w 332"/>
                  <a:gd name="T105"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2">
                    <a:moveTo>
                      <a:pt x="166" y="332"/>
                    </a:moveTo>
                    <a:cubicBezTo>
                      <a:pt x="166" y="332"/>
                      <a:pt x="166" y="332"/>
                      <a:pt x="166" y="332"/>
                    </a:cubicBezTo>
                    <a:cubicBezTo>
                      <a:pt x="157" y="332"/>
                      <a:pt x="149" y="332"/>
                      <a:pt x="140" y="330"/>
                    </a:cubicBezTo>
                    <a:cubicBezTo>
                      <a:pt x="141" y="324"/>
                      <a:pt x="141" y="324"/>
                      <a:pt x="141" y="324"/>
                    </a:cubicBezTo>
                    <a:cubicBezTo>
                      <a:pt x="149" y="325"/>
                      <a:pt x="158" y="326"/>
                      <a:pt x="166" y="326"/>
                    </a:cubicBezTo>
                    <a:lnTo>
                      <a:pt x="166" y="332"/>
                    </a:lnTo>
                    <a:close/>
                    <a:moveTo>
                      <a:pt x="192" y="330"/>
                    </a:moveTo>
                    <a:cubicBezTo>
                      <a:pt x="191" y="324"/>
                      <a:pt x="191" y="324"/>
                      <a:pt x="191" y="324"/>
                    </a:cubicBezTo>
                    <a:cubicBezTo>
                      <a:pt x="199" y="323"/>
                      <a:pt x="208" y="321"/>
                      <a:pt x="216" y="318"/>
                    </a:cubicBezTo>
                    <a:cubicBezTo>
                      <a:pt x="218" y="324"/>
                      <a:pt x="218" y="324"/>
                      <a:pt x="218" y="324"/>
                    </a:cubicBezTo>
                    <a:cubicBezTo>
                      <a:pt x="209" y="327"/>
                      <a:pt x="201" y="329"/>
                      <a:pt x="192" y="330"/>
                    </a:cubicBezTo>
                    <a:close/>
                    <a:moveTo>
                      <a:pt x="115" y="324"/>
                    </a:moveTo>
                    <a:cubicBezTo>
                      <a:pt x="107" y="322"/>
                      <a:pt x="99" y="318"/>
                      <a:pt x="91" y="314"/>
                    </a:cubicBezTo>
                    <a:cubicBezTo>
                      <a:pt x="94" y="309"/>
                      <a:pt x="94" y="309"/>
                      <a:pt x="94" y="309"/>
                    </a:cubicBezTo>
                    <a:cubicBezTo>
                      <a:pt x="101" y="313"/>
                      <a:pt x="109" y="316"/>
                      <a:pt x="117" y="318"/>
                    </a:cubicBezTo>
                    <a:lnTo>
                      <a:pt x="115" y="324"/>
                    </a:lnTo>
                    <a:close/>
                    <a:moveTo>
                      <a:pt x="242" y="314"/>
                    </a:moveTo>
                    <a:cubicBezTo>
                      <a:pt x="239" y="309"/>
                      <a:pt x="239" y="309"/>
                      <a:pt x="239" y="309"/>
                    </a:cubicBezTo>
                    <a:cubicBezTo>
                      <a:pt x="246" y="305"/>
                      <a:pt x="253" y="300"/>
                      <a:pt x="260" y="296"/>
                    </a:cubicBezTo>
                    <a:cubicBezTo>
                      <a:pt x="264" y="301"/>
                      <a:pt x="264" y="301"/>
                      <a:pt x="264" y="301"/>
                    </a:cubicBezTo>
                    <a:cubicBezTo>
                      <a:pt x="257" y="306"/>
                      <a:pt x="249" y="310"/>
                      <a:pt x="242" y="314"/>
                    </a:cubicBezTo>
                    <a:close/>
                    <a:moveTo>
                      <a:pt x="69" y="301"/>
                    </a:moveTo>
                    <a:cubicBezTo>
                      <a:pt x="62" y="296"/>
                      <a:pt x="55" y="290"/>
                      <a:pt x="49" y="284"/>
                    </a:cubicBezTo>
                    <a:cubicBezTo>
                      <a:pt x="53" y="280"/>
                      <a:pt x="53" y="280"/>
                      <a:pt x="53" y="280"/>
                    </a:cubicBezTo>
                    <a:cubicBezTo>
                      <a:pt x="59" y="285"/>
                      <a:pt x="66" y="291"/>
                      <a:pt x="72" y="296"/>
                    </a:cubicBezTo>
                    <a:lnTo>
                      <a:pt x="69" y="301"/>
                    </a:lnTo>
                    <a:close/>
                    <a:moveTo>
                      <a:pt x="284" y="284"/>
                    </a:moveTo>
                    <a:cubicBezTo>
                      <a:pt x="279" y="279"/>
                      <a:pt x="279" y="279"/>
                      <a:pt x="279" y="279"/>
                    </a:cubicBezTo>
                    <a:cubicBezTo>
                      <a:pt x="285" y="273"/>
                      <a:pt x="290" y="267"/>
                      <a:pt x="295" y="260"/>
                    </a:cubicBezTo>
                    <a:cubicBezTo>
                      <a:pt x="300" y="264"/>
                      <a:pt x="300" y="264"/>
                      <a:pt x="300" y="264"/>
                    </a:cubicBezTo>
                    <a:cubicBezTo>
                      <a:pt x="295" y="271"/>
                      <a:pt x="290" y="278"/>
                      <a:pt x="284" y="284"/>
                    </a:cubicBezTo>
                    <a:close/>
                    <a:moveTo>
                      <a:pt x="32" y="264"/>
                    </a:moveTo>
                    <a:cubicBezTo>
                      <a:pt x="27" y="257"/>
                      <a:pt x="22" y="250"/>
                      <a:pt x="18" y="242"/>
                    </a:cubicBezTo>
                    <a:cubicBezTo>
                      <a:pt x="24" y="239"/>
                      <a:pt x="24" y="239"/>
                      <a:pt x="24" y="239"/>
                    </a:cubicBezTo>
                    <a:cubicBezTo>
                      <a:pt x="28" y="247"/>
                      <a:pt x="32" y="254"/>
                      <a:pt x="37" y="260"/>
                    </a:cubicBezTo>
                    <a:lnTo>
                      <a:pt x="32" y="264"/>
                    </a:lnTo>
                    <a:close/>
                    <a:moveTo>
                      <a:pt x="314" y="242"/>
                    </a:moveTo>
                    <a:cubicBezTo>
                      <a:pt x="308" y="239"/>
                      <a:pt x="308" y="239"/>
                      <a:pt x="308" y="239"/>
                    </a:cubicBezTo>
                    <a:cubicBezTo>
                      <a:pt x="312" y="231"/>
                      <a:pt x="316" y="224"/>
                      <a:pt x="318" y="216"/>
                    </a:cubicBezTo>
                    <a:cubicBezTo>
                      <a:pt x="324" y="218"/>
                      <a:pt x="324" y="218"/>
                      <a:pt x="324" y="218"/>
                    </a:cubicBezTo>
                    <a:cubicBezTo>
                      <a:pt x="321" y="226"/>
                      <a:pt x="318" y="234"/>
                      <a:pt x="314" y="242"/>
                    </a:cubicBezTo>
                    <a:close/>
                    <a:moveTo>
                      <a:pt x="8" y="218"/>
                    </a:moveTo>
                    <a:cubicBezTo>
                      <a:pt x="6" y="210"/>
                      <a:pt x="3" y="201"/>
                      <a:pt x="2" y="193"/>
                    </a:cubicBezTo>
                    <a:cubicBezTo>
                      <a:pt x="8" y="192"/>
                      <a:pt x="8" y="192"/>
                      <a:pt x="8" y="192"/>
                    </a:cubicBezTo>
                    <a:cubicBezTo>
                      <a:pt x="10" y="200"/>
                      <a:pt x="12" y="208"/>
                      <a:pt x="14" y="216"/>
                    </a:cubicBezTo>
                    <a:lnTo>
                      <a:pt x="8" y="218"/>
                    </a:lnTo>
                    <a:close/>
                    <a:moveTo>
                      <a:pt x="330" y="192"/>
                    </a:moveTo>
                    <a:cubicBezTo>
                      <a:pt x="324" y="191"/>
                      <a:pt x="324" y="191"/>
                      <a:pt x="324" y="191"/>
                    </a:cubicBezTo>
                    <a:cubicBezTo>
                      <a:pt x="325" y="183"/>
                      <a:pt x="326" y="175"/>
                      <a:pt x="326" y="166"/>
                    </a:cubicBezTo>
                    <a:cubicBezTo>
                      <a:pt x="326" y="166"/>
                      <a:pt x="326" y="166"/>
                      <a:pt x="326" y="166"/>
                    </a:cubicBezTo>
                    <a:cubicBezTo>
                      <a:pt x="332" y="166"/>
                      <a:pt x="332" y="166"/>
                      <a:pt x="332" y="166"/>
                    </a:cubicBezTo>
                    <a:cubicBezTo>
                      <a:pt x="332" y="166"/>
                      <a:pt x="332" y="166"/>
                      <a:pt x="332" y="166"/>
                    </a:cubicBezTo>
                    <a:cubicBezTo>
                      <a:pt x="332" y="175"/>
                      <a:pt x="331" y="184"/>
                      <a:pt x="330" y="192"/>
                    </a:cubicBezTo>
                    <a:close/>
                    <a:moveTo>
                      <a:pt x="6" y="167"/>
                    </a:moveTo>
                    <a:cubicBezTo>
                      <a:pt x="0" y="167"/>
                      <a:pt x="0" y="167"/>
                      <a:pt x="0" y="167"/>
                    </a:cubicBezTo>
                    <a:cubicBezTo>
                      <a:pt x="0" y="166"/>
                      <a:pt x="0" y="166"/>
                      <a:pt x="0" y="166"/>
                    </a:cubicBezTo>
                    <a:cubicBezTo>
                      <a:pt x="0" y="158"/>
                      <a:pt x="1" y="149"/>
                      <a:pt x="2" y="141"/>
                    </a:cubicBezTo>
                    <a:cubicBezTo>
                      <a:pt x="8" y="142"/>
                      <a:pt x="8" y="142"/>
                      <a:pt x="8" y="142"/>
                    </a:cubicBezTo>
                    <a:cubicBezTo>
                      <a:pt x="7" y="150"/>
                      <a:pt x="6" y="158"/>
                      <a:pt x="6" y="166"/>
                    </a:cubicBezTo>
                    <a:lnTo>
                      <a:pt x="6" y="167"/>
                    </a:lnTo>
                    <a:close/>
                    <a:moveTo>
                      <a:pt x="324" y="141"/>
                    </a:moveTo>
                    <a:cubicBezTo>
                      <a:pt x="322" y="133"/>
                      <a:pt x="320" y="124"/>
                      <a:pt x="318" y="116"/>
                    </a:cubicBezTo>
                    <a:cubicBezTo>
                      <a:pt x="324" y="114"/>
                      <a:pt x="324" y="114"/>
                      <a:pt x="324" y="114"/>
                    </a:cubicBezTo>
                    <a:cubicBezTo>
                      <a:pt x="327" y="123"/>
                      <a:pt x="329" y="131"/>
                      <a:pt x="330" y="140"/>
                    </a:cubicBezTo>
                    <a:lnTo>
                      <a:pt x="324" y="141"/>
                    </a:lnTo>
                    <a:close/>
                    <a:moveTo>
                      <a:pt x="14" y="117"/>
                    </a:moveTo>
                    <a:cubicBezTo>
                      <a:pt x="8" y="115"/>
                      <a:pt x="8" y="115"/>
                      <a:pt x="8" y="115"/>
                    </a:cubicBezTo>
                    <a:cubicBezTo>
                      <a:pt x="11" y="107"/>
                      <a:pt x="14" y="99"/>
                      <a:pt x="18" y="91"/>
                    </a:cubicBezTo>
                    <a:cubicBezTo>
                      <a:pt x="24" y="94"/>
                      <a:pt x="24" y="94"/>
                      <a:pt x="24" y="94"/>
                    </a:cubicBezTo>
                    <a:cubicBezTo>
                      <a:pt x="20" y="102"/>
                      <a:pt x="17" y="109"/>
                      <a:pt x="14" y="117"/>
                    </a:cubicBezTo>
                    <a:close/>
                    <a:moveTo>
                      <a:pt x="308" y="93"/>
                    </a:moveTo>
                    <a:cubicBezTo>
                      <a:pt x="304" y="86"/>
                      <a:pt x="300" y="79"/>
                      <a:pt x="295" y="72"/>
                    </a:cubicBezTo>
                    <a:cubicBezTo>
                      <a:pt x="300" y="68"/>
                      <a:pt x="300" y="68"/>
                      <a:pt x="300" y="68"/>
                    </a:cubicBezTo>
                    <a:cubicBezTo>
                      <a:pt x="305" y="75"/>
                      <a:pt x="310" y="83"/>
                      <a:pt x="314" y="90"/>
                    </a:cubicBezTo>
                    <a:lnTo>
                      <a:pt x="308" y="93"/>
                    </a:lnTo>
                    <a:close/>
                    <a:moveTo>
                      <a:pt x="37" y="73"/>
                    </a:moveTo>
                    <a:cubicBezTo>
                      <a:pt x="32" y="69"/>
                      <a:pt x="32" y="69"/>
                      <a:pt x="32" y="69"/>
                    </a:cubicBezTo>
                    <a:cubicBezTo>
                      <a:pt x="37" y="62"/>
                      <a:pt x="42" y="55"/>
                      <a:pt x="48" y="49"/>
                    </a:cubicBezTo>
                    <a:cubicBezTo>
                      <a:pt x="53" y="54"/>
                      <a:pt x="53" y="54"/>
                      <a:pt x="53" y="54"/>
                    </a:cubicBezTo>
                    <a:cubicBezTo>
                      <a:pt x="47" y="60"/>
                      <a:pt x="42" y="66"/>
                      <a:pt x="37" y="73"/>
                    </a:cubicBezTo>
                    <a:close/>
                    <a:moveTo>
                      <a:pt x="279" y="53"/>
                    </a:moveTo>
                    <a:cubicBezTo>
                      <a:pt x="273" y="47"/>
                      <a:pt x="266" y="42"/>
                      <a:pt x="260" y="37"/>
                    </a:cubicBezTo>
                    <a:cubicBezTo>
                      <a:pt x="263" y="32"/>
                      <a:pt x="263" y="32"/>
                      <a:pt x="263" y="32"/>
                    </a:cubicBezTo>
                    <a:cubicBezTo>
                      <a:pt x="270" y="37"/>
                      <a:pt x="277" y="42"/>
                      <a:pt x="283" y="49"/>
                    </a:cubicBezTo>
                    <a:lnTo>
                      <a:pt x="279" y="53"/>
                    </a:lnTo>
                    <a:close/>
                    <a:moveTo>
                      <a:pt x="72" y="37"/>
                    </a:moveTo>
                    <a:cubicBezTo>
                      <a:pt x="68" y="32"/>
                      <a:pt x="68" y="32"/>
                      <a:pt x="68" y="32"/>
                    </a:cubicBezTo>
                    <a:cubicBezTo>
                      <a:pt x="75" y="27"/>
                      <a:pt x="83" y="23"/>
                      <a:pt x="90" y="19"/>
                    </a:cubicBezTo>
                    <a:cubicBezTo>
                      <a:pt x="93" y="24"/>
                      <a:pt x="93" y="24"/>
                      <a:pt x="93" y="24"/>
                    </a:cubicBezTo>
                    <a:cubicBezTo>
                      <a:pt x="86" y="28"/>
                      <a:pt x="79" y="32"/>
                      <a:pt x="72" y="37"/>
                    </a:cubicBezTo>
                    <a:close/>
                    <a:moveTo>
                      <a:pt x="238" y="24"/>
                    </a:moveTo>
                    <a:cubicBezTo>
                      <a:pt x="231" y="20"/>
                      <a:pt x="223" y="17"/>
                      <a:pt x="215" y="14"/>
                    </a:cubicBezTo>
                    <a:cubicBezTo>
                      <a:pt x="217" y="8"/>
                      <a:pt x="217" y="8"/>
                      <a:pt x="217" y="8"/>
                    </a:cubicBezTo>
                    <a:cubicBezTo>
                      <a:pt x="225" y="11"/>
                      <a:pt x="233" y="14"/>
                      <a:pt x="241" y="18"/>
                    </a:cubicBezTo>
                    <a:lnTo>
                      <a:pt x="238" y="24"/>
                    </a:lnTo>
                    <a:close/>
                    <a:moveTo>
                      <a:pt x="116" y="15"/>
                    </a:moveTo>
                    <a:cubicBezTo>
                      <a:pt x="114" y="9"/>
                      <a:pt x="114" y="9"/>
                      <a:pt x="114" y="9"/>
                    </a:cubicBezTo>
                    <a:cubicBezTo>
                      <a:pt x="123" y="6"/>
                      <a:pt x="131" y="4"/>
                      <a:pt x="140" y="2"/>
                    </a:cubicBezTo>
                    <a:cubicBezTo>
                      <a:pt x="141" y="9"/>
                      <a:pt x="141" y="9"/>
                      <a:pt x="141" y="9"/>
                    </a:cubicBezTo>
                    <a:cubicBezTo>
                      <a:pt x="132" y="10"/>
                      <a:pt x="124" y="12"/>
                      <a:pt x="116" y="15"/>
                    </a:cubicBezTo>
                    <a:close/>
                    <a:moveTo>
                      <a:pt x="191" y="9"/>
                    </a:moveTo>
                    <a:cubicBezTo>
                      <a:pt x="183" y="7"/>
                      <a:pt x="174" y="7"/>
                      <a:pt x="166" y="7"/>
                    </a:cubicBezTo>
                    <a:cubicBezTo>
                      <a:pt x="166" y="7"/>
                      <a:pt x="166" y="7"/>
                      <a:pt x="166" y="7"/>
                    </a:cubicBezTo>
                    <a:cubicBezTo>
                      <a:pt x="166" y="0"/>
                      <a:pt x="166" y="0"/>
                      <a:pt x="166" y="0"/>
                    </a:cubicBezTo>
                    <a:cubicBezTo>
                      <a:pt x="166" y="0"/>
                      <a:pt x="166" y="0"/>
                      <a:pt x="166" y="0"/>
                    </a:cubicBezTo>
                    <a:cubicBezTo>
                      <a:pt x="175" y="0"/>
                      <a:pt x="183" y="1"/>
                      <a:pt x="192" y="2"/>
                    </a:cubicBezTo>
                    <a:lnTo>
                      <a:pt x="191" y="9"/>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6" name="Oval 13"/>
              <p:cNvSpPr>
                <a:spLocks noChangeArrowheads="1"/>
              </p:cNvSpPr>
              <p:nvPr/>
            </p:nvSpPr>
            <p:spPr bwMode="auto">
              <a:xfrm>
                <a:off x="8062913" y="1795463"/>
                <a:ext cx="568325" cy="568325"/>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67" name="Freeform 14"/>
              <p:cNvSpPr>
                <a:spLocks noEditPoints="1"/>
              </p:cNvSpPr>
              <p:nvPr/>
            </p:nvSpPr>
            <p:spPr bwMode="auto">
              <a:xfrm>
                <a:off x="8202613" y="1963738"/>
                <a:ext cx="284163" cy="239713"/>
              </a:xfrm>
              <a:custGeom>
                <a:avLst/>
                <a:gdLst>
                  <a:gd name="T0" fmla="*/ 121 w 128"/>
                  <a:gd name="T1" fmla="*/ 102 h 108"/>
                  <a:gd name="T2" fmla="*/ 0 w 128"/>
                  <a:gd name="T3" fmla="*/ 19 h 108"/>
                  <a:gd name="T4" fmla="*/ 0 w 128"/>
                  <a:gd name="T5" fmla="*/ 108 h 108"/>
                  <a:gd name="T6" fmla="*/ 128 w 128"/>
                  <a:gd name="T7" fmla="*/ 0 h 108"/>
                  <a:gd name="T8" fmla="*/ 0 w 128"/>
                  <a:gd name="T9" fmla="*/ 0 h 108"/>
                  <a:gd name="T10" fmla="*/ 75 w 128"/>
                  <a:gd name="T11" fmla="*/ 61 h 108"/>
                  <a:gd name="T12" fmla="*/ 71 w 128"/>
                  <a:gd name="T13" fmla="*/ 55 h 108"/>
                  <a:gd name="T14" fmla="*/ 67 w 128"/>
                  <a:gd name="T15" fmla="*/ 51 h 108"/>
                  <a:gd name="T16" fmla="*/ 60 w 128"/>
                  <a:gd name="T17" fmla="*/ 48 h 108"/>
                  <a:gd name="T18" fmla="*/ 54 w 128"/>
                  <a:gd name="T19" fmla="*/ 48 h 108"/>
                  <a:gd name="T20" fmla="*/ 47 w 128"/>
                  <a:gd name="T21" fmla="*/ 51 h 108"/>
                  <a:gd name="T22" fmla="*/ 43 w 128"/>
                  <a:gd name="T23" fmla="*/ 55 h 108"/>
                  <a:gd name="T24" fmla="*/ 40 w 128"/>
                  <a:gd name="T25" fmla="*/ 61 h 108"/>
                  <a:gd name="T26" fmla="*/ 38 w 128"/>
                  <a:gd name="T27" fmla="*/ 66 h 108"/>
                  <a:gd name="T28" fmla="*/ 40 w 128"/>
                  <a:gd name="T29" fmla="*/ 74 h 108"/>
                  <a:gd name="T30" fmla="*/ 42 w 128"/>
                  <a:gd name="T31" fmla="*/ 78 h 108"/>
                  <a:gd name="T32" fmla="*/ 48 w 128"/>
                  <a:gd name="T33" fmla="*/ 83 h 108"/>
                  <a:gd name="T34" fmla="*/ 53 w 128"/>
                  <a:gd name="T35" fmla="*/ 85 h 108"/>
                  <a:gd name="T36" fmla="*/ 58 w 128"/>
                  <a:gd name="T37" fmla="*/ 80 h 108"/>
                  <a:gd name="T38" fmla="*/ 65 w 128"/>
                  <a:gd name="T39" fmla="*/ 84 h 108"/>
                  <a:gd name="T40" fmla="*/ 66 w 128"/>
                  <a:gd name="T41" fmla="*/ 77 h 108"/>
                  <a:gd name="T42" fmla="*/ 75 w 128"/>
                  <a:gd name="T43" fmla="*/ 75 h 108"/>
                  <a:gd name="T44" fmla="*/ 71 w 128"/>
                  <a:gd name="T45" fmla="*/ 69 h 108"/>
                  <a:gd name="T46" fmla="*/ 65 w 128"/>
                  <a:gd name="T47" fmla="*/ 67 h 108"/>
                  <a:gd name="T48" fmla="*/ 52 w 128"/>
                  <a:gd name="T49" fmla="*/ 72 h 108"/>
                  <a:gd name="T50" fmla="*/ 57 w 128"/>
                  <a:gd name="T51" fmla="*/ 59 h 108"/>
                  <a:gd name="T52" fmla="*/ 54 w 128"/>
                  <a:gd name="T53" fmla="*/ 67 h 108"/>
                  <a:gd name="T54" fmla="*/ 57 w 128"/>
                  <a:gd name="T55" fmla="*/ 70 h 108"/>
                  <a:gd name="T56" fmla="*/ 88 w 128"/>
                  <a:gd name="T57" fmla="*/ 53 h 108"/>
                  <a:gd name="T58" fmla="*/ 90 w 128"/>
                  <a:gd name="T59" fmla="*/ 49 h 108"/>
                  <a:gd name="T60" fmla="*/ 88 w 128"/>
                  <a:gd name="T61" fmla="*/ 47 h 108"/>
                  <a:gd name="T62" fmla="*/ 83 w 128"/>
                  <a:gd name="T63" fmla="*/ 46 h 108"/>
                  <a:gd name="T64" fmla="*/ 80 w 128"/>
                  <a:gd name="T65" fmla="*/ 43 h 108"/>
                  <a:gd name="T66" fmla="*/ 76 w 128"/>
                  <a:gd name="T67" fmla="*/ 48 h 108"/>
                  <a:gd name="T68" fmla="*/ 72 w 128"/>
                  <a:gd name="T69" fmla="*/ 47 h 108"/>
                  <a:gd name="T70" fmla="*/ 71 w 128"/>
                  <a:gd name="T71" fmla="*/ 50 h 108"/>
                  <a:gd name="T72" fmla="*/ 73 w 128"/>
                  <a:gd name="T73" fmla="*/ 55 h 108"/>
                  <a:gd name="T74" fmla="*/ 71 w 128"/>
                  <a:gd name="T75" fmla="*/ 58 h 108"/>
                  <a:gd name="T76" fmla="*/ 73 w 128"/>
                  <a:gd name="T77" fmla="*/ 60 h 108"/>
                  <a:gd name="T78" fmla="*/ 79 w 128"/>
                  <a:gd name="T79" fmla="*/ 63 h 108"/>
                  <a:gd name="T80" fmla="*/ 82 w 128"/>
                  <a:gd name="T81" fmla="*/ 63 h 108"/>
                  <a:gd name="T82" fmla="*/ 88 w 128"/>
                  <a:gd name="T83" fmla="*/ 60 h 108"/>
                  <a:gd name="T84" fmla="*/ 90 w 128"/>
                  <a:gd name="T85" fmla="*/ 58 h 108"/>
                  <a:gd name="T86" fmla="*/ 88 w 128"/>
                  <a:gd name="T87" fmla="*/ 55 h 108"/>
                  <a:gd name="T88" fmla="*/ 81 w 128"/>
                  <a:gd name="T89" fmla="*/ 56 h 108"/>
                  <a:gd name="T90" fmla="*/ 83 w 128"/>
                  <a:gd name="T91" fmla="*/ 5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108">
                    <a:moveTo>
                      <a:pt x="7" y="25"/>
                    </a:moveTo>
                    <a:cubicBezTo>
                      <a:pt x="7" y="102"/>
                      <a:pt x="7" y="102"/>
                      <a:pt x="7" y="102"/>
                    </a:cubicBezTo>
                    <a:cubicBezTo>
                      <a:pt x="121" y="102"/>
                      <a:pt x="121" y="102"/>
                      <a:pt x="121" y="102"/>
                    </a:cubicBezTo>
                    <a:cubicBezTo>
                      <a:pt x="121" y="25"/>
                      <a:pt x="121" y="25"/>
                      <a:pt x="121" y="25"/>
                    </a:cubicBezTo>
                    <a:cubicBezTo>
                      <a:pt x="7" y="25"/>
                      <a:pt x="7" y="25"/>
                      <a:pt x="7" y="25"/>
                    </a:cubicBezTo>
                    <a:close/>
                    <a:moveTo>
                      <a:pt x="0" y="19"/>
                    </a:moveTo>
                    <a:cubicBezTo>
                      <a:pt x="128" y="19"/>
                      <a:pt x="128" y="19"/>
                      <a:pt x="128" y="19"/>
                    </a:cubicBezTo>
                    <a:cubicBezTo>
                      <a:pt x="128" y="108"/>
                      <a:pt x="128" y="108"/>
                      <a:pt x="128" y="108"/>
                    </a:cubicBezTo>
                    <a:cubicBezTo>
                      <a:pt x="0" y="108"/>
                      <a:pt x="0" y="108"/>
                      <a:pt x="0" y="108"/>
                    </a:cubicBezTo>
                    <a:cubicBezTo>
                      <a:pt x="0" y="19"/>
                      <a:pt x="0" y="19"/>
                      <a:pt x="0" y="19"/>
                    </a:cubicBezTo>
                    <a:close/>
                    <a:moveTo>
                      <a:pt x="0" y="0"/>
                    </a:moveTo>
                    <a:cubicBezTo>
                      <a:pt x="128" y="0"/>
                      <a:pt x="128" y="0"/>
                      <a:pt x="128" y="0"/>
                    </a:cubicBezTo>
                    <a:cubicBezTo>
                      <a:pt x="128" y="12"/>
                      <a:pt x="128" y="12"/>
                      <a:pt x="128" y="12"/>
                    </a:cubicBezTo>
                    <a:cubicBezTo>
                      <a:pt x="0" y="12"/>
                      <a:pt x="0" y="12"/>
                      <a:pt x="0" y="12"/>
                    </a:cubicBezTo>
                    <a:cubicBezTo>
                      <a:pt x="0" y="0"/>
                      <a:pt x="0" y="0"/>
                      <a:pt x="0" y="0"/>
                    </a:cubicBezTo>
                    <a:close/>
                    <a:moveTo>
                      <a:pt x="76" y="65"/>
                    </a:moveTo>
                    <a:cubicBezTo>
                      <a:pt x="75" y="62"/>
                      <a:pt x="75" y="62"/>
                      <a:pt x="75" y="62"/>
                    </a:cubicBezTo>
                    <a:cubicBezTo>
                      <a:pt x="75" y="61"/>
                      <a:pt x="75" y="61"/>
                      <a:pt x="75" y="61"/>
                    </a:cubicBezTo>
                    <a:cubicBezTo>
                      <a:pt x="69" y="61"/>
                      <a:pt x="69" y="61"/>
                      <a:pt x="69" y="61"/>
                    </a:cubicBezTo>
                    <a:cubicBezTo>
                      <a:pt x="69" y="60"/>
                      <a:pt x="69" y="60"/>
                      <a:pt x="68" y="59"/>
                    </a:cubicBezTo>
                    <a:cubicBezTo>
                      <a:pt x="71" y="55"/>
                      <a:pt x="71" y="55"/>
                      <a:pt x="71" y="55"/>
                    </a:cubicBezTo>
                    <a:cubicBezTo>
                      <a:pt x="71" y="54"/>
                      <a:pt x="71" y="54"/>
                      <a:pt x="71" y="53"/>
                    </a:cubicBezTo>
                    <a:cubicBezTo>
                      <a:pt x="68" y="51"/>
                      <a:pt x="68" y="51"/>
                      <a:pt x="68" y="51"/>
                    </a:cubicBezTo>
                    <a:cubicBezTo>
                      <a:pt x="68" y="51"/>
                      <a:pt x="67" y="51"/>
                      <a:pt x="67" y="51"/>
                    </a:cubicBezTo>
                    <a:cubicBezTo>
                      <a:pt x="62" y="54"/>
                      <a:pt x="62" y="54"/>
                      <a:pt x="62" y="54"/>
                    </a:cubicBezTo>
                    <a:cubicBezTo>
                      <a:pt x="62" y="54"/>
                      <a:pt x="62" y="54"/>
                      <a:pt x="61" y="54"/>
                    </a:cubicBezTo>
                    <a:cubicBezTo>
                      <a:pt x="60" y="48"/>
                      <a:pt x="60" y="48"/>
                      <a:pt x="60" y="48"/>
                    </a:cubicBezTo>
                    <a:cubicBezTo>
                      <a:pt x="60" y="47"/>
                      <a:pt x="59" y="47"/>
                      <a:pt x="59" y="47"/>
                    </a:cubicBezTo>
                    <a:cubicBezTo>
                      <a:pt x="55" y="47"/>
                      <a:pt x="55" y="47"/>
                      <a:pt x="55" y="47"/>
                    </a:cubicBezTo>
                    <a:cubicBezTo>
                      <a:pt x="55" y="47"/>
                      <a:pt x="54" y="47"/>
                      <a:pt x="54" y="48"/>
                    </a:cubicBezTo>
                    <a:cubicBezTo>
                      <a:pt x="53" y="54"/>
                      <a:pt x="53" y="54"/>
                      <a:pt x="53" y="54"/>
                    </a:cubicBezTo>
                    <a:cubicBezTo>
                      <a:pt x="52" y="54"/>
                      <a:pt x="52" y="54"/>
                      <a:pt x="52" y="54"/>
                    </a:cubicBezTo>
                    <a:cubicBezTo>
                      <a:pt x="47" y="51"/>
                      <a:pt x="47" y="51"/>
                      <a:pt x="47" y="51"/>
                    </a:cubicBezTo>
                    <a:cubicBezTo>
                      <a:pt x="47" y="51"/>
                      <a:pt x="46" y="51"/>
                      <a:pt x="46" y="51"/>
                    </a:cubicBezTo>
                    <a:cubicBezTo>
                      <a:pt x="43" y="53"/>
                      <a:pt x="43" y="53"/>
                      <a:pt x="43" y="53"/>
                    </a:cubicBezTo>
                    <a:cubicBezTo>
                      <a:pt x="43" y="54"/>
                      <a:pt x="43" y="54"/>
                      <a:pt x="43" y="55"/>
                    </a:cubicBezTo>
                    <a:cubicBezTo>
                      <a:pt x="46" y="59"/>
                      <a:pt x="46" y="59"/>
                      <a:pt x="46" y="59"/>
                    </a:cubicBezTo>
                    <a:cubicBezTo>
                      <a:pt x="45" y="60"/>
                      <a:pt x="45" y="60"/>
                      <a:pt x="45" y="61"/>
                    </a:cubicBezTo>
                    <a:cubicBezTo>
                      <a:pt x="40" y="61"/>
                      <a:pt x="40" y="61"/>
                      <a:pt x="40" y="61"/>
                    </a:cubicBezTo>
                    <a:cubicBezTo>
                      <a:pt x="39" y="61"/>
                      <a:pt x="39" y="61"/>
                      <a:pt x="38" y="62"/>
                    </a:cubicBezTo>
                    <a:cubicBezTo>
                      <a:pt x="38" y="65"/>
                      <a:pt x="38" y="65"/>
                      <a:pt x="38" y="65"/>
                    </a:cubicBezTo>
                    <a:cubicBezTo>
                      <a:pt x="38" y="66"/>
                      <a:pt x="38" y="66"/>
                      <a:pt x="38" y="66"/>
                    </a:cubicBezTo>
                    <a:cubicBezTo>
                      <a:pt x="44" y="69"/>
                      <a:pt x="44" y="69"/>
                      <a:pt x="44" y="69"/>
                    </a:cubicBezTo>
                    <a:cubicBezTo>
                      <a:pt x="44" y="69"/>
                      <a:pt x="44" y="69"/>
                      <a:pt x="44" y="70"/>
                    </a:cubicBezTo>
                    <a:cubicBezTo>
                      <a:pt x="40" y="74"/>
                      <a:pt x="40" y="74"/>
                      <a:pt x="40" y="74"/>
                    </a:cubicBezTo>
                    <a:cubicBezTo>
                      <a:pt x="40" y="74"/>
                      <a:pt x="39" y="74"/>
                      <a:pt x="40" y="75"/>
                    </a:cubicBezTo>
                    <a:cubicBezTo>
                      <a:pt x="41" y="78"/>
                      <a:pt x="41" y="78"/>
                      <a:pt x="41" y="78"/>
                    </a:cubicBezTo>
                    <a:cubicBezTo>
                      <a:pt x="42" y="78"/>
                      <a:pt x="42" y="78"/>
                      <a:pt x="42" y="78"/>
                    </a:cubicBezTo>
                    <a:cubicBezTo>
                      <a:pt x="48" y="77"/>
                      <a:pt x="48" y="77"/>
                      <a:pt x="48" y="77"/>
                    </a:cubicBezTo>
                    <a:cubicBezTo>
                      <a:pt x="48" y="77"/>
                      <a:pt x="48" y="77"/>
                      <a:pt x="49" y="78"/>
                    </a:cubicBezTo>
                    <a:cubicBezTo>
                      <a:pt x="48" y="83"/>
                      <a:pt x="48" y="83"/>
                      <a:pt x="48" y="83"/>
                    </a:cubicBezTo>
                    <a:cubicBezTo>
                      <a:pt x="48" y="84"/>
                      <a:pt x="48" y="84"/>
                      <a:pt x="49" y="84"/>
                    </a:cubicBezTo>
                    <a:cubicBezTo>
                      <a:pt x="52" y="85"/>
                      <a:pt x="52" y="85"/>
                      <a:pt x="52" y="85"/>
                    </a:cubicBezTo>
                    <a:cubicBezTo>
                      <a:pt x="53" y="85"/>
                      <a:pt x="53" y="85"/>
                      <a:pt x="53" y="85"/>
                    </a:cubicBezTo>
                    <a:cubicBezTo>
                      <a:pt x="56" y="80"/>
                      <a:pt x="56" y="80"/>
                      <a:pt x="56" y="80"/>
                    </a:cubicBezTo>
                    <a:cubicBezTo>
                      <a:pt x="56" y="80"/>
                      <a:pt x="57" y="80"/>
                      <a:pt x="57" y="80"/>
                    </a:cubicBezTo>
                    <a:cubicBezTo>
                      <a:pt x="57" y="80"/>
                      <a:pt x="58" y="80"/>
                      <a:pt x="58" y="80"/>
                    </a:cubicBezTo>
                    <a:cubicBezTo>
                      <a:pt x="61" y="85"/>
                      <a:pt x="61" y="85"/>
                      <a:pt x="61" y="85"/>
                    </a:cubicBezTo>
                    <a:cubicBezTo>
                      <a:pt x="61" y="85"/>
                      <a:pt x="61" y="85"/>
                      <a:pt x="62" y="85"/>
                    </a:cubicBezTo>
                    <a:cubicBezTo>
                      <a:pt x="65" y="84"/>
                      <a:pt x="65" y="84"/>
                      <a:pt x="65" y="84"/>
                    </a:cubicBezTo>
                    <a:cubicBezTo>
                      <a:pt x="66" y="84"/>
                      <a:pt x="66" y="84"/>
                      <a:pt x="66" y="83"/>
                    </a:cubicBezTo>
                    <a:cubicBezTo>
                      <a:pt x="65" y="78"/>
                      <a:pt x="65" y="78"/>
                      <a:pt x="65" y="78"/>
                    </a:cubicBezTo>
                    <a:cubicBezTo>
                      <a:pt x="65" y="77"/>
                      <a:pt x="66" y="77"/>
                      <a:pt x="66" y="77"/>
                    </a:cubicBezTo>
                    <a:cubicBezTo>
                      <a:pt x="72" y="78"/>
                      <a:pt x="72" y="78"/>
                      <a:pt x="72" y="78"/>
                    </a:cubicBezTo>
                    <a:cubicBezTo>
                      <a:pt x="72" y="78"/>
                      <a:pt x="73" y="78"/>
                      <a:pt x="73" y="78"/>
                    </a:cubicBezTo>
                    <a:cubicBezTo>
                      <a:pt x="75" y="75"/>
                      <a:pt x="75" y="75"/>
                      <a:pt x="75" y="75"/>
                    </a:cubicBezTo>
                    <a:cubicBezTo>
                      <a:pt x="75" y="74"/>
                      <a:pt x="75" y="74"/>
                      <a:pt x="74" y="74"/>
                    </a:cubicBezTo>
                    <a:cubicBezTo>
                      <a:pt x="70" y="70"/>
                      <a:pt x="70" y="70"/>
                      <a:pt x="70" y="70"/>
                    </a:cubicBezTo>
                    <a:cubicBezTo>
                      <a:pt x="70" y="69"/>
                      <a:pt x="70" y="69"/>
                      <a:pt x="71" y="69"/>
                    </a:cubicBezTo>
                    <a:cubicBezTo>
                      <a:pt x="76" y="66"/>
                      <a:pt x="76" y="66"/>
                      <a:pt x="76" y="66"/>
                    </a:cubicBezTo>
                    <a:cubicBezTo>
                      <a:pt x="76" y="66"/>
                      <a:pt x="76" y="66"/>
                      <a:pt x="76" y="65"/>
                    </a:cubicBezTo>
                    <a:close/>
                    <a:moveTo>
                      <a:pt x="65" y="67"/>
                    </a:moveTo>
                    <a:cubicBezTo>
                      <a:pt x="65" y="69"/>
                      <a:pt x="64" y="71"/>
                      <a:pt x="62" y="72"/>
                    </a:cubicBezTo>
                    <a:cubicBezTo>
                      <a:pt x="61" y="74"/>
                      <a:pt x="59" y="74"/>
                      <a:pt x="57" y="74"/>
                    </a:cubicBezTo>
                    <a:cubicBezTo>
                      <a:pt x="55" y="74"/>
                      <a:pt x="53" y="74"/>
                      <a:pt x="52" y="72"/>
                    </a:cubicBezTo>
                    <a:cubicBezTo>
                      <a:pt x="50" y="71"/>
                      <a:pt x="50" y="69"/>
                      <a:pt x="50" y="67"/>
                    </a:cubicBezTo>
                    <a:cubicBezTo>
                      <a:pt x="50" y="65"/>
                      <a:pt x="50" y="63"/>
                      <a:pt x="52" y="61"/>
                    </a:cubicBezTo>
                    <a:cubicBezTo>
                      <a:pt x="53" y="60"/>
                      <a:pt x="55" y="59"/>
                      <a:pt x="57" y="59"/>
                    </a:cubicBezTo>
                    <a:cubicBezTo>
                      <a:pt x="59" y="59"/>
                      <a:pt x="61" y="60"/>
                      <a:pt x="62" y="61"/>
                    </a:cubicBezTo>
                    <a:cubicBezTo>
                      <a:pt x="64" y="63"/>
                      <a:pt x="65" y="65"/>
                      <a:pt x="65" y="67"/>
                    </a:cubicBezTo>
                    <a:close/>
                    <a:moveTo>
                      <a:pt x="54" y="67"/>
                    </a:moveTo>
                    <a:cubicBezTo>
                      <a:pt x="54" y="65"/>
                      <a:pt x="55" y="63"/>
                      <a:pt x="57" y="63"/>
                    </a:cubicBezTo>
                    <a:cubicBezTo>
                      <a:pt x="59" y="63"/>
                      <a:pt x="61" y="65"/>
                      <a:pt x="61" y="67"/>
                    </a:cubicBezTo>
                    <a:cubicBezTo>
                      <a:pt x="61" y="69"/>
                      <a:pt x="59" y="70"/>
                      <a:pt x="57" y="70"/>
                    </a:cubicBezTo>
                    <a:cubicBezTo>
                      <a:pt x="55" y="70"/>
                      <a:pt x="54" y="69"/>
                      <a:pt x="54" y="67"/>
                    </a:cubicBezTo>
                    <a:close/>
                    <a:moveTo>
                      <a:pt x="88" y="55"/>
                    </a:moveTo>
                    <a:cubicBezTo>
                      <a:pt x="88" y="54"/>
                      <a:pt x="88" y="54"/>
                      <a:pt x="88" y="53"/>
                    </a:cubicBezTo>
                    <a:cubicBezTo>
                      <a:pt x="88" y="53"/>
                      <a:pt x="88" y="52"/>
                      <a:pt x="88" y="52"/>
                    </a:cubicBezTo>
                    <a:cubicBezTo>
                      <a:pt x="90" y="50"/>
                      <a:pt x="90" y="50"/>
                      <a:pt x="90" y="50"/>
                    </a:cubicBezTo>
                    <a:cubicBezTo>
                      <a:pt x="90" y="50"/>
                      <a:pt x="90" y="49"/>
                      <a:pt x="90" y="49"/>
                    </a:cubicBezTo>
                    <a:cubicBezTo>
                      <a:pt x="90" y="49"/>
                      <a:pt x="90" y="49"/>
                      <a:pt x="90" y="49"/>
                    </a:cubicBezTo>
                    <a:cubicBezTo>
                      <a:pt x="89" y="47"/>
                      <a:pt x="89" y="47"/>
                      <a:pt x="89" y="47"/>
                    </a:cubicBezTo>
                    <a:cubicBezTo>
                      <a:pt x="89" y="47"/>
                      <a:pt x="89" y="47"/>
                      <a:pt x="88" y="47"/>
                    </a:cubicBezTo>
                    <a:cubicBezTo>
                      <a:pt x="88" y="47"/>
                      <a:pt x="88" y="47"/>
                      <a:pt x="88" y="47"/>
                    </a:cubicBezTo>
                    <a:cubicBezTo>
                      <a:pt x="85" y="48"/>
                      <a:pt x="85" y="48"/>
                      <a:pt x="85" y="48"/>
                    </a:cubicBezTo>
                    <a:cubicBezTo>
                      <a:pt x="85" y="47"/>
                      <a:pt x="84" y="47"/>
                      <a:pt x="83" y="46"/>
                    </a:cubicBezTo>
                    <a:cubicBezTo>
                      <a:pt x="82" y="43"/>
                      <a:pt x="82" y="43"/>
                      <a:pt x="82" y="43"/>
                    </a:cubicBezTo>
                    <a:cubicBezTo>
                      <a:pt x="82" y="43"/>
                      <a:pt x="82" y="43"/>
                      <a:pt x="81" y="43"/>
                    </a:cubicBezTo>
                    <a:cubicBezTo>
                      <a:pt x="80" y="43"/>
                      <a:pt x="80" y="43"/>
                      <a:pt x="80" y="43"/>
                    </a:cubicBezTo>
                    <a:cubicBezTo>
                      <a:pt x="79" y="43"/>
                      <a:pt x="79" y="43"/>
                      <a:pt x="79" y="43"/>
                    </a:cubicBezTo>
                    <a:cubicBezTo>
                      <a:pt x="78" y="46"/>
                      <a:pt x="78" y="46"/>
                      <a:pt x="78" y="46"/>
                    </a:cubicBezTo>
                    <a:cubicBezTo>
                      <a:pt x="77" y="47"/>
                      <a:pt x="76" y="47"/>
                      <a:pt x="76" y="48"/>
                    </a:cubicBezTo>
                    <a:cubicBezTo>
                      <a:pt x="73" y="47"/>
                      <a:pt x="73" y="47"/>
                      <a:pt x="73" y="47"/>
                    </a:cubicBezTo>
                    <a:cubicBezTo>
                      <a:pt x="73" y="47"/>
                      <a:pt x="73" y="47"/>
                      <a:pt x="73" y="47"/>
                    </a:cubicBezTo>
                    <a:cubicBezTo>
                      <a:pt x="72" y="47"/>
                      <a:pt x="72" y="47"/>
                      <a:pt x="72" y="47"/>
                    </a:cubicBezTo>
                    <a:cubicBezTo>
                      <a:pt x="71" y="49"/>
                      <a:pt x="71" y="49"/>
                      <a:pt x="71" y="49"/>
                    </a:cubicBezTo>
                    <a:cubicBezTo>
                      <a:pt x="71" y="49"/>
                      <a:pt x="71" y="49"/>
                      <a:pt x="71" y="49"/>
                    </a:cubicBezTo>
                    <a:cubicBezTo>
                      <a:pt x="71" y="49"/>
                      <a:pt x="71" y="50"/>
                      <a:pt x="71" y="50"/>
                    </a:cubicBezTo>
                    <a:cubicBezTo>
                      <a:pt x="73" y="52"/>
                      <a:pt x="73" y="52"/>
                      <a:pt x="73" y="52"/>
                    </a:cubicBezTo>
                    <a:cubicBezTo>
                      <a:pt x="73" y="52"/>
                      <a:pt x="73" y="53"/>
                      <a:pt x="73" y="53"/>
                    </a:cubicBezTo>
                    <a:cubicBezTo>
                      <a:pt x="73" y="54"/>
                      <a:pt x="73" y="54"/>
                      <a:pt x="73" y="55"/>
                    </a:cubicBezTo>
                    <a:cubicBezTo>
                      <a:pt x="71" y="57"/>
                      <a:pt x="71" y="57"/>
                      <a:pt x="71" y="57"/>
                    </a:cubicBezTo>
                    <a:cubicBezTo>
                      <a:pt x="71" y="57"/>
                      <a:pt x="71" y="57"/>
                      <a:pt x="71" y="57"/>
                    </a:cubicBezTo>
                    <a:cubicBezTo>
                      <a:pt x="71" y="57"/>
                      <a:pt x="71" y="57"/>
                      <a:pt x="71" y="58"/>
                    </a:cubicBezTo>
                    <a:cubicBezTo>
                      <a:pt x="72" y="59"/>
                      <a:pt x="72" y="59"/>
                      <a:pt x="72" y="59"/>
                    </a:cubicBezTo>
                    <a:cubicBezTo>
                      <a:pt x="72" y="60"/>
                      <a:pt x="72" y="60"/>
                      <a:pt x="73" y="60"/>
                    </a:cubicBezTo>
                    <a:cubicBezTo>
                      <a:pt x="73" y="60"/>
                      <a:pt x="73" y="60"/>
                      <a:pt x="73" y="60"/>
                    </a:cubicBezTo>
                    <a:cubicBezTo>
                      <a:pt x="76" y="59"/>
                      <a:pt x="76" y="59"/>
                      <a:pt x="76" y="59"/>
                    </a:cubicBezTo>
                    <a:cubicBezTo>
                      <a:pt x="76" y="59"/>
                      <a:pt x="77" y="60"/>
                      <a:pt x="78" y="60"/>
                    </a:cubicBezTo>
                    <a:cubicBezTo>
                      <a:pt x="79" y="63"/>
                      <a:pt x="79" y="63"/>
                      <a:pt x="79" y="63"/>
                    </a:cubicBezTo>
                    <a:cubicBezTo>
                      <a:pt x="79" y="63"/>
                      <a:pt x="79" y="64"/>
                      <a:pt x="80" y="64"/>
                    </a:cubicBezTo>
                    <a:cubicBezTo>
                      <a:pt x="81" y="64"/>
                      <a:pt x="81" y="64"/>
                      <a:pt x="81" y="64"/>
                    </a:cubicBezTo>
                    <a:cubicBezTo>
                      <a:pt x="82" y="64"/>
                      <a:pt x="82" y="63"/>
                      <a:pt x="82" y="63"/>
                    </a:cubicBezTo>
                    <a:cubicBezTo>
                      <a:pt x="83" y="60"/>
                      <a:pt x="83" y="60"/>
                      <a:pt x="83" y="60"/>
                    </a:cubicBezTo>
                    <a:cubicBezTo>
                      <a:pt x="84" y="60"/>
                      <a:pt x="85" y="59"/>
                      <a:pt x="85" y="59"/>
                    </a:cubicBezTo>
                    <a:cubicBezTo>
                      <a:pt x="88" y="60"/>
                      <a:pt x="88" y="60"/>
                      <a:pt x="88" y="60"/>
                    </a:cubicBezTo>
                    <a:cubicBezTo>
                      <a:pt x="88" y="60"/>
                      <a:pt x="88" y="60"/>
                      <a:pt x="88" y="60"/>
                    </a:cubicBezTo>
                    <a:cubicBezTo>
                      <a:pt x="89" y="60"/>
                      <a:pt x="89" y="60"/>
                      <a:pt x="89" y="59"/>
                    </a:cubicBezTo>
                    <a:cubicBezTo>
                      <a:pt x="90" y="58"/>
                      <a:pt x="90" y="58"/>
                      <a:pt x="90" y="58"/>
                    </a:cubicBezTo>
                    <a:cubicBezTo>
                      <a:pt x="90" y="57"/>
                      <a:pt x="90" y="57"/>
                      <a:pt x="90" y="57"/>
                    </a:cubicBezTo>
                    <a:cubicBezTo>
                      <a:pt x="90" y="57"/>
                      <a:pt x="90" y="57"/>
                      <a:pt x="90" y="57"/>
                    </a:cubicBezTo>
                    <a:cubicBezTo>
                      <a:pt x="88" y="55"/>
                      <a:pt x="88" y="55"/>
                      <a:pt x="88" y="55"/>
                    </a:cubicBezTo>
                    <a:cubicBezTo>
                      <a:pt x="88" y="55"/>
                      <a:pt x="88" y="55"/>
                      <a:pt x="88" y="55"/>
                    </a:cubicBezTo>
                    <a:close/>
                    <a:moveTo>
                      <a:pt x="83" y="53"/>
                    </a:moveTo>
                    <a:cubicBezTo>
                      <a:pt x="83" y="55"/>
                      <a:pt x="82" y="56"/>
                      <a:pt x="81" y="56"/>
                    </a:cubicBezTo>
                    <a:cubicBezTo>
                      <a:pt x="79" y="56"/>
                      <a:pt x="78" y="55"/>
                      <a:pt x="78" y="53"/>
                    </a:cubicBezTo>
                    <a:cubicBezTo>
                      <a:pt x="78" y="52"/>
                      <a:pt x="79" y="50"/>
                      <a:pt x="81" y="50"/>
                    </a:cubicBezTo>
                    <a:cubicBezTo>
                      <a:pt x="82" y="50"/>
                      <a:pt x="83" y="52"/>
                      <a:pt x="8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grpSp>
        <p:sp>
          <p:nvSpPr>
            <p:cNvPr id="2" name="Rectangle 1"/>
            <p:cNvSpPr/>
            <p:nvPr/>
          </p:nvSpPr>
          <p:spPr>
            <a:xfrm>
              <a:off x="670113" y="5639755"/>
              <a:ext cx="2135777" cy="374846"/>
            </a:xfrm>
            <a:prstGeom prst="rect">
              <a:avLst/>
            </a:prstGeom>
          </p:spPr>
          <p:txBody>
            <a:bodyPr wrap="none">
              <a:spAutoFit/>
            </a:bodyPr>
            <a:lstStyle/>
            <a:p>
              <a:pPr defTabSz="932597">
                <a:spcBef>
                  <a:spcPts val="612"/>
                </a:spcBef>
                <a:buClr>
                  <a:srgbClr val="50B347"/>
                </a:buClr>
                <a:buSzPct val="130000"/>
              </a:pPr>
              <a:r>
                <a:rPr lang="en-US" sz="1836" dirty="0">
                  <a:solidFill>
                    <a:srgbClr val="50B347"/>
                  </a:solidFill>
                  <a:latin typeface="Segoe UI Semibold" panose="020B0702040204020203" pitchFamily="34" charset="0"/>
                  <a:cs typeface="Segoe UI Semibold" panose="020B0702040204020203" pitchFamily="34" charset="0"/>
                </a:rPr>
                <a:t>High performance</a:t>
              </a:r>
            </a:p>
          </p:txBody>
        </p:sp>
        <p:sp>
          <p:nvSpPr>
            <p:cNvPr id="68" name="Rectangle 67"/>
            <p:cNvSpPr/>
            <p:nvPr/>
          </p:nvSpPr>
          <p:spPr>
            <a:xfrm>
              <a:off x="3619813" y="5639755"/>
              <a:ext cx="1059906" cy="374846"/>
            </a:xfrm>
            <a:prstGeom prst="rect">
              <a:avLst/>
            </a:prstGeom>
          </p:spPr>
          <p:txBody>
            <a:bodyPr wrap="none">
              <a:spAutoFit/>
            </a:bodyPr>
            <a:lstStyle/>
            <a:p>
              <a:pPr defTabSz="932597">
                <a:spcBef>
                  <a:spcPts val="612"/>
                </a:spcBef>
                <a:buClr>
                  <a:srgbClr val="50B347"/>
                </a:buClr>
                <a:buSzPct val="130000"/>
              </a:pPr>
              <a:r>
                <a:rPr lang="en-US" sz="1836" dirty="0">
                  <a:solidFill>
                    <a:srgbClr val="50B347"/>
                  </a:solidFill>
                  <a:latin typeface="Segoe UI Semibold" panose="020B0702040204020203" pitchFamily="34" charset="0"/>
                  <a:cs typeface="Segoe UI Semibold" panose="020B0702040204020203" pitchFamily="34" charset="0"/>
                </a:rPr>
                <a:t>Scalable</a:t>
              </a:r>
            </a:p>
          </p:txBody>
        </p:sp>
        <p:sp>
          <p:nvSpPr>
            <p:cNvPr id="69" name="Rectangle 68"/>
            <p:cNvSpPr/>
            <p:nvPr/>
          </p:nvSpPr>
          <p:spPr>
            <a:xfrm>
              <a:off x="5487128" y="5639755"/>
              <a:ext cx="1327158" cy="374846"/>
            </a:xfrm>
            <a:prstGeom prst="rect">
              <a:avLst/>
            </a:prstGeom>
          </p:spPr>
          <p:txBody>
            <a:bodyPr wrap="none">
              <a:spAutoFit/>
            </a:bodyPr>
            <a:lstStyle/>
            <a:p>
              <a:pPr defTabSz="932597">
                <a:spcBef>
                  <a:spcPts val="612"/>
                </a:spcBef>
                <a:buClr>
                  <a:srgbClr val="50B347"/>
                </a:buClr>
                <a:buSzPct val="130000"/>
              </a:pPr>
              <a:r>
                <a:rPr lang="en-US" sz="1836" dirty="0">
                  <a:solidFill>
                    <a:srgbClr val="50B347"/>
                  </a:solidFill>
                  <a:latin typeface="Segoe UI Semibold" panose="020B0702040204020203" pitchFamily="34" charset="0"/>
                  <a:cs typeface="Segoe UI Semibold" panose="020B0702040204020203" pitchFamily="34" charset="0"/>
                </a:rPr>
                <a:t>Affordable</a:t>
              </a:r>
            </a:p>
          </p:txBody>
        </p:sp>
        <p:sp>
          <p:nvSpPr>
            <p:cNvPr id="70" name="Rectangle 69"/>
            <p:cNvSpPr/>
            <p:nvPr/>
          </p:nvSpPr>
          <p:spPr>
            <a:xfrm>
              <a:off x="7625338" y="5639755"/>
              <a:ext cx="1933286" cy="374846"/>
            </a:xfrm>
            <a:prstGeom prst="rect">
              <a:avLst/>
            </a:prstGeom>
          </p:spPr>
          <p:txBody>
            <a:bodyPr wrap="none">
              <a:spAutoFit/>
            </a:bodyPr>
            <a:lstStyle/>
            <a:p>
              <a:pPr defTabSz="932597">
                <a:spcBef>
                  <a:spcPts val="612"/>
                </a:spcBef>
                <a:buClr>
                  <a:srgbClr val="50B347"/>
                </a:buClr>
                <a:buSzPct val="130000"/>
              </a:pPr>
              <a:r>
                <a:rPr lang="en-US" sz="1836" dirty="0">
                  <a:solidFill>
                    <a:srgbClr val="50B347"/>
                  </a:solidFill>
                  <a:latin typeface="Segoe UI Semibold" panose="020B0702040204020203" pitchFamily="34" charset="0"/>
                  <a:cs typeface="Segoe UI Semibold" panose="020B0702040204020203" pitchFamily="34" charset="0"/>
                </a:rPr>
                <a:t>Easy to program</a:t>
              </a:r>
            </a:p>
          </p:txBody>
        </p:sp>
        <p:sp>
          <p:nvSpPr>
            <p:cNvPr id="71" name="Rectangle 70"/>
            <p:cNvSpPr/>
            <p:nvPr/>
          </p:nvSpPr>
          <p:spPr>
            <a:xfrm>
              <a:off x="10353259" y="5639755"/>
              <a:ext cx="895951" cy="374846"/>
            </a:xfrm>
            <a:prstGeom prst="rect">
              <a:avLst/>
            </a:prstGeom>
          </p:spPr>
          <p:txBody>
            <a:bodyPr wrap="none">
              <a:spAutoFit/>
            </a:bodyPr>
            <a:lstStyle/>
            <a:p>
              <a:pPr defTabSz="932597">
                <a:spcBef>
                  <a:spcPts val="612"/>
                </a:spcBef>
                <a:buClr>
                  <a:srgbClr val="50B347"/>
                </a:buClr>
                <a:buSzPct val="130000"/>
              </a:pPr>
              <a:r>
                <a:rPr lang="en-US" sz="1836" dirty="0">
                  <a:solidFill>
                    <a:srgbClr val="50B347"/>
                  </a:solidFill>
                  <a:latin typeface="Segoe UI Semibold" panose="020B0702040204020203" pitchFamily="34" charset="0"/>
                  <a:cs typeface="Segoe UI Semibold" panose="020B0702040204020203" pitchFamily="34" charset="0"/>
                </a:rPr>
                <a:t>Secure</a:t>
              </a:r>
            </a:p>
          </p:txBody>
        </p:sp>
        <p:grpSp>
          <p:nvGrpSpPr>
            <p:cNvPr id="103" name="Group 102"/>
            <p:cNvGrpSpPr/>
            <p:nvPr/>
          </p:nvGrpSpPr>
          <p:grpSpPr>
            <a:xfrm>
              <a:off x="5805042" y="4593580"/>
              <a:ext cx="668888" cy="888135"/>
              <a:chOff x="5776134" y="4688043"/>
              <a:chExt cx="668888" cy="888135"/>
            </a:xfrm>
          </p:grpSpPr>
          <p:sp>
            <p:nvSpPr>
              <p:cNvPr id="73" name="Freeform 9"/>
              <p:cNvSpPr>
                <a:spLocks/>
              </p:cNvSpPr>
              <p:nvPr/>
            </p:nvSpPr>
            <p:spPr bwMode="auto">
              <a:xfrm>
                <a:off x="5808340" y="4894902"/>
                <a:ext cx="601999" cy="681275"/>
              </a:xfrm>
              <a:custGeom>
                <a:avLst/>
                <a:gdLst>
                  <a:gd name="T0" fmla="*/ 464 w 486"/>
                  <a:gd name="T1" fmla="*/ 550 h 550"/>
                  <a:gd name="T2" fmla="*/ 20 w 486"/>
                  <a:gd name="T3" fmla="*/ 550 h 550"/>
                  <a:gd name="T4" fmla="*/ 0 w 486"/>
                  <a:gd name="T5" fmla="*/ 0 h 550"/>
                  <a:gd name="T6" fmla="*/ 486 w 486"/>
                  <a:gd name="T7" fmla="*/ 0 h 550"/>
                  <a:gd name="T8" fmla="*/ 464 w 486"/>
                  <a:gd name="T9" fmla="*/ 550 h 550"/>
                </a:gdLst>
                <a:ahLst/>
                <a:cxnLst>
                  <a:cxn ang="0">
                    <a:pos x="T0" y="T1"/>
                  </a:cxn>
                  <a:cxn ang="0">
                    <a:pos x="T2" y="T3"/>
                  </a:cxn>
                  <a:cxn ang="0">
                    <a:pos x="T4" y="T5"/>
                  </a:cxn>
                  <a:cxn ang="0">
                    <a:pos x="T6" y="T7"/>
                  </a:cxn>
                  <a:cxn ang="0">
                    <a:pos x="T8" y="T9"/>
                  </a:cxn>
                </a:cxnLst>
                <a:rect l="0" t="0" r="r" b="b"/>
                <a:pathLst>
                  <a:path w="486" h="550">
                    <a:moveTo>
                      <a:pt x="464" y="550"/>
                    </a:moveTo>
                    <a:lnTo>
                      <a:pt x="20" y="550"/>
                    </a:lnTo>
                    <a:lnTo>
                      <a:pt x="0" y="0"/>
                    </a:lnTo>
                    <a:lnTo>
                      <a:pt x="486" y="0"/>
                    </a:lnTo>
                    <a:lnTo>
                      <a:pt x="464" y="55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4" name="Freeform 10"/>
              <p:cNvSpPr>
                <a:spLocks/>
              </p:cNvSpPr>
              <p:nvPr/>
            </p:nvSpPr>
            <p:spPr bwMode="auto">
              <a:xfrm>
                <a:off x="6369462" y="5562552"/>
                <a:ext cx="13626" cy="13626"/>
              </a:xfrm>
              <a:custGeom>
                <a:avLst/>
                <a:gdLst>
                  <a:gd name="T0" fmla="*/ 0 w 11"/>
                  <a:gd name="T1" fmla="*/ 11 h 11"/>
                  <a:gd name="T2" fmla="*/ 4 w 11"/>
                  <a:gd name="T3" fmla="*/ 11 h 11"/>
                  <a:gd name="T4" fmla="*/ 11 w 11"/>
                  <a:gd name="T5" fmla="*/ 4 h 11"/>
                  <a:gd name="T6" fmla="*/ 11 w 11"/>
                  <a:gd name="T7" fmla="*/ 0 h 11"/>
                  <a:gd name="T8" fmla="*/ 0 w 11"/>
                  <a:gd name="T9" fmla="*/ 11 h 11"/>
                </a:gdLst>
                <a:ahLst/>
                <a:cxnLst>
                  <a:cxn ang="0">
                    <a:pos x="T0" y="T1"/>
                  </a:cxn>
                  <a:cxn ang="0">
                    <a:pos x="T2" y="T3"/>
                  </a:cxn>
                  <a:cxn ang="0">
                    <a:pos x="T4" y="T5"/>
                  </a:cxn>
                  <a:cxn ang="0">
                    <a:pos x="T6" y="T7"/>
                  </a:cxn>
                  <a:cxn ang="0">
                    <a:pos x="T8" y="T9"/>
                  </a:cxn>
                </a:cxnLst>
                <a:rect l="0" t="0" r="r" b="b"/>
                <a:pathLst>
                  <a:path w="11" h="11">
                    <a:moveTo>
                      <a:pt x="0" y="11"/>
                    </a:moveTo>
                    <a:lnTo>
                      <a:pt x="4" y="11"/>
                    </a:lnTo>
                    <a:lnTo>
                      <a:pt x="11" y="4"/>
                    </a:lnTo>
                    <a:lnTo>
                      <a:pt x="11" y="0"/>
                    </a:lnTo>
                    <a:lnTo>
                      <a:pt x="0" y="1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5" name="Freeform 11"/>
              <p:cNvSpPr>
                <a:spLocks/>
              </p:cNvSpPr>
              <p:nvPr/>
            </p:nvSpPr>
            <p:spPr bwMode="auto">
              <a:xfrm>
                <a:off x="5833113" y="5557597"/>
                <a:ext cx="17342" cy="18581"/>
              </a:xfrm>
              <a:custGeom>
                <a:avLst/>
                <a:gdLst>
                  <a:gd name="T0" fmla="*/ 0 w 14"/>
                  <a:gd name="T1" fmla="*/ 0 h 15"/>
                  <a:gd name="T2" fmla="*/ 0 w 14"/>
                  <a:gd name="T3" fmla="*/ 5 h 15"/>
                  <a:gd name="T4" fmla="*/ 10 w 14"/>
                  <a:gd name="T5" fmla="*/ 15 h 15"/>
                  <a:gd name="T6" fmla="*/ 14 w 14"/>
                  <a:gd name="T7" fmla="*/ 15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0" y="5"/>
                    </a:lnTo>
                    <a:lnTo>
                      <a:pt x="10" y="15"/>
                    </a:lnTo>
                    <a:lnTo>
                      <a:pt x="14" y="15"/>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6" name="Freeform 12"/>
              <p:cNvSpPr>
                <a:spLocks/>
              </p:cNvSpPr>
              <p:nvPr/>
            </p:nvSpPr>
            <p:spPr bwMode="auto">
              <a:xfrm>
                <a:off x="5808340" y="4894902"/>
                <a:ext cx="3716" cy="3716"/>
              </a:xfrm>
              <a:custGeom>
                <a:avLst/>
                <a:gdLst>
                  <a:gd name="T0" fmla="*/ 0 w 3"/>
                  <a:gd name="T1" fmla="*/ 0 h 3"/>
                  <a:gd name="T2" fmla="*/ 0 w 3"/>
                  <a:gd name="T3" fmla="*/ 3 h 3"/>
                  <a:gd name="T4" fmla="*/ 3 w 3"/>
                  <a:gd name="T5" fmla="*/ 0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7" name="Freeform 13"/>
              <p:cNvSpPr>
                <a:spLocks noEditPoints="1"/>
              </p:cNvSpPr>
              <p:nvPr/>
            </p:nvSpPr>
            <p:spPr bwMode="auto">
              <a:xfrm>
                <a:off x="5808340" y="4894902"/>
                <a:ext cx="601999" cy="681275"/>
              </a:xfrm>
              <a:custGeom>
                <a:avLst/>
                <a:gdLst>
                  <a:gd name="T0" fmla="*/ 472 w 486"/>
                  <a:gd name="T1" fmla="*/ 347 h 550"/>
                  <a:gd name="T2" fmla="*/ 474 w 486"/>
                  <a:gd name="T3" fmla="*/ 214 h 550"/>
                  <a:gd name="T4" fmla="*/ 483 w 486"/>
                  <a:gd name="T5" fmla="*/ 91 h 550"/>
                  <a:gd name="T6" fmla="*/ 405 w 486"/>
                  <a:gd name="T7" fmla="*/ 8 h 550"/>
                  <a:gd name="T8" fmla="*/ 310 w 486"/>
                  <a:gd name="T9" fmla="*/ 8 h 550"/>
                  <a:gd name="T10" fmla="*/ 168 w 486"/>
                  <a:gd name="T11" fmla="*/ 0 h 550"/>
                  <a:gd name="T12" fmla="*/ 45 w 486"/>
                  <a:gd name="T13" fmla="*/ 0 h 550"/>
                  <a:gd name="T14" fmla="*/ 5 w 486"/>
                  <a:gd name="T15" fmla="*/ 109 h 550"/>
                  <a:gd name="T16" fmla="*/ 35 w 486"/>
                  <a:gd name="T17" fmla="*/ 236 h 550"/>
                  <a:gd name="T18" fmla="*/ 13 w 486"/>
                  <a:gd name="T19" fmla="*/ 355 h 550"/>
                  <a:gd name="T20" fmla="*/ 59 w 486"/>
                  <a:gd name="T21" fmla="*/ 533 h 550"/>
                  <a:gd name="T22" fmla="*/ 154 w 486"/>
                  <a:gd name="T23" fmla="*/ 533 h 550"/>
                  <a:gd name="T24" fmla="*/ 304 w 486"/>
                  <a:gd name="T25" fmla="*/ 550 h 550"/>
                  <a:gd name="T26" fmla="*/ 411 w 486"/>
                  <a:gd name="T27" fmla="*/ 550 h 550"/>
                  <a:gd name="T28" fmla="*/ 132 w 486"/>
                  <a:gd name="T29" fmla="*/ 283 h 550"/>
                  <a:gd name="T30" fmla="*/ 245 w 486"/>
                  <a:gd name="T31" fmla="*/ 259 h 550"/>
                  <a:gd name="T32" fmla="*/ 357 w 486"/>
                  <a:gd name="T33" fmla="*/ 193 h 550"/>
                  <a:gd name="T34" fmla="*/ 287 w 486"/>
                  <a:gd name="T35" fmla="*/ 214 h 550"/>
                  <a:gd name="T36" fmla="*/ 173 w 486"/>
                  <a:gd name="T37" fmla="*/ 236 h 550"/>
                  <a:gd name="T38" fmla="*/ 152 w 486"/>
                  <a:gd name="T39" fmla="*/ 348 h 550"/>
                  <a:gd name="T40" fmla="*/ 244 w 486"/>
                  <a:gd name="T41" fmla="*/ 306 h 550"/>
                  <a:gd name="T42" fmla="*/ 357 w 486"/>
                  <a:gd name="T43" fmla="*/ 284 h 550"/>
                  <a:gd name="T44" fmla="*/ 380 w 486"/>
                  <a:gd name="T45" fmla="*/ 211 h 550"/>
                  <a:gd name="T46" fmla="*/ 266 w 486"/>
                  <a:gd name="T47" fmla="*/ 189 h 550"/>
                  <a:gd name="T48" fmla="*/ 175 w 486"/>
                  <a:gd name="T49" fmla="*/ 147 h 550"/>
                  <a:gd name="T50" fmla="*/ 126 w 486"/>
                  <a:gd name="T51" fmla="*/ 236 h 550"/>
                  <a:gd name="T52" fmla="*/ 173 w 486"/>
                  <a:gd name="T53" fmla="*/ 374 h 550"/>
                  <a:gd name="T54" fmla="*/ 223 w 486"/>
                  <a:gd name="T55" fmla="*/ 374 h 550"/>
                  <a:gd name="T56" fmla="*/ 336 w 486"/>
                  <a:gd name="T57" fmla="*/ 350 h 550"/>
                  <a:gd name="T58" fmla="*/ 423 w 486"/>
                  <a:gd name="T59" fmla="*/ 259 h 550"/>
                  <a:gd name="T60" fmla="*/ 401 w 486"/>
                  <a:gd name="T61" fmla="*/ 146 h 550"/>
                  <a:gd name="T62" fmla="*/ 245 w 486"/>
                  <a:gd name="T63" fmla="*/ 122 h 550"/>
                  <a:gd name="T64" fmla="*/ 195 w 486"/>
                  <a:gd name="T65" fmla="*/ 122 h 550"/>
                  <a:gd name="T66" fmla="*/ 104 w 486"/>
                  <a:gd name="T67" fmla="*/ 168 h 550"/>
                  <a:gd name="T68" fmla="*/ 63 w 486"/>
                  <a:gd name="T69" fmla="*/ 350 h 550"/>
                  <a:gd name="T70" fmla="*/ 152 w 486"/>
                  <a:gd name="T71" fmla="*/ 399 h 550"/>
                  <a:gd name="T72" fmla="*/ 266 w 486"/>
                  <a:gd name="T73" fmla="*/ 375 h 550"/>
                  <a:gd name="T74" fmla="*/ 357 w 486"/>
                  <a:gd name="T75" fmla="*/ 417 h 550"/>
                  <a:gd name="T76" fmla="*/ 405 w 486"/>
                  <a:gd name="T77" fmla="*/ 283 h 550"/>
                  <a:gd name="T78" fmla="*/ 447 w 486"/>
                  <a:gd name="T79" fmla="*/ 99 h 550"/>
                  <a:gd name="T80" fmla="*/ 355 w 486"/>
                  <a:gd name="T81" fmla="*/ 99 h 550"/>
                  <a:gd name="T82" fmla="*/ 201 w 486"/>
                  <a:gd name="T83" fmla="*/ 77 h 550"/>
                  <a:gd name="T84" fmla="*/ 150 w 486"/>
                  <a:gd name="T85" fmla="*/ 77 h 550"/>
                  <a:gd name="T86" fmla="*/ 82 w 486"/>
                  <a:gd name="T87" fmla="*/ 190 h 550"/>
                  <a:gd name="T88" fmla="*/ 40 w 486"/>
                  <a:gd name="T89" fmla="*/ 374 h 550"/>
                  <a:gd name="T90" fmla="*/ 108 w 486"/>
                  <a:gd name="T91" fmla="*/ 442 h 550"/>
                  <a:gd name="T92" fmla="*/ 264 w 486"/>
                  <a:gd name="T93" fmla="*/ 465 h 550"/>
                  <a:gd name="T94" fmla="*/ 314 w 486"/>
                  <a:gd name="T95" fmla="*/ 465 h 550"/>
                  <a:gd name="T96" fmla="*/ 469 w 486"/>
                  <a:gd name="T97" fmla="*/ 396 h 550"/>
                  <a:gd name="T98" fmla="*/ 429 w 486"/>
                  <a:gd name="T99" fmla="*/ 214 h 550"/>
                  <a:gd name="T100" fmla="*/ 448 w 486"/>
                  <a:gd name="T101" fmla="*/ 11 h 550"/>
                  <a:gd name="T102" fmla="*/ 335 w 486"/>
                  <a:gd name="T103" fmla="*/ 74 h 550"/>
                  <a:gd name="T104" fmla="*/ 244 w 486"/>
                  <a:gd name="T105" fmla="*/ 34 h 550"/>
                  <a:gd name="T106" fmla="*/ 129 w 486"/>
                  <a:gd name="T107" fmla="*/ 11 h 550"/>
                  <a:gd name="T108" fmla="*/ 59 w 486"/>
                  <a:gd name="T109" fmla="*/ 31 h 550"/>
                  <a:gd name="T110" fmla="*/ 17 w 486"/>
                  <a:gd name="T111" fmla="*/ 214 h 550"/>
                  <a:gd name="T112" fmla="*/ 38 w 486"/>
                  <a:gd name="T113" fmla="*/ 421 h 550"/>
                  <a:gd name="T114" fmla="*/ 126 w 486"/>
                  <a:gd name="T115" fmla="*/ 511 h 550"/>
                  <a:gd name="T116" fmla="*/ 201 w 486"/>
                  <a:gd name="T117" fmla="*/ 487 h 550"/>
                  <a:gd name="T118" fmla="*/ 332 w 486"/>
                  <a:gd name="T119" fmla="*/ 487 h 550"/>
                  <a:gd name="T120" fmla="*/ 383 w 486"/>
                  <a:gd name="T121" fmla="*/ 48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550">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8" name="Freeform 14"/>
              <p:cNvSpPr>
                <a:spLocks/>
              </p:cNvSpPr>
              <p:nvPr/>
            </p:nvSpPr>
            <p:spPr bwMode="auto">
              <a:xfrm>
                <a:off x="6406622" y="4894902"/>
                <a:ext cx="3716" cy="3716"/>
              </a:xfrm>
              <a:custGeom>
                <a:avLst/>
                <a:gdLst>
                  <a:gd name="T0" fmla="*/ 3 w 3"/>
                  <a:gd name="T1" fmla="*/ 3 h 3"/>
                  <a:gd name="T2" fmla="*/ 3 w 3"/>
                  <a:gd name="T3" fmla="*/ 0 h 3"/>
                  <a:gd name="T4" fmla="*/ 0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0"/>
                    </a:lnTo>
                    <a:lnTo>
                      <a:pt x="3"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79" name="Freeform 15"/>
              <p:cNvSpPr>
                <a:spLocks/>
              </p:cNvSpPr>
              <p:nvPr/>
            </p:nvSpPr>
            <p:spPr bwMode="auto">
              <a:xfrm>
                <a:off x="6311244" y="4903574"/>
                <a:ext cx="24774" cy="102811"/>
              </a:xfrm>
              <a:custGeom>
                <a:avLst/>
                <a:gdLst>
                  <a:gd name="T0" fmla="*/ 4 w 14"/>
                  <a:gd name="T1" fmla="*/ 54 h 59"/>
                  <a:gd name="T2" fmla="*/ 14 w 14"/>
                  <a:gd name="T3" fmla="*/ 59 h 59"/>
                  <a:gd name="T4" fmla="*/ 14 w 14"/>
                  <a:gd name="T5" fmla="*/ 4 h 59"/>
                  <a:gd name="T6" fmla="*/ 0 w 14"/>
                  <a:gd name="T7" fmla="*/ 0 h 59"/>
                  <a:gd name="T8" fmla="*/ 0 w 14"/>
                  <a:gd name="T9" fmla="*/ 52 h 59"/>
                  <a:gd name="T10" fmla="*/ 4 w 14"/>
                  <a:gd name="T11" fmla="*/ 54 h 59"/>
                </a:gdLst>
                <a:ahLst/>
                <a:cxnLst>
                  <a:cxn ang="0">
                    <a:pos x="T0" y="T1"/>
                  </a:cxn>
                  <a:cxn ang="0">
                    <a:pos x="T2" y="T3"/>
                  </a:cxn>
                  <a:cxn ang="0">
                    <a:pos x="T4" y="T5"/>
                  </a:cxn>
                  <a:cxn ang="0">
                    <a:pos x="T6" y="T7"/>
                  </a:cxn>
                  <a:cxn ang="0">
                    <a:pos x="T8" y="T9"/>
                  </a:cxn>
                  <a:cxn ang="0">
                    <a:pos x="T10" y="T11"/>
                  </a:cxn>
                </a:cxnLst>
                <a:rect l="0" t="0" r="r" b="b"/>
                <a:pathLst>
                  <a:path w="14" h="59">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0" name="Freeform 16"/>
              <p:cNvSpPr>
                <a:spLocks/>
              </p:cNvSpPr>
              <p:nvPr/>
            </p:nvSpPr>
            <p:spPr bwMode="auto">
              <a:xfrm>
                <a:off x="6063508" y="5150071"/>
                <a:ext cx="39638" cy="112720"/>
              </a:xfrm>
              <a:custGeom>
                <a:avLst/>
                <a:gdLst>
                  <a:gd name="T0" fmla="*/ 0 w 23"/>
                  <a:gd name="T1" fmla="*/ 0 h 65"/>
                  <a:gd name="T2" fmla="*/ 0 w 23"/>
                  <a:gd name="T3" fmla="*/ 56 h 65"/>
                  <a:gd name="T4" fmla="*/ 9 w 23"/>
                  <a:gd name="T5" fmla="*/ 61 h 65"/>
                  <a:gd name="T6" fmla="*/ 23 w 23"/>
                  <a:gd name="T7" fmla="*/ 65 h 65"/>
                  <a:gd name="T8" fmla="*/ 23 w 23"/>
                  <a:gd name="T9" fmla="*/ 13 h 65"/>
                  <a:gd name="T10" fmla="*/ 0 w 23"/>
                  <a:gd name="T11" fmla="*/ 0 h 65"/>
                </a:gdLst>
                <a:ahLst/>
                <a:cxnLst>
                  <a:cxn ang="0">
                    <a:pos x="T0" y="T1"/>
                  </a:cxn>
                  <a:cxn ang="0">
                    <a:pos x="T2" y="T3"/>
                  </a:cxn>
                  <a:cxn ang="0">
                    <a:pos x="T4" y="T5"/>
                  </a:cxn>
                  <a:cxn ang="0">
                    <a:pos x="T6" y="T7"/>
                  </a:cxn>
                  <a:cxn ang="0">
                    <a:pos x="T8" y="T9"/>
                  </a:cxn>
                  <a:cxn ang="0">
                    <a:pos x="T10" y="T11"/>
                  </a:cxn>
                </a:cxnLst>
                <a:rect l="0" t="0" r="r" b="b"/>
                <a:pathLst>
                  <a:path w="23" h="65">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1" name="Freeform 17"/>
              <p:cNvSpPr>
                <a:spLocks/>
              </p:cNvSpPr>
              <p:nvPr/>
            </p:nvSpPr>
            <p:spPr bwMode="auto">
              <a:xfrm>
                <a:off x="6058553" y="4924631"/>
                <a:ext cx="44593" cy="173415"/>
              </a:xfrm>
              <a:custGeom>
                <a:avLst/>
                <a:gdLst>
                  <a:gd name="T0" fmla="*/ 17 w 26"/>
                  <a:gd name="T1" fmla="*/ 8 h 100"/>
                  <a:gd name="T2" fmla="*/ 5 w 26"/>
                  <a:gd name="T3" fmla="*/ 27 h 100"/>
                  <a:gd name="T4" fmla="*/ 0 w 26"/>
                  <a:gd name="T5" fmla="*/ 51 h 100"/>
                  <a:gd name="T6" fmla="*/ 3 w 26"/>
                  <a:gd name="T7" fmla="*/ 69 h 100"/>
                  <a:gd name="T8" fmla="*/ 12 w 26"/>
                  <a:gd name="T9" fmla="*/ 86 h 100"/>
                  <a:gd name="T10" fmla="*/ 26 w 26"/>
                  <a:gd name="T11" fmla="*/ 100 h 100"/>
                  <a:gd name="T12" fmla="*/ 26 w 26"/>
                  <a:gd name="T13" fmla="*/ 0 h 100"/>
                  <a:gd name="T14" fmla="*/ 17 w 2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0">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2" name="Freeform 18"/>
              <p:cNvSpPr>
                <a:spLocks/>
              </p:cNvSpPr>
              <p:nvPr/>
            </p:nvSpPr>
            <p:spPr bwMode="auto">
              <a:xfrm>
                <a:off x="6244356" y="4995236"/>
                <a:ext cx="56979" cy="281181"/>
              </a:xfrm>
              <a:custGeom>
                <a:avLst/>
                <a:gdLst>
                  <a:gd name="T0" fmla="*/ 28 w 33"/>
                  <a:gd name="T1" fmla="*/ 14 h 162"/>
                  <a:gd name="T2" fmla="*/ 1 w 33"/>
                  <a:gd name="T3" fmla="*/ 0 h 162"/>
                  <a:gd name="T4" fmla="*/ 0 w 33"/>
                  <a:gd name="T5" fmla="*/ 0 h 162"/>
                  <a:gd name="T6" fmla="*/ 0 w 33"/>
                  <a:gd name="T7" fmla="*/ 162 h 162"/>
                  <a:gd name="T8" fmla="*/ 5 w 33"/>
                  <a:gd name="T9" fmla="*/ 162 h 162"/>
                  <a:gd name="T10" fmla="*/ 5 w 33"/>
                  <a:gd name="T11" fmla="*/ 127 h 162"/>
                  <a:gd name="T12" fmla="*/ 31 w 33"/>
                  <a:gd name="T13" fmla="*/ 116 h 162"/>
                  <a:gd name="T14" fmla="*/ 33 w 33"/>
                  <a:gd name="T15" fmla="*/ 114 h 162"/>
                  <a:gd name="T16" fmla="*/ 33 w 33"/>
                  <a:gd name="T17" fmla="*/ 18 h 162"/>
                  <a:gd name="T18" fmla="*/ 28 w 33"/>
                  <a:gd name="T19"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62">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3" name="Freeform 19"/>
              <p:cNvSpPr>
                <a:spLocks/>
              </p:cNvSpPr>
              <p:nvPr/>
            </p:nvSpPr>
            <p:spPr bwMode="auto">
              <a:xfrm>
                <a:off x="6244356" y="4803240"/>
                <a:ext cx="56979" cy="143687"/>
              </a:xfrm>
              <a:custGeom>
                <a:avLst/>
                <a:gdLst>
                  <a:gd name="T0" fmla="*/ 9 w 33"/>
                  <a:gd name="T1" fmla="*/ 76 h 83"/>
                  <a:gd name="T2" fmla="*/ 24 w 33"/>
                  <a:gd name="T3" fmla="*/ 80 h 83"/>
                  <a:gd name="T4" fmla="*/ 33 w 33"/>
                  <a:gd name="T5" fmla="*/ 83 h 83"/>
                  <a:gd name="T6" fmla="*/ 33 w 33"/>
                  <a:gd name="T7" fmla="*/ 32 h 83"/>
                  <a:gd name="T8" fmla="*/ 29 w 33"/>
                  <a:gd name="T9" fmla="*/ 31 h 83"/>
                  <a:gd name="T10" fmla="*/ 5 w 33"/>
                  <a:gd name="T11" fmla="*/ 29 h 83"/>
                  <a:gd name="T12" fmla="*/ 5 w 33"/>
                  <a:gd name="T13" fmla="*/ 0 h 83"/>
                  <a:gd name="T14" fmla="*/ 0 w 33"/>
                  <a:gd name="T15" fmla="*/ 0 h 83"/>
                  <a:gd name="T16" fmla="*/ 0 w 33"/>
                  <a:gd name="T17" fmla="*/ 75 h 83"/>
                  <a:gd name="T18" fmla="*/ 9 w 33"/>
                  <a:gd name="T19"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8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4" name="Freeform 20"/>
              <p:cNvSpPr>
                <a:spLocks/>
              </p:cNvSpPr>
              <p:nvPr/>
            </p:nvSpPr>
            <p:spPr bwMode="auto">
              <a:xfrm>
                <a:off x="6178705" y="4850310"/>
                <a:ext cx="56979" cy="473176"/>
              </a:xfrm>
              <a:custGeom>
                <a:avLst/>
                <a:gdLst>
                  <a:gd name="T0" fmla="*/ 19 w 33"/>
                  <a:gd name="T1" fmla="*/ 104 h 273"/>
                  <a:gd name="T2" fmla="*/ 11 w 33"/>
                  <a:gd name="T3" fmla="*/ 98 h 273"/>
                  <a:gd name="T4" fmla="*/ 8 w 33"/>
                  <a:gd name="T5" fmla="*/ 93 h 273"/>
                  <a:gd name="T6" fmla="*/ 8 w 33"/>
                  <a:gd name="T7" fmla="*/ 88 h 273"/>
                  <a:gd name="T8" fmla="*/ 9 w 33"/>
                  <a:gd name="T9" fmla="*/ 83 h 273"/>
                  <a:gd name="T10" fmla="*/ 12 w 33"/>
                  <a:gd name="T11" fmla="*/ 78 h 273"/>
                  <a:gd name="T12" fmla="*/ 18 w 33"/>
                  <a:gd name="T13" fmla="*/ 75 h 273"/>
                  <a:gd name="T14" fmla="*/ 26 w 33"/>
                  <a:gd name="T15" fmla="*/ 74 h 273"/>
                  <a:gd name="T16" fmla="*/ 33 w 33"/>
                  <a:gd name="T17" fmla="*/ 74 h 273"/>
                  <a:gd name="T18" fmla="*/ 33 w 33"/>
                  <a:gd name="T19" fmla="*/ 0 h 273"/>
                  <a:gd name="T20" fmla="*/ 2 w 33"/>
                  <a:gd name="T21" fmla="*/ 0 h 273"/>
                  <a:gd name="T22" fmla="*/ 2 w 33"/>
                  <a:gd name="T23" fmla="*/ 30 h 273"/>
                  <a:gd name="T24" fmla="*/ 0 w 33"/>
                  <a:gd name="T25" fmla="*/ 30 h 273"/>
                  <a:gd name="T26" fmla="*/ 0 w 33"/>
                  <a:gd name="T27" fmla="*/ 160 h 273"/>
                  <a:gd name="T28" fmla="*/ 8 w 33"/>
                  <a:gd name="T29" fmla="*/ 164 h 273"/>
                  <a:gd name="T30" fmla="*/ 18 w 33"/>
                  <a:gd name="T31" fmla="*/ 170 h 273"/>
                  <a:gd name="T32" fmla="*/ 22 w 33"/>
                  <a:gd name="T33" fmla="*/ 175 h 273"/>
                  <a:gd name="T34" fmla="*/ 23 w 33"/>
                  <a:gd name="T35" fmla="*/ 181 h 273"/>
                  <a:gd name="T36" fmla="*/ 22 w 33"/>
                  <a:gd name="T37" fmla="*/ 186 h 273"/>
                  <a:gd name="T38" fmla="*/ 19 w 33"/>
                  <a:gd name="T39" fmla="*/ 191 h 273"/>
                  <a:gd name="T40" fmla="*/ 14 w 33"/>
                  <a:gd name="T41" fmla="*/ 194 h 273"/>
                  <a:gd name="T42" fmla="*/ 6 w 33"/>
                  <a:gd name="T43" fmla="*/ 196 h 273"/>
                  <a:gd name="T44" fmla="*/ 0 w 33"/>
                  <a:gd name="T45" fmla="*/ 196 h 273"/>
                  <a:gd name="T46" fmla="*/ 0 w 33"/>
                  <a:gd name="T47" fmla="*/ 242 h 273"/>
                  <a:gd name="T48" fmla="*/ 2 w 33"/>
                  <a:gd name="T49" fmla="*/ 242 h 273"/>
                  <a:gd name="T50" fmla="*/ 2 w 33"/>
                  <a:gd name="T51" fmla="*/ 273 h 273"/>
                  <a:gd name="T52" fmla="*/ 33 w 33"/>
                  <a:gd name="T53" fmla="*/ 273 h 273"/>
                  <a:gd name="T54" fmla="*/ 33 w 33"/>
                  <a:gd name="T55" fmla="*/ 111 h 273"/>
                  <a:gd name="T56" fmla="*/ 19 w 33"/>
                  <a:gd name="T57" fmla="*/ 10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27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5" name="Freeform 21"/>
              <p:cNvSpPr>
                <a:spLocks/>
              </p:cNvSpPr>
              <p:nvPr/>
            </p:nvSpPr>
            <p:spPr bwMode="auto">
              <a:xfrm>
                <a:off x="6311244" y="5072034"/>
                <a:ext cx="43354" cy="167222"/>
              </a:xfrm>
              <a:custGeom>
                <a:avLst/>
                <a:gdLst>
                  <a:gd name="T0" fmla="*/ 12 w 25"/>
                  <a:gd name="T1" fmla="*/ 12 h 97"/>
                  <a:gd name="T2" fmla="*/ 0 w 25"/>
                  <a:gd name="T3" fmla="*/ 0 h 97"/>
                  <a:gd name="T4" fmla="*/ 0 w 25"/>
                  <a:gd name="T5" fmla="*/ 97 h 97"/>
                  <a:gd name="T6" fmla="*/ 14 w 25"/>
                  <a:gd name="T7" fmla="*/ 83 h 97"/>
                  <a:gd name="T8" fmla="*/ 22 w 25"/>
                  <a:gd name="T9" fmla="*/ 65 h 97"/>
                  <a:gd name="T10" fmla="*/ 25 w 25"/>
                  <a:gd name="T11" fmla="*/ 48 h 97"/>
                  <a:gd name="T12" fmla="*/ 22 w 25"/>
                  <a:gd name="T13" fmla="*/ 29 h 97"/>
                  <a:gd name="T14" fmla="*/ 12 w 25"/>
                  <a:gd name="T15" fmla="*/ 12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7">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6" name="Freeform 22"/>
              <p:cNvSpPr>
                <a:spLocks/>
              </p:cNvSpPr>
              <p:nvPr/>
            </p:nvSpPr>
            <p:spPr bwMode="auto">
              <a:xfrm>
                <a:off x="6111816" y="5126536"/>
                <a:ext cx="58218" cy="95379"/>
              </a:xfrm>
              <a:custGeom>
                <a:avLst/>
                <a:gdLst>
                  <a:gd name="T0" fmla="*/ 7 w 33"/>
                  <a:gd name="T1" fmla="*/ 3 h 55"/>
                  <a:gd name="T2" fmla="*/ 0 w 33"/>
                  <a:gd name="T3" fmla="*/ 0 h 55"/>
                  <a:gd name="T4" fmla="*/ 0 w 33"/>
                  <a:gd name="T5" fmla="*/ 51 h 55"/>
                  <a:gd name="T6" fmla="*/ 1 w 33"/>
                  <a:gd name="T7" fmla="*/ 51 h 55"/>
                  <a:gd name="T8" fmla="*/ 18 w 33"/>
                  <a:gd name="T9" fmla="*/ 54 h 55"/>
                  <a:gd name="T10" fmla="*/ 33 w 33"/>
                  <a:gd name="T11" fmla="*/ 55 h 55"/>
                  <a:gd name="T12" fmla="*/ 33 w 33"/>
                  <a:gd name="T13" fmla="*/ 9 h 55"/>
                  <a:gd name="T14" fmla="*/ 7 w 33"/>
                  <a:gd name="T15" fmla="*/ 3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5">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7" name="Freeform 23"/>
              <p:cNvSpPr>
                <a:spLocks/>
              </p:cNvSpPr>
              <p:nvPr/>
            </p:nvSpPr>
            <p:spPr bwMode="auto">
              <a:xfrm>
                <a:off x="6111816" y="4856504"/>
                <a:ext cx="58218" cy="224202"/>
              </a:xfrm>
              <a:custGeom>
                <a:avLst/>
                <a:gdLst>
                  <a:gd name="T0" fmla="*/ 24 w 33"/>
                  <a:gd name="T1" fmla="*/ 126 h 129"/>
                  <a:gd name="T2" fmla="*/ 33 w 33"/>
                  <a:gd name="T3" fmla="*/ 129 h 129"/>
                  <a:gd name="T4" fmla="*/ 33 w 33"/>
                  <a:gd name="T5" fmla="*/ 0 h 129"/>
                  <a:gd name="T6" fmla="*/ 10 w 33"/>
                  <a:gd name="T7" fmla="*/ 7 h 129"/>
                  <a:gd name="T8" fmla="*/ 0 w 33"/>
                  <a:gd name="T9" fmla="*/ 13 h 129"/>
                  <a:gd name="T10" fmla="*/ 0 w 33"/>
                  <a:gd name="T11" fmla="*/ 113 h 129"/>
                  <a:gd name="T12" fmla="*/ 1 w 33"/>
                  <a:gd name="T13" fmla="*/ 113 h 129"/>
                  <a:gd name="T14" fmla="*/ 24 w 33"/>
                  <a:gd name="T15" fmla="*/ 1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9">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8" name="Freeform 24"/>
              <p:cNvSpPr>
                <a:spLocks/>
              </p:cNvSpPr>
              <p:nvPr/>
            </p:nvSpPr>
            <p:spPr bwMode="auto">
              <a:xfrm>
                <a:off x="5776134" y="4688043"/>
                <a:ext cx="668888" cy="42115"/>
              </a:xfrm>
              <a:custGeom>
                <a:avLst/>
                <a:gdLst>
                  <a:gd name="T0" fmla="*/ 362 w 386"/>
                  <a:gd name="T1" fmla="*/ 0 h 24"/>
                  <a:gd name="T2" fmla="*/ 359 w 386"/>
                  <a:gd name="T3" fmla="*/ 0 h 24"/>
                  <a:gd name="T4" fmla="*/ 26 w 386"/>
                  <a:gd name="T5" fmla="*/ 0 h 24"/>
                  <a:gd name="T6" fmla="*/ 24 w 386"/>
                  <a:gd name="T7" fmla="*/ 0 h 24"/>
                  <a:gd name="T8" fmla="*/ 0 w 386"/>
                  <a:gd name="T9" fmla="*/ 24 h 24"/>
                  <a:gd name="T10" fmla="*/ 24 w 386"/>
                  <a:gd name="T11" fmla="*/ 24 h 24"/>
                  <a:gd name="T12" fmla="*/ 48 w 386"/>
                  <a:gd name="T13" fmla="*/ 24 h 24"/>
                  <a:gd name="T14" fmla="*/ 338 w 386"/>
                  <a:gd name="T15" fmla="*/ 24 h 24"/>
                  <a:gd name="T16" fmla="*/ 362 w 386"/>
                  <a:gd name="T17" fmla="*/ 24 h 24"/>
                  <a:gd name="T18" fmla="*/ 386 w 386"/>
                  <a:gd name="T19" fmla="*/ 24 h 24"/>
                  <a:gd name="T20" fmla="*/ 362 w 386"/>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24">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89" name="Rectangle 25"/>
              <p:cNvSpPr>
                <a:spLocks noChangeArrowheads="1"/>
              </p:cNvSpPr>
              <p:nvPr/>
            </p:nvSpPr>
            <p:spPr bwMode="auto">
              <a:xfrm>
                <a:off x="5797191" y="4872606"/>
                <a:ext cx="626773" cy="21058"/>
              </a:xfrm>
              <a:prstGeom prst="rect">
                <a:avLst/>
              </a:prstGeom>
              <a:solidFill>
                <a:schemeClr val="accent1"/>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0" name="Rectangle 26"/>
              <p:cNvSpPr>
                <a:spLocks noChangeArrowheads="1"/>
              </p:cNvSpPr>
              <p:nvPr/>
            </p:nvSpPr>
            <p:spPr bwMode="auto">
              <a:xfrm>
                <a:off x="5776134" y="4730158"/>
                <a:ext cx="668888" cy="143687"/>
              </a:xfrm>
              <a:prstGeom prst="rect">
                <a:avLst/>
              </a:prstGeom>
              <a:solidFill>
                <a:schemeClr val="accent6"/>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1" name="Freeform 27"/>
              <p:cNvSpPr>
                <a:spLocks/>
              </p:cNvSpPr>
              <p:nvPr/>
            </p:nvSpPr>
            <p:spPr bwMode="auto">
              <a:xfrm>
                <a:off x="5843023" y="5442400"/>
                <a:ext cx="527678" cy="115198"/>
              </a:xfrm>
              <a:custGeom>
                <a:avLst/>
                <a:gdLst>
                  <a:gd name="T0" fmla="*/ 0 w 426"/>
                  <a:gd name="T1" fmla="*/ 53 h 93"/>
                  <a:gd name="T2" fmla="*/ 41 w 426"/>
                  <a:gd name="T3" fmla="*/ 14 h 93"/>
                  <a:gd name="T4" fmla="*/ 70 w 426"/>
                  <a:gd name="T5" fmla="*/ 44 h 93"/>
                  <a:gd name="T6" fmla="*/ 97 w 426"/>
                  <a:gd name="T7" fmla="*/ 44 h 93"/>
                  <a:gd name="T8" fmla="*/ 140 w 426"/>
                  <a:gd name="T9" fmla="*/ 0 h 93"/>
                  <a:gd name="T10" fmla="*/ 174 w 426"/>
                  <a:gd name="T11" fmla="*/ 0 h 93"/>
                  <a:gd name="T12" fmla="*/ 216 w 426"/>
                  <a:gd name="T13" fmla="*/ 0 h 93"/>
                  <a:gd name="T14" fmla="*/ 254 w 426"/>
                  <a:gd name="T15" fmla="*/ 38 h 93"/>
                  <a:gd name="T16" fmla="*/ 280 w 426"/>
                  <a:gd name="T17" fmla="*/ 11 h 93"/>
                  <a:gd name="T18" fmla="*/ 335 w 426"/>
                  <a:gd name="T19" fmla="*/ 11 h 93"/>
                  <a:gd name="T20" fmla="*/ 399 w 426"/>
                  <a:gd name="T21" fmla="*/ 11 h 93"/>
                  <a:gd name="T22" fmla="*/ 426 w 426"/>
                  <a:gd name="T23" fmla="*/ 38 h 93"/>
                  <a:gd name="T24" fmla="*/ 426 w 426"/>
                  <a:gd name="T25" fmla="*/ 93 h 93"/>
                  <a:gd name="T26" fmla="*/ 0 w 426"/>
                  <a:gd name="T27" fmla="*/ 93 h 93"/>
                  <a:gd name="T28" fmla="*/ 0 w 426"/>
                  <a:gd name="T29" fmla="*/ 5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6" h="93">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grpSp>
        <p:grpSp>
          <p:nvGrpSpPr>
            <p:cNvPr id="105" name="Group 104"/>
            <p:cNvGrpSpPr/>
            <p:nvPr/>
          </p:nvGrpSpPr>
          <p:grpSpPr>
            <a:xfrm>
              <a:off x="8208986" y="4546869"/>
              <a:ext cx="732391" cy="981556"/>
              <a:chOff x="8236501" y="4673869"/>
              <a:chExt cx="732391" cy="981556"/>
            </a:xfrm>
          </p:grpSpPr>
          <p:sp>
            <p:nvSpPr>
              <p:cNvPr id="93" name="Freeform 31"/>
              <p:cNvSpPr>
                <a:spLocks/>
              </p:cNvSpPr>
              <p:nvPr/>
            </p:nvSpPr>
            <p:spPr bwMode="auto">
              <a:xfrm>
                <a:off x="8425262" y="5153321"/>
                <a:ext cx="314601" cy="315860"/>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tx1">
                  <a:lumMod val="85000"/>
                  <a:lumOff val="1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4" name="Freeform 32"/>
              <p:cNvSpPr>
                <a:spLocks/>
              </p:cNvSpPr>
              <p:nvPr/>
            </p:nvSpPr>
            <p:spPr bwMode="auto">
              <a:xfrm>
                <a:off x="8464272" y="5114310"/>
                <a:ext cx="314601" cy="315860"/>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tx1">
                  <a:lumMod val="65000"/>
                  <a:lumOff val="3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5" name="Freeform 35"/>
              <p:cNvSpPr>
                <a:spLocks noEditPoints="1"/>
              </p:cNvSpPr>
              <p:nvPr/>
            </p:nvSpPr>
            <p:spPr bwMode="auto">
              <a:xfrm>
                <a:off x="8707144" y="4775800"/>
                <a:ext cx="118290" cy="239097"/>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tx1">
                  <a:lumMod val="85000"/>
                  <a:lumOff val="1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6" name="Freeform 36"/>
              <p:cNvSpPr>
                <a:spLocks noEditPoints="1"/>
              </p:cNvSpPr>
              <p:nvPr/>
            </p:nvSpPr>
            <p:spPr bwMode="auto">
              <a:xfrm>
                <a:off x="8236501" y="4673869"/>
                <a:ext cx="444216" cy="341028"/>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tx1">
                  <a:lumMod val="85000"/>
                  <a:lumOff val="1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7" name="Freeform 39"/>
              <p:cNvSpPr>
                <a:spLocks/>
              </p:cNvSpPr>
              <p:nvPr/>
            </p:nvSpPr>
            <p:spPr bwMode="auto">
              <a:xfrm>
                <a:off x="8707144" y="5394935"/>
                <a:ext cx="261748" cy="260490"/>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chemeClr val="accent3">
                  <a:lumMod val="7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8" name="Freeform 40"/>
              <p:cNvSpPr>
                <a:spLocks/>
              </p:cNvSpPr>
              <p:nvPr/>
            </p:nvSpPr>
            <p:spPr bwMode="auto">
              <a:xfrm>
                <a:off x="8474339" y="5209949"/>
                <a:ext cx="348577" cy="303276"/>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99" name="Freeform 41"/>
              <p:cNvSpPr>
                <a:spLocks/>
              </p:cNvSpPr>
              <p:nvPr/>
            </p:nvSpPr>
            <p:spPr bwMode="auto">
              <a:xfrm>
                <a:off x="8387509" y="4967078"/>
                <a:ext cx="518462" cy="191277"/>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E81123"/>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sp>
            <p:nvSpPr>
              <p:cNvPr id="100" name="Freeform 42"/>
              <p:cNvSpPr>
                <a:spLocks/>
              </p:cNvSpPr>
              <p:nvPr/>
            </p:nvSpPr>
            <p:spPr bwMode="auto">
              <a:xfrm>
                <a:off x="8478115" y="4793418"/>
                <a:ext cx="103189" cy="103189"/>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85000"/>
                  <a:lumOff val="15000"/>
                </a:schemeClr>
              </a:solidFill>
              <a:ln>
                <a:noFill/>
              </a:ln>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latin typeface="Segoe UI"/>
                </a:endParaRPr>
              </a:p>
            </p:txBody>
          </p:sp>
        </p:grpSp>
      </p:grpSp>
      <p:sp>
        <p:nvSpPr>
          <p:cNvPr id="92" name="Slide Number Placeholder 91"/>
          <p:cNvSpPr>
            <a:spLocks noGrp="1"/>
          </p:cNvSpPr>
          <p:nvPr>
            <p:ph type="sldNum" sz="quarter" idx="4294967295"/>
          </p:nvPr>
        </p:nvSpPr>
        <p:spPr/>
        <p:txBody>
          <a:bodyPr/>
          <a:lstStyle/>
          <a:p>
            <a:pPr>
              <a:defRPr/>
            </a:pPr>
            <a:fld id="{75FAD755-3BD0-2447-A9DF-109DAABEFD99}" type="slidenum">
              <a:rPr lang="en-US">
                <a:latin typeface="Segoe UI"/>
              </a:rPr>
              <a:pPr>
                <a:defRPr/>
              </a:pPr>
              <a:t>9</a:t>
            </a:fld>
            <a:endParaRPr lang="en-US" dirty="0">
              <a:latin typeface="Segoe UI"/>
            </a:endParaRPr>
          </a:p>
        </p:txBody>
      </p:sp>
      <p:sp>
        <p:nvSpPr>
          <p:cNvPr id="113" name="Oval 112"/>
          <p:cNvSpPr/>
          <p:nvPr/>
        </p:nvSpPr>
        <p:spPr>
          <a:xfrm>
            <a:off x="9151781" y="234656"/>
            <a:ext cx="3144500" cy="2976525"/>
          </a:xfrm>
          <a:prstGeom prst="ellipse">
            <a:avLst/>
          </a:prstGeom>
          <a:solidFill>
            <a:schemeClr val="bg2">
              <a:lumMod val="75000"/>
            </a:schemeClr>
          </a:solidFill>
          <a:ln w="76200">
            <a:solidFill>
              <a:schemeClr val="bg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grpSp>
        <p:nvGrpSpPr>
          <p:cNvPr id="107" name="Group 106"/>
          <p:cNvGrpSpPr/>
          <p:nvPr/>
        </p:nvGrpSpPr>
        <p:grpSpPr>
          <a:xfrm>
            <a:off x="9394745" y="1672322"/>
            <a:ext cx="2541188" cy="2502862"/>
            <a:chOff x="4760065" y="1409604"/>
            <a:chExt cx="2491587" cy="2454009"/>
          </a:xfrm>
          <a:solidFill>
            <a:schemeClr val="bg2">
              <a:lumMod val="75000"/>
            </a:schemeClr>
          </a:solidFill>
        </p:grpSpPr>
        <p:sp>
          <p:nvSpPr>
            <p:cNvPr id="111" name="Oval 110"/>
            <p:cNvSpPr/>
            <p:nvPr/>
          </p:nvSpPr>
          <p:spPr>
            <a:xfrm>
              <a:off x="4760065" y="1409604"/>
              <a:ext cx="2491587" cy="2454009"/>
            </a:xfrm>
            <a:prstGeom prst="ellipse">
              <a:avLst/>
            </a:prstGeom>
            <a:grpFill/>
            <a:ln w="76200">
              <a:solidFill>
                <a:schemeClr val="bg1"/>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2" name="Oval 8"/>
            <p:cNvSpPr/>
            <p:nvPr/>
          </p:nvSpPr>
          <p:spPr>
            <a:xfrm>
              <a:off x="6231889" y="2642851"/>
              <a:ext cx="799782" cy="411294"/>
            </a:xfrm>
            <a:prstGeom prst="rect">
              <a:avLst/>
            </a:prstGeom>
            <a:grpFill/>
            <a:ln w="76200">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1405371">
                <a:lnSpc>
                  <a:spcPct val="90000"/>
                </a:lnSpc>
                <a:spcBef>
                  <a:spcPct val="0"/>
                </a:spcBef>
                <a:spcAft>
                  <a:spcPct val="35000"/>
                </a:spcAft>
              </a:pPr>
              <a:r>
                <a:rPr lang="en-US" sz="3162" dirty="0">
                  <a:solidFill>
                    <a:srgbClr val="000000"/>
                  </a:solidFill>
                  <a:latin typeface="Segoe UI"/>
                </a:rPr>
                <a:t>        </a:t>
              </a:r>
              <a:r>
                <a:rPr lang="en-US" sz="2040" dirty="0">
                  <a:solidFill>
                    <a:srgbClr val="FFFFFF"/>
                  </a:solidFill>
                  <a:latin typeface="Segoe UI"/>
                </a:rPr>
                <a:t>Hive</a:t>
              </a:r>
            </a:p>
          </p:txBody>
        </p:sp>
      </p:grpSp>
      <p:grpSp>
        <p:nvGrpSpPr>
          <p:cNvPr id="108" name="Group 107"/>
          <p:cNvGrpSpPr/>
          <p:nvPr/>
        </p:nvGrpSpPr>
        <p:grpSpPr>
          <a:xfrm>
            <a:off x="8003156" y="1386972"/>
            <a:ext cx="2741125" cy="2738759"/>
            <a:chOff x="3395638" y="1129824"/>
            <a:chExt cx="2687621" cy="2685302"/>
          </a:xfrm>
          <a:solidFill>
            <a:schemeClr val="bg2">
              <a:lumMod val="75000"/>
            </a:schemeClr>
          </a:solidFill>
        </p:grpSpPr>
        <p:sp>
          <p:nvSpPr>
            <p:cNvPr id="109" name="Oval 108"/>
            <p:cNvSpPr/>
            <p:nvPr/>
          </p:nvSpPr>
          <p:spPr>
            <a:xfrm>
              <a:off x="3395638" y="1129824"/>
              <a:ext cx="2687621" cy="2685302"/>
            </a:xfrm>
            <a:prstGeom prst="ellipse">
              <a:avLst/>
            </a:prstGeom>
            <a:grpFill/>
            <a:ln w="76200">
              <a:solidFill>
                <a:schemeClr val="bg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10" name="Oval 10"/>
            <p:cNvSpPr/>
            <p:nvPr/>
          </p:nvSpPr>
          <p:spPr>
            <a:xfrm>
              <a:off x="3909552" y="3017840"/>
              <a:ext cx="1138003" cy="455596"/>
            </a:xfrm>
            <a:prstGeom prst="rect">
              <a:avLst/>
            </a:prstGeom>
            <a:grpFill/>
            <a:ln w="76200">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1269368">
                <a:lnSpc>
                  <a:spcPct val="90000"/>
                </a:lnSpc>
                <a:spcBef>
                  <a:spcPct val="0"/>
                </a:spcBef>
                <a:spcAft>
                  <a:spcPct val="35000"/>
                </a:spcAft>
              </a:pPr>
              <a:r>
                <a:rPr lang="en-US" sz="1836" dirty="0">
                  <a:solidFill>
                    <a:srgbClr val="FFFFFF"/>
                  </a:solidFill>
                  <a:latin typeface="Segoe UI"/>
                </a:rPr>
                <a:t>T-SQL</a:t>
              </a:r>
            </a:p>
          </p:txBody>
        </p:sp>
      </p:grpSp>
      <p:grpSp>
        <p:nvGrpSpPr>
          <p:cNvPr id="104" name="Group 103"/>
          <p:cNvGrpSpPr/>
          <p:nvPr/>
        </p:nvGrpSpPr>
        <p:grpSpPr>
          <a:xfrm>
            <a:off x="8672332" y="368788"/>
            <a:ext cx="2859251" cy="2976525"/>
            <a:chOff x="4085649" y="-138672"/>
            <a:chExt cx="2803442" cy="2918427"/>
          </a:xfrm>
          <a:solidFill>
            <a:schemeClr val="accent1"/>
          </a:solidFill>
        </p:grpSpPr>
        <p:sp>
          <p:nvSpPr>
            <p:cNvPr id="115" name="Oval 114"/>
            <p:cNvSpPr/>
            <p:nvPr/>
          </p:nvSpPr>
          <p:spPr>
            <a:xfrm>
              <a:off x="4085649" y="-138672"/>
              <a:ext cx="2803442" cy="2918427"/>
            </a:xfrm>
            <a:prstGeom prst="ellipse">
              <a:avLst/>
            </a:prstGeom>
            <a:grpFill/>
            <a:ln w="76200">
              <a:solidFill>
                <a:schemeClr val="bg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16" name="Oval 4"/>
            <p:cNvSpPr/>
            <p:nvPr/>
          </p:nvSpPr>
          <p:spPr>
            <a:xfrm>
              <a:off x="4583267" y="930373"/>
              <a:ext cx="1835448" cy="550446"/>
            </a:xfrm>
            <a:prstGeom prst="rect">
              <a:avLst/>
            </a:prstGeom>
            <a:grpFill/>
            <a:ln w="76200">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1405371">
                <a:lnSpc>
                  <a:spcPct val="90000"/>
                </a:lnSpc>
                <a:spcBef>
                  <a:spcPct val="0"/>
                </a:spcBef>
                <a:spcAft>
                  <a:spcPct val="35000"/>
                </a:spcAft>
              </a:pPr>
              <a:r>
                <a:rPr lang="en-US" sz="3162" dirty="0">
                  <a:solidFill>
                    <a:srgbClr val="FFFFFF"/>
                  </a:solidFill>
                  <a:latin typeface="Segoe UI"/>
                </a:rPr>
                <a:t>U-SQL</a:t>
              </a:r>
            </a:p>
          </p:txBody>
        </p:sp>
      </p:grpSp>
      <p:sp>
        <p:nvSpPr>
          <p:cNvPr id="117" name="Oval 6"/>
          <p:cNvSpPr/>
          <p:nvPr/>
        </p:nvSpPr>
        <p:spPr>
          <a:xfrm>
            <a:off x="11531292" y="1787806"/>
            <a:ext cx="747922" cy="138488"/>
          </a:xfrm>
          <a:prstGeom prst="rect">
            <a:avLst/>
          </a:prstGeom>
          <a:noFill/>
          <a:ln w="76200">
            <a:noFill/>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1405371">
              <a:lnSpc>
                <a:spcPct val="90000"/>
              </a:lnSpc>
              <a:spcBef>
                <a:spcPct val="0"/>
              </a:spcBef>
              <a:spcAft>
                <a:spcPct val="35000"/>
              </a:spcAft>
            </a:pPr>
            <a:r>
              <a:rPr lang="en-US" sz="1836" dirty="0">
                <a:solidFill>
                  <a:srgbClr val="FFFFFF"/>
                </a:solidFill>
                <a:latin typeface="Segoe UI"/>
              </a:rPr>
              <a:t>SCOPE</a:t>
            </a:r>
          </a:p>
          <a:p>
            <a:pPr algn="ctr" defTabSz="1405371">
              <a:lnSpc>
                <a:spcPct val="90000"/>
              </a:lnSpc>
              <a:spcBef>
                <a:spcPct val="0"/>
              </a:spcBef>
              <a:spcAft>
                <a:spcPct val="35000"/>
              </a:spcAft>
            </a:pPr>
            <a:endParaRPr lang="en-US" sz="3162" dirty="0">
              <a:solidFill>
                <a:srgbClr val="000000"/>
              </a:solidFill>
              <a:latin typeface="Segoe UI"/>
            </a:endParaRPr>
          </a:p>
        </p:txBody>
      </p:sp>
    </p:spTree>
    <p:extLst>
      <p:ext uri="{BB962C8B-B14F-4D97-AF65-F5344CB8AC3E}">
        <p14:creationId xmlns:p14="http://schemas.microsoft.com/office/powerpoint/2010/main" val="1142006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50126_Machine_Learning_Analytics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16x9_Template.potx" id="{624ED27A-595E-44F6-AE1A-E016848AF1F5}" vid="{DE8A8843-A031-4909-9724-210F50B883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8" ma:contentTypeDescription="Create a new document." ma:contentTypeScope="" ma:versionID="a6bda3e6880c1f5521c9c1f35d7f927a">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442fb6a65ac83a2c6eff1f8504b136ee"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www.w3.org/XML/1998/namespace"/>
    <ds:schemaRef ds:uri="http://purl.org/dc/dcmitype/"/>
    <ds:schemaRef ds:uri="http://purl.org/dc/elements/1.1/"/>
    <ds:schemaRef ds:uri="77f81409-d3f9-42c7-88a3-a887086b554f"/>
    <ds:schemaRef ds:uri="http://schemas.microsoft.com/sharepoint/v3"/>
    <ds:schemaRef ds:uri="http://schemas.microsoft.com/office/infopath/2007/PartnerControls"/>
    <ds:schemaRef ds:uri="caeb30a9-2c8b-4a3c-a0a0-e0c0af147dd7"/>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3EF0D76-174F-4C7D-A286-B9241F6F6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Machine_Learning_Analytics_Data_Science_Conference_16x9_Template</Template>
  <TotalTime>1641</TotalTime>
  <Words>1566</Words>
  <Application>Microsoft Office PowerPoint</Application>
  <PresentationFormat>Custom</PresentationFormat>
  <Paragraphs>221</Paragraphs>
  <Slides>25</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25</vt:i4>
      </vt:variant>
    </vt:vector>
  </HeadingPairs>
  <TitlesOfParts>
    <vt:vector size="42" baseType="lpstr">
      <vt:lpstr>Arial Unicode MS</vt:lpstr>
      <vt:lpstr>MS PGothic</vt:lpstr>
      <vt:lpstr>MS PGothic</vt:lpstr>
      <vt:lpstr>Segoe</vt:lpstr>
      <vt:lpstr>Segoe Light</vt:lpstr>
      <vt:lpstr>Arial</vt:lpstr>
      <vt:lpstr>Calibri</vt:lpstr>
      <vt:lpstr>Cambria</vt:lpstr>
      <vt:lpstr>Consolas</vt:lpstr>
      <vt:lpstr>Segoe UI</vt:lpstr>
      <vt:lpstr>Segoe UI Black</vt:lpstr>
      <vt:lpstr>Segoe UI Light</vt:lpstr>
      <vt:lpstr>Segoe UI Semibold</vt:lpstr>
      <vt:lpstr>Segoe UI Semilight</vt:lpstr>
      <vt:lpstr>Wingdings</vt:lpstr>
      <vt:lpstr>Wingdings 3</vt:lpstr>
      <vt:lpstr>5-50126_Machine_Learning_Analytics_&amp;_Data_Science_Conference_Template</vt:lpstr>
      <vt:lpstr>PowerPoint Presentation</vt:lpstr>
      <vt:lpstr>Build Machine Learning Solutions in Azure Data Lake with R, Python and Big Cognition</vt:lpstr>
      <vt:lpstr>Session Goals </vt:lpstr>
      <vt:lpstr>Agenda</vt:lpstr>
      <vt:lpstr>Azure Data Lake</vt:lpstr>
      <vt:lpstr>The Intelligent Data Lake</vt:lpstr>
      <vt:lpstr>ADLA: Work across all cloud data</vt:lpstr>
      <vt:lpstr>A highly scalable, distributed, parallel file system in the cloud  specifically designed to work with multiple analytic frameworks</vt:lpstr>
      <vt:lpstr>What is U-SQL?</vt:lpstr>
      <vt:lpstr>Data Scientists friendly Data Lake</vt:lpstr>
      <vt:lpstr>Let’s set up the lab environment</vt:lpstr>
      <vt:lpstr>Let’s get started with R</vt:lpstr>
      <vt:lpstr>Exercise 1:</vt:lpstr>
      <vt:lpstr>Exercise 2:</vt:lpstr>
      <vt:lpstr>Exercise 3:</vt:lpstr>
      <vt:lpstr>Let’s do some Python</vt:lpstr>
      <vt:lpstr>Exercise 1:</vt:lpstr>
      <vt:lpstr>Exercise 2:</vt:lpstr>
      <vt:lpstr>Cognitive capabilities</vt:lpstr>
      <vt:lpstr>Exercise 1:   Extracting key phrases from the books</vt:lpstr>
      <vt:lpstr>Exercise 2:   Using Image Processing OCR</vt:lpstr>
      <vt:lpstr>Exercise 3:   Finding potentially related images and books</vt:lpstr>
      <vt:lpstr>Put R, Python, Cognition service together</vt:lpstr>
      <vt:lpstr>Q&amp;A</vt:lpstr>
      <vt:lpstr>PowerPoint Presentation</vt:lpstr>
    </vt:vector>
  </TitlesOfParts>
  <Manager/>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Wei Guo</dc:creator>
  <cp:keywords>machine learning; analytics; ＆ Data Science Conference</cp:keywords>
  <dc:description>Template: Mitchell Derrey, Silver Fox Productions_x000d_
Formatting: _x000d_
Audience Type:</dc:description>
  <cp:lastModifiedBy>Wei Guo</cp:lastModifiedBy>
  <cp:revision>57</cp:revision>
  <dcterms:created xsi:type="dcterms:W3CDTF">2017-05-22T19:51:21Z</dcterms:created>
  <dcterms:modified xsi:type="dcterms:W3CDTF">2017-06-06T21:29:36Z</dcterms:modified>
  <cp:category>Machine Learning, Analytics,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33;#Microsoft Conference Center|9ee5e79d-18a6-44c6-bfde-7021198eb4fc</vt:lpwstr>
  </property>
  <property fmtid="{D5CDD505-2E9C-101B-9397-08002B2CF9AE}" pid="7" name="Track">
    <vt:lpwstr/>
  </property>
  <property fmtid="{D5CDD505-2E9C-101B-9397-08002B2CF9AE}" pid="8" name="Event Location">
    <vt:lpwstr>32;#Redmond|c18f3657-b811-49ee-9b08-ce77b3e7702b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299;#machine learning|912b89bd-3197-4d37-838b-dea3c299099a;#326;#＆ Data Science Conference|27209be2-ff15-4b15-a122-e839e9cf1441;#324;#analytics|3c36f2f5-2e86-4b92-93df-d055f5a412bb</vt:lpwstr>
  </property>
  <property fmtid="{D5CDD505-2E9C-101B-9397-08002B2CF9AE}" pid="12" name="Audience1">
    <vt:lpwstr/>
  </property>
  <property fmtid="{D5CDD505-2E9C-101B-9397-08002B2CF9AE}" pid="13" name="Event Name">
    <vt:lpwstr>180;#Machine Learning, Analytics and Data Science Conference|2f5995e3-1e3d-4c27-96d6-c6c80990926c</vt:lpwstr>
  </property>
</Properties>
</file>