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Lst>
  <p:notesMasterIdLst>
    <p:notesMasterId r:id="rId16"/>
  </p:notesMasterIdLst>
  <p:handoutMasterIdLst>
    <p:handoutMasterId r:id="rId17"/>
  </p:handoutMasterIdLst>
  <p:sldIdLst>
    <p:sldId id="1486" r:id="rId5"/>
    <p:sldId id="1502" r:id="rId6"/>
    <p:sldId id="1518" r:id="rId7"/>
    <p:sldId id="1575" r:id="rId8"/>
    <p:sldId id="1531" r:id="rId9"/>
    <p:sldId id="1532" r:id="rId10"/>
    <p:sldId id="1533" r:id="rId11"/>
    <p:sldId id="1522" r:id="rId12"/>
    <p:sldId id="1568" r:id="rId13"/>
    <p:sldId id="1528" r:id="rId14"/>
    <p:sldId id="1516"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chine Learning, Analytics &amp; Data Science Conference Template" id="{E1C8FB21-FF75-44A0-8090-B2FB240B014B}">
          <p14:sldIdLst>
            <p14:sldId id="1486"/>
            <p14:sldId id="1502"/>
            <p14:sldId id="1518"/>
            <p14:sldId id="1575"/>
            <p14:sldId id="1531"/>
            <p14:sldId id="1532"/>
            <p14:sldId id="1533"/>
            <p14:sldId id="1522"/>
            <p14:sldId id="1568"/>
            <p14:sldId id="1528"/>
            <p14:sldId id="15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Esin Saka" initials="ES" lastIdx="1" clrIdx="4">
    <p:extLst>
      <p:ext uri="{19B8F6BF-5375-455C-9EA6-DF929625EA0E}">
        <p15:presenceInfo xmlns:p15="http://schemas.microsoft.com/office/powerpoint/2012/main" userId="S-1-5-21-2127521184-1604012920-1887927527-74330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21" autoAdjust="0"/>
    <p:restoredTop sz="76768" autoAdjust="0"/>
  </p:normalViewPr>
  <p:slideViewPr>
    <p:cSldViewPr>
      <p:cViewPr varScale="1">
        <p:scale>
          <a:sx n="100" d="100"/>
          <a:sy n="100" d="100"/>
        </p:scale>
        <p:origin x="474"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0" d="100"/>
          <a:sy n="60" d="100"/>
        </p:scale>
        <p:origin x="2333"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Machine Learning, Analytics, &amp; Data Science Conference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6/8/2017 12:33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Machine Learning, Analytics, &amp; Data Science Conference</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6/8/2017 12:33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3D530-3419-45A5-AB8A-2242E8FDFF4E}" type="datetime8">
              <a:rPr lang="en-US" smtClean="0"/>
              <a:t>6/8/2017 12:33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90969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6/8/2017 12:47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678730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Machine Learning, Analytics, &amp; Data Science Conference</a:t>
            </a: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6/8/2017 12:33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7329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6/8/2017 12:33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900"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6/8/2017 12:33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69170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6/8/2017 12:52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888853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In a nutshell, Azure Data Lake is a Microsoft Big data platform. It has two components, one is storage, the other one is analytics service. </a:t>
            </a:r>
          </a:p>
          <a:p>
            <a:pPr lvl="1"/>
            <a:r>
              <a:rPr lang="en-US" sz="900" kern="1200" dirty="0" smtClean="0">
                <a:solidFill>
                  <a:schemeClr val="tx1"/>
                </a:solidFill>
                <a:effectLst/>
                <a:latin typeface="Segoe UI Light" pitchFamily="34" charset="0"/>
                <a:ea typeface="+mn-ea"/>
                <a:cs typeface="+mn-cs"/>
              </a:rPr>
              <a:t>Azure Data Lake Storage is a distributed, parallel file system in the cloud.</a:t>
            </a:r>
          </a:p>
          <a:p>
            <a:pPr lvl="1"/>
            <a:r>
              <a:rPr lang="en-US" sz="900" kern="1200" dirty="0" smtClean="0">
                <a:solidFill>
                  <a:schemeClr val="tx1"/>
                </a:solidFill>
                <a:effectLst/>
                <a:latin typeface="Segoe UI Light" pitchFamily="34" charset="0"/>
                <a:ea typeface="+mn-ea"/>
                <a:cs typeface="+mn-cs"/>
              </a:rPr>
              <a:t>It is performance tuned and optimized for analytics. </a:t>
            </a:r>
          </a:p>
          <a:p>
            <a:pPr lvl="1"/>
            <a:r>
              <a:rPr lang="en-US" sz="900" kern="1200" dirty="0" smtClean="0">
                <a:solidFill>
                  <a:schemeClr val="tx1"/>
                </a:solidFill>
                <a:effectLst/>
                <a:latin typeface="Segoe UI Light" pitchFamily="34" charset="0"/>
                <a:ea typeface="+mn-ea"/>
                <a:cs typeface="+mn-cs"/>
              </a:rPr>
              <a:t>ADLS does not have any limit on the size of your file and the type of your file. You can put files as large as you want, in any format, either text, video, image, or regular CSV’s.</a:t>
            </a:r>
          </a:p>
          <a:p>
            <a:pPr lvl="1"/>
            <a:r>
              <a:rPr lang="en-US" sz="900" kern="1200" dirty="0" smtClean="0">
                <a:solidFill>
                  <a:schemeClr val="tx1"/>
                </a:solidFill>
                <a:effectLst/>
                <a:latin typeface="Segoe UI Light" pitchFamily="34" charset="0"/>
                <a:ea typeface="+mn-ea"/>
                <a:cs typeface="+mn-cs"/>
              </a:rPr>
              <a:t>It provides Web HDFS API that can be connected to products from Hortonworks, </a:t>
            </a:r>
            <a:r>
              <a:rPr lang="en-US" sz="900" kern="1200" dirty="0" err="1" smtClean="0">
                <a:solidFill>
                  <a:schemeClr val="tx1"/>
                </a:solidFill>
                <a:effectLst/>
                <a:latin typeface="Segoe UI Light" pitchFamily="34" charset="0"/>
                <a:ea typeface="+mn-ea"/>
                <a:cs typeface="+mn-cs"/>
              </a:rPr>
              <a:t>MapR</a:t>
            </a:r>
            <a:r>
              <a:rPr lang="en-US" sz="900" kern="1200" dirty="0" smtClean="0">
                <a:solidFill>
                  <a:schemeClr val="tx1"/>
                </a:solidFill>
                <a:effectLst/>
                <a:latin typeface="Segoe UI Light" pitchFamily="34" charset="0"/>
                <a:ea typeface="+mn-ea"/>
                <a:cs typeface="+mn-cs"/>
              </a:rPr>
              <a:t>, and Cloudera. </a:t>
            </a:r>
          </a:p>
          <a:p>
            <a:pPr lvl="1"/>
            <a:r>
              <a:rPr lang="en-US" sz="900" kern="1200" dirty="0" smtClean="0">
                <a:solidFill>
                  <a:schemeClr val="tx1"/>
                </a:solidFill>
                <a:effectLst/>
                <a:latin typeface="Segoe UI Light" pitchFamily="34" charset="0"/>
                <a:ea typeface="+mn-ea"/>
                <a:cs typeface="+mn-cs"/>
              </a:rPr>
              <a:t>Analytics part has two components: Azure Data Lake Analytics and HD Insight. They target the same scenario, tools, and customers. They complement each other. ADLA is our focus today. It enables customers to leverage existing experience with C#, SQL (which is U-SQL, introduced later), and PowerShell. It offers convenient, efficient, automatic scale job management service. While HD Insight is for developers familiar with Open Source: Java, Eclipse, and Hive etc. It provides more customization, control and flexibility in a managed Hadoop cluster.</a:t>
            </a:r>
          </a:p>
          <a:p>
            <a:pPr marL="0" indent="0" defTabSz="932597" fontAlgn="base">
              <a:spcAft>
                <a:spcPts val="816"/>
              </a:spcAft>
              <a:buClr>
                <a:srgbClr val="50B347"/>
              </a:buClr>
              <a:buSzPct val="100000"/>
              <a:buNone/>
            </a:pPr>
            <a:endParaRPr lang="en-US" sz="900" dirty="0" smtClean="0">
              <a:solidFill>
                <a:srgbClr val="505050"/>
              </a:solidFill>
              <a:latin typeface="Segoe UI"/>
              <a:ea typeface="Segoe UI" pitchFamily="34" charset="0"/>
              <a:cs typeface="Segoe UI" pitchFamily="34" charset="0"/>
            </a:endParaRPr>
          </a:p>
          <a:p>
            <a:r>
              <a:rPr lang="en-US" sz="3200" b="1" dirty="0" smtClean="0"/>
              <a:t>Azure Data Lake Store - A No Limits Data Lake that powers Big Data Analytics</a:t>
            </a:r>
          </a:p>
          <a:p>
            <a:pPr lvl="1"/>
            <a:r>
              <a:rPr lang="en-US" sz="2400" dirty="0" smtClean="0"/>
              <a:t>Petabyte sized files and trillions of objects</a:t>
            </a:r>
          </a:p>
          <a:p>
            <a:pPr lvl="1"/>
            <a:r>
              <a:rPr lang="en-US" sz="2400" dirty="0" smtClean="0"/>
              <a:t>Scalability for massively parallel analytics Azure HDInsight</a:t>
            </a:r>
          </a:p>
          <a:p>
            <a:pPr lvl="1"/>
            <a:endParaRPr lang="en-US" sz="2400" dirty="0" smtClean="0"/>
          </a:p>
          <a:p>
            <a:r>
              <a:rPr lang="en-US" sz="3200" b="1" dirty="0" smtClean="0"/>
              <a:t>Azure Data Lake Analytics - A On-Demand Analytics Job Service to power intelligent action</a:t>
            </a:r>
          </a:p>
          <a:p>
            <a:pPr lvl="1"/>
            <a:r>
              <a:rPr lang="en-US" sz="2400" dirty="0" smtClean="0"/>
              <a:t>Start in seconds, scale instantly, pay per job</a:t>
            </a:r>
          </a:p>
          <a:p>
            <a:pPr lvl="1"/>
            <a:r>
              <a:rPr lang="en-US" sz="2400" dirty="0" smtClean="0"/>
              <a:t>Develop massively parallel analytic programs with simplicity</a:t>
            </a:r>
          </a:p>
          <a:p>
            <a:pPr lvl="1"/>
            <a:r>
              <a:rPr lang="en-US" sz="2400" dirty="0" smtClean="0"/>
              <a:t>Run Big Cognition at Petabyte Scale</a:t>
            </a:r>
          </a:p>
          <a:p>
            <a:pPr marL="0" indent="0" defTabSz="932597" fontAlgn="base">
              <a:spcAft>
                <a:spcPts val="816"/>
              </a:spcAft>
              <a:buClr>
                <a:srgbClr val="50B347"/>
              </a:buClr>
              <a:buSzPct val="100000"/>
              <a:buNone/>
            </a:pPr>
            <a:endParaRPr lang="en-US" sz="900" dirty="0" smtClean="0">
              <a:solidFill>
                <a:srgbClr val="505050"/>
              </a:solidFill>
              <a:latin typeface="Segoe UI"/>
              <a:ea typeface="Segoe UI" pitchFamily="34" charset="0"/>
              <a:cs typeface="Segoe UI" pitchFamily="34" charset="0"/>
            </a:endParaRPr>
          </a:p>
          <a:p>
            <a:pPr marL="0" indent="0" defTabSz="932597" fontAlgn="base">
              <a:spcAft>
                <a:spcPts val="816"/>
              </a:spcAft>
              <a:buClr>
                <a:srgbClr val="50B347"/>
              </a:buClr>
              <a:buSzPct val="100000"/>
              <a:buNone/>
            </a:pPr>
            <a:endParaRPr lang="en-US" sz="900" dirty="0" smtClean="0">
              <a:solidFill>
                <a:srgbClr val="505050"/>
              </a:solidFill>
              <a:latin typeface="Segoe UI"/>
              <a:ea typeface="Segoe UI" pitchFamily="34" charset="0"/>
              <a:cs typeface="Segoe UI" pitchFamily="34" charset="0"/>
            </a:endParaRPr>
          </a:p>
          <a:p>
            <a:pPr marL="0" indent="0" defTabSz="932597" fontAlgn="base">
              <a:spcAft>
                <a:spcPts val="816"/>
              </a:spcAft>
              <a:buClr>
                <a:srgbClr val="50B347"/>
              </a:buClr>
              <a:buSzPct val="100000"/>
              <a:buNone/>
            </a:pPr>
            <a:endParaRPr lang="en-US" sz="900" dirty="0" smtClean="0">
              <a:solidFill>
                <a:srgbClr val="505050"/>
              </a:solidFill>
              <a:latin typeface="Segoe UI"/>
              <a:ea typeface="Segoe UI" pitchFamily="34" charset="0"/>
              <a:cs typeface="Segoe UI" pitchFamily="34" charset="0"/>
            </a:endParaRPr>
          </a:p>
          <a:p>
            <a:pPr marL="0" indent="0" defTabSz="932597" fontAlgn="base">
              <a:spcAft>
                <a:spcPts val="816"/>
              </a:spcAft>
              <a:buClr>
                <a:srgbClr val="50B347"/>
              </a:buClr>
              <a:buSzPct val="100000"/>
              <a:buNone/>
            </a:pPr>
            <a:endParaRPr lang="en-US" sz="900" dirty="0" smtClean="0">
              <a:solidFill>
                <a:srgbClr val="505050"/>
              </a:solidFill>
              <a:latin typeface="Segoe UI"/>
              <a:ea typeface="Segoe UI" pitchFamily="34" charset="0"/>
              <a:cs typeface="Segoe UI" pitchFamily="34" charset="0"/>
            </a:endParaRPr>
          </a:p>
          <a:p>
            <a:pPr marL="0" indent="0" defTabSz="932597" fontAlgn="base">
              <a:spcAft>
                <a:spcPts val="816"/>
              </a:spcAft>
              <a:buClr>
                <a:srgbClr val="50B347"/>
              </a:buClr>
              <a:buSzPct val="100000"/>
              <a:buNone/>
            </a:pPr>
            <a:r>
              <a:rPr lang="en-US" sz="900" dirty="0" smtClean="0">
                <a:solidFill>
                  <a:srgbClr val="505050"/>
                </a:solidFill>
                <a:latin typeface="Segoe UI"/>
                <a:ea typeface="Segoe UI" pitchFamily="34" charset="0"/>
                <a:cs typeface="Segoe UI" pitchFamily="34" charset="0"/>
              </a:rPr>
              <a:t>ADLA</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Distributed, parallel analytics framework </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U-SQL (based on C# and SQL)</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Dial for scale</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Hides infrastructure complexity</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Visual Studio integration</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Instant scale on demand</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Reduced learning curve</a:t>
            </a:r>
          </a:p>
          <a:p>
            <a:endParaRPr lang="en-US" dirty="0" smtClean="0">
              <a:solidFill>
                <a:srgbClr val="FFFFFF"/>
              </a:solidFill>
            </a:endParaRPr>
          </a:p>
          <a:p>
            <a:r>
              <a:rPr lang="en-US" dirty="0" smtClean="0">
                <a:solidFill>
                  <a:srgbClr val="FFFFFF"/>
                </a:solidFill>
              </a:rPr>
              <a:t>ADLA complements HDInsight</a:t>
            </a:r>
            <a:r>
              <a:rPr lang="en-US" sz="900" dirty="0" smtClean="0">
                <a:solidFill>
                  <a:srgbClr val="FFFFFF"/>
                </a:solidFill>
              </a:rPr>
              <a:t/>
            </a:r>
            <a:br>
              <a:rPr lang="en-US" sz="900" dirty="0" smtClean="0">
                <a:solidFill>
                  <a:srgbClr val="FFFFFF"/>
                </a:solidFill>
              </a:rPr>
            </a:br>
            <a:r>
              <a:rPr lang="en-US" sz="900" dirty="0" smtClean="0">
                <a:solidFill>
                  <a:srgbClr val="FFFFFF"/>
                </a:solidFill>
              </a:rPr>
              <a:t>Target the same scenarios, tools, and customers</a:t>
            </a:r>
            <a:endParaRPr lang="en-US" sz="900" dirty="0" smtClean="0">
              <a:latin typeface="Segoe UI Black" panose="020B0A02040204020203" pitchFamily="34" charset="0"/>
              <a:ea typeface="Segoe UI Black" panose="020B0A02040204020203" pitchFamily="34" charset="0"/>
              <a:cs typeface="Segoe UI Black" panose="020B0A02040204020203" pitchFamily="34" charset="0"/>
            </a:endParaRPr>
          </a:p>
          <a:p>
            <a:endParaRPr lang="en-US" sz="900" dirty="0" smtClean="0">
              <a:latin typeface="Segoe UI Black" panose="020B0A02040204020203" pitchFamily="34" charset="0"/>
              <a:ea typeface="Segoe UI Black" panose="020B0A02040204020203" pitchFamily="34" charset="0"/>
              <a:cs typeface="Segoe UI Black" panose="020B0A02040204020203" pitchFamily="34" charset="0"/>
            </a:endParaRPr>
          </a:p>
          <a:p>
            <a:r>
              <a:rPr lang="en-US" sz="900" dirty="0" smtClean="0">
                <a:latin typeface="Segoe UI Black" panose="020B0A02040204020203" pitchFamily="34" charset="0"/>
                <a:ea typeface="Segoe UI Black" panose="020B0A02040204020203" pitchFamily="34" charset="0"/>
                <a:cs typeface="Segoe UI Black" panose="020B0A02040204020203" pitchFamily="34" charset="0"/>
              </a:rPr>
              <a:t>ADLA</a:t>
            </a:r>
          </a:p>
          <a:p>
            <a:pPr marL="288198" indent="-288198">
              <a:spcBef>
                <a:spcPts val="1224"/>
              </a:spcBef>
              <a:spcAft>
                <a:spcPts val="1224"/>
              </a:spcAft>
              <a:buClr>
                <a:srgbClr val="50B347"/>
              </a:buClr>
              <a:buSzPct val="100000"/>
              <a:buBlip>
                <a:blip r:embed="rId3"/>
              </a:buBlip>
            </a:pPr>
            <a:r>
              <a:rPr lang="en-US" sz="900" dirty="0" smtClean="0">
                <a:solidFill>
                  <a:srgbClr val="FFFFFF"/>
                </a:solidFill>
              </a:rPr>
              <a:t>Enables customers to leverage existing experience with C#, SQL &amp; PowerShell</a:t>
            </a:r>
          </a:p>
          <a:p>
            <a:pPr marL="288198" indent="-288198">
              <a:spcBef>
                <a:spcPts val="1224"/>
              </a:spcBef>
              <a:spcAft>
                <a:spcPts val="1224"/>
              </a:spcAft>
              <a:buClr>
                <a:srgbClr val="50B347"/>
              </a:buClr>
              <a:buSzPct val="100000"/>
              <a:buBlip>
                <a:blip r:embed="rId3"/>
              </a:buBlip>
            </a:pPr>
            <a:r>
              <a:rPr lang="en-US" sz="900" dirty="0" smtClean="0">
                <a:solidFill>
                  <a:srgbClr val="FFFFFF"/>
                </a:solidFill>
              </a:rPr>
              <a:t>Offers convenience, efficiency, automatic scale, and management in a “job service” form factor</a:t>
            </a:r>
          </a:p>
          <a:p>
            <a:pPr marL="0" indent="0">
              <a:buNone/>
            </a:pPr>
            <a:r>
              <a:rPr lang="en-US" sz="900" dirty="0" smtClean="0">
                <a:latin typeface="Segoe UI Black" panose="020B0A02040204020203" pitchFamily="34" charset="0"/>
                <a:ea typeface="Segoe UI Black" panose="020B0A02040204020203" pitchFamily="34" charset="0"/>
                <a:cs typeface="Segoe UI Black" panose="020B0A02040204020203" pitchFamily="34" charset="0"/>
              </a:rPr>
              <a:t>HDInsight</a:t>
            </a:r>
          </a:p>
          <a:p>
            <a:pPr marL="288198" indent="-288198">
              <a:spcBef>
                <a:spcPts val="1224"/>
              </a:spcBef>
              <a:spcAft>
                <a:spcPts val="1224"/>
              </a:spcAft>
              <a:buClr>
                <a:srgbClr val="50B347"/>
              </a:buClr>
              <a:buSzPct val="100000"/>
              <a:buBlip>
                <a:blip r:embed="rId3"/>
              </a:buBlip>
            </a:pPr>
            <a:r>
              <a:rPr lang="en-US" sz="900" dirty="0" smtClean="0">
                <a:solidFill>
                  <a:srgbClr val="FFFFFF"/>
                </a:solidFill>
              </a:rPr>
              <a:t>For developers familiar with the Open Source: Java, Eclipse, Hive, etc.</a:t>
            </a:r>
          </a:p>
          <a:p>
            <a:pPr marL="288198" indent="-288198">
              <a:spcBef>
                <a:spcPts val="1224"/>
              </a:spcBef>
              <a:spcAft>
                <a:spcPts val="1224"/>
              </a:spcAft>
              <a:buClr>
                <a:srgbClr val="50B347"/>
              </a:buClr>
              <a:buSzPct val="100000"/>
              <a:buBlip>
                <a:blip r:embed="rId3"/>
              </a:buBlip>
            </a:pPr>
            <a:r>
              <a:rPr lang="en-US" sz="900" dirty="0" smtClean="0">
                <a:solidFill>
                  <a:srgbClr val="FFFFFF"/>
                </a:solidFill>
              </a:rPr>
              <a:t>Clusters offer customization, control, and flexibility in a managed Hadoop cluster</a:t>
            </a:r>
          </a:p>
          <a:p>
            <a:pPr marL="0" indent="0" defTabSz="932597" fontAlgn="base">
              <a:spcAft>
                <a:spcPts val="816"/>
              </a:spcAft>
              <a:buClr>
                <a:srgbClr val="50B347"/>
              </a:buClr>
              <a:buSzPct val="100000"/>
              <a:buNone/>
            </a:pPr>
            <a:endParaRPr lang="en-US" sz="900" dirty="0" smtClean="0">
              <a:solidFill>
                <a:srgbClr val="505050"/>
              </a:solidFill>
              <a:latin typeface="Segoe UI"/>
              <a:ea typeface="Segoe UI" pitchFamily="34" charset="0"/>
              <a:cs typeface="Segoe UI" pitchFamily="34" charset="0"/>
            </a:endParaRPr>
          </a:p>
          <a:p>
            <a:r>
              <a:rPr lang="en-US" dirty="0" smtClean="0"/>
              <a:t>ADLS</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Distributed, parallel file system in the cloud </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Performance-tuned and optimized for analytics</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No fixed size limits</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Stores all data types</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Highly available with local &amp; geo redundant storage</a:t>
            </a:r>
          </a:p>
          <a:p>
            <a:pPr marL="346486" indent="-346486" defTabSz="932597" fontAlgn="base">
              <a:spcAft>
                <a:spcPts val="816"/>
              </a:spcAft>
              <a:buClr>
                <a:srgbClr val="50B347"/>
              </a:buClr>
              <a:buSzPct val="100000"/>
              <a:buBlip>
                <a:blip r:embed="rId3"/>
              </a:buBlip>
            </a:pPr>
            <a:r>
              <a:rPr lang="en-US" sz="900" dirty="0" err="1" smtClean="0">
                <a:solidFill>
                  <a:srgbClr val="505050"/>
                </a:solidFill>
                <a:latin typeface="Segoe UI"/>
                <a:ea typeface="Segoe UI" pitchFamily="34" charset="0"/>
                <a:cs typeface="Segoe UI" pitchFamily="34" charset="0"/>
              </a:rPr>
              <a:t>WebHDFS</a:t>
            </a:r>
            <a:r>
              <a:rPr lang="en-US" sz="900" dirty="0" smtClean="0">
                <a:solidFill>
                  <a:srgbClr val="505050"/>
                </a:solidFill>
                <a:latin typeface="Segoe UI"/>
                <a:ea typeface="Segoe UI" pitchFamily="34" charset="0"/>
                <a:cs typeface="Segoe UI" pitchFamily="34" charset="0"/>
              </a:rPr>
              <a:t> REST API</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Supported by leading</a:t>
            </a:r>
            <a:br>
              <a:rPr lang="en-US" sz="900" dirty="0" smtClean="0">
                <a:solidFill>
                  <a:srgbClr val="505050"/>
                </a:solidFill>
                <a:latin typeface="Segoe UI"/>
                <a:ea typeface="Segoe UI" pitchFamily="34" charset="0"/>
                <a:cs typeface="Segoe UI" pitchFamily="34" charset="0"/>
              </a:rPr>
            </a:br>
            <a:r>
              <a:rPr lang="en-US" sz="900" dirty="0" smtClean="0">
                <a:solidFill>
                  <a:srgbClr val="505050"/>
                </a:solidFill>
                <a:latin typeface="Segoe UI"/>
                <a:ea typeface="Segoe UI" pitchFamily="34" charset="0"/>
                <a:cs typeface="Segoe UI" pitchFamily="34" charset="0"/>
              </a:rPr>
              <a:t>Hadoop distros</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Role-based security</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Low latency and high</a:t>
            </a:r>
            <a:br>
              <a:rPr lang="en-US" sz="900" dirty="0" smtClean="0">
                <a:solidFill>
                  <a:srgbClr val="505050"/>
                </a:solidFill>
                <a:latin typeface="Segoe UI"/>
                <a:ea typeface="Segoe UI" pitchFamily="34" charset="0"/>
                <a:cs typeface="Segoe UI" pitchFamily="34" charset="0"/>
              </a:rPr>
            </a:br>
            <a:r>
              <a:rPr lang="en-US" sz="900" dirty="0" smtClean="0">
                <a:solidFill>
                  <a:srgbClr val="505050"/>
                </a:solidFill>
                <a:latin typeface="Segoe UI"/>
                <a:ea typeface="Segoe UI" pitchFamily="34" charset="0"/>
                <a:cs typeface="Segoe UI" pitchFamily="34" charset="0"/>
              </a:rPr>
              <a:t>throughput workloads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AFD610-1DA2-4DE2-BEB7-46AD4E3C54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0525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ADLA allows you to compute on data anywhere and a join data from multiple cloud sources.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278E-5E87-46DA-836C-231A3458D216}"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556853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smtClean="0">
                <a:solidFill>
                  <a:schemeClr val="tx1"/>
                </a:solidFill>
                <a:effectLst/>
                <a:latin typeface="Segoe UI Light" pitchFamily="34" charset="0"/>
                <a:ea typeface="+mn-ea"/>
                <a:cs typeface="+mn-cs"/>
              </a:rPr>
              <a:t>Azure Data Lake Store is designed to work with multiple analytics frameworks including ADLA, HD Insight, R, Spark, AML, etc. Please note some of those features may still under development.</a:t>
            </a:r>
          </a:p>
          <a:p>
            <a:endParaRPr lang="en-GB" dirty="0"/>
          </a:p>
        </p:txBody>
      </p:sp>
      <p:sp>
        <p:nvSpPr>
          <p:cNvPr id="4" name="Slide Number Placeholder 3"/>
          <p:cNvSpPr>
            <a:spLocks noGrp="1"/>
          </p:cNvSpPr>
          <p:nvPr>
            <p:ph type="sldNum" sz="quarter" idx="10"/>
          </p:nvPr>
        </p:nvSpPr>
        <p:spPr/>
        <p:txBody>
          <a:bodyPr/>
          <a:lstStyle/>
          <a:p>
            <a:fld id="{A305278E-5E87-46DA-836C-231A3458D216}" type="slidenum">
              <a:rPr lang="en-US" smtClean="0"/>
              <a:t>7</a:t>
            </a:fld>
            <a:endParaRPr lang="en-US" dirty="0"/>
          </a:p>
        </p:txBody>
      </p:sp>
    </p:spTree>
    <p:extLst>
      <p:ext uri="{BB962C8B-B14F-4D97-AF65-F5344CB8AC3E}">
        <p14:creationId xmlns:p14="http://schemas.microsoft.com/office/powerpoint/2010/main" val="2299322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612"/>
              </a:spcBef>
              <a:spcAft>
                <a:spcPts val="1224"/>
              </a:spcAft>
              <a:buClr>
                <a:srgbClr val="50B347"/>
              </a:buClr>
              <a:buSzPct val="100000"/>
              <a:buFontTx/>
              <a:buNone/>
              <a:tabLst/>
              <a:defRPr/>
            </a:pPr>
            <a:r>
              <a:rPr lang="en-US" sz="900" kern="1200" dirty="0" smtClean="0">
                <a:solidFill>
                  <a:schemeClr val="tx1"/>
                </a:solidFill>
                <a:effectLst/>
                <a:latin typeface="Segoe UI Light" pitchFamily="34" charset="0"/>
                <a:ea typeface="+mn-ea"/>
                <a:cs typeface="+mn-cs"/>
              </a:rPr>
              <a:t>So what is U-SQL? It is the next generation large scale data processing language! It extends the capability of SQL with C#. It combines SQL, Scope, which is Microsoft internal big data language in cosmos, and some Hive features. </a:t>
            </a:r>
          </a:p>
          <a:p>
            <a:pPr marL="0" indent="0">
              <a:spcBef>
                <a:spcPts val="612"/>
              </a:spcBef>
              <a:spcAft>
                <a:spcPts val="1224"/>
              </a:spcAft>
              <a:buClr>
                <a:srgbClr val="50B347"/>
              </a:buClr>
              <a:buSzPct val="100000"/>
              <a:buNone/>
            </a:pPr>
            <a:endParaRPr lang="en-US" sz="900" dirty="0" smtClean="0">
              <a:solidFill>
                <a:srgbClr val="505050"/>
              </a:solidFill>
            </a:endParaRPr>
          </a:p>
          <a:p>
            <a:pPr marL="346486" indent="-346486">
              <a:spcBef>
                <a:spcPts val="612"/>
              </a:spcBef>
              <a:spcAft>
                <a:spcPts val="1224"/>
              </a:spcAft>
              <a:buClr>
                <a:srgbClr val="50B347"/>
              </a:buClr>
              <a:buSzPct val="100000"/>
              <a:buBlip>
                <a:blip r:embed="rId3"/>
              </a:buBlip>
            </a:pPr>
            <a:r>
              <a:rPr lang="en-US" sz="900" dirty="0" smtClean="0">
                <a:solidFill>
                  <a:srgbClr val="505050"/>
                </a:solidFill>
              </a:rPr>
              <a:t>A </a:t>
            </a:r>
            <a:r>
              <a:rPr lang="en-US" sz="900" dirty="0" smtClean="0">
                <a:solidFill>
                  <a:srgbClr val="50B347"/>
                </a:solidFill>
                <a:latin typeface="Segoe UI Black" panose="020B0A02040204020203" pitchFamily="34" charset="0"/>
                <a:ea typeface="Segoe UI Black" panose="020B0A02040204020203" pitchFamily="34" charset="0"/>
                <a:cs typeface="Segoe UI Black" panose="020B0A02040204020203" pitchFamily="34" charset="0"/>
              </a:rPr>
              <a:t>hyper-scalable</a:t>
            </a:r>
            <a:r>
              <a:rPr lang="en-US" sz="900" dirty="0" smtClean="0">
                <a:solidFill>
                  <a:srgbClr val="505050"/>
                </a:solidFill>
              </a:rPr>
              <a:t>, highly extensible language for preparing, transforming and analyzing all data</a:t>
            </a:r>
          </a:p>
          <a:p>
            <a:pPr marL="346486" indent="-346486">
              <a:spcBef>
                <a:spcPts val="612"/>
              </a:spcBef>
              <a:spcAft>
                <a:spcPts val="1224"/>
              </a:spcAft>
              <a:buClr>
                <a:srgbClr val="50B347"/>
              </a:buClr>
              <a:buSzPct val="102000"/>
              <a:buBlip>
                <a:blip r:embed="rId3"/>
              </a:buBlip>
            </a:pPr>
            <a:r>
              <a:rPr lang="en-US" sz="900" dirty="0" smtClean="0">
                <a:solidFill>
                  <a:srgbClr val="505050"/>
                </a:solidFill>
              </a:rPr>
              <a:t>Built on </a:t>
            </a:r>
            <a:r>
              <a:rPr lang="en-US" sz="900" dirty="0" smtClean="0">
                <a:solidFill>
                  <a:srgbClr val="50B347"/>
                </a:solidFill>
                <a:latin typeface="Segoe UI Black" panose="020B0A02040204020203" pitchFamily="34" charset="0"/>
                <a:ea typeface="Segoe UI Black" panose="020B0A02040204020203" pitchFamily="34" charset="0"/>
                <a:cs typeface="Segoe UI Black" panose="020B0A02040204020203" pitchFamily="34" charset="0"/>
              </a:rPr>
              <a:t>familiar languages </a:t>
            </a:r>
            <a:r>
              <a:rPr lang="en-US" sz="900" dirty="0" smtClean="0">
                <a:solidFill>
                  <a:srgbClr val="505050"/>
                </a:solidFill>
              </a:rPr>
              <a:t>(SQL and C#) and supported by a fully integrated development environment</a:t>
            </a:r>
          </a:p>
          <a:p>
            <a:pPr marL="346486" indent="-346486">
              <a:spcBef>
                <a:spcPts val="612"/>
              </a:spcBef>
              <a:spcAft>
                <a:spcPts val="1224"/>
              </a:spcAft>
              <a:buClr>
                <a:srgbClr val="50B347"/>
              </a:buClr>
              <a:buSzPct val="102000"/>
              <a:buBlip>
                <a:blip r:embed="rId3"/>
              </a:buBlip>
            </a:pPr>
            <a:r>
              <a:rPr lang="en-US" sz="900" dirty="0" smtClean="0">
                <a:solidFill>
                  <a:srgbClr val="505050"/>
                </a:solidFill>
              </a:rPr>
              <a:t>Built for </a:t>
            </a:r>
            <a:r>
              <a:rPr lang="en-US" sz="900" dirty="0" smtClean="0">
                <a:solidFill>
                  <a:srgbClr val="50B347"/>
                </a:solidFill>
                <a:latin typeface="Segoe UI Black" panose="020B0A02040204020203" pitchFamily="34" charset="0"/>
                <a:ea typeface="Segoe UI Black" panose="020B0A02040204020203" pitchFamily="34" charset="0"/>
                <a:cs typeface="Segoe UI Black" panose="020B0A02040204020203" pitchFamily="34" charset="0"/>
              </a:rPr>
              <a:t>data developers &amp; scientists</a:t>
            </a:r>
          </a:p>
          <a:p>
            <a:endParaRPr lang="en-US" sz="900" b="0" i="0" kern="1200" dirty="0" smtClean="0">
              <a:solidFill>
                <a:schemeClr val="tx1"/>
              </a:solidFill>
              <a:effectLst/>
              <a:latin typeface="Segoe UI Light" pitchFamily="34" charset="0"/>
              <a:ea typeface="+mn-ea"/>
              <a:cs typeface="+mn-cs"/>
            </a:endParaRPr>
          </a:p>
          <a:p>
            <a:r>
              <a:rPr lang="en-US" sz="900" b="0" i="0" kern="1200" dirty="0" smtClean="0">
                <a:solidFill>
                  <a:schemeClr val="tx1"/>
                </a:solidFill>
                <a:effectLst/>
                <a:latin typeface="Segoe UI Light" pitchFamily="34" charset="0"/>
                <a:ea typeface="+mn-ea"/>
                <a:cs typeface="+mn-cs"/>
              </a:rPr>
              <a:t>Microsoft’s </a:t>
            </a:r>
            <a:r>
              <a:rPr lang="en-US" sz="900" b="0" i="0" kern="1200" dirty="0" smtClean="0">
                <a:solidFill>
                  <a:schemeClr val="tx1"/>
                </a:solidFill>
                <a:effectLst/>
                <a:latin typeface="Segoe UI Light" pitchFamily="34" charset="0"/>
                <a:ea typeface="+mn-ea"/>
                <a:cs typeface="+mn-cs"/>
              </a:rPr>
              <a:t>Connect 2016 conference, we announced the </a:t>
            </a:r>
            <a:r>
              <a:rPr lang="en-US" sz="900" b="1" i="0" kern="1200" dirty="0" smtClean="0">
                <a:solidFill>
                  <a:schemeClr val="tx1"/>
                </a:solidFill>
                <a:effectLst/>
                <a:latin typeface="Segoe UI Light" pitchFamily="34" charset="0"/>
                <a:ea typeface="+mn-ea"/>
                <a:cs typeface="+mn-cs"/>
              </a:rPr>
              <a:t>General Availability</a:t>
            </a:r>
            <a:r>
              <a:rPr lang="en-US" sz="900" b="0" i="0" kern="1200" dirty="0" smtClean="0">
                <a:solidFill>
                  <a:schemeClr val="tx1"/>
                </a:solidFill>
                <a:effectLst/>
                <a:latin typeface="Segoe UI Light" pitchFamily="34" charset="0"/>
                <a:ea typeface="+mn-ea"/>
                <a:cs typeface="+mn-cs"/>
              </a:rPr>
              <a:t> of </a:t>
            </a:r>
            <a:r>
              <a:rPr lang="en-US" sz="900" b="1" i="0" kern="1200" dirty="0" smtClean="0">
                <a:solidFill>
                  <a:schemeClr val="tx1"/>
                </a:solidFill>
                <a:effectLst/>
                <a:latin typeface="Segoe UI Light" pitchFamily="34" charset="0"/>
                <a:ea typeface="+mn-ea"/>
                <a:cs typeface="+mn-cs"/>
              </a:rPr>
              <a:t>Azure Data Lake Analytics</a:t>
            </a:r>
            <a:r>
              <a:rPr lang="en-US" sz="900" b="0" i="0" kern="1200" dirty="0" smtClean="0">
                <a:solidFill>
                  <a:schemeClr val="tx1"/>
                </a:solidFill>
                <a:effectLst/>
                <a:latin typeface="Segoe UI Light" pitchFamily="34" charset="0"/>
                <a:ea typeface="+mn-ea"/>
                <a:cs typeface="+mn-cs"/>
              </a:rPr>
              <a:t>. As part of the announcement we revealed that U-SQL now includes built-in support for </a:t>
            </a:r>
            <a:r>
              <a:rPr lang="en-US" sz="900" b="1" i="0" kern="1200" dirty="0" smtClean="0">
                <a:solidFill>
                  <a:schemeClr val="tx1"/>
                </a:solidFill>
                <a:effectLst/>
                <a:latin typeface="Segoe UI Light" pitchFamily="34" charset="0"/>
                <a:ea typeface="+mn-ea"/>
                <a:cs typeface="+mn-cs"/>
              </a:rPr>
              <a:t>Advanced Analytics</a:t>
            </a:r>
            <a:r>
              <a:rPr lang="en-US" sz="900" b="0" i="0" kern="1200" dirty="0" smtClean="0">
                <a:solidFill>
                  <a:schemeClr val="tx1"/>
                </a:solidFill>
                <a:effectLst/>
                <a:latin typeface="Segoe UI Light" pitchFamily="34" charset="0"/>
                <a:ea typeface="+mn-ea"/>
                <a:cs typeface="+mn-cs"/>
              </a:rPr>
              <a:t> scenarios. This includes:</a:t>
            </a:r>
          </a:p>
          <a:p>
            <a:r>
              <a:rPr lang="en-US" sz="900" b="0" i="0" kern="1200" dirty="0" smtClean="0">
                <a:solidFill>
                  <a:schemeClr val="tx1"/>
                </a:solidFill>
                <a:effectLst/>
                <a:latin typeface="Segoe UI Light" pitchFamily="34" charset="0"/>
                <a:ea typeface="+mn-ea"/>
                <a:cs typeface="+mn-cs"/>
              </a:rPr>
              <a:t>The ability to perform massively distributed analytics using Python</a:t>
            </a:r>
          </a:p>
          <a:p>
            <a:r>
              <a:rPr lang="en-US" sz="900" b="0" i="0" kern="1200" dirty="0" smtClean="0">
                <a:solidFill>
                  <a:schemeClr val="tx1"/>
                </a:solidFill>
                <a:effectLst/>
                <a:latin typeface="Segoe UI Light" pitchFamily="34" charset="0"/>
                <a:ea typeface="+mn-ea"/>
                <a:cs typeface="+mn-cs"/>
              </a:rPr>
              <a:t>The ability to perform massively distributed analytics using R</a:t>
            </a:r>
          </a:p>
          <a:p>
            <a:r>
              <a:rPr lang="en-US" sz="900" b="0" i="0" kern="1200" dirty="0" smtClean="0">
                <a:solidFill>
                  <a:schemeClr val="tx1"/>
                </a:solidFill>
                <a:effectLst/>
                <a:latin typeface="Segoe UI Light" pitchFamily="34" charset="0"/>
                <a:ea typeface="+mn-ea"/>
                <a:cs typeface="+mn-cs"/>
              </a:rPr>
              <a:t>Built-in Cognitive capabilities (such as image object detection, sentiment analysis, etc.)</a:t>
            </a:r>
          </a:p>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6/8/2017 12:44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409413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6/8/2017 12:33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276611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bwMode="auto">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ltGray">
          <a:xfrm>
            <a:off x="882" y="0"/>
            <a:ext cx="12434711" cy="6994525"/>
          </a:xfrm>
          <a:prstGeom prst="rect">
            <a:avLst/>
          </a:prstGeom>
        </p:spPr>
      </p:pic>
      <p:pic>
        <p:nvPicPr>
          <p:cNvPr id="6" name="MS logo white - EMF"/>
          <p:cNvPicPr>
            <a:picLocks noChangeAspect="1"/>
          </p:cNvPicPr>
          <p:nvPr userDrawn="1"/>
        </p:nvPicPr>
        <p:blipFill>
          <a:blip r:embed="rId3"/>
          <a:stretch>
            <a:fillRect/>
          </a:stretch>
        </p:blipFill>
        <p:spPr bwMode="white">
          <a:xfrm>
            <a:off x="460688" y="479425"/>
            <a:ext cx="1451843" cy="310896"/>
          </a:xfrm>
          <a:prstGeom prst="rect">
            <a:avLst/>
          </a:prstGeom>
        </p:spPr>
      </p:pic>
      <p:sp>
        <p:nvSpPr>
          <p:cNvPr id="8" name="TextBox 7"/>
          <p:cNvSpPr txBox="1"/>
          <p:nvPr userDrawn="1"/>
        </p:nvSpPr>
        <p:spPr bwMode="white">
          <a:xfrm>
            <a:off x="294215" y="2136421"/>
            <a:ext cx="11887200" cy="1625060"/>
          </a:xfrm>
          <a:prstGeom prst="rect">
            <a:avLst/>
          </a:prstGeom>
          <a:noFill/>
        </p:spPr>
        <p:txBody>
          <a:bodyPr wrap="square" lIns="137160" tIns="146304" rIns="137160" bIns="146304" rtlCol="0">
            <a:spAutoFit/>
          </a:bodyPr>
          <a:lstStyle/>
          <a:p>
            <a:pPr>
              <a:lnSpc>
                <a:spcPct val="90000"/>
              </a:lnSpc>
              <a:spcAft>
                <a:spcPts val="600"/>
              </a:spcAft>
            </a:pPr>
            <a:r>
              <a:rPr lang="en-US" sz="4800" dirty="0">
                <a:gradFill>
                  <a:gsLst>
                    <a:gs pos="2917">
                      <a:srgbClr val="FFFFFF"/>
                    </a:gs>
                    <a:gs pos="30000">
                      <a:srgbClr val="FFFFFF"/>
                    </a:gs>
                  </a:gsLst>
                  <a:lin ang="5400000" scaled="0"/>
                </a:gradFill>
                <a:latin typeface="Segoe UI Light"/>
              </a:rPr>
              <a:t>Machine Learning,</a:t>
            </a:r>
            <a:r>
              <a:rPr lang="en-US" sz="4800" baseline="0" dirty="0">
                <a:gradFill>
                  <a:gsLst>
                    <a:gs pos="2917">
                      <a:srgbClr val="FFFFFF"/>
                    </a:gs>
                    <a:gs pos="30000">
                      <a:srgbClr val="FFFFFF"/>
                    </a:gs>
                  </a:gsLst>
                  <a:lin ang="5400000" scaled="0"/>
                </a:gradFill>
                <a:latin typeface="Segoe UI Light"/>
              </a:rPr>
              <a:t> Analytics,</a:t>
            </a:r>
            <a:br>
              <a:rPr lang="en-US" sz="4800" baseline="0" dirty="0">
                <a:gradFill>
                  <a:gsLst>
                    <a:gs pos="2917">
                      <a:srgbClr val="FFFFFF"/>
                    </a:gs>
                    <a:gs pos="30000">
                      <a:srgbClr val="FFFFFF"/>
                    </a:gs>
                  </a:gsLst>
                  <a:lin ang="5400000" scaled="0"/>
                </a:gradFill>
                <a:latin typeface="Segoe UI Light"/>
              </a:rPr>
            </a:br>
            <a:r>
              <a:rPr lang="en-US" sz="4800" baseline="0" dirty="0">
                <a:gradFill>
                  <a:gsLst>
                    <a:gs pos="2917">
                      <a:srgbClr val="FFFFFF"/>
                    </a:gs>
                    <a:gs pos="30000">
                      <a:srgbClr val="FFFFFF"/>
                    </a:gs>
                  </a:gsLst>
                  <a:lin ang="5400000" scaled="0"/>
                </a:gradFill>
                <a:latin typeface="Segoe UI Light"/>
              </a:rPr>
              <a:t>&amp; </a:t>
            </a:r>
            <a:r>
              <a:rPr lang="en-US" sz="4800" dirty="0">
                <a:gradFill>
                  <a:gsLst>
                    <a:gs pos="2917">
                      <a:srgbClr val="FFFFFF"/>
                    </a:gs>
                    <a:gs pos="30000">
                      <a:srgbClr val="FFFFFF"/>
                    </a:gs>
                  </a:gsLst>
                  <a:lin ang="5400000" scaled="0"/>
                </a:gradFill>
                <a:latin typeface="Segoe UI Light"/>
              </a:rPr>
              <a:t>Data Science Conference</a:t>
            </a:r>
            <a:endParaRPr lang="en-US" sz="6000" dirty="0">
              <a:gradFill>
                <a:gsLst>
                  <a:gs pos="2917">
                    <a:srgbClr val="FFFFFF"/>
                  </a:gs>
                  <a:gs pos="30000">
                    <a:srgbClr val="FFFFFF"/>
                  </a:gs>
                </a:gsLst>
                <a:lin ang="5400000" scaled="0"/>
              </a:gradFill>
              <a:latin typeface="Segoe UI Light"/>
            </a:endParaRPr>
          </a:p>
        </p:txBody>
      </p:sp>
      <p:sp>
        <p:nvSpPr>
          <p:cNvPr id="10" name="TextBox 9"/>
          <p:cNvSpPr txBox="1"/>
          <p:nvPr userDrawn="1"/>
        </p:nvSpPr>
        <p:spPr bwMode="white">
          <a:xfrm>
            <a:off x="294215" y="3714215"/>
            <a:ext cx="10195024" cy="738664"/>
          </a:xfrm>
          <a:prstGeom prst="rect">
            <a:avLst/>
          </a:prstGeom>
          <a:noFill/>
        </p:spPr>
        <p:txBody>
          <a:bodyPr wrap="square" lIns="137160" tIns="146304" rIns="137160" bIns="146304" rtlCol="0">
            <a:spAutoFit/>
          </a:bodyPr>
          <a:lstStyle/>
          <a:p>
            <a:pPr>
              <a:lnSpc>
                <a:spcPct val="90000"/>
              </a:lnSpc>
              <a:spcAft>
                <a:spcPts val="600"/>
              </a:spcAft>
            </a:pPr>
            <a:r>
              <a:rPr lang="en-US" sz="3200" dirty="0">
                <a:gradFill>
                  <a:gsLst>
                    <a:gs pos="2917">
                      <a:srgbClr val="FFFFFF"/>
                    </a:gs>
                    <a:gs pos="30000">
                      <a:srgbClr val="FFFFFF"/>
                    </a:gs>
                  </a:gsLst>
                  <a:lin ang="5400000" scaled="0"/>
                </a:gradFill>
                <a:latin typeface="Segoe UI Light"/>
              </a:rPr>
              <a:t>June 8–9</a:t>
            </a:r>
            <a:r>
              <a:rPr lang="en-US" sz="3200" baseline="0" dirty="0">
                <a:gradFill>
                  <a:gsLst>
                    <a:gs pos="2917">
                      <a:srgbClr val="FFFFFF"/>
                    </a:gs>
                    <a:gs pos="30000">
                      <a:srgbClr val="FFFFFF"/>
                    </a:gs>
                  </a:gsLst>
                  <a:lin ang="5400000" scaled="0"/>
                </a:gradFill>
                <a:latin typeface="Segoe UI Light"/>
              </a:rPr>
              <a:t> </a:t>
            </a:r>
            <a:r>
              <a:rPr lang="en-US" sz="3200" dirty="0">
                <a:gradFill>
                  <a:gsLst>
                    <a:gs pos="2917">
                      <a:srgbClr val="FFFFFF"/>
                    </a:gs>
                    <a:gs pos="30000">
                      <a:srgbClr val="FFFFFF"/>
                    </a:gs>
                  </a:gsLst>
                  <a:lin ang="5400000" scaled="0"/>
                </a:gradFill>
                <a:latin typeface="Segoe UI Light"/>
              </a:rPr>
              <a:t>| MSCC, Redmond, WA</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3"/>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 y="292082"/>
            <a:ext cx="11887200" cy="946413"/>
          </a:xfrm>
          <a:prstGeom prst="rect">
            <a:avLst/>
          </a:prstGeom>
        </p:spPr>
        <p:txBody>
          <a:bodyPr/>
          <a:lstStyle>
            <a:lvl1pPr algn="l">
              <a:defRPr sz="4896">
                <a:solidFill>
                  <a:schemeClr val="tx2"/>
                </a:solidFill>
              </a:defRPr>
            </a:lvl1pPr>
          </a:lstStyle>
          <a:p>
            <a:r>
              <a:rPr lang="en-US" dirty="0" smtClean="0"/>
              <a:t>Click to edit Master title style</a:t>
            </a:r>
            <a:endParaRPr lang="en-US" dirty="0"/>
          </a:p>
        </p:txBody>
      </p:sp>
      <p:sp>
        <p:nvSpPr>
          <p:cNvPr id="6" name="Slide Number Placeholder 4"/>
          <p:cNvSpPr>
            <a:spLocks noGrp="1"/>
          </p:cNvSpPr>
          <p:nvPr>
            <p:ph type="sldNum" sz="quarter" idx="4"/>
          </p:nvPr>
        </p:nvSpPr>
        <p:spPr>
          <a:xfrm>
            <a:off x="11595101" y="6761308"/>
            <a:ext cx="566738" cy="136525"/>
          </a:xfrm>
          <a:prstGeom prst="rect">
            <a:avLst/>
          </a:prstGeom>
        </p:spPr>
        <p:txBody>
          <a:bodyPr vert="horz" lIns="91440" tIns="0" rIns="0" bIns="0" rtlCol="0" anchor="ctr"/>
          <a:lstStyle>
            <a:lvl1pPr algn="r" defTabSz="932563" fontAlgn="auto">
              <a:spcBef>
                <a:spcPts val="0"/>
              </a:spcBef>
              <a:spcAft>
                <a:spcPts val="0"/>
              </a:spcAft>
              <a:defRPr lang="en-US" sz="900" b="0" kern="1200">
                <a:solidFill>
                  <a:srgbClr val="505050"/>
                </a:solidFill>
                <a:latin typeface="+mn-lt"/>
                <a:ea typeface="+mn-ea"/>
                <a:cs typeface="+mn-cs"/>
              </a:defRPr>
            </a:lvl1pPr>
          </a:lstStyle>
          <a:p>
            <a:pPr>
              <a:defRPr/>
            </a:pPr>
            <a:fld id="{75FAD755-3BD0-2447-A9DF-109DAABEFD99}" type="slidenum">
              <a:rPr lang="en-US" smtClean="0"/>
              <a:pPr>
                <a:defRPr/>
              </a:pPr>
              <a:t>‹#›</a:t>
            </a:fld>
            <a:endParaRPr lang="en-US" dirty="0"/>
          </a:p>
        </p:txBody>
      </p:sp>
    </p:spTree>
    <p:extLst>
      <p:ext uri="{BB962C8B-B14F-4D97-AF65-F5344CB8AC3E}">
        <p14:creationId xmlns:p14="http://schemas.microsoft.com/office/powerpoint/2010/main" val="3558650966"/>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7315200"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6166"/>
            <a:ext cx="7314043"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7588681" y="0"/>
            <a:ext cx="4847793" cy="6994525"/>
          </a:xfrm>
          <a:prstGeom prst="rect">
            <a:avLst/>
          </a:prstGeom>
        </p:spPr>
      </p:pic>
      <p:sp>
        <p:nvSpPr>
          <p:cNvPr id="7" name="Rectangle 6"/>
          <p:cNvSpPr/>
          <p:nvPr userDrawn="1"/>
        </p:nvSpPr>
        <p:spPr bwMode="auto">
          <a:xfrm>
            <a:off x="7588681" y="0"/>
            <a:ext cx="2744311" cy="6994525"/>
          </a:xfrm>
          <a:prstGeom prst="rect">
            <a:avLst/>
          </a:prstGeom>
          <a:gradFill flip="none" rotWithShape="1">
            <a:gsLst>
              <a:gs pos="0">
                <a:srgbClr val="E6E6E6">
                  <a:alpha val="5000"/>
                </a:srgbClr>
              </a:gs>
              <a:gs pos="100000">
                <a:srgbClr val="E6E6E6">
                  <a:alpha val="0"/>
                </a:srgb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7314042"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7588681" y="0"/>
            <a:ext cx="4847793" cy="6994525"/>
          </a:xfrm>
          <a:prstGeom prst="rect">
            <a:avLst/>
          </a:prstGeom>
        </p:spPr>
      </p:pic>
      <p:sp>
        <p:nvSpPr>
          <p:cNvPr id="4" name="Rectangle 3"/>
          <p:cNvSpPr/>
          <p:nvPr userDrawn="1"/>
        </p:nvSpPr>
        <p:spPr bwMode="auto">
          <a:xfrm>
            <a:off x="7588681" y="0"/>
            <a:ext cx="2744311" cy="6994525"/>
          </a:xfrm>
          <a:prstGeom prst="rect">
            <a:avLst/>
          </a:prstGeom>
          <a:gradFill flip="none" rotWithShape="1">
            <a:gsLst>
              <a:gs pos="0">
                <a:srgbClr val="E6E6E6">
                  <a:alpha val="5000"/>
                </a:srgbClr>
              </a:gs>
              <a:gs pos="100000">
                <a:srgbClr val="E6E6E6">
                  <a:alpha val="0"/>
                </a:srgb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 id="2147484489" r:id="rId12"/>
    <p:sldLayoutId id="2147484490" r:id="rId13"/>
    <p:sldLayoutId id="2147484491" r:id="rId14"/>
    <p:sldLayoutId id="2147484492" r:id="rId15"/>
    <p:sldLayoutId id="2147484493" r:id="rId16"/>
    <p:sldLayoutId id="2147484494" r:id="rId17"/>
    <p:sldLayoutId id="2147484495"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microsoft.com/office/2007/relationships/hdphoto" Target="../media/hdphoto1.wdp"/><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tags" Target="../tags/tag2.xml"/><Relationship Id="rId16" Type="http://schemas.openxmlformats.org/officeDocument/2006/relationships/image" Target="../media/image14.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6.png"/><Relationship Id="rId5" Type="http://schemas.openxmlformats.org/officeDocument/2006/relationships/tags" Target="../tags/tag5.xml"/><Relationship Id="rId15" Type="http://schemas.openxmlformats.org/officeDocument/2006/relationships/image" Target="../media/image13.png"/><Relationship Id="rId10" Type="http://schemas.openxmlformats.org/officeDocument/2006/relationships/notesSlide" Target="../notesSlides/notesSlide7.xml"/><Relationship Id="rId4" Type="http://schemas.openxmlformats.org/officeDocument/2006/relationships/tags" Target="../tags/tag4.xml"/><Relationship Id="rId9" Type="http://schemas.openxmlformats.org/officeDocument/2006/relationships/slideLayout" Target="../slideLayouts/slideLayout7.xml"/><Relationship Id="rId1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027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questions? </a:t>
            </a:r>
            <a:br>
              <a:rPr lang="en-US" dirty="0"/>
            </a:br>
            <a:endParaRPr lang="en-US" dirty="0"/>
          </a:p>
        </p:txBody>
      </p:sp>
      <p:sp>
        <p:nvSpPr>
          <p:cNvPr id="3" name="Text Placeholder 2"/>
          <p:cNvSpPr>
            <a:spLocks noGrp="1"/>
          </p:cNvSpPr>
          <p:nvPr>
            <p:ph type="body" sz="quarter" idx="10"/>
          </p:nvPr>
        </p:nvSpPr>
        <p:spPr>
          <a:xfrm>
            <a:off x="274702" y="1211287"/>
            <a:ext cx="11888787" cy="3730252"/>
          </a:xfrm>
        </p:spPr>
        <p:txBody>
          <a:bodyPr/>
          <a:lstStyle/>
          <a:p>
            <a:r>
              <a:rPr lang="en-US" dirty="0" err="1" smtClean="0"/>
              <a:t>scopeml</a:t>
            </a:r>
            <a:r>
              <a:rPr lang="en-US" dirty="0" smtClean="0"/>
              <a:t>@</a:t>
            </a:r>
          </a:p>
          <a:p>
            <a:r>
              <a:rPr lang="en-US" dirty="0" err="1" smtClean="0"/>
              <a:t>adldisc</a:t>
            </a:r>
            <a:r>
              <a:rPr lang="en-US" dirty="0" smtClean="0"/>
              <a:t>@</a:t>
            </a:r>
          </a:p>
          <a:p>
            <a:endParaRPr lang="en-US" dirty="0"/>
          </a:p>
          <a:p>
            <a:r>
              <a:rPr lang="en-US" dirty="0" smtClean="0"/>
              <a:t>weig@</a:t>
            </a:r>
          </a:p>
          <a:p>
            <a:r>
              <a:rPr lang="en-US" dirty="0" err="1" smtClean="0"/>
              <a:t>esaka</a:t>
            </a:r>
            <a:r>
              <a:rPr lang="en-US" dirty="0" smtClean="0"/>
              <a:t>@</a:t>
            </a:r>
          </a:p>
          <a:p>
            <a:r>
              <a:rPr lang="en-US" dirty="0" err="1" smtClean="0"/>
              <a:t>mrys</a:t>
            </a:r>
            <a:r>
              <a:rPr lang="en-US" dirty="0" smtClean="0"/>
              <a:t>@</a:t>
            </a:r>
            <a:endParaRPr lang="en-US" dirty="0"/>
          </a:p>
        </p:txBody>
      </p:sp>
    </p:spTree>
    <p:extLst>
      <p:ext uri="{BB962C8B-B14F-4D97-AF65-F5344CB8AC3E}">
        <p14:creationId xmlns:p14="http://schemas.microsoft.com/office/powerpoint/2010/main" val="142248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1287462"/>
            <a:ext cx="11734735" cy="2743202"/>
          </a:xfrm>
        </p:spPr>
        <p:txBody>
          <a:bodyPr/>
          <a:lstStyle/>
          <a:p>
            <a:r>
              <a:rPr lang="en-US" dirty="0"/>
              <a:t>Build Machine Learning Solutions in Azure Data Lake with R, Python and Big Cognition</a:t>
            </a:r>
          </a:p>
        </p:txBody>
      </p:sp>
      <p:sp>
        <p:nvSpPr>
          <p:cNvPr id="5" name="Text Placeholder 4"/>
          <p:cNvSpPr>
            <a:spLocks noGrp="1"/>
          </p:cNvSpPr>
          <p:nvPr>
            <p:ph type="body" sz="quarter" idx="12"/>
          </p:nvPr>
        </p:nvSpPr>
        <p:spPr>
          <a:xfrm>
            <a:off x="274701" y="4564062"/>
            <a:ext cx="8229536" cy="1828007"/>
          </a:xfrm>
        </p:spPr>
        <p:txBody>
          <a:bodyPr/>
          <a:lstStyle/>
          <a:p>
            <a:r>
              <a:rPr lang="en-US" dirty="0"/>
              <a:t>Wei Guo, Data Scientist</a:t>
            </a:r>
          </a:p>
          <a:p>
            <a:r>
              <a:rPr lang="en-US" dirty="0"/>
              <a:t>Esin Saka, Senior Software Engineer</a:t>
            </a:r>
          </a:p>
          <a:p>
            <a:r>
              <a:rPr lang="en-US" dirty="0"/>
              <a:t>Michael Rys, Principal Program Manager</a:t>
            </a:r>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Goals</a:t>
            </a:r>
            <a:br>
              <a:rPr lang="en-US"/>
            </a:br>
            <a:endParaRPr lang="en-US" dirty="0"/>
          </a:p>
        </p:txBody>
      </p:sp>
      <p:sp>
        <p:nvSpPr>
          <p:cNvPr id="3" name="Text Placeholder 2"/>
          <p:cNvSpPr>
            <a:spLocks noGrp="1"/>
          </p:cNvSpPr>
          <p:nvPr>
            <p:ph type="body" sz="quarter" idx="10"/>
          </p:nvPr>
        </p:nvSpPr>
        <p:spPr>
          <a:xfrm>
            <a:off x="274702" y="1211287"/>
            <a:ext cx="11888787" cy="3010055"/>
          </a:xfrm>
        </p:spPr>
        <p:txBody>
          <a:bodyPr/>
          <a:lstStyle/>
          <a:p>
            <a:pPr lvl="0"/>
            <a:r>
              <a:rPr lang="en-US" dirty="0" smtClean="0"/>
              <a:t>Get familiar with Azure Data Lake and U-SQL</a:t>
            </a:r>
          </a:p>
          <a:p>
            <a:pPr lvl="0"/>
            <a:r>
              <a:rPr lang="en-US" dirty="0" smtClean="0"/>
              <a:t>Learn to use R in Azure Data Lake</a:t>
            </a:r>
          </a:p>
          <a:p>
            <a:r>
              <a:rPr lang="en-US" dirty="0"/>
              <a:t>Learn to use </a:t>
            </a:r>
            <a:r>
              <a:rPr lang="en-US" dirty="0" smtClean="0"/>
              <a:t>Python </a:t>
            </a:r>
            <a:r>
              <a:rPr lang="en-US" dirty="0"/>
              <a:t>in Azure Data Lake</a:t>
            </a:r>
          </a:p>
          <a:p>
            <a:pPr lvl="0"/>
            <a:r>
              <a:rPr lang="en-US" dirty="0" smtClean="0"/>
              <a:t>Learn to use Big </a:t>
            </a:r>
            <a:r>
              <a:rPr lang="en-US" dirty="0"/>
              <a:t>Cognition Services </a:t>
            </a:r>
            <a:r>
              <a:rPr lang="en-US" dirty="0" smtClean="0"/>
              <a:t>to analyze text and image data</a:t>
            </a:r>
            <a:endParaRPr lang="en-US" dirty="0"/>
          </a:p>
        </p:txBody>
      </p:sp>
    </p:spTree>
    <p:extLst>
      <p:ext uri="{BB962C8B-B14F-4D97-AF65-F5344CB8AC3E}">
        <p14:creationId xmlns:p14="http://schemas.microsoft.com/office/powerpoint/2010/main" val="363210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sz="quarter" idx="10"/>
          </p:nvPr>
        </p:nvSpPr>
        <p:spPr>
          <a:xfrm>
            <a:off x="274702" y="1211287"/>
            <a:ext cx="11888787" cy="4185761"/>
          </a:xfrm>
        </p:spPr>
        <p:txBody>
          <a:bodyPr/>
          <a:lstStyle/>
          <a:p>
            <a:pPr marL="742950" indent="-742950">
              <a:buFont typeface="+mj-lt"/>
              <a:buAutoNum type="arabicPeriod"/>
            </a:pPr>
            <a:r>
              <a:rPr lang="en-US" sz="3200" dirty="0" smtClean="0"/>
              <a:t>Brief introduction </a:t>
            </a:r>
            <a:r>
              <a:rPr lang="en-US" sz="3200" dirty="0"/>
              <a:t>of </a:t>
            </a:r>
            <a:r>
              <a:rPr lang="en-US" sz="3200" dirty="0"/>
              <a:t>Azure Data Lake and </a:t>
            </a:r>
            <a:r>
              <a:rPr lang="en-US" sz="3200" dirty="0" smtClean="0"/>
              <a:t>its analytics capabilities</a:t>
            </a:r>
            <a:endParaRPr lang="en-US" sz="3200" dirty="0"/>
          </a:p>
          <a:p>
            <a:pPr marL="742950" indent="-742950">
              <a:buFont typeface="+mj-lt"/>
              <a:buAutoNum type="arabicPeriod"/>
            </a:pPr>
            <a:r>
              <a:rPr lang="en-US" sz="3200" dirty="0" smtClean="0"/>
              <a:t>Hands-on </a:t>
            </a:r>
            <a:r>
              <a:rPr lang="en-US" sz="3200" dirty="0"/>
              <a:t>lab tasks:</a:t>
            </a:r>
          </a:p>
          <a:p>
            <a:pPr lvl="4"/>
            <a:r>
              <a:rPr lang="en-US" sz="2400" dirty="0" smtClean="0"/>
              <a:t>Explore and summarize the data using R and Python</a:t>
            </a:r>
          </a:p>
          <a:p>
            <a:pPr lvl="4"/>
            <a:r>
              <a:rPr lang="en-US" sz="2400" dirty="0" smtClean="0"/>
              <a:t>Train </a:t>
            </a:r>
            <a:r>
              <a:rPr lang="en-US" sz="2400" dirty="0"/>
              <a:t>a model using R and Python</a:t>
            </a:r>
            <a:endParaRPr lang="en-US" sz="2400" dirty="0" smtClean="0"/>
          </a:p>
          <a:p>
            <a:pPr lvl="4"/>
            <a:r>
              <a:rPr lang="en-US" sz="2400" dirty="0" smtClean="0"/>
              <a:t>Make </a:t>
            </a:r>
            <a:r>
              <a:rPr lang="en-US" sz="2400" dirty="0"/>
              <a:t>predictions using R and Python</a:t>
            </a:r>
          </a:p>
          <a:p>
            <a:pPr lvl="4"/>
            <a:r>
              <a:rPr lang="en-US" sz="2400" dirty="0" smtClean="0"/>
              <a:t>Cognitive extension: </a:t>
            </a:r>
            <a:r>
              <a:rPr lang="en-US" sz="2400" dirty="0" smtClean="0"/>
              <a:t>key phrases extraction and </a:t>
            </a:r>
            <a:r>
              <a:rPr lang="en-US" sz="2400" dirty="0" smtClean="0"/>
              <a:t>image processing</a:t>
            </a:r>
            <a:endParaRPr lang="en-US" sz="2400" dirty="0"/>
          </a:p>
          <a:p>
            <a:pPr lvl="4"/>
            <a:r>
              <a:rPr lang="en-US" sz="2400" dirty="0" smtClean="0"/>
              <a:t>R</a:t>
            </a:r>
            <a:r>
              <a:rPr lang="en-US" sz="2400" dirty="0"/>
              <a:t>, Python, Cognitive extension </a:t>
            </a:r>
            <a:r>
              <a:rPr lang="en-US" sz="2400" dirty="0" smtClean="0"/>
              <a:t>together</a:t>
            </a:r>
            <a:endParaRPr lang="en-US" sz="2400" dirty="0"/>
          </a:p>
          <a:p>
            <a:pPr marL="742950" indent="-742950">
              <a:buFont typeface="+mj-lt"/>
              <a:buAutoNum type="arabicPeriod"/>
            </a:pPr>
            <a:r>
              <a:rPr lang="en-US" sz="3200" dirty="0"/>
              <a:t>Q &amp; A</a:t>
            </a:r>
          </a:p>
        </p:txBody>
      </p:sp>
    </p:spTree>
    <p:extLst>
      <p:ext uri="{BB962C8B-B14F-4D97-AF65-F5344CB8AC3E}">
        <p14:creationId xmlns:p14="http://schemas.microsoft.com/office/powerpoint/2010/main" val="389659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41428" y="1748631"/>
            <a:ext cx="11553619" cy="3885847"/>
            <a:chOff x="579474" y="3009900"/>
            <a:chExt cx="13593727" cy="4572000"/>
          </a:xfrm>
        </p:grpSpPr>
        <p:sp>
          <p:nvSpPr>
            <p:cNvPr id="4" name="Title 1"/>
            <p:cNvSpPr txBox="1">
              <a:spLocks/>
            </p:cNvSpPr>
            <p:nvPr/>
          </p:nvSpPr>
          <p:spPr>
            <a:xfrm>
              <a:off x="632638" y="3286126"/>
              <a:ext cx="13540563" cy="1781176"/>
            </a:xfrm>
            <a:prstGeom prst="rect">
              <a:avLst/>
            </a:prstGeom>
            <a:noFill/>
          </p:spPr>
          <p:txBody>
            <a:bodyPr vert="horz" lIns="77717" tIns="38858" rIns="77717" bIns="38858" rtlCol="0" anchor="ctr">
              <a:norm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defTabSz="1119116">
                <a:defRPr/>
              </a:pPr>
              <a:r>
                <a:rPr lang="en-US" sz="2720" dirty="0">
                  <a:solidFill>
                    <a:srgbClr val="505050"/>
                  </a:solidFill>
                  <a:latin typeface="Segoe UI Light"/>
                </a:rPr>
                <a:t>Analytics</a:t>
              </a:r>
            </a:p>
          </p:txBody>
        </p:sp>
        <p:sp>
          <p:nvSpPr>
            <p:cNvPr id="5" name="Title 1"/>
            <p:cNvSpPr txBox="1">
              <a:spLocks/>
            </p:cNvSpPr>
            <p:nvPr/>
          </p:nvSpPr>
          <p:spPr>
            <a:xfrm>
              <a:off x="579474" y="5524500"/>
              <a:ext cx="13540563" cy="1781175"/>
            </a:xfrm>
            <a:prstGeom prst="rect">
              <a:avLst/>
            </a:prstGeom>
            <a:noFill/>
          </p:spPr>
          <p:txBody>
            <a:bodyPr vert="horz" lIns="77717" tIns="38858" rIns="77717" bIns="38858" rtlCol="0" anchor="ctr">
              <a:normAutofit/>
            </a:bodyPr>
            <a:lstStyle>
              <a:defPPr>
                <a:defRPr lang="en-US"/>
              </a:defPPr>
              <a:lvl1pPr marR="0" lvl="0" indent="0" fontAlgn="auto">
                <a:lnSpc>
                  <a:spcPct val="90000"/>
                </a:lnSpc>
                <a:spcBef>
                  <a:spcPct val="0"/>
                </a:spcBef>
                <a:spcAft>
                  <a:spcPts val="0"/>
                </a:spcAft>
                <a:buClrTx/>
                <a:buSzTx/>
                <a:buFontTx/>
                <a:buNone/>
                <a:tabLst/>
                <a:defRPr kumimoji="0" sz="3200" b="0" i="0" u="none" strike="noStrike" cap="none" spc="0" normalizeH="0" baseline="0">
                  <a:ln>
                    <a:noFill/>
                  </a:ln>
                  <a:solidFill>
                    <a:prstClr val="white"/>
                  </a:solidFill>
                  <a:effectLst/>
                  <a:uLnTx/>
                  <a:uFillTx/>
                  <a:latin typeface="Segoe UI Light"/>
                  <a:ea typeface="+mj-ea"/>
                  <a:cs typeface="+mj-cs"/>
                </a:defRPr>
              </a:lvl1pPr>
            </a:lstStyle>
            <a:p>
              <a:pPr defTabSz="932597"/>
              <a:r>
                <a:rPr lang="en-US" sz="2720" dirty="0">
                  <a:solidFill>
                    <a:srgbClr val="505050"/>
                  </a:solidFill>
                </a:rPr>
                <a:t>Storage</a:t>
              </a:r>
            </a:p>
          </p:txBody>
        </p:sp>
        <p:sp>
          <p:nvSpPr>
            <p:cNvPr id="6" name="Title 1"/>
            <p:cNvSpPr txBox="1">
              <a:spLocks/>
            </p:cNvSpPr>
            <p:nvPr/>
          </p:nvSpPr>
          <p:spPr>
            <a:xfrm>
              <a:off x="8566032" y="3286124"/>
              <a:ext cx="4417120" cy="1781176"/>
            </a:xfrm>
            <a:prstGeom prst="rect">
              <a:avLst/>
            </a:prstGeom>
            <a:solidFill>
              <a:schemeClr val="accent1"/>
            </a:solidFill>
            <a:effectLst/>
          </p:spPr>
          <p:txBody>
            <a:bodyPr vert="horz" lIns="77717" tIns="38858" rIns="77717" bIns="38858" rtlCol="0" anchor="ctr">
              <a:norm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gn="ctr" defTabSz="1119116">
                <a:defRPr/>
              </a:pPr>
              <a:r>
                <a:rPr lang="en-US" sz="2379" dirty="0">
                  <a:solidFill>
                    <a:prstClr val="white"/>
                  </a:solidFill>
                  <a:latin typeface="Segoe UI Light"/>
                </a:rPr>
                <a:t>HDInsight</a:t>
              </a:r>
            </a:p>
            <a:p>
              <a:pPr algn="ctr" defTabSz="1119116">
                <a:defRPr/>
              </a:pPr>
              <a:r>
                <a:rPr lang="en-US" sz="1530" dirty="0">
                  <a:solidFill>
                    <a:prstClr val="white"/>
                  </a:solidFill>
                  <a:latin typeface="Segoe UI Light"/>
                </a:rPr>
                <a:t>(“managed clusters”)</a:t>
              </a:r>
            </a:p>
            <a:p>
              <a:pPr algn="ctr" defTabSz="1119116">
                <a:defRPr/>
              </a:pPr>
              <a:endParaRPr lang="en-US" sz="1530" dirty="0">
                <a:solidFill>
                  <a:prstClr val="white"/>
                </a:solidFill>
                <a:latin typeface="Segoe UI Light"/>
              </a:endParaRPr>
            </a:p>
            <a:p>
              <a:pPr algn="ctr" defTabSz="1119116">
                <a:defRPr/>
              </a:pPr>
              <a:endParaRPr lang="en-US" sz="1530" dirty="0">
                <a:solidFill>
                  <a:prstClr val="white"/>
                </a:solidFill>
                <a:latin typeface="Segoe UI Light"/>
              </a:endParaRPr>
            </a:p>
          </p:txBody>
        </p:sp>
        <p:sp>
          <p:nvSpPr>
            <p:cNvPr id="7" name="Title 1"/>
            <p:cNvSpPr txBox="1">
              <a:spLocks/>
            </p:cNvSpPr>
            <p:nvPr/>
          </p:nvSpPr>
          <p:spPr>
            <a:xfrm>
              <a:off x="3789754" y="3297634"/>
              <a:ext cx="4417120" cy="1781176"/>
            </a:xfrm>
            <a:prstGeom prst="rect">
              <a:avLst/>
            </a:prstGeom>
            <a:solidFill>
              <a:schemeClr val="accent1"/>
            </a:solidFill>
            <a:effectLst/>
          </p:spPr>
          <p:txBody>
            <a:bodyPr vert="horz" lIns="77717" tIns="38858" rIns="77717" bIns="38858" rtlCol="0" anchor="ctr">
              <a:norm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gn="ctr" defTabSz="1119116">
                <a:defRPr/>
              </a:pPr>
              <a:r>
                <a:rPr lang="en-US" sz="2379" dirty="0">
                  <a:solidFill>
                    <a:prstClr val="white"/>
                  </a:solidFill>
                  <a:latin typeface="Segoe UI Light"/>
                </a:rPr>
                <a:t>Azure Data Lake </a:t>
              </a:r>
              <a:r>
                <a:rPr lang="en-US" sz="2379" dirty="0">
                  <a:solidFill>
                    <a:prstClr val="white"/>
                  </a:solidFill>
                  <a:latin typeface="Segoe UI Semibold" panose="020B0702040204020203" pitchFamily="34" charset="0"/>
                  <a:cs typeface="Segoe UI Semibold" panose="020B0702040204020203" pitchFamily="34" charset="0"/>
                </a:rPr>
                <a:t>Analytics</a:t>
              </a:r>
            </a:p>
            <a:p>
              <a:pPr algn="ctr" defTabSz="1119116">
                <a:defRPr/>
              </a:pPr>
              <a:endParaRPr lang="en-US" sz="2379" dirty="0">
                <a:solidFill>
                  <a:prstClr val="white"/>
                </a:solidFill>
                <a:latin typeface="Segoe UI Semibold" panose="020B0702040204020203" pitchFamily="34" charset="0"/>
                <a:cs typeface="Segoe UI Semibold" panose="020B0702040204020203" pitchFamily="34" charset="0"/>
              </a:endParaRPr>
            </a:p>
            <a:p>
              <a:pPr algn="ctr" defTabSz="1119116">
                <a:defRPr/>
              </a:pPr>
              <a:endParaRPr lang="en-US" sz="2379" dirty="0">
                <a:solidFill>
                  <a:prstClr val="white"/>
                </a:solidFill>
                <a:latin typeface="Segoe UI Semibold" panose="020B0702040204020203" pitchFamily="34" charset="0"/>
                <a:cs typeface="Segoe UI Semibold" panose="020B0702040204020203" pitchFamily="34" charset="0"/>
              </a:endParaRPr>
            </a:p>
          </p:txBody>
        </p:sp>
        <p:sp>
          <p:nvSpPr>
            <p:cNvPr id="9" name="Title 1"/>
            <p:cNvSpPr txBox="1">
              <a:spLocks/>
            </p:cNvSpPr>
            <p:nvPr/>
          </p:nvSpPr>
          <p:spPr>
            <a:xfrm>
              <a:off x="6400800" y="5524499"/>
              <a:ext cx="4417120" cy="1781176"/>
            </a:xfrm>
            <a:prstGeom prst="rect">
              <a:avLst/>
            </a:prstGeom>
            <a:solidFill>
              <a:schemeClr val="accent2"/>
            </a:solidFill>
            <a:effectLst/>
          </p:spPr>
          <p:txBody>
            <a:bodyPr vert="horz" lIns="77717" tIns="38858" rIns="77717" bIns="38858" rtlCol="0" anchor="ctr">
              <a:norm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gn="ctr" defTabSz="1119116">
                <a:defRPr/>
              </a:pPr>
              <a:r>
                <a:rPr lang="en-US" sz="2379" dirty="0">
                  <a:solidFill>
                    <a:prstClr val="white"/>
                  </a:solidFill>
                  <a:latin typeface="Segoe UI Light"/>
                </a:rPr>
                <a:t>Azure Data Lake </a:t>
              </a:r>
              <a:r>
                <a:rPr lang="en-US" sz="2379" dirty="0">
                  <a:solidFill>
                    <a:prstClr val="white"/>
                  </a:solidFill>
                  <a:latin typeface="Segoe UI Semibold" panose="020B0702040204020203" pitchFamily="34" charset="0"/>
                  <a:cs typeface="Segoe UI Semibold" panose="020B0702040204020203" pitchFamily="34" charset="0"/>
                </a:rPr>
                <a:t>Storage</a:t>
              </a:r>
            </a:p>
            <a:p>
              <a:pPr algn="ctr" defTabSz="1119116">
                <a:defRPr/>
              </a:pPr>
              <a:endParaRPr lang="en-US" sz="2379" dirty="0">
                <a:solidFill>
                  <a:prstClr val="white"/>
                </a:solidFill>
                <a:latin typeface="Segoe UI Semibold" panose="020B0702040204020203" pitchFamily="34" charset="0"/>
                <a:cs typeface="Segoe UI Semibold" panose="020B0702040204020203" pitchFamily="34" charset="0"/>
              </a:endParaRPr>
            </a:p>
            <a:p>
              <a:pPr algn="ctr" defTabSz="1119116">
                <a:defRPr/>
              </a:pPr>
              <a:endParaRPr lang="en-US" sz="2379" dirty="0">
                <a:solidFill>
                  <a:prstClr val="white"/>
                </a:solidFill>
                <a:latin typeface="Segoe UI Semibold" panose="020B0702040204020203" pitchFamily="34" charset="0"/>
                <a:cs typeface="Segoe UI Semibold" panose="020B0702040204020203" pitchFamily="34" charset="0"/>
              </a:endParaRPr>
            </a:p>
          </p:txBody>
        </p:sp>
        <p:sp>
          <p:nvSpPr>
            <p:cNvPr id="10" name="Rectangle 9"/>
            <p:cNvSpPr/>
            <p:nvPr/>
          </p:nvSpPr>
          <p:spPr>
            <a:xfrm>
              <a:off x="3430552" y="3009900"/>
              <a:ext cx="10056848" cy="4572000"/>
            </a:xfrm>
            <a:prstGeom prst="rect">
              <a:avLst/>
            </a:prstGeom>
            <a:noFill/>
            <a:ln w="7620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530">
                <a:solidFill>
                  <a:prstClr val="white"/>
                </a:solidFill>
                <a:latin typeface="Segoe UI"/>
              </a:endParaRPr>
            </a:p>
          </p:txBody>
        </p:sp>
        <p:sp>
          <p:nvSpPr>
            <p:cNvPr id="11" name="Left Brace 10"/>
            <p:cNvSpPr/>
            <p:nvPr/>
          </p:nvSpPr>
          <p:spPr>
            <a:xfrm>
              <a:off x="2514600" y="3286125"/>
              <a:ext cx="685800" cy="1781175"/>
            </a:xfrm>
            <a:prstGeom prst="leftBrace">
              <a:avLst>
                <a:gd name="adj1" fmla="val 53049"/>
                <a:gd name="adj2" fmla="val 50000"/>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530">
                <a:solidFill>
                  <a:srgbClr val="505050"/>
                </a:solidFill>
                <a:latin typeface="Segoe UI"/>
              </a:endParaRPr>
            </a:p>
          </p:txBody>
        </p:sp>
        <p:sp>
          <p:nvSpPr>
            <p:cNvPr id="13" name="Left Brace 12"/>
            <p:cNvSpPr/>
            <p:nvPr/>
          </p:nvSpPr>
          <p:spPr>
            <a:xfrm>
              <a:off x="2514600" y="5524499"/>
              <a:ext cx="685800" cy="1781175"/>
            </a:xfrm>
            <a:prstGeom prst="leftBrace">
              <a:avLst>
                <a:gd name="adj1" fmla="val 53049"/>
                <a:gd name="adj2" fmla="val 50000"/>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530">
                <a:solidFill>
                  <a:srgbClr val="505050"/>
                </a:solidFill>
                <a:latin typeface="Segoe UI"/>
              </a:endParaRPr>
            </a:p>
          </p:txBody>
        </p:sp>
      </p:grpSp>
      <p:sp>
        <p:nvSpPr>
          <p:cNvPr id="15" name="Title 1"/>
          <p:cNvSpPr>
            <a:spLocks noGrp="1"/>
          </p:cNvSpPr>
          <p:nvPr>
            <p:ph type="title"/>
          </p:nvPr>
        </p:nvSpPr>
        <p:spPr>
          <a:xfrm>
            <a:off x="275163" y="292082"/>
            <a:ext cx="11885514" cy="946413"/>
          </a:xfrm>
        </p:spPr>
        <p:txBody>
          <a:bodyPr/>
          <a:lstStyle/>
          <a:p>
            <a:r>
              <a:rPr lang="en-US" dirty="0" smtClean="0"/>
              <a:t>Azure Data Lake</a:t>
            </a:r>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859" y="2621419"/>
            <a:ext cx="838699" cy="838699"/>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8172" y="2865212"/>
            <a:ext cx="770290" cy="557796"/>
          </a:xfrm>
          <a:prstGeom prst="rect">
            <a:avLst/>
          </a:prstGeom>
        </p:spPr>
      </p:pic>
      <p:grpSp>
        <p:nvGrpSpPr>
          <p:cNvPr id="12" name="Group 11"/>
          <p:cNvGrpSpPr/>
          <p:nvPr/>
        </p:nvGrpSpPr>
        <p:grpSpPr>
          <a:xfrm>
            <a:off x="6761004" y="4483557"/>
            <a:ext cx="1010412" cy="767281"/>
            <a:chOff x="6628173" y="4396043"/>
            <a:chExt cx="990690" cy="752305"/>
          </a:xfrm>
        </p:grpSpPr>
        <p:sp>
          <p:nvSpPr>
            <p:cNvPr id="18" name="Freeform 17"/>
            <p:cNvSpPr/>
            <p:nvPr/>
          </p:nvSpPr>
          <p:spPr bwMode="auto">
            <a:xfrm>
              <a:off x="6628173" y="4396043"/>
              <a:ext cx="990690" cy="752305"/>
            </a:xfrm>
            <a:custGeom>
              <a:avLst/>
              <a:gdLst>
                <a:gd name="connsiteX0" fmla="*/ 6673 w 990690"/>
                <a:gd name="connsiteY0" fmla="*/ 147731 h 752305"/>
                <a:gd name="connsiteX1" fmla="*/ 984017 w 990690"/>
                <a:gd name="connsiteY1" fmla="*/ 147731 h 752305"/>
                <a:gd name="connsiteX2" fmla="*/ 990312 w 990690"/>
                <a:gd name="connsiteY2" fmla="*/ 153489 h 752305"/>
                <a:gd name="connsiteX3" fmla="*/ 990357 w 990690"/>
                <a:gd name="connsiteY3" fmla="*/ 153489 h 752305"/>
                <a:gd name="connsiteX4" fmla="*/ 990400 w 990690"/>
                <a:gd name="connsiteY4" fmla="*/ 153702 h 752305"/>
                <a:gd name="connsiteX5" fmla="*/ 990690 w 990690"/>
                <a:gd name="connsiteY5" fmla="*/ 154404 h 752305"/>
                <a:gd name="connsiteX6" fmla="*/ 990690 w 990690"/>
                <a:gd name="connsiteY6" fmla="*/ 155142 h 752305"/>
                <a:gd name="connsiteX7" fmla="*/ 990690 w 990690"/>
                <a:gd name="connsiteY7" fmla="*/ 167750 h 752305"/>
                <a:gd name="connsiteX8" fmla="*/ 990690 w 990690"/>
                <a:gd name="connsiteY8" fmla="*/ 730287 h 752305"/>
                <a:gd name="connsiteX9" fmla="*/ 968672 w 990690"/>
                <a:gd name="connsiteY9" fmla="*/ 752305 h 752305"/>
                <a:gd name="connsiteX10" fmla="*/ 22018 w 990690"/>
                <a:gd name="connsiteY10" fmla="*/ 752305 h 752305"/>
                <a:gd name="connsiteX11" fmla="*/ 0 w 990690"/>
                <a:gd name="connsiteY11" fmla="*/ 730287 h 752305"/>
                <a:gd name="connsiteX12" fmla="*/ 0 w 990690"/>
                <a:gd name="connsiteY12" fmla="*/ 167750 h 752305"/>
                <a:gd name="connsiteX13" fmla="*/ 0 w 990690"/>
                <a:gd name="connsiteY13" fmla="*/ 155142 h 752305"/>
                <a:gd name="connsiteX14" fmla="*/ 0 w 990690"/>
                <a:gd name="connsiteY14" fmla="*/ 154404 h 752305"/>
                <a:gd name="connsiteX15" fmla="*/ 291 w 990690"/>
                <a:gd name="connsiteY15" fmla="*/ 153701 h 752305"/>
                <a:gd name="connsiteX16" fmla="*/ 334 w 990690"/>
                <a:gd name="connsiteY16" fmla="*/ 153489 h 752305"/>
                <a:gd name="connsiteX17" fmla="*/ 379 w 990690"/>
                <a:gd name="connsiteY17" fmla="*/ 153489 h 752305"/>
                <a:gd name="connsiteX18" fmla="*/ 6673 w 990690"/>
                <a:gd name="connsiteY18" fmla="*/ 147731 h 752305"/>
                <a:gd name="connsiteX19" fmla="*/ 109998 w 990690"/>
                <a:gd name="connsiteY19" fmla="*/ 0 h 752305"/>
                <a:gd name="connsiteX20" fmla="*/ 413872 w 990690"/>
                <a:gd name="connsiteY20" fmla="*/ 0 h 752305"/>
                <a:gd name="connsiteX21" fmla="*/ 445368 w 990690"/>
                <a:gd name="connsiteY21" fmla="*/ 31495 h 752305"/>
                <a:gd name="connsiteX22" fmla="*/ 445368 w 990690"/>
                <a:gd name="connsiteY22" fmla="*/ 90138 h 752305"/>
                <a:gd name="connsiteX23" fmla="*/ 937888 w 990690"/>
                <a:gd name="connsiteY23" fmla="*/ 90138 h 752305"/>
                <a:gd name="connsiteX24" fmla="*/ 946904 w 990690"/>
                <a:gd name="connsiteY24" fmla="*/ 99155 h 752305"/>
                <a:gd name="connsiteX25" fmla="*/ 946904 w 990690"/>
                <a:gd name="connsiteY25" fmla="*/ 132850 h 752305"/>
                <a:gd name="connsiteX26" fmla="*/ 44447 w 990690"/>
                <a:gd name="connsiteY26" fmla="*/ 132850 h 752305"/>
                <a:gd name="connsiteX27" fmla="*/ 44447 w 990690"/>
                <a:gd name="connsiteY27" fmla="*/ 99155 h 752305"/>
                <a:gd name="connsiteX28" fmla="*/ 53463 w 990690"/>
                <a:gd name="connsiteY28" fmla="*/ 90138 h 752305"/>
                <a:gd name="connsiteX29" fmla="*/ 78502 w 990690"/>
                <a:gd name="connsiteY29" fmla="*/ 90138 h 752305"/>
                <a:gd name="connsiteX30" fmla="*/ 78502 w 990690"/>
                <a:gd name="connsiteY30" fmla="*/ 31495 h 752305"/>
                <a:gd name="connsiteX31" fmla="*/ 109998 w 990690"/>
                <a:gd name="connsiteY31" fmla="*/ 0 h 752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90690" h="752305">
                  <a:moveTo>
                    <a:pt x="6673" y="147731"/>
                  </a:moveTo>
                  <a:lnTo>
                    <a:pt x="984017" y="147731"/>
                  </a:lnTo>
                  <a:cubicBezTo>
                    <a:pt x="987377" y="147731"/>
                    <a:pt x="990157" y="150214"/>
                    <a:pt x="990312" y="153489"/>
                  </a:cubicBezTo>
                  <a:lnTo>
                    <a:pt x="990357" y="153489"/>
                  </a:lnTo>
                  <a:lnTo>
                    <a:pt x="990400" y="153702"/>
                  </a:lnTo>
                  <a:cubicBezTo>
                    <a:pt x="990677" y="153914"/>
                    <a:pt x="990690" y="154158"/>
                    <a:pt x="990690" y="154404"/>
                  </a:cubicBezTo>
                  <a:lnTo>
                    <a:pt x="990690" y="155142"/>
                  </a:lnTo>
                  <a:lnTo>
                    <a:pt x="990690" y="167750"/>
                  </a:lnTo>
                  <a:lnTo>
                    <a:pt x="990690" y="730287"/>
                  </a:lnTo>
                  <a:cubicBezTo>
                    <a:pt x="990690" y="742447"/>
                    <a:pt x="980832" y="752305"/>
                    <a:pt x="968672" y="752305"/>
                  </a:cubicBezTo>
                  <a:lnTo>
                    <a:pt x="22018" y="752305"/>
                  </a:lnTo>
                  <a:cubicBezTo>
                    <a:pt x="9858" y="752305"/>
                    <a:pt x="0" y="742447"/>
                    <a:pt x="0" y="730287"/>
                  </a:cubicBezTo>
                  <a:lnTo>
                    <a:pt x="0" y="167750"/>
                  </a:lnTo>
                  <a:lnTo>
                    <a:pt x="0" y="155142"/>
                  </a:lnTo>
                  <a:lnTo>
                    <a:pt x="0" y="154404"/>
                  </a:lnTo>
                  <a:lnTo>
                    <a:pt x="291" y="153701"/>
                  </a:lnTo>
                  <a:lnTo>
                    <a:pt x="334" y="153489"/>
                  </a:lnTo>
                  <a:lnTo>
                    <a:pt x="379" y="153489"/>
                  </a:lnTo>
                  <a:cubicBezTo>
                    <a:pt x="533" y="150214"/>
                    <a:pt x="3313" y="147731"/>
                    <a:pt x="6673" y="147731"/>
                  </a:cubicBezTo>
                  <a:close/>
                  <a:moveTo>
                    <a:pt x="109998" y="0"/>
                  </a:moveTo>
                  <a:lnTo>
                    <a:pt x="413872" y="0"/>
                  </a:lnTo>
                  <a:cubicBezTo>
                    <a:pt x="431267" y="0"/>
                    <a:pt x="445368" y="14101"/>
                    <a:pt x="445368" y="31495"/>
                  </a:cubicBezTo>
                  <a:lnTo>
                    <a:pt x="445368" y="90138"/>
                  </a:lnTo>
                  <a:lnTo>
                    <a:pt x="937888" y="90138"/>
                  </a:lnTo>
                  <a:cubicBezTo>
                    <a:pt x="942868" y="90138"/>
                    <a:pt x="946904" y="94175"/>
                    <a:pt x="946904" y="99155"/>
                  </a:cubicBezTo>
                  <a:lnTo>
                    <a:pt x="946904" y="132850"/>
                  </a:lnTo>
                  <a:lnTo>
                    <a:pt x="44447" y="132850"/>
                  </a:lnTo>
                  <a:lnTo>
                    <a:pt x="44447" y="99155"/>
                  </a:lnTo>
                  <a:cubicBezTo>
                    <a:pt x="44447" y="94175"/>
                    <a:pt x="48484" y="90138"/>
                    <a:pt x="53463" y="90138"/>
                  </a:cubicBezTo>
                  <a:lnTo>
                    <a:pt x="78502" y="90138"/>
                  </a:lnTo>
                  <a:lnTo>
                    <a:pt x="78502" y="31495"/>
                  </a:lnTo>
                  <a:cubicBezTo>
                    <a:pt x="78502" y="14101"/>
                    <a:pt x="92603" y="0"/>
                    <a:pt x="109998"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040" b="1" dirty="0">
                <a:solidFill>
                  <a:srgbClr val="FFFFFF"/>
                </a:solidFill>
                <a:latin typeface="Segoe UI Light"/>
                <a:ea typeface="Segoe UI" pitchFamily="34" charset="0"/>
                <a:cs typeface="Segoe UI" pitchFamily="34" charset="0"/>
              </a:endParaRPr>
            </a:p>
          </p:txBody>
        </p:sp>
        <p:sp>
          <p:nvSpPr>
            <p:cNvPr id="19" name="Freeform 18"/>
            <p:cNvSpPr/>
            <p:nvPr/>
          </p:nvSpPr>
          <p:spPr bwMode="auto">
            <a:xfrm rot="12373696">
              <a:off x="7033511" y="4584358"/>
              <a:ext cx="180012" cy="552664"/>
            </a:xfrm>
            <a:custGeom>
              <a:avLst/>
              <a:gdLst>
                <a:gd name="connsiteX0" fmla="*/ 200290 w 285509"/>
                <a:gd name="connsiteY0" fmla="*/ 552664 h 552664"/>
                <a:gd name="connsiteX1" fmla="*/ 118129 w 285509"/>
                <a:gd name="connsiteY1" fmla="*/ 360121 h 552664"/>
                <a:gd name="connsiteX2" fmla="*/ 0 w 285509"/>
                <a:gd name="connsiteY2" fmla="*/ 360121 h 552664"/>
                <a:gd name="connsiteX3" fmla="*/ 109094 w 285509"/>
                <a:gd name="connsiteY3" fmla="*/ 0 h 552664"/>
                <a:gd name="connsiteX4" fmla="*/ 167865 w 285509"/>
                <a:gd name="connsiteY4" fmla="*/ 194005 h 552664"/>
                <a:gd name="connsiteX5" fmla="*/ 285509 w 285509"/>
                <a:gd name="connsiteY5" fmla="*/ 183602 h 552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509" h="552664">
                  <a:moveTo>
                    <a:pt x="200290" y="552664"/>
                  </a:moveTo>
                  <a:lnTo>
                    <a:pt x="118129" y="360121"/>
                  </a:lnTo>
                  <a:lnTo>
                    <a:pt x="0" y="360121"/>
                  </a:lnTo>
                  <a:lnTo>
                    <a:pt x="109094" y="0"/>
                  </a:lnTo>
                  <a:lnTo>
                    <a:pt x="167865" y="194005"/>
                  </a:lnTo>
                  <a:lnTo>
                    <a:pt x="285509" y="183602"/>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040" b="1" dirty="0">
                <a:solidFill>
                  <a:srgbClr val="FFFFFF"/>
                </a:solidFill>
                <a:latin typeface="Segoe UI Light"/>
                <a:ea typeface="Segoe UI" pitchFamily="34" charset="0"/>
                <a:cs typeface="Segoe UI" pitchFamily="34" charset="0"/>
              </a:endParaRPr>
            </a:p>
          </p:txBody>
        </p:sp>
      </p:grpSp>
      <p:sp>
        <p:nvSpPr>
          <p:cNvPr id="2" name="TextBox 1"/>
          <p:cNvSpPr txBox="1"/>
          <p:nvPr/>
        </p:nvSpPr>
        <p:spPr>
          <a:xfrm>
            <a:off x="7809666" y="4379072"/>
            <a:ext cx="1295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solidFill>
                  <a:schemeClr val="bg1"/>
                </a:solidFill>
              </a:rPr>
              <a:t>(ADLS)</a:t>
            </a:r>
          </a:p>
        </p:txBody>
      </p:sp>
      <p:sp>
        <p:nvSpPr>
          <p:cNvPr id="20" name="TextBox 19"/>
          <p:cNvSpPr txBox="1"/>
          <p:nvPr/>
        </p:nvSpPr>
        <p:spPr>
          <a:xfrm>
            <a:off x="5546715" y="2661545"/>
            <a:ext cx="1467784"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solidFill>
                  <a:schemeClr val="bg1"/>
                </a:solidFill>
              </a:rPr>
              <a:t>(ADLA)</a:t>
            </a:r>
          </a:p>
        </p:txBody>
      </p:sp>
    </p:spTree>
    <p:extLst>
      <p:ext uri="{BB962C8B-B14F-4D97-AF65-F5344CB8AC3E}">
        <p14:creationId xmlns:p14="http://schemas.microsoft.com/office/powerpoint/2010/main" val="353238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882" y="1442282"/>
            <a:ext cx="12434711" cy="48582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rgbClr val="FFFFFF"/>
              </a:solidFill>
              <a:latin typeface="Segoe UI Light"/>
              <a:ea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dirty="0" smtClean="0">
                <a:solidFill>
                  <a:schemeClr val="tx1"/>
                </a:solidFill>
              </a:rPr>
              <a:t>ADLA: Work </a:t>
            </a:r>
            <a:r>
              <a:rPr lang="en-US" dirty="0">
                <a:solidFill>
                  <a:schemeClr val="tx1"/>
                </a:solidFill>
              </a:rPr>
              <a:t>across all cloud data</a:t>
            </a:r>
          </a:p>
        </p:txBody>
      </p:sp>
      <p:grpSp>
        <p:nvGrpSpPr>
          <p:cNvPr id="14" name="Group 13"/>
          <p:cNvGrpSpPr/>
          <p:nvPr/>
        </p:nvGrpSpPr>
        <p:grpSpPr>
          <a:xfrm>
            <a:off x="738288" y="1785681"/>
            <a:ext cx="10876761" cy="2308983"/>
            <a:chOff x="376569" y="1750827"/>
            <a:chExt cx="10664459" cy="2263914"/>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475" y="1750827"/>
              <a:ext cx="1196162" cy="1196162"/>
            </a:xfrm>
            <a:prstGeom prst="rect">
              <a:avLst/>
            </a:prstGeom>
          </p:spPr>
        </p:pic>
        <p:sp>
          <p:nvSpPr>
            <p:cNvPr id="7" name="TextBox 6"/>
            <p:cNvSpPr txBox="1"/>
            <p:nvPr/>
          </p:nvSpPr>
          <p:spPr>
            <a:xfrm>
              <a:off x="4532128" y="2850555"/>
              <a:ext cx="2434856" cy="747512"/>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1632" dirty="0">
                  <a:solidFill>
                    <a:srgbClr val="50B347"/>
                  </a:solidFill>
                  <a:latin typeface="Segoe UI Black" panose="020B0A02040204020203" pitchFamily="34" charset="0"/>
                  <a:ea typeface="Segoe UI Black" panose="020B0A02040204020203" pitchFamily="34" charset="0"/>
                  <a:cs typeface="Segoe UI Black" panose="020B0A02040204020203" pitchFamily="34" charset="0"/>
                </a:rPr>
                <a:t>Azure Data Lake Analytics</a:t>
              </a:r>
            </a:p>
          </p:txBody>
        </p:sp>
        <p:sp>
          <p:nvSpPr>
            <p:cNvPr id="8" name="Right Brace 7"/>
            <p:cNvSpPr/>
            <p:nvPr/>
          </p:nvSpPr>
          <p:spPr>
            <a:xfrm rot="16200000">
              <a:off x="5482403" y="-1543884"/>
              <a:ext cx="452791" cy="10664459"/>
            </a:xfrm>
            <a:prstGeom prst="rightBrace">
              <a:avLst>
                <a:gd name="adj1" fmla="val 285424"/>
                <a:gd name="adj2" fmla="val 50000"/>
              </a:avLst>
            </a:prstGeom>
            <a:ln w="44450">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836">
                <a:solidFill>
                  <a:srgbClr val="000000"/>
                </a:solidFill>
                <a:latin typeface="Segoe UI"/>
              </a:endParaRPr>
            </a:p>
          </p:txBody>
        </p:sp>
      </p:grpSp>
      <p:sp>
        <p:nvSpPr>
          <p:cNvPr id="9" name="TextBox 8"/>
          <p:cNvSpPr txBox="1"/>
          <p:nvPr/>
        </p:nvSpPr>
        <p:spPr>
          <a:xfrm>
            <a:off x="275162" y="5323888"/>
            <a:ext cx="2483328" cy="527358"/>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1632" dirty="0">
                <a:solidFill>
                  <a:srgbClr val="00BCF2"/>
                </a:solidFill>
                <a:latin typeface="Segoe UI Black" panose="020B0A02040204020203" pitchFamily="34" charset="0"/>
                <a:ea typeface="Segoe UI Black" panose="020B0A02040204020203" pitchFamily="34" charset="0"/>
                <a:cs typeface="Segoe UI Black" panose="020B0A02040204020203" pitchFamily="34" charset="0"/>
              </a:rPr>
              <a:t>Azure SQL DW</a:t>
            </a:r>
          </a:p>
        </p:txBody>
      </p:sp>
      <p:sp>
        <p:nvSpPr>
          <p:cNvPr id="10" name="TextBox 9"/>
          <p:cNvSpPr txBox="1"/>
          <p:nvPr/>
        </p:nvSpPr>
        <p:spPr>
          <a:xfrm>
            <a:off x="2555951" y="5323888"/>
            <a:ext cx="2483328" cy="527358"/>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1632" dirty="0">
                <a:solidFill>
                  <a:srgbClr val="00BCF2"/>
                </a:solidFill>
                <a:latin typeface="Segoe UI Black" panose="020B0A02040204020203" pitchFamily="34" charset="0"/>
                <a:ea typeface="Segoe UI Black" panose="020B0A02040204020203" pitchFamily="34" charset="0"/>
                <a:cs typeface="Segoe UI Black" panose="020B0A02040204020203" pitchFamily="34" charset="0"/>
              </a:rPr>
              <a:t>Azure SQL DB</a:t>
            </a:r>
          </a:p>
        </p:txBody>
      </p:sp>
      <p:sp>
        <p:nvSpPr>
          <p:cNvPr id="11" name="TextBox 10"/>
          <p:cNvSpPr txBox="1"/>
          <p:nvPr/>
        </p:nvSpPr>
        <p:spPr>
          <a:xfrm>
            <a:off x="7309572" y="5123618"/>
            <a:ext cx="2483328" cy="762393"/>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1632" dirty="0">
                <a:solidFill>
                  <a:srgbClr val="00BCF2"/>
                </a:solidFill>
                <a:latin typeface="Segoe UI Black" panose="020B0A02040204020203" pitchFamily="34" charset="0"/>
                <a:ea typeface="Segoe UI Black" panose="020B0A02040204020203" pitchFamily="34" charset="0"/>
                <a:cs typeface="Segoe UI Black" panose="020B0A02040204020203" pitchFamily="34" charset="0"/>
              </a:rPr>
              <a:t>Azure </a:t>
            </a:r>
            <a:br>
              <a:rPr lang="en-US" sz="1632" dirty="0">
                <a:solidFill>
                  <a:srgbClr val="00BCF2"/>
                </a:solidFill>
                <a:latin typeface="Segoe UI Black" panose="020B0A02040204020203" pitchFamily="34" charset="0"/>
                <a:ea typeface="Segoe UI Black" panose="020B0A02040204020203" pitchFamily="34" charset="0"/>
                <a:cs typeface="Segoe UI Black" panose="020B0A02040204020203" pitchFamily="34" charset="0"/>
              </a:rPr>
            </a:br>
            <a:r>
              <a:rPr lang="en-US" sz="1632" dirty="0">
                <a:solidFill>
                  <a:srgbClr val="00BCF2"/>
                </a:solidFill>
                <a:latin typeface="Segoe UI Black" panose="020B0A02040204020203" pitchFamily="34" charset="0"/>
                <a:ea typeface="Segoe UI Black" panose="020B0A02040204020203" pitchFamily="34" charset="0"/>
                <a:cs typeface="Segoe UI Black" panose="020B0A02040204020203" pitchFamily="34" charset="0"/>
              </a:rPr>
              <a:t>Storage Blobs</a:t>
            </a:r>
          </a:p>
        </p:txBody>
      </p:sp>
      <p:sp>
        <p:nvSpPr>
          <p:cNvPr id="12" name="TextBox 11"/>
          <p:cNvSpPr txBox="1"/>
          <p:nvPr/>
        </p:nvSpPr>
        <p:spPr>
          <a:xfrm>
            <a:off x="4989019" y="5125690"/>
            <a:ext cx="2483328" cy="762393"/>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1632" dirty="0">
                <a:solidFill>
                  <a:srgbClr val="00BCF2"/>
                </a:solidFill>
                <a:latin typeface="Segoe UI Black" panose="020B0A02040204020203" pitchFamily="34" charset="0"/>
                <a:ea typeface="Segoe UI Black" panose="020B0A02040204020203" pitchFamily="34" charset="0"/>
                <a:cs typeface="Segoe UI Black" panose="020B0A02040204020203" pitchFamily="34" charset="0"/>
              </a:rPr>
              <a:t>Azure </a:t>
            </a:r>
            <a:br>
              <a:rPr lang="en-US" sz="1632" dirty="0">
                <a:solidFill>
                  <a:srgbClr val="00BCF2"/>
                </a:solidFill>
                <a:latin typeface="Segoe UI Black" panose="020B0A02040204020203" pitchFamily="34" charset="0"/>
                <a:ea typeface="Segoe UI Black" panose="020B0A02040204020203" pitchFamily="34" charset="0"/>
                <a:cs typeface="Segoe UI Black" panose="020B0A02040204020203" pitchFamily="34" charset="0"/>
              </a:rPr>
            </a:br>
            <a:r>
              <a:rPr lang="en-US" sz="1632" dirty="0">
                <a:solidFill>
                  <a:srgbClr val="00BCF2"/>
                </a:solidFill>
                <a:latin typeface="Segoe UI Black" panose="020B0A02040204020203" pitchFamily="34" charset="0"/>
                <a:ea typeface="Segoe UI Black" panose="020B0A02040204020203" pitchFamily="34" charset="0"/>
                <a:cs typeface="Segoe UI Black" panose="020B0A02040204020203" pitchFamily="34" charset="0"/>
              </a:rPr>
              <a:t>Data Lake Store</a:t>
            </a:r>
          </a:p>
        </p:txBody>
      </p:sp>
      <p:sp>
        <p:nvSpPr>
          <p:cNvPr id="13" name="TextBox 12"/>
          <p:cNvSpPr txBox="1"/>
          <p:nvPr/>
        </p:nvSpPr>
        <p:spPr>
          <a:xfrm>
            <a:off x="9398319" y="5097877"/>
            <a:ext cx="2483328" cy="762393"/>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1632" dirty="0">
                <a:solidFill>
                  <a:srgbClr val="00BCF2"/>
                </a:solidFill>
                <a:latin typeface="Segoe UI Black" panose="020B0A02040204020203" pitchFamily="34" charset="0"/>
                <a:ea typeface="Segoe UI Black" panose="020B0A02040204020203" pitchFamily="34" charset="0"/>
                <a:cs typeface="Segoe UI Black" panose="020B0A02040204020203" pitchFamily="34" charset="0"/>
              </a:rPr>
              <a:t>SQL DB in an </a:t>
            </a:r>
            <a:br>
              <a:rPr lang="en-US" sz="1632" dirty="0">
                <a:solidFill>
                  <a:srgbClr val="00BCF2"/>
                </a:solidFill>
                <a:latin typeface="Segoe UI Black" panose="020B0A02040204020203" pitchFamily="34" charset="0"/>
                <a:ea typeface="Segoe UI Black" panose="020B0A02040204020203" pitchFamily="34" charset="0"/>
                <a:cs typeface="Segoe UI Black" panose="020B0A02040204020203" pitchFamily="34" charset="0"/>
              </a:rPr>
            </a:br>
            <a:r>
              <a:rPr lang="en-US" sz="1632" dirty="0">
                <a:solidFill>
                  <a:srgbClr val="00BCF2"/>
                </a:solidFill>
                <a:latin typeface="Segoe UI Black" panose="020B0A02040204020203" pitchFamily="34" charset="0"/>
                <a:ea typeface="Segoe UI Black" panose="020B0A02040204020203" pitchFamily="34" charset="0"/>
                <a:cs typeface="Segoe UI Black" panose="020B0A02040204020203" pitchFamily="34" charset="0"/>
              </a:rPr>
              <a:t>Azure VM</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94324" y="4120404"/>
            <a:ext cx="1142586" cy="1142586"/>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7276" y="4222980"/>
            <a:ext cx="997771" cy="997771"/>
          </a:xfrm>
          <a:prstGeom prst="rect">
            <a:avLst/>
          </a:prstGeom>
          <a:solidFill>
            <a:schemeClr val="bg1">
              <a:lumMod val="95000"/>
            </a:schemeClr>
          </a:solidFill>
        </p:spPr>
      </p:pic>
      <p:grpSp>
        <p:nvGrpSpPr>
          <p:cNvPr id="17" name="Group 16"/>
          <p:cNvGrpSpPr/>
          <p:nvPr/>
        </p:nvGrpSpPr>
        <p:grpSpPr>
          <a:xfrm>
            <a:off x="917770" y="4251159"/>
            <a:ext cx="1262801" cy="846719"/>
            <a:chOff x="8320734" y="-1542000"/>
            <a:chExt cx="1770954" cy="1187440"/>
          </a:xfrm>
        </p:grpSpPr>
        <p:sp>
          <p:nvSpPr>
            <p:cNvPr id="18" name="Freeform 87"/>
            <p:cNvSpPr>
              <a:spLocks/>
            </p:cNvSpPr>
            <p:nvPr/>
          </p:nvSpPr>
          <p:spPr bwMode="auto">
            <a:xfrm>
              <a:off x="8392171" y="-1163755"/>
              <a:ext cx="617537" cy="682625"/>
            </a:xfrm>
            <a:custGeom>
              <a:avLst/>
              <a:gdLst>
                <a:gd name="T0" fmla="*/ 389 w 389"/>
                <a:gd name="T1" fmla="*/ 164 h 430"/>
                <a:gd name="T2" fmla="*/ 195 w 389"/>
                <a:gd name="T3" fmla="*/ 0 h 430"/>
                <a:gd name="T4" fmla="*/ 0 w 389"/>
                <a:gd name="T5" fmla="*/ 164 h 430"/>
                <a:gd name="T6" fmla="*/ 0 w 389"/>
                <a:gd name="T7" fmla="*/ 430 h 430"/>
                <a:gd name="T8" fmla="*/ 389 w 389"/>
                <a:gd name="T9" fmla="*/ 430 h 430"/>
                <a:gd name="T10" fmla="*/ 389 w 389"/>
                <a:gd name="T11" fmla="*/ 164 h 430"/>
              </a:gdLst>
              <a:ahLst/>
              <a:cxnLst>
                <a:cxn ang="0">
                  <a:pos x="T0" y="T1"/>
                </a:cxn>
                <a:cxn ang="0">
                  <a:pos x="T2" y="T3"/>
                </a:cxn>
                <a:cxn ang="0">
                  <a:pos x="T4" y="T5"/>
                </a:cxn>
                <a:cxn ang="0">
                  <a:pos x="T6" y="T7"/>
                </a:cxn>
                <a:cxn ang="0">
                  <a:pos x="T8" y="T9"/>
                </a:cxn>
                <a:cxn ang="0">
                  <a:pos x="T10" y="T11"/>
                </a:cxn>
              </a:cxnLst>
              <a:rect l="0" t="0" r="r" b="b"/>
              <a:pathLst>
                <a:path w="389" h="430">
                  <a:moveTo>
                    <a:pt x="389" y="164"/>
                  </a:moveTo>
                  <a:lnTo>
                    <a:pt x="195" y="0"/>
                  </a:lnTo>
                  <a:lnTo>
                    <a:pt x="0" y="164"/>
                  </a:lnTo>
                  <a:lnTo>
                    <a:pt x="0" y="430"/>
                  </a:lnTo>
                  <a:lnTo>
                    <a:pt x="389" y="430"/>
                  </a:lnTo>
                  <a:lnTo>
                    <a:pt x="389" y="164"/>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19" name="Freeform 89"/>
            <p:cNvSpPr>
              <a:spLocks/>
            </p:cNvSpPr>
            <p:nvPr/>
          </p:nvSpPr>
          <p:spPr bwMode="auto">
            <a:xfrm>
              <a:off x="8320734" y="-1163755"/>
              <a:ext cx="381000" cy="260350"/>
            </a:xfrm>
            <a:custGeom>
              <a:avLst/>
              <a:gdLst>
                <a:gd name="T0" fmla="*/ 163 w 240"/>
                <a:gd name="T1" fmla="*/ 0 h 164"/>
                <a:gd name="T2" fmla="*/ 240 w 240"/>
                <a:gd name="T3" fmla="*/ 0 h 164"/>
                <a:gd name="T4" fmla="*/ 45 w 240"/>
                <a:gd name="T5" fmla="*/ 164 h 164"/>
                <a:gd name="T6" fmla="*/ 0 w 240"/>
                <a:gd name="T7" fmla="*/ 164 h 164"/>
                <a:gd name="T8" fmla="*/ 145 w 240"/>
                <a:gd name="T9" fmla="*/ 41 h 164"/>
                <a:gd name="T10" fmla="*/ 163 w 240"/>
                <a:gd name="T11" fmla="*/ 0 h 164"/>
              </a:gdLst>
              <a:ahLst/>
              <a:cxnLst>
                <a:cxn ang="0">
                  <a:pos x="T0" y="T1"/>
                </a:cxn>
                <a:cxn ang="0">
                  <a:pos x="T2" y="T3"/>
                </a:cxn>
                <a:cxn ang="0">
                  <a:pos x="T4" y="T5"/>
                </a:cxn>
                <a:cxn ang="0">
                  <a:pos x="T6" y="T7"/>
                </a:cxn>
                <a:cxn ang="0">
                  <a:pos x="T8" y="T9"/>
                </a:cxn>
                <a:cxn ang="0">
                  <a:pos x="T10" y="T11"/>
                </a:cxn>
              </a:cxnLst>
              <a:rect l="0" t="0" r="r" b="b"/>
              <a:pathLst>
                <a:path w="240" h="164">
                  <a:moveTo>
                    <a:pt x="163" y="0"/>
                  </a:moveTo>
                  <a:lnTo>
                    <a:pt x="240" y="0"/>
                  </a:lnTo>
                  <a:lnTo>
                    <a:pt x="45" y="164"/>
                  </a:lnTo>
                  <a:lnTo>
                    <a:pt x="0" y="164"/>
                  </a:lnTo>
                  <a:lnTo>
                    <a:pt x="145" y="41"/>
                  </a:lnTo>
                  <a:lnTo>
                    <a:pt x="163"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20" name="Freeform 90"/>
            <p:cNvSpPr>
              <a:spLocks/>
            </p:cNvSpPr>
            <p:nvPr/>
          </p:nvSpPr>
          <p:spPr bwMode="auto">
            <a:xfrm>
              <a:off x="8579496" y="-1163755"/>
              <a:ext cx="1049337" cy="306388"/>
            </a:xfrm>
            <a:custGeom>
              <a:avLst/>
              <a:gdLst>
                <a:gd name="T0" fmla="*/ 476 w 661"/>
                <a:gd name="T1" fmla="*/ 0 h 193"/>
                <a:gd name="T2" fmla="*/ 0 w 661"/>
                <a:gd name="T3" fmla="*/ 0 h 193"/>
                <a:gd name="T4" fmla="*/ 88 w 661"/>
                <a:gd name="T5" fmla="*/ 47 h 193"/>
                <a:gd name="T6" fmla="*/ 262 w 661"/>
                <a:gd name="T7" fmla="*/ 193 h 193"/>
                <a:gd name="T8" fmla="*/ 661 w 661"/>
                <a:gd name="T9" fmla="*/ 193 h 193"/>
                <a:gd name="T10" fmla="*/ 485 w 661"/>
                <a:gd name="T11" fmla="*/ 45 h 193"/>
                <a:gd name="T12" fmla="*/ 476 w 661"/>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661" h="193">
                  <a:moveTo>
                    <a:pt x="476" y="0"/>
                  </a:moveTo>
                  <a:lnTo>
                    <a:pt x="0" y="0"/>
                  </a:lnTo>
                  <a:lnTo>
                    <a:pt x="88" y="47"/>
                  </a:lnTo>
                  <a:lnTo>
                    <a:pt x="262" y="193"/>
                  </a:lnTo>
                  <a:lnTo>
                    <a:pt x="661" y="193"/>
                  </a:lnTo>
                  <a:lnTo>
                    <a:pt x="485" y="45"/>
                  </a:lnTo>
                  <a:lnTo>
                    <a:pt x="47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21" name="Rectangle 95"/>
            <p:cNvSpPr>
              <a:spLocks noChangeArrowheads="1"/>
            </p:cNvSpPr>
            <p:nvPr/>
          </p:nvSpPr>
          <p:spPr bwMode="auto">
            <a:xfrm>
              <a:off x="8463609" y="-857367"/>
              <a:ext cx="466725" cy="376238"/>
            </a:xfrm>
            <a:prstGeom prst="rect">
              <a:avLst/>
            </a:prstGeom>
            <a:solidFill>
              <a:srgbClr val="01467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22" name="Rectangle 96"/>
            <p:cNvSpPr>
              <a:spLocks noChangeArrowheads="1"/>
            </p:cNvSpPr>
            <p:nvPr/>
          </p:nvSpPr>
          <p:spPr bwMode="auto">
            <a:xfrm>
              <a:off x="8463609" y="-857367"/>
              <a:ext cx="466725" cy="349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23" name="Rectangle 97"/>
            <p:cNvSpPr>
              <a:spLocks noChangeArrowheads="1"/>
            </p:cNvSpPr>
            <p:nvPr/>
          </p:nvSpPr>
          <p:spPr bwMode="auto">
            <a:xfrm>
              <a:off x="8454084" y="-582730"/>
              <a:ext cx="114300" cy="101600"/>
            </a:xfrm>
            <a:prstGeom prst="rect">
              <a:avLst/>
            </a:prstGeom>
            <a:solidFill>
              <a:srgbClr val="38A4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24" name="Rectangle 98"/>
            <p:cNvSpPr>
              <a:spLocks noChangeArrowheads="1"/>
            </p:cNvSpPr>
            <p:nvPr/>
          </p:nvSpPr>
          <p:spPr bwMode="auto">
            <a:xfrm>
              <a:off x="8568384" y="-582730"/>
              <a:ext cx="82550" cy="101600"/>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25" name="Rectangle 99"/>
            <p:cNvSpPr>
              <a:spLocks noChangeArrowheads="1"/>
            </p:cNvSpPr>
            <p:nvPr/>
          </p:nvSpPr>
          <p:spPr bwMode="auto">
            <a:xfrm>
              <a:off x="8496946" y="-582730"/>
              <a:ext cx="26987" cy="11113"/>
            </a:xfrm>
            <a:prstGeom prst="rect">
              <a:avLst/>
            </a:prstGeom>
            <a:solidFill>
              <a:srgbClr val="58AB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26" name="Rectangle 100"/>
            <p:cNvSpPr>
              <a:spLocks noChangeArrowheads="1"/>
            </p:cNvSpPr>
            <p:nvPr/>
          </p:nvSpPr>
          <p:spPr bwMode="auto">
            <a:xfrm>
              <a:off x="8454084" y="-689092"/>
              <a:ext cx="114300" cy="101600"/>
            </a:xfrm>
            <a:prstGeom prst="rect">
              <a:avLst/>
            </a:prstGeom>
            <a:solidFill>
              <a:srgbClr val="38A4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27" name="Rectangle 101"/>
            <p:cNvSpPr>
              <a:spLocks noChangeArrowheads="1"/>
            </p:cNvSpPr>
            <p:nvPr/>
          </p:nvSpPr>
          <p:spPr bwMode="auto">
            <a:xfrm>
              <a:off x="8568384" y="-689092"/>
              <a:ext cx="82550" cy="101600"/>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28" name="Rectangle 102"/>
            <p:cNvSpPr>
              <a:spLocks noChangeArrowheads="1"/>
            </p:cNvSpPr>
            <p:nvPr/>
          </p:nvSpPr>
          <p:spPr bwMode="auto">
            <a:xfrm>
              <a:off x="8496946" y="-689092"/>
              <a:ext cx="26987" cy="11113"/>
            </a:xfrm>
            <a:prstGeom prst="rect">
              <a:avLst/>
            </a:prstGeom>
            <a:solidFill>
              <a:srgbClr val="58AB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29" name="Rectangle 103"/>
            <p:cNvSpPr>
              <a:spLocks noChangeArrowheads="1"/>
            </p:cNvSpPr>
            <p:nvPr/>
          </p:nvSpPr>
          <p:spPr bwMode="auto">
            <a:xfrm>
              <a:off x="8454084" y="-795455"/>
              <a:ext cx="114300" cy="100013"/>
            </a:xfrm>
            <a:prstGeom prst="rect">
              <a:avLst/>
            </a:prstGeom>
            <a:solidFill>
              <a:srgbClr val="38A4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30" name="Rectangle 104"/>
            <p:cNvSpPr>
              <a:spLocks noChangeArrowheads="1"/>
            </p:cNvSpPr>
            <p:nvPr/>
          </p:nvSpPr>
          <p:spPr bwMode="auto">
            <a:xfrm>
              <a:off x="8568384" y="-795455"/>
              <a:ext cx="82550" cy="100013"/>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31" name="Rectangle 105"/>
            <p:cNvSpPr>
              <a:spLocks noChangeArrowheads="1"/>
            </p:cNvSpPr>
            <p:nvPr/>
          </p:nvSpPr>
          <p:spPr bwMode="auto">
            <a:xfrm>
              <a:off x="8498534" y="-795455"/>
              <a:ext cx="25400" cy="12700"/>
            </a:xfrm>
            <a:prstGeom prst="rect">
              <a:avLst/>
            </a:prstGeom>
            <a:solidFill>
              <a:srgbClr val="58AB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32" name="Rectangle 106"/>
            <p:cNvSpPr>
              <a:spLocks noChangeArrowheads="1"/>
            </p:cNvSpPr>
            <p:nvPr/>
          </p:nvSpPr>
          <p:spPr bwMode="auto">
            <a:xfrm>
              <a:off x="8593784" y="-582730"/>
              <a:ext cx="114300" cy="101600"/>
            </a:xfrm>
            <a:prstGeom prst="rect">
              <a:avLst/>
            </a:prstGeom>
            <a:solidFill>
              <a:srgbClr val="38A4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33" name="Rectangle 107"/>
            <p:cNvSpPr>
              <a:spLocks noChangeArrowheads="1"/>
            </p:cNvSpPr>
            <p:nvPr/>
          </p:nvSpPr>
          <p:spPr bwMode="auto">
            <a:xfrm>
              <a:off x="8708084" y="-582730"/>
              <a:ext cx="82550" cy="101600"/>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34" name="Rectangle 108"/>
            <p:cNvSpPr>
              <a:spLocks noChangeArrowheads="1"/>
            </p:cNvSpPr>
            <p:nvPr/>
          </p:nvSpPr>
          <p:spPr bwMode="auto">
            <a:xfrm>
              <a:off x="8636646" y="-582730"/>
              <a:ext cx="26987" cy="11113"/>
            </a:xfrm>
            <a:prstGeom prst="rect">
              <a:avLst/>
            </a:prstGeom>
            <a:solidFill>
              <a:srgbClr val="58AB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35" name="Rectangle 109"/>
            <p:cNvSpPr>
              <a:spLocks noChangeArrowheads="1"/>
            </p:cNvSpPr>
            <p:nvPr/>
          </p:nvSpPr>
          <p:spPr bwMode="auto">
            <a:xfrm>
              <a:off x="8593784" y="-689092"/>
              <a:ext cx="114300" cy="101600"/>
            </a:xfrm>
            <a:prstGeom prst="rect">
              <a:avLst/>
            </a:prstGeom>
            <a:solidFill>
              <a:srgbClr val="38A4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36" name="Rectangle 110"/>
            <p:cNvSpPr>
              <a:spLocks noChangeArrowheads="1"/>
            </p:cNvSpPr>
            <p:nvPr/>
          </p:nvSpPr>
          <p:spPr bwMode="auto">
            <a:xfrm>
              <a:off x="8708084" y="-689092"/>
              <a:ext cx="82550" cy="101600"/>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37" name="Rectangle 111"/>
            <p:cNvSpPr>
              <a:spLocks noChangeArrowheads="1"/>
            </p:cNvSpPr>
            <p:nvPr/>
          </p:nvSpPr>
          <p:spPr bwMode="auto">
            <a:xfrm>
              <a:off x="8638234" y="-689092"/>
              <a:ext cx="25400" cy="11113"/>
            </a:xfrm>
            <a:prstGeom prst="rect">
              <a:avLst/>
            </a:prstGeom>
            <a:solidFill>
              <a:srgbClr val="58AB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38" name="Rectangle 112"/>
            <p:cNvSpPr>
              <a:spLocks noChangeArrowheads="1"/>
            </p:cNvSpPr>
            <p:nvPr/>
          </p:nvSpPr>
          <p:spPr bwMode="auto">
            <a:xfrm>
              <a:off x="8593784" y="-795455"/>
              <a:ext cx="114300" cy="100013"/>
            </a:xfrm>
            <a:prstGeom prst="rect">
              <a:avLst/>
            </a:prstGeom>
            <a:solidFill>
              <a:srgbClr val="38A4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39" name="Rectangle 113"/>
            <p:cNvSpPr>
              <a:spLocks noChangeArrowheads="1"/>
            </p:cNvSpPr>
            <p:nvPr/>
          </p:nvSpPr>
          <p:spPr bwMode="auto">
            <a:xfrm>
              <a:off x="8708084" y="-795455"/>
              <a:ext cx="82550" cy="100013"/>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40" name="Rectangle 114"/>
            <p:cNvSpPr>
              <a:spLocks noChangeArrowheads="1"/>
            </p:cNvSpPr>
            <p:nvPr/>
          </p:nvSpPr>
          <p:spPr bwMode="auto">
            <a:xfrm>
              <a:off x="8638234" y="-795455"/>
              <a:ext cx="25400" cy="12700"/>
            </a:xfrm>
            <a:prstGeom prst="rect">
              <a:avLst/>
            </a:prstGeom>
            <a:solidFill>
              <a:srgbClr val="58AB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41" name="Rectangle 115"/>
            <p:cNvSpPr>
              <a:spLocks noChangeArrowheads="1"/>
            </p:cNvSpPr>
            <p:nvPr/>
          </p:nvSpPr>
          <p:spPr bwMode="auto">
            <a:xfrm>
              <a:off x="8733484" y="-582730"/>
              <a:ext cx="114300" cy="101600"/>
            </a:xfrm>
            <a:prstGeom prst="rect">
              <a:avLst/>
            </a:prstGeom>
            <a:solidFill>
              <a:srgbClr val="38A4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42" name="Rectangle 116"/>
            <p:cNvSpPr>
              <a:spLocks noChangeArrowheads="1"/>
            </p:cNvSpPr>
            <p:nvPr/>
          </p:nvSpPr>
          <p:spPr bwMode="auto">
            <a:xfrm>
              <a:off x="8847784" y="-582730"/>
              <a:ext cx="82550" cy="101600"/>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43" name="Rectangle 117"/>
            <p:cNvSpPr>
              <a:spLocks noChangeArrowheads="1"/>
            </p:cNvSpPr>
            <p:nvPr/>
          </p:nvSpPr>
          <p:spPr bwMode="auto">
            <a:xfrm>
              <a:off x="8776346" y="-582730"/>
              <a:ext cx="26987" cy="11113"/>
            </a:xfrm>
            <a:prstGeom prst="rect">
              <a:avLst/>
            </a:prstGeom>
            <a:solidFill>
              <a:srgbClr val="58AB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44" name="Rectangle 118"/>
            <p:cNvSpPr>
              <a:spLocks noChangeArrowheads="1"/>
            </p:cNvSpPr>
            <p:nvPr/>
          </p:nvSpPr>
          <p:spPr bwMode="auto">
            <a:xfrm>
              <a:off x="8733484" y="-689092"/>
              <a:ext cx="114300" cy="101600"/>
            </a:xfrm>
            <a:prstGeom prst="rect">
              <a:avLst/>
            </a:prstGeom>
            <a:solidFill>
              <a:srgbClr val="38A4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45" name="Rectangle 119"/>
            <p:cNvSpPr>
              <a:spLocks noChangeArrowheads="1"/>
            </p:cNvSpPr>
            <p:nvPr/>
          </p:nvSpPr>
          <p:spPr bwMode="auto">
            <a:xfrm>
              <a:off x="8847784" y="-689092"/>
              <a:ext cx="82550" cy="101600"/>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46" name="Rectangle 120"/>
            <p:cNvSpPr>
              <a:spLocks noChangeArrowheads="1"/>
            </p:cNvSpPr>
            <p:nvPr/>
          </p:nvSpPr>
          <p:spPr bwMode="auto">
            <a:xfrm>
              <a:off x="8777934" y="-689092"/>
              <a:ext cx="25400" cy="11113"/>
            </a:xfrm>
            <a:prstGeom prst="rect">
              <a:avLst/>
            </a:prstGeom>
            <a:solidFill>
              <a:srgbClr val="58AB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47" name="Rectangle 121"/>
            <p:cNvSpPr>
              <a:spLocks noChangeArrowheads="1"/>
            </p:cNvSpPr>
            <p:nvPr/>
          </p:nvSpPr>
          <p:spPr bwMode="auto">
            <a:xfrm>
              <a:off x="8733484" y="-795455"/>
              <a:ext cx="114300" cy="100013"/>
            </a:xfrm>
            <a:prstGeom prst="rect">
              <a:avLst/>
            </a:prstGeom>
            <a:solidFill>
              <a:srgbClr val="38A4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48" name="Rectangle 122"/>
            <p:cNvSpPr>
              <a:spLocks noChangeArrowheads="1"/>
            </p:cNvSpPr>
            <p:nvPr/>
          </p:nvSpPr>
          <p:spPr bwMode="auto">
            <a:xfrm>
              <a:off x="8847784" y="-795455"/>
              <a:ext cx="82550" cy="100013"/>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49" name="Rectangle 123"/>
            <p:cNvSpPr>
              <a:spLocks noChangeArrowheads="1"/>
            </p:cNvSpPr>
            <p:nvPr/>
          </p:nvSpPr>
          <p:spPr bwMode="auto">
            <a:xfrm>
              <a:off x="8777934" y="-795455"/>
              <a:ext cx="25400" cy="12700"/>
            </a:xfrm>
            <a:prstGeom prst="rect">
              <a:avLst/>
            </a:prstGeom>
            <a:solidFill>
              <a:srgbClr val="58AB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50" name="Freeform 124"/>
            <p:cNvSpPr>
              <a:spLocks/>
            </p:cNvSpPr>
            <p:nvPr/>
          </p:nvSpPr>
          <p:spPr bwMode="auto">
            <a:xfrm>
              <a:off x="8587434" y="-981192"/>
              <a:ext cx="53975" cy="79375"/>
            </a:xfrm>
            <a:custGeom>
              <a:avLst/>
              <a:gdLst>
                <a:gd name="T0" fmla="*/ 0 w 26"/>
                <a:gd name="T1" fmla="*/ 37 h 39"/>
                <a:gd name="T2" fmla="*/ 0 w 26"/>
                <a:gd name="T3" fmla="*/ 29 h 39"/>
                <a:gd name="T4" fmla="*/ 5 w 26"/>
                <a:gd name="T5" fmla="*/ 32 h 39"/>
                <a:gd name="T6" fmla="*/ 10 w 26"/>
                <a:gd name="T7" fmla="*/ 33 h 39"/>
                <a:gd name="T8" fmla="*/ 13 w 26"/>
                <a:gd name="T9" fmla="*/ 32 h 39"/>
                <a:gd name="T10" fmla="*/ 15 w 26"/>
                <a:gd name="T11" fmla="*/ 32 h 39"/>
                <a:gd name="T12" fmla="*/ 17 w 26"/>
                <a:gd name="T13" fmla="*/ 30 h 39"/>
                <a:gd name="T14" fmla="*/ 17 w 26"/>
                <a:gd name="T15" fmla="*/ 29 h 39"/>
                <a:gd name="T16" fmla="*/ 16 w 26"/>
                <a:gd name="T17" fmla="*/ 27 h 39"/>
                <a:gd name="T18" fmla="*/ 15 w 26"/>
                <a:gd name="T19" fmla="*/ 25 h 39"/>
                <a:gd name="T20" fmla="*/ 12 w 26"/>
                <a:gd name="T21" fmla="*/ 24 h 39"/>
                <a:gd name="T22" fmla="*/ 9 w 26"/>
                <a:gd name="T23" fmla="*/ 22 h 39"/>
                <a:gd name="T24" fmla="*/ 2 w 26"/>
                <a:gd name="T25" fmla="*/ 18 h 39"/>
                <a:gd name="T26" fmla="*/ 0 w 26"/>
                <a:gd name="T27" fmla="*/ 11 h 39"/>
                <a:gd name="T28" fmla="*/ 1 w 26"/>
                <a:gd name="T29" fmla="*/ 6 h 39"/>
                <a:gd name="T30" fmla="*/ 4 w 26"/>
                <a:gd name="T31" fmla="*/ 2 h 39"/>
                <a:gd name="T32" fmla="*/ 9 w 26"/>
                <a:gd name="T33" fmla="*/ 0 h 39"/>
                <a:gd name="T34" fmla="*/ 15 w 26"/>
                <a:gd name="T35" fmla="*/ 0 h 39"/>
                <a:gd name="T36" fmla="*/ 20 w 26"/>
                <a:gd name="T37" fmla="*/ 0 h 39"/>
                <a:gd name="T38" fmla="*/ 24 w 26"/>
                <a:gd name="T39" fmla="*/ 1 h 39"/>
                <a:gd name="T40" fmla="*/ 24 w 26"/>
                <a:gd name="T41" fmla="*/ 9 h 39"/>
                <a:gd name="T42" fmla="*/ 22 w 26"/>
                <a:gd name="T43" fmla="*/ 8 h 39"/>
                <a:gd name="T44" fmla="*/ 20 w 26"/>
                <a:gd name="T45" fmla="*/ 7 h 39"/>
                <a:gd name="T46" fmla="*/ 17 w 26"/>
                <a:gd name="T47" fmla="*/ 7 h 39"/>
                <a:gd name="T48" fmla="*/ 15 w 26"/>
                <a:gd name="T49" fmla="*/ 7 h 39"/>
                <a:gd name="T50" fmla="*/ 13 w 26"/>
                <a:gd name="T51" fmla="*/ 7 h 39"/>
                <a:gd name="T52" fmla="*/ 11 w 26"/>
                <a:gd name="T53" fmla="*/ 8 h 39"/>
                <a:gd name="T54" fmla="*/ 9 w 26"/>
                <a:gd name="T55" fmla="*/ 9 h 39"/>
                <a:gd name="T56" fmla="*/ 9 w 26"/>
                <a:gd name="T57" fmla="*/ 10 h 39"/>
                <a:gd name="T58" fmla="*/ 9 w 26"/>
                <a:gd name="T59" fmla="*/ 12 h 39"/>
                <a:gd name="T60" fmla="*/ 11 w 26"/>
                <a:gd name="T61" fmla="*/ 14 h 39"/>
                <a:gd name="T62" fmla="*/ 13 w 26"/>
                <a:gd name="T63" fmla="*/ 15 h 39"/>
                <a:gd name="T64" fmla="*/ 16 w 26"/>
                <a:gd name="T65" fmla="*/ 16 h 39"/>
                <a:gd name="T66" fmla="*/ 20 w 26"/>
                <a:gd name="T67" fmla="*/ 18 h 39"/>
                <a:gd name="T68" fmla="*/ 23 w 26"/>
                <a:gd name="T69" fmla="*/ 21 h 39"/>
                <a:gd name="T70" fmla="*/ 25 w 26"/>
                <a:gd name="T71" fmla="*/ 24 h 39"/>
                <a:gd name="T72" fmla="*/ 26 w 26"/>
                <a:gd name="T73" fmla="*/ 28 h 39"/>
                <a:gd name="T74" fmla="*/ 25 w 26"/>
                <a:gd name="T75" fmla="*/ 33 h 39"/>
                <a:gd name="T76" fmla="*/ 21 w 26"/>
                <a:gd name="T77" fmla="*/ 37 h 39"/>
                <a:gd name="T78" fmla="*/ 17 w 26"/>
                <a:gd name="T79" fmla="*/ 39 h 39"/>
                <a:gd name="T80" fmla="*/ 11 w 26"/>
                <a:gd name="T81" fmla="*/ 39 h 39"/>
                <a:gd name="T82" fmla="*/ 5 w 26"/>
                <a:gd name="T83" fmla="*/ 39 h 39"/>
                <a:gd name="T84" fmla="*/ 0 w 26"/>
                <a:gd name="T85"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39">
                  <a:moveTo>
                    <a:pt x="0" y="37"/>
                  </a:moveTo>
                  <a:cubicBezTo>
                    <a:pt x="0" y="29"/>
                    <a:pt x="0" y="29"/>
                    <a:pt x="0" y="29"/>
                  </a:cubicBezTo>
                  <a:cubicBezTo>
                    <a:pt x="1" y="30"/>
                    <a:pt x="3" y="31"/>
                    <a:pt x="5" y="32"/>
                  </a:cubicBezTo>
                  <a:cubicBezTo>
                    <a:pt x="7" y="32"/>
                    <a:pt x="9" y="33"/>
                    <a:pt x="10" y="33"/>
                  </a:cubicBezTo>
                  <a:cubicBezTo>
                    <a:pt x="12" y="33"/>
                    <a:pt x="12" y="33"/>
                    <a:pt x="13" y="32"/>
                  </a:cubicBezTo>
                  <a:cubicBezTo>
                    <a:pt x="14" y="32"/>
                    <a:pt x="15" y="32"/>
                    <a:pt x="15" y="32"/>
                  </a:cubicBezTo>
                  <a:cubicBezTo>
                    <a:pt x="16" y="31"/>
                    <a:pt x="16" y="31"/>
                    <a:pt x="17" y="30"/>
                  </a:cubicBezTo>
                  <a:cubicBezTo>
                    <a:pt x="17" y="30"/>
                    <a:pt x="17" y="29"/>
                    <a:pt x="17" y="29"/>
                  </a:cubicBezTo>
                  <a:cubicBezTo>
                    <a:pt x="17" y="28"/>
                    <a:pt x="17" y="27"/>
                    <a:pt x="16" y="27"/>
                  </a:cubicBezTo>
                  <a:cubicBezTo>
                    <a:pt x="16" y="26"/>
                    <a:pt x="15" y="26"/>
                    <a:pt x="15" y="25"/>
                  </a:cubicBezTo>
                  <a:cubicBezTo>
                    <a:pt x="14" y="25"/>
                    <a:pt x="13" y="24"/>
                    <a:pt x="12" y="24"/>
                  </a:cubicBezTo>
                  <a:cubicBezTo>
                    <a:pt x="11" y="23"/>
                    <a:pt x="10" y="23"/>
                    <a:pt x="9" y="22"/>
                  </a:cubicBezTo>
                  <a:cubicBezTo>
                    <a:pt x="6" y="21"/>
                    <a:pt x="3" y="20"/>
                    <a:pt x="2" y="18"/>
                  </a:cubicBezTo>
                  <a:cubicBezTo>
                    <a:pt x="0" y="16"/>
                    <a:pt x="0" y="14"/>
                    <a:pt x="0" y="11"/>
                  </a:cubicBezTo>
                  <a:cubicBezTo>
                    <a:pt x="0" y="9"/>
                    <a:pt x="0" y="7"/>
                    <a:pt x="1" y="6"/>
                  </a:cubicBezTo>
                  <a:cubicBezTo>
                    <a:pt x="2" y="5"/>
                    <a:pt x="3" y="3"/>
                    <a:pt x="4" y="2"/>
                  </a:cubicBezTo>
                  <a:cubicBezTo>
                    <a:pt x="6" y="2"/>
                    <a:pt x="7" y="1"/>
                    <a:pt x="9" y="0"/>
                  </a:cubicBezTo>
                  <a:cubicBezTo>
                    <a:pt x="11" y="0"/>
                    <a:pt x="13" y="0"/>
                    <a:pt x="15" y="0"/>
                  </a:cubicBezTo>
                  <a:cubicBezTo>
                    <a:pt x="17" y="0"/>
                    <a:pt x="19" y="0"/>
                    <a:pt x="20" y="0"/>
                  </a:cubicBezTo>
                  <a:cubicBezTo>
                    <a:pt x="22" y="0"/>
                    <a:pt x="23" y="1"/>
                    <a:pt x="24" y="1"/>
                  </a:cubicBezTo>
                  <a:cubicBezTo>
                    <a:pt x="24" y="9"/>
                    <a:pt x="24" y="9"/>
                    <a:pt x="24" y="9"/>
                  </a:cubicBezTo>
                  <a:cubicBezTo>
                    <a:pt x="24" y="9"/>
                    <a:pt x="23" y="8"/>
                    <a:pt x="22" y="8"/>
                  </a:cubicBezTo>
                  <a:cubicBezTo>
                    <a:pt x="21" y="8"/>
                    <a:pt x="21" y="7"/>
                    <a:pt x="20" y="7"/>
                  </a:cubicBezTo>
                  <a:cubicBezTo>
                    <a:pt x="19" y="7"/>
                    <a:pt x="18" y="7"/>
                    <a:pt x="17" y="7"/>
                  </a:cubicBezTo>
                  <a:cubicBezTo>
                    <a:pt x="17" y="7"/>
                    <a:pt x="16" y="7"/>
                    <a:pt x="15" y="7"/>
                  </a:cubicBezTo>
                  <a:cubicBezTo>
                    <a:pt x="14" y="7"/>
                    <a:pt x="13" y="7"/>
                    <a:pt x="13" y="7"/>
                  </a:cubicBezTo>
                  <a:cubicBezTo>
                    <a:pt x="12" y="7"/>
                    <a:pt x="11" y="7"/>
                    <a:pt x="11" y="8"/>
                  </a:cubicBezTo>
                  <a:cubicBezTo>
                    <a:pt x="10" y="8"/>
                    <a:pt x="10" y="8"/>
                    <a:pt x="9" y="9"/>
                  </a:cubicBezTo>
                  <a:cubicBezTo>
                    <a:pt x="9" y="9"/>
                    <a:pt x="9" y="10"/>
                    <a:pt x="9" y="10"/>
                  </a:cubicBezTo>
                  <a:cubicBezTo>
                    <a:pt x="9" y="11"/>
                    <a:pt x="9" y="12"/>
                    <a:pt x="9" y="12"/>
                  </a:cubicBezTo>
                  <a:cubicBezTo>
                    <a:pt x="10" y="13"/>
                    <a:pt x="10" y="13"/>
                    <a:pt x="11" y="14"/>
                  </a:cubicBezTo>
                  <a:cubicBezTo>
                    <a:pt x="11" y="14"/>
                    <a:pt x="12" y="15"/>
                    <a:pt x="13" y="15"/>
                  </a:cubicBezTo>
                  <a:cubicBezTo>
                    <a:pt x="14" y="15"/>
                    <a:pt x="15" y="16"/>
                    <a:pt x="16" y="16"/>
                  </a:cubicBezTo>
                  <a:cubicBezTo>
                    <a:pt x="18" y="17"/>
                    <a:pt x="19" y="18"/>
                    <a:pt x="20" y="18"/>
                  </a:cubicBezTo>
                  <a:cubicBezTo>
                    <a:pt x="21" y="19"/>
                    <a:pt x="22" y="20"/>
                    <a:pt x="23" y="21"/>
                  </a:cubicBezTo>
                  <a:cubicBezTo>
                    <a:pt x="24" y="22"/>
                    <a:pt x="25" y="23"/>
                    <a:pt x="25" y="24"/>
                  </a:cubicBezTo>
                  <a:cubicBezTo>
                    <a:pt x="26" y="25"/>
                    <a:pt x="26" y="26"/>
                    <a:pt x="26" y="28"/>
                  </a:cubicBezTo>
                  <a:cubicBezTo>
                    <a:pt x="26" y="30"/>
                    <a:pt x="26" y="32"/>
                    <a:pt x="25" y="33"/>
                  </a:cubicBezTo>
                  <a:cubicBezTo>
                    <a:pt x="24" y="35"/>
                    <a:pt x="23" y="36"/>
                    <a:pt x="21" y="37"/>
                  </a:cubicBezTo>
                  <a:cubicBezTo>
                    <a:pt x="20" y="38"/>
                    <a:pt x="18" y="39"/>
                    <a:pt x="17" y="39"/>
                  </a:cubicBezTo>
                  <a:cubicBezTo>
                    <a:pt x="15" y="39"/>
                    <a:pt x="13" y="39"/>
                    <a:pt x="11" y="39"/>
                  </a:cubicBezTo>
                  <a:cubicBezTo>
                    <a:pt x="9" y="39"/>
                    <a:pt x="7" y="39"/>
                    <a:pt x="5" y="39"/>
                  </a:cubicBezTo>
                  <a:cubicBezTo>
                    <a:pt x="3" y="39"/>
                    <a:pt x="1" y="38"/>
                    <a:pt x="0"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51" name="Freeform 125"/>
            <p:cNvSpPr>
              <a:spLocks noEditPoints="1"/>
            </p:cNvSpPr>
            <p:nvPr/>
          </p:nvSpPr>
          <p:spPr bwMode="auto">
            <a:xfrm>
              <a:off x="8649346" y="-981192"/>
              <a:ext cx="84137" cy="88900"/>
            </a:xfrm>
            <a:custGeom>
              <a:avLst/>
              <a:gdLst>
                <a:gd name="T0" fmla="*/ 19 w 41"/>
                <a:gd name="T1" fmla="*/ 39 h 44"/>
                <a:gd name="T2" fmla="*/ 5 w 41"/>
                <a:gd name="T3" fmla="*/ 34 h 44"/>
                <a:gd name="T4" fmla="*/ 0 w 41"/>
                <a:gd name="T5" fmla="*/ 20 h 44"/>
                <a:gd name="T6" fmla="*/ 5 w 41"/>
                <a:gd name="T7" fmla="*/ 5 h 44"/>
                <a:gd name="T8" fmla="*/ 19 w 41"/>
                <a:gd name="T9" fmla="*/ 0 h 44"/>
                <a:gd name="T10" fmla="*/ 32 w 41"/>
                <a:gd name="T11" fmla="*/ 5 h 44"/>
                <a:gd name="T12" fmla="*/ 38 w 41"/>
                <a:gd name="T13" fmla="*/ 19 h 44"/>
                <a:gd name="T14" fmla="*/ 32 w 41"/>
                <a:gd name="T15" fmla="*/ 34 h 44"/>
                <a:gd name="T16" fmla="*/ 32 w 41"/>
                <a:gd name="T17" fmla="*/ 34 h 44"/>
                <a:gd name="T18" fmla="*/ 32 w 41"/>
                <a:gd name="T19" fmla="*/ 35 h 44"/>
                <a:gd name="T20" fmla="*/ 41 w 41"/>
                <a:gd name="T21" fmla="*/ 44 h 44"/>
                <a:gd name="T22" fmla="*/ 29 w 41"/>
                <a:gd name="T23" fmla="*/ 44 h 44"/>
                <a:gd name="T24" fmla="*/ 24 w 41"/>
                <a:gd name="T25" fmla="*/ 39 h 44"/>
                <a:gd name="T26" fmla="*/ 19 w 41"/>
                <a:gd name="T27" fmla="*/ 39 h 44"/>
                <a:gd name="T28" fmla="*/ 19 w 41"/>
                <a:gd name="T29" fmla="*/ 7 h 44"/>
                <a:gd name="T30" fmla="*/ 12 w 41"/>
                <a:gd name="T31" fmla="*/ 11 h 44"/>
                <a:gd name="T32" fmla="*/ 9 w 41"/>
                <a:gd name="T33" fmla="*/ 20 h 44"/>
                <a:gd name="T34" fmla="*/ 12 w 41"/>
                <a:gd name="T35" fmla="*/ 29 h 44"/>
                <a:gd name="T36" fmla="*/ 19 w 41"/>
                <a:gd name="T37" fmla="*/ 32 h 44"/>
                <a:gd name="T38" fmla="*/ 26 w 41"/>
                <a:gd name="T39" fmla="*/ 29 h 44"/>
                <a:gd name="T40" fmla="*/ 28 w 41"/>
                <a:gd name="T41" fmla="*/ 20 h 44"/>
                <a:gd name="T42" fmla="*/ 26 w 41"/>
                <a:gd name="T43" fmla="*/ 11 h 44"/>
                <a:gd name="T44" fmla="*/ 19 w 41"/>
                <a:gd name="T45"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 h="44">
                  <a:moveTo>
                    <a:pt x="19" y="39"/>
                  </a:moveTo>
                  <a:cubicBezTo>
                    <a:pt x="13" y="39"/>
                    <a:pt x="9" y="38"/>
                    <a:pt x="5" y="34"/>
                  </a:cubicBezTo>
                  <a:cubicBezTo>
                    <a:pt x="2" y="31"/>
                    <a:pt x="0" y="26"/>
                    <a:pt x="0" y="20"/>
                  </a:cubicBezTo>
                  <a:cubicBezTo>
                    <a:pt x="0" y="14"/>
                    <a:pt x="2" y="9"/>
                    <a:pt x="5" y="5"/>
                  </a:cubicBezTo>
                  <a:cubicBezTo>
                    <a:pt x="9" y="2"/>
                    <a:pt x="13" y="0"/>
                    <a:pt x="19" y="0"/>
                  </a:cubicBezTo>
                  <a:cubicBezTo>
                    <a:pt x="25" y="0"/>
                    <a:pt x="29" y="2"/>
                    <a:pt x="32" y="5"/>
                  </a:cubicBezTo>
                  <a:cubicBezTo>
                    <a:pt x="36" y="9"/>
                    <a:pt x="38" y="13"/>
                    <a:pt x="38" y="19"/>
                  </a:cubicBezTo>
                  <a:cubicBezTo>
                    <a:pt x="38" y="25"/>
                    <a:pt x="36" y="30"/>
                    <a:pt x="32" y="34"/>
                  </a:cubicBezTo>
                  <a:cubicBezTo>
                    <a:pt x="32" y="34"/>
                    <a:pt x="32" y="34"/>
                    <a:pt x="32" y="34"/>
                  </a:cubicBezTo>
                  <a:cubicBezTo>
                    <a:pt x="32" y="34"/>
                    <a:pt x="32" y="35"/>
                    <a:pt x="32" y="35"/>
                  </a:cubicBezTo>
                  <a:cubicBezTo>
                    <a:pt x="41" y="44"/>
                    <a:pt x="41" y="44"/>
                    <a:pt x="41" y="44"/>
                  </a:cubicBezTo>
                  <a:cubicBezTo>
                    <a:pt x="29" y="44"/>
                    <a:pt x="29" y="44"/>
                    <a:pt x="29" y="44"/>
                  </a:cubicBezTo>
                  <a:cubicBezTo>
                    <a:pt x="24" y="39"/>
                    <a:pt x="24" y="39"/>
                    <a:pt x="24" y="39"/>
                  </a:cubicBezTo>
                  <a:cubicBezTo>
                    <a:pt x="22" y="39"/>
                    <a:pt x="21" y="39"/>
                    <a:pt x="19" y="39"/>
                  </a:cubicBezTo>
                  <a:close/>
                  <a:moveTo>
                    <a:pt x="19" y="7"/>
                  </a:moveTo>
                  <a:cubicBezTo>
                    <a:pt x="16" y="7"/>
                    <a:pt x="14" y="8"/>
                    <a:pt x="12" y="11"/>
                  </a:cubicBezTo>
                  <a:cubicBezTo>
                    <a:pt x="10" y="13"/>
                    <a:pt x="9" y="16"/>
                    <a:pt x="9" y="20"/>
                  </a:cubicBezTo>
                  <a:cubicBezTo>
                    <a:pt x="9" y="23"/>
                    <a:pt x="10" y="26"/>
                    <a:pt x="12" y="29"/>
                  </a:cubicBezTo>
                  <a:cubicBezTo>
                    <a:pt x="13" y="31"/>
                    <a:pt x="16" y="32"/>
                    <a:pt x="19" y="32"/>
                  </a:cubicBezTo>
                  <a:cubicBezTo>
                    <a:pt x="22" y="32"/>
                    <a:pt x="24" y="31"/>
                    <a:pt x="26" y="29"/>
                  </a:cubicBezTo>
                  <a:cubicBezTo>
                    <a:pt x="28" y="27"/>
                    <a:pt x="28" y="24"/>
                    <a:pt x="28" y="20"/>
                  </a:cubicBezTo>
                  <a:cubicBezTo>
                    <a:pt x="28" y="16"/>
                    <a:pt x="28" y="13"/>
                    <a:pt x="26" y="11"/>
                  </a:cubicBezTo>
                  <a:cubicBezTo>
                    <a:pt x="24" y="8"/>
                    <a:pt x="22" y="7"/>
                    <a:pt x="19"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52" name="Freeform 126"/>
            <p:cNvSpPr>
              <a:spLocks/>
            </p:cNvSpPr>
            <p:nvPr/>
          </p:nvSpPr>
          <p:spPr bwMode="auto">
            <a:xfrm>
              <a:off x="8739834" y="-981192"/>
              <a:ext cx="46037" cy="79375"/>
            </a:xfrm>
            <a:custGeom>
              <a:avLst/>
              <a:gdLst>
                <a:gd name="T0" fmla="*/ 29 w 29"/>
                <a:gd name="T1" fmla="*/ 50 h 50"/>
                <a:gd name="T2" fmla="*/ 0 w 29"/>
                <a:gd name="T3" fmla="*/ 50 h 50"/>
                <a:gd name="T4" fmla="*/ 0 w 29"/>
                <a:gd name="T5" fmla="*/ 0 h 50"/>
                <a:gd name="T6" fmla="*/ 11 w 29"/>
                <a:gd name="T7" fmla="*/ 0 h 50"/>
                <a:gd name="T8" fmla="*/ 11 w 29"/>
                <a:gd name="T9" fmla="*/ 41 h 50"/>
                <a:gd name="T10" fmla="*/ 29 w 29"/>
                <a:gd name="T11" fmla="*/ 41 h 50"/>
                <a:gd name="T12" fmla="*/ 29 w 29"/>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29" h="50">
                  <a:moveTo>
                    <a:pt x="29" y="50"/>
                  </a:moveTo>
                  <a:lnTo>
                    <a:pt x="0" y="50"/>
                  </a:lnTo>
                  <a:lnTo>
                    <a:pt x="0" y="0"/>
                  </a:lnTo>
                  <a:lnTo>
                    <a:pt x="11" y="0"/>
                  </a:lnTo>
                  <a:lnTo>
                    <a:pt x="11" y="41"/>
                  </a:lnTo>
                  <a:lnTo>
                    <a:pt x="29" y="41"/>
                  </a:lnTo>
                  <a:lnTo>
                    <a:pt x="29"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53" name="Rectangle 52"/>
            <p:cNvSpPr/>
            <p:nvPr/>
          </p:nvSpPr>
          <p:spPr bwMode="auto">
            <a:xfrm>
              <a:off x="9001539" y="-1363460"/>
              <a:ext cx="1090149" cy="541018"/>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349724" indent="-349724" algn="ctr" defTabSz="951028" fontAlgn="base">
                <a:lnSpc>
                  <a:spcPct val="90000"/>
                </a:lnSpc>
                <a:spcBef>
                  <a:spcPct val="0"/>
                </a:spcBef>
                <a:spcAft>
                  <a:spcPct val="0"/>
                </a:spcAft>
                <a:buFont typeface="Wingdings 3" panose="05040102010807070707" pitchFamily="18" charset="2"/>
                <a:buChar char="Æ"/>
                <a:defRPr/>
              </a:pPr>
              <a:endParaRPr lang="en-US" sz="2040" b="1" kern="0" dirty="0" err="1">
                <a:solidFill>
                  <a:srgbClr val="FFFFFF"/>
                </a:solidFill>
                <a:latin typeface="Segoe UI Light"/>
                <a:ea typeface="Segoe UI" pitchFamily="34" charset="0"/>
                <a:cs typeface="Segoe UI" pitchFamily="34" charset="0"/>
              </a:endParaRPr>
            </a:p>
          </p:txBody>
        </p:sp>
        <p:grpSp>
          <p:nvGrpSpPr>
            <p:cNvPr id="54" name="Group 53"/>
            <p:cNvGrpSpPr/>
            <p:nvPr/>
          </p:nvGrpSpPr>
          <p:grpSpPr>
            <a:xfrm>
              <a:off x="8985896" y="-1542000"/>
              <a:ext cx="914401" cy="1187440"/>
              <a:chOff x="6586081" y="-1693595"/>
              <a:chExt cx="914401" cy="1187440"/>
            </a:xfrm>
          </p:grpSpPr>
          <p:sp>
            <p:nvSpPr>
              <p:cNvPr id="55" name="Oval 54"/>
              <p:cNvSpPr>
                <a:spLocks noChangeArrowheads="1"/>
              </p:cNvSpPr>
              <p:nvPr/>
            </p:nvSpPr>
            <p:spPr bwMode="auto">
              <a:xfrm>
                <a:off x="6601724" y="-1693595"/>
                <a:ext cx="883114" cy="167806"/>
              </a:xfrm>
              <a:prstGeom prst="ellipse">
                <a:avLst/>
              </a:prstGeom>
              <a:solidFill>
                <a:srgbClr val="1F4E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51156">
                  <a:defRPr/>
                </a:pPr>
                <a:endParaRPr lang="en-US" sz="1836" kern="0" dirty="0">
                  <a:solidFill>
                    <a:srgbClr val="FFFFFF"/>
                  </a:solidFill>
                  <a:latin typeface="Segoe UI"/>
                </a:endParaRPr>
              </a:p>
            </p:txBody>
          </p:sp>
          <p:sp>
            <p:nvSpPr>
              <p:cNvPr id="56" name="Freeform 123"/>
              <p:cNvSpPr>
                <a:spLocks noEditPoints="1"/>
              </p:cNvSpPr>
              <p:nvPr/>
            </p:nvSpPr>
            <p:spPr bwMode="auto">
              <a:xfrm>
                <a:off x="6586081" y="-1576981"/>
                <a:ext cx="914401" cy="1070826"/>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51156">
                  <a:defRPr/>
                </a:pPr>
                <a:endParaRPr lang="en-US" sz="1836" kern="0" dirty="0">
                  <a:solidFill>
                    <a:srgbClr val="FFFFFF"/>
                  </a:solidFill>
                  <a:latin typeface="Segoe UI"/>
                </a:endParaRPr>
              </a:p>
            </p:txBody>
          </p:sp>
        </p:grpSp>
      </p:grpSp>
      <p:grpSp>
        <p:nvGrpSpPr>
          <p:cNvPr id="59" name="Group 58"/>
          <p:cNvGrpSpPr/>
          <p:nvPr/>
        </p:nvGrpSpPr>
        <p:grpSpPr>
          <a:xfrm>
            <a:off x="5645010" y="4251885"/>
            <a:ext cx="1241991" cy="943137"/>
            <a:chOff x="7725841" y="4083216"/>
            <a:chExt cx="990690" cy="752305"/>
          </a:xfrm>
        </p:grpSpPr>
        <p:sp>
          <p:nvSpPr>
            <p:cNvPr id="57" name="Freeform 56"/>
            <p:cNvSpPr/>
            <p:nvPr/>
          </p:nvSpPr>
          <p:spPr bwMode="auto">
            <a:xfrm>
              <a:off x="7725841" y="4083216"/>
              <a:ext cx="990690" cy="752305"/>
            </a:xfrm>
            <a:custGeom>
              <a:avLst/>
              <a:gdLst>
                <a:gd name="connsiteX0" fmla="*/ 6673 w 990690"/>
                <a:gd name="connsiteY0" fmla="*/ 147731 h 752305"/>
                <a:gd name="connsiteX1" fmla="*/ 984017 w 990690"/>
                <a:gd name="connsiteY1" fmla="*/ 147731 h 752305"/>
                <a:gd name="connsiteX2" fmla="*/ 990312 w 990690"/>
                <a:gd name="connsiteY2" fmla="*/ 153489 h 752305"/>
                <a:gd name="connsiteX3" fmla="*/ 990357 w 990690"/>
                <a:gd name="connsiteY3" fmla="*/ 153489 h 752305"/>
                <a:gd name="connsiteX4" fmla="*/ 990400 w 990690"/>
                <a:gd name="connsiteY4" fmla="*/ 153702 h 752305"/>
                <a:gd name="connsiteX5" fmla="*/ 990690 w 990690"/>
                <a:gd name="connsiteY5" fmla="*/ 154404 h 752305"/>
                <a:gd name="connsiteX6" fmla="*/ 990690 w 990690"/>
                <a:gd name="connsiteY6" fmla="*/ 155142 h 752305"/>
                <a:gd name="connsiteX7" fmla="*/ 990690 w 990690"/>
                <a:gd name="connsiteY7" fmla="*/ 167750 h 752305"/>
                <a:gd name="connsiteX8" fmla="*/ 990690 w 990690"/>
                <a:gd name="connsiteY8" fmla="*/ 730287 h 752305"/>
                <a:gd name="connsiteX9" fmla="*/ 968672 w 990690"/>
                <a:gd name="connsiteY9" fmla="*/ 752305 h 752305"/>
                <a:gd name="connsiteX10" fmla="*/ 22018 w 990690"/>
                <a:gd name="connsiteY10" fmla="*/ 752305 h 752305"/>
                <a:gd name="connsiteX11" fmla="*/ 0 w 990690"/>
                <a:gd name="connsiteY11" fmla="*/ 730287 h 752305"/>
                <a:gd name="connsiteX12" fmla="*/ 0 w 990690"/>
                <a:gd name="connsiteY12" fmla="*/ 167750 h 752305"/>
                <a:gd name="connsiteX13" fmla="*/ 0 w 990690"/>
                <a:gd name="connsiteY13" fmla="*/ 155142 h 752305"/>
                <a:gd name="connsiteX14" fmla="*/ 0 w 990690"/>
                <a:gd name="connsiteY14" fmla="*/ 154404 h 752305"/>
                <a:gd name="connsiteX15" fmla="*/ 291 w 990690"/>
                <a:gd name="connsiteY15" fmla="*/ 153701 h 752305"/>
                <a:gd name="connsiteX16" fmla="*/ 334 w 990690"/>
                <a:gd name="connsiteY16" fmla="*/ 153489 h 752305"/>
                <a:gd name="connsiteX17" fmla="*/ 379 w 990690"/>
                <a:gd name="connsiteY17" fmla="*/ 153489 h 752305"/>
                <a:gd name="connsiteX18" fmla="*/ 6673 w 990690"/>
                <a:gd name="connsiteY18" fmla="*/ 147731 h 752305"/>
                <a:gd name="connsiteX19" fmla="*/ 109998 w 990690"/>
                <a:gd name="connsiteY19" fmla="*/ 0 h 752305"/>
                <a:gd name="connsiteX20" fmla="*/ 413872 w 990690"/>
                <a:gd name="connsiteY20" fmla="*/ 0 h 752305"/>
                <a:gd name="connsiteX21" fmla="*/ 445368 w 990690"/>
                <a:gd name="connsiteY21" fmla="*/ 31495 h 752305"/>
                <a:gd name="connsiteX22" fmla="*/ 445368 w 990690"/>
                <a:gd name="connsiteY22" fmla="*/ 90138 h 752305"/>
                <a:gd name="connsiteX23" fmla="*/ 937888 w 990690"/>
                <a:gd name="connsiteY23" fmla="*/ 90138 h 752305"/>
                <a:gd name="connsiteX24" fmla="*/ 946904 w 990690"/>
                <a:gd name="connsiteY24" fmla="*/ 99155 h 752305"/>
                <a:gd name="connsiteX25" fmla="*/ 946904 w 990690"/>
                <a:gd name="connsiteY25" fmla="*/ 132850 h 752305"/>
                <a:gd name="connsiteX26" fmla="*/ 44447 w 990690"/>
                <a:gd name="connsiteY26" fmla="*/ 132850 h 752305"/>
                <a:gd name="connsiteX27" fmla="*/ 44447 w 990690"/>
                <a:gd name="connsiteY27" fmla="*/ 99155 h 752305"/>
                <a:gd name="connsiteX28" fmla="*/ 53463 w 990690"/>
                <a:gd name="connsiteY28" fmla="*/ 90138 h 752305"/>
                <a:gd name="connsiteX29" fmla="*/ 78502 w 990690"/>
                <a:gd name="connsiteY29" fmla="*/ 90138 h 752305"/>
                <a:gd name="connsiteX30" fmla="*/ 78502 w 990690"/>
                <a:gd name="connsiteY30" fmla="*/ 31495 h 752305"/>
                <a:gd name="connsiteX31" fmla="*/ 109998 w 990690"/>
                <a:gd name="connsiteY31" fmla="*/ 0 h 752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90690" h="752305">
                  <a:moveTo>
                    <a:pt x="6673" y="147731"/>
                  </a:moveTo>
                  <a:lnTo>
                    <a:pt x="984017" y="147731"/>
                  </a:lnTo>
                  <a:cubicBezTo>
                    <a:pt x="987377" y="147731"/>
                    <a:pt x="990157" y="150214"/>
                    <a:pt x="990312" y="153489"/>
                  </a:cubicBezTo>
                  <a:lnTo>
                    <a:pt x="990357" y="153489"/>
                  </a:lnTo>
                  <a:lnTo>
                    <a:pt x="990400" y="153702"/>
                  </a:lnTo>
                  <a:cubicBezTo>
                    <a:pt x="990677" y="153914"/>
                    <a:pt x="990690" y="154158"/>
                    <a:pt x="990690" y="154404"/>
                  </a:cubicBezTo>
                  <a:lnTo>
                    <a:pt x="990690" y="155142"/>
                  </a:lnTo>
                  <a:lnTo>
                    <a:pt x="990690" y="167750"/>
                  </a:lnTo>
                  <a:lnTo>
                    <a:pt x="990690" y="730287"/>
                  </a:lnTo>
                  <a:cubicBezTo>
                    <a:pt x="990690" y="742447"/>
                    <a:pt x="980832" y="752305"/>
                    <a:pt x="968672" y="752305"/>
                  </a:cubicBezTo>
                  <a:lnTo>
                    <a:pt x="22018" y="752305"/>
                  </a:lnTo>
                  <a:cubicBezTo>
                    <a:pt x="9858" y="752305"/>
                    <a:pt x="0" y="742447"/>
                    <a:pt x="0" y="730287"/>
                  </a:cubicBezTo>
                  <a:lnTo>
                    <a:pt x="0" y="167750"/>
                  </a:lnTo>
                  <a:lnTo>
                    <a:pt x="0" y="155142"/>
                  </a:lnTo>
                  <a:lnTo>
                    <a:pt x="0" y="154404"/>
                  </a:lnTo>
                  <a:lnTo>
                    <a:pt x="291" y="153701"/>
                  </a:lnTo>
                  <a:lnTo>
                    <a:pt x="334" y="153489"/>
                  </a:lnTo>
                  <a:lnTo>
                    <a:pt x="379" y="153489"/>
                  </a:lnTo>
                  <a:cubicBezTo>
                    <a:pt x="533" y="150214"/>
                    <a:pt x="3313" y="147731"/>
                    <a:pt x="6673" y="147731"/>
                  </a:cubicBezTo>
                  <a:close/>
                  <a:moveTo>
                    <a:pt x="109998" y="0"/>
                  </a:moveTo>
                  <a:lnTo>
                    <a:pt x="413872" y="0"/>
                  </a:lnTo>
                  <a:cubicBezTo>
                    <a:pt x="431267" y="0"/>
                    <a:pt x="445368" y="14101"/>
                    <a:pt x="445368" y="31495"/>
                  </a:cubicBezTo>
                  <a:lnTo>
                    <a:pt x="445368" y="90138"/>
                  </a:lnTo>
                  <a:lnTo>
                    <a:pt x="937888" y="90138"/>
                  </a:lnTo>
                  <a:cubicBezTo>
                    <a:pt x="942868" y="90138"/>
                    <a:pt x="946904" y="94175"/>
                    <a:pt x="946904" y="99155"/>
                  </a:cubicBezTo>
                  <a:lnTo>
                    <a:pt x="946904" y="132850"/>
                  </a:lnTo>
                  <a:lnTo>
                    <a:pt x="44447" y="132850"/>
                  </a:lnTo>
                  <a:lnTo>
                    <a:pt x="44447" y="99155"/>
                  </a:lnTo>
                  <a:cubicBezTo>
                    <a:pt x="44447" y="94175"/>
                    <a:pt x="48484" y="90138"/>
                    <a:pt x="53463" y="90138"/>
                  </a:cubicBezTo>
                  <a:lnTo>
                    <a:pt x="78502" y="90138"/>
                  </a:lnTo>
                  <a:lnTo>
                    <a:pt x="78502" y="31495"/>
                  </a:lnTo>
                  <a:cubicBezTo>
                    <a:pt x="78502" y="14101"/>
                    <a:pt x="92603" y="0"/>
                    <a:pt x="109998" y="0"/>
                  </a:cubicBezTo>
                  <a:close/>
                </a:path>
              </a:pathLst>
            </a:cu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040" b="1" dirty="0">
                <a:solidFill>
                  <a:srgbClr val="FFFFFF"/>
                </a:solidFill>
                <a:latin typeface="Segoe UI Light"/>
                <a:ea typeface="Segoe UI" pitchFamily="34" charset="0"/>
                <a:cs typeface="Segoe UI" pitchFamily="34" charset="0"/>
              </a:endParaRPr>
            </a:p>
          </p:txBody>
        </p:sp>
        <p:sp>
          <p:nvSpPr>
            <p:cNvPr id="58" name="Freeform 57"/>
            <p:cNvSpPr/>
            <p:nvPr/>
          </p:nvSpPr>
          <p:spPr bwMode="auto">
            <a:xfrm rot="12373696">
              <a:off x="8080882" y="4237699"/>
              <a:ext cx="237917" cy="552664"/>
            </a:xfrm>
            <a:custGeom>
              <a:avLst/>
              <a:gdLst>
                <a:gd name="connsiteX0" fmla="*/ 200290 w 285509"/>
                <a:gd name="connsiteY0" fmla="*/ 552664 h 552664"/>
                <a:gd name="connsiteX1" fmla="*/ 118129 w 285509"/>
                <a:gd name="connsiteY1" fmla="*/ 360121 h 552664"/>
                <a:gd name="connsiteX2" fmla="*/ 0 w 285509"/>
                <a:gd name="connsiteY2" fmla="*/ 360121 h 552664"/>
                <a:gd name="connsiteX3" fmla="*/ 109094 w 285509"/>
                <a:gd name="connsiteY3" fmla="*/ 0 h 552664"/>
                <a:gd name="connsiteX4" fmla="*/ 167865 w 285509"/>
                <a:gd name="connsiteY4" fmla="*/ 194005 h 552664"/>
                <a:gd name="connsiteX5" fmla="*/ 285509 w 285509"/>
                <a:gd name="connsiteY5" fmla="*/ 183602 h 552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509" h="552664">
                  <a:moveTo>
                    <a:pt x="200290" y="552664"/>
                  </a:moveTo>
                  <a:lnTo>
                    <a:pt x="118129" y="360121"/>
                  </a:lnTo>
                  <a:lnTo>
                    <a:pt x="0" y="360121"/>
                  </a:lnTo>
                  <a:lnTo>
                    <a:pt x="109094" y="0"/>
                  </a:lnTo>
                  <a:lnTo>
                    <a:pt x="167865" y="194005"/>
                  </a:lnTo>
                  <a:lnTo>
                    <a:pt x="285509" y="183602"/>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040" b="1" dirty="0">
                <a:solidFill>
                  <a:srgbClr val="FFFFFF"/>
                </a:solidFill>
                <a:latin typeface="Segoe UI Light"/>
                <a:ea typeface="Segoe UI" pitchFamily="34" charset="0"/>
                <a:cs typeface="Segoe UI" pitchFamily="34" charset="0"/>
              </a:endParaRPr>
            </a:p>
          </p:txBody>
        </p:sp>
      </p:grpSp>
      <p:grpSp>
        <p:nvGrpSpPr>
          <p:cNvPr id="64" name="Group 63"/>
          <p:cNvGrpSpPr/>
          <p:nvPr/>
        </p:nvGrpSpPr>
        <p:grpSpPr>
          <a:xfrm>
            <a:off x="10124954" y="4256774"/>
            <a:ext cx="1164663" cy="980476"/>
            <a:chOff x="10366875" y="4539548"/>
            <a:chExt cx="1006836" cy="847608"/>
          </a:xfrm>
        </p:grpSpPr>
        <p:sp>
          <p:nvSpPr>
            <p:cNvPr id="65" name="Oval 64"/>
            <p:cNvSpPr>
              <a:spLocks noChangeArrowheads="1"/>
            </p:cNvSpPr>
            <p:nvPr/>
          </p:nvSpPr>
          <p:spPr bwMode="auto">
            <a:xfrm>
              <a:off x="10376911" y="4539548"/>
              <a:ext cx="566545" cy="109286"/>
            </a:xfrm>
            <a:prstGeom prst="ellipse">
              <a:avLst/>
            </a:prstGeom>
            <a:solidFill>
              <a:srgbClr val="1F4E79"/>
            </a:solidFill>
            <a:ln>
              <a:noFill/>
            </a:ln>
            <a:extLst/>
          </p:spPr>
          <p:txBody>
            <a:bodyPr vert="horz" wrap="square" lIns="93234" tIns="46616" rIns="93234" bIns="46616" numCol="1" anchor="t" anchorCtr="0" compatLnSpc="1">
              <a:prstTxWarp prst="textNoShape">
                <a:avLst/>
              </a:prstTxWarp>
            </a:bodyPr>
            <a:lstStyle/>
            <a:p>
              <a:pPr defTabSz="950973">
                <a:defRPr/>
              </a:pPr>
              <a:endParaRPr lang="en-US" sz="1836" kern="0" dirty="0">
                <a:solidFill>
                  <a:srgbClr val="FFFFFF"/>
                </a:solidFill>
                <a:latin typeface="Segoe UI"/>
              </a:endParaRPr>
            </a:p>
          </p:txBody>
        </p:sp>
        <p:grpSp>
          <p:nvGrpSpPr>
            <p:cNvPr id="66" name="Group 65"/>
            <p:cNvGrpSpPr/>
            <p:nvPr/>
          </p:nvGrpSpPr>
          <p:grpSpPr>
            <a:xfrm>
              <a:off x="10366875" y="4615494"/>
              <a:ext cx="1006836" cy="771662"/>
              <a:chOff x="10366875" y="4615494"/>
              <a:chExt cx="1006836" cy="771662"/>
            </a:xfrm>
          </p:grpSpPr>
          <p:sp>
            <p:nvSpPr>
              <p:cNvPr id="67" name="Freeform 123"/>
              <p:cNvSpPr>
                <a:spLocks noEditPoints="1"/>
              </p:cNvSpPr>
              <p:nvPr/>
            </p:nvSpPr>
            <p:spPr bwMode="auto">
              <a:xfrm>
                <a:off x="10366875" y="4615494"/>
                <a:ext cx="586616" cy="697391"/>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rgbClr val="0070C0"/>
              </a:solidFill>
              <a:ln>
                <a:noFill/>
              </a:ln>
              <a:extLst/>
            </p:spPr>
            <p:txBody>
              <a:bodyPr vert="horz" wrap="square" lIns="93234" tIns="46616" rIns="93234" bIns="46616" numCol="1" anchor="t" anchorCtr="0" compatLnSpc="1">
                <a:prstTxWarp prst="textNoShape">
                  <a:avLst/>
                </a:prstTxWarp>
              </a:bodyPr>
              <a:lstStyle/>
              <a:p>
                <a:pPr defTabSz="950973">
                  <a:defRPr/>
                </a:pPr>
                <a:endParaRPr lang="en-US" sz="1836" kern="0" dirty="0">
                  <a:solidFill>
                    <a:srgbClr val="FFFFFF"/>
                  </a:solidFill>
                  <a:latin typeface="Segoe UI"/>
                </a:endParaRPr>
              </a:p>
            </p:txBody>
          </p:sp>
          <p:sp>
            <p:nvSpPr>
              <p:cNvPr id="68" name="Freeform 67"/>
              <p:cNvSpPr/>
              <p:nvPr/>
            </p:nvSpPr>
            <p:spPr bwMode="auto">
              <a:xfrm>
                <a:off x="10600423" y="4901967"/>
                <a:ext cx="773288" cy="48518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FFFFFF"/>
              </a:solidFill>
              <a:ln w="9525" cap="flat" cmpd="sng" algn="ctr">
                <a:solidFill>
                  <a:srgbClr val="2E75B6"/>
                </a:solid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a:lnSpc>
                    <a:spcPct val="90000"/>
                  </a:lnSpc>
                  <a:defRPr/>
                </a:pPr>
                <a:endParaRPr lang="en-IN" sz="2000" b="1" kern="0" dirty="0">
                  <a:solidFill>
                    <a:srgbClr val="0072C6"/>
                  </a:solidFill>
                  <a:latin typeface="Segoe UI Light"/>
                  <a:ea typeface="Segoe UI" pitchFamily="34" charset="0"/>
                  <a:cs typeface="Segoe UI" pitchFamily="34" charset="0"/>
                </a:endParaRPr>
              </a:p>
            </p:txBody>
          </p:sp>
        </p:grpSp>
      </p:grpSp>
    </p:spTree>
    <p:extLst>
      <p:ext uri="{BB962C8B-B14F-4D97-AF65-F5344CB8AC3E}">
        <p14:creationId xmlns:p14="http://schemas.microsoft.com/office/powerpoint/2010/main" val="628117564"/>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452" y="1238494"/>
            <a:ext cx="11532506" cy="753369"/>
          </a:xfrm>
        </p:spPr>
        <p:txBody>
          <a:bodyPr vert="horz" wrap="square" lIns="0" tIns="0" rIns="0" bIns="0" rtlCol="0" anchor="t">
            <a:noAutofit/>
          </a:bodyPr>
          <a:lstStyle/>
          <a:p>
            <a:pPr>
              <a:lnSpc>
                <a:spcPct val="100000"/>
              </a:lnSpc>
            </a:pPr>
            <a:r>
              <a:rPr lang="en-US" sz="2448" spc="0" dirty="0">
                <a:solidFill>
                  <a:schemeClr val="accent2"/>
                </a:solidFill>
              </a:rPr>
              <a:t>A highly scalable, distributed, parallel file system in the </a:t>
            </a:r>
            <a:r>
              <a:rPr lang="en-US" sz="2448" spc="0" dirty="0" smtClean="0">
                <a:solidFill>
                  <a:schemeClr val="accent2"/>
                </a:solidFill>
              </a:rPr>
              <a:t>cloud</a:t>
            </a:r>
            <a:r>
              <a:rPr lang="en-US" sz="2448" spc="0" dirty="0">
                <a:solidFill>
                  <a:schemeClr val="accent2"/>
                </a:solidFill>
              </a:rPr>
              <a:t> </a:t>
            </a:r>
            <a:r>
              <a:rPr lang="en-US" sz="2448" spc="0" dirty="0" smtClean="0">
                <a:solidFill>
                  <a:schemeClr val="accent2"/>
                </a:solidFill>
              </a:rPr>
              <a:t>specifically </a:t>
            </a:r>
            <a:r>
              <a:rPr lang="en-US" sz="2448" spc="0" dirty="0">
                <a:solidFill>
                  <a:schemeClr val="accent2"/>
                </a:solidFill>
              </a:rPr>
              <a:t>designed to work with multiple analytic frameworks</a:t>
            </a:r>
          </a:p>
        </p:txBody>
      </p:sp>
      <p:sp>
        <p:nvSpPr>
          <p:cNvPr id="21" name="Title 1"/>
          <p:cNvSpPr txBox="1">
            <a:spLocks/>
          </p:cNvSpPr>
          <p:nvPr/>
        </p:nvSpPr>
        <p:spPr>
          <a:xfrm>
            <a:off x="275163" y="292082"/>
            <a:ext cx="11885514" cy="946413"/>
          </a:xfrm>
          <a:prstGeom prst="rect">
            <a:avLst/>
          </a:prstGeom>
        </p:spPr>
        <p:txBody>
          <a:bodyPr vert="horz" wrap="square" lIns="149217" tIns="93260" rIns="149217" bIns="93260" rtlCol="0" anchor="t">
            <a:noAutofit/>
          </a:bodyPr>
          <a:lstStyle>
            <a:lvl1pPr algn="l" defTabSz="913505" rtl="0" eaLnBrk="1" fontAlgn="base" hangingPunct="1">
              <a:lnSpc>
                <a:spcPct val="90000"/>
              </a:lnSpc>
              <a:spcBef>
                <a:spcPct val="0"/>
              </a:spcBef>
              <a:spcAft>
                <a:spcPct val="0"/>
              </a:spcAft>
              <a:defRPr lang="en-US" sz="5098" kern="1200" spc="-100">
                <a:ln w="3175">
                  <a:noFill/>
                </a:ln>
                <a:solidFill>
                  <a:schemeClr val="tx2"/>
                </a:solidFill>
                <a:latin typeface="+mj-lt"/>
                <a:ea typeface="ＭＳ Ｐゴシック" charset="0"/>
                <a:cs typeface="Segoe UI" pitchFamily="34" charset="0"/>
              </a:defRPr>
            </a:lvl1pPr>
            <a:lvl2pPr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896" dirty="0" smtClean="0">
                <a:solidFill>
                  <a:schemeClr val="tx1"/>
                </a:solidFill>
              </a:rPr>
              <a:t>ADLS</a:t>
            </a:r>
            <a:r>
              <a:rPr lang="en-US" sz="4896" dirty="0">
                <a:solidFill>
                  <a:schemeClr val="tx1"/>
                </a:solidFill>
              </a:rPr>
              <a:t>: work with multiple analytic frameworks</a:t>
            </a:r>
          </a:p>
        </p:txBody>
      </p:sp>
      <p:grpSp>
        <p:nvGrpSpPr>
          <p:cNvPr id="76" name="Group 75"/>
          <p:cNvGrpSpPr/>
          <p:nvPr/>
        </p:nvGrpSpPr>
        <p:grpSpPr>
          <a:xfrm>
            <a:off x="459451" y="2604459"/>
            <a:ext cx="2376674" cy="3104523"/>
            <a:chOff x="787287" y="2926584"/>
            <a:chExt cx="2204296" cy="2879354"/>
          </a:xfrm>
        </p:grpSpPr>
        <p:grpSp>
          <p:nvGrpSpPr>
            <p:cNvPr id="75" name="Group 74"/>
            <p:cNvGrpSpPr/>
            <p:nvPr/>
          </p:nvGrpSpPr>
          <p:grpSpPr>
            <a:xfrm>
              <a:off x="787287" y="3657769"/>
              <a:ext cx="1070933" cy="685800"/>
              <a:chOff x="787287" y="2926584"/>
              <a:chExt cx="1070933" cy="685800"/>
            </a:xfrm>
          </p:grpSpPr>
          <p:sp>
            <p:nvSpPr>
              <p:cNvPr id="128" name="Rectangle 127"/>
              <p:cNvSpPr/>
              <p:nvPr>
                <p:custDataLst>
                  <p:tags r:id="rId8"/>
                </p:custDataLst>
              </p:nvPr>
            </p:nvSpPr>
            <p:spPr bwMode="auto">
              <a:xfrm>
                <a:off x="787287" y="2926584"/>
                <a:ext cx="1070933" cy="685800"/>
              </a:xfrm>
              <a:prstGeom prst="rect">
                <a:avLst/>
              </a:prstGeom>
              <a:solidFill>
                <a:schemeClr val="bg1">
                  <a:lumMod val="95000"/>
                </a:schemeClr>
              </a:solidFill>
              <a:ln w="3175">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45" tIns="46630" rIns="69945" bIns="46630" numCol="1" spcCol="0" rtlCol="0" fromWordArt="0" anchor="b" anchorCtr="0" forceAA="0" compatLnSpc="1">
                <a:prstTxWarp prst="textNoShape">
                  <a:avLst/>
                </a:prstTxWarp>
                <a:noAutofit/>
              </a:bodyPr>
              <a:lstStyle/>
              <a:p>
                <a:pPr algn="ctr" defTabSz="951028"/>
                <a:r>
                  <a:rPr lang="en-US" sz="1020" dirty="0">
                    <a:solidFill>
                      <a:schemeClr val="accent1"/>
                    </a:solidFill>
                  </a:rPr>
                  <a:t>LOB Applications</a:t>
                </a:r>
              </a:p>
            </p:txBody>
          </p:sp>
          <p:sp>
            <p:nvSpPr>
              <p:cNvPr id="133" name="Round Diagonal Corner Rectangle 53"/>
              <p:cNvSpPr/>
              <p:nvPr/>
            </p:nvSpPr>
            <p:spPr bwMode="auto">
              <a:xfrm>
                <a:off x="1225625" y="2973815"/>
                <a:ext cx="239150" cy="272214"/>
              </a:xfrm>
              <a:custGeom>
                <a:avLst/>
                <a:gdLst/>
                <a:ahLst/>
                <a:cxnLst/>
                <a:rect l="l" t="t" r="r" b="b"/>
                <a:pathLst>
                  <a:path w="3235820" h="3683194">
                    <a:moveTo>
                      <a:pt x="595560" y="650095"/>
                    </a:moveTo>
                    <a:lnTo>
                      <a:pt x="1886300" y="650095"/>
                    </a:lnTo>
                    <a:lnTo>
                      <a:pt x="1886300" y="1018395"/>
                    </a:lnTo>
                    <a:lnTo>
                      <a:pt x="595560" y="1018395"/>
                    </a:lnTo>
                    <a:close/>
                    <a:moveTo>
                      <a:pt x="2054321" y="226077"/>
                    </a:moveTo>
                    <a:lnTo>
                      <a:pt x="520579" y="233218"/>
                    </a:lnTo>
                    <a:cubicBezTo>
                      <a:pt x="362905" y="233218"/>
                      <a:pt x="242283" y="270202"/>
                      <a:pt x="235081" y="524949"/>
                    </a:cubicBezTo>
                    <a:lnTo>
                      <a:pt x="235081" y="3449976"/>
                    </a:lnTo>
                    <a:lnTo>
                      <a:pt x="2715242" y="3449976"/>
                    </a:lnTo>
                    <a:cubicBezTo>
                      <a:pt x="2937738" y="3478785"/>
                      <a:pt x="3000739" y="3319364"/>
                      <a:pt x="3000739" y="3158245"/>
                    </a:cubicBezTo>
                    <a:lnTo>
                      <a:pt x="3000739" y="1068756"/>
                    </a:lnTo>
                    <a:lnTo>
                      <a:pt x="2242421" y="1068756"/>
                    </a:lnTo>
                    <a:cubicBezTo>
                      <a:pt x="2138537" y="1068756"/>
                      <a:pt x="2054321" y="984540"/>
                      <a:pt x="2054321" y="880655"/>
                    </a:cubicBezTo>
                    <a:close/>
                    <a:moveTo>
                      <a:pt x="334033" y="0"/>
                    </a:moveTo>
                    <a:lnTo>
                      <a:pt x="2218267" y="0"/>
                    </a:lnTo>
                    <a:lnTo>
                      <a:pt x="3235820" y="939280"/>
                    </a:lnTo>
                    <a:lnTo>
                      <a:pt x="3235820" y="3349162"/>
                    </a:lnTo>
                    <a:cubicBezTo>
                      <a:pt x="3235820" y="3533642"/>
                      <a:pt x="3086268" y="3683194"/>
                      <a:pt x="2901788" y="3683194"/>
                    </a:cubicBezTo>
                    <a:lnTo>
                      <a:pt x="0" y="3683194"/>
                    </a:lnTo>
                    <a:lnTo>
                      <a:pt x="0" y="334033"/>
                    </a:lnTo>
                    <a:cubicBezTo>
                      <a:pt x="0" y="149553"/>
                      <a:pt x="149553" y="0"/>
                      <a:pt x="334033"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nvGrpSpPr>
            <p:cNvPr id="29" name="Group 28"/>
            <p:cNvGrpSpPr/>
            <p:nvPr/>
          </p:nvGrpSpPr>
          <p:grpSpPr>
            <a:xfrm>
              <a:off x="1920650" y="2926584"/>
              <a:ext cx="1070933" cy="685800"/>
              <a:chOff x="1589220" y="3614946"/>
              <a:chExt cx="1070933" cy="685800"/>
            </a:xfrm>
          </p:grpSpPr>
          <p:sp>
            <p:nvSpPr>
              <p:cNvPr id="119" name="Rectangle 118"/>
              <p:cNvSpPr/>
              <p:nvPr>
                <p:custDataLst>
                  <p:tags r:id="rId7"/>
                </p:custDataLst>
              </p:nvPr>
            </p:nvSpPr>
            <p:spPr bwMode="auto">
              <a:xfrm>
                <a:off x="1589220" y="3614946"/>
                <a:ext cx="1070933" cy="685800"/>
              </a:xfrm>
              <a:prstGeom prst="rect">
                <a:avLst/>
              </a:prstGeom>
              <a:solidFill>
                <a:schemeClr val="bg1">
                  <a:lumMod val="95000"/>
                </a:schemeClr>
              </a:solidFill>
              <a:ln w="3175">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45" tIns="46630" rIns="69945" bIns="46630" numCol="1" spcCol="0" rtlCol="0" fromWordArt="0" anchor="b" anchorCtr="0" forceAA="0" compatLnSpc="1">
                <a:prstTxWarp prst="textNoShape">
                  <a:avLst/>
                </a:prstTxWarp>
                <a:noAutofit/>
              </a:bodyPr>
              <a:lstStyle/>
              <a:p>
                <a:pPr algn="ctr" defTabSz="951028"/>
                <a:r>
                  <a:rPr lang="en-US" sz="1020" dirty="0">
                    <a:solidFill>
                      <a:schemeClr val="accent1"/>
                    </a:solidFill>
                  </a:rPr>
                  <a:t>Social</a:t>
                </a:r>
              </a:p>
            </p:txBody>
          </p:sp>
          <p:sp>
            <p:nvSpPr>
              <p:cNvPr id="123" name="Freeform 13"/>
              <p:cNvSpPr>
                <a:spLocks noChangeAspect="1" noEditPoints="1"/>
              </p:cNvSpPr>
              <p:nvPr/>
            </p:nvSpPr>
            <p:spPr bwMode="black">
              <a:xfrm>
                <a:off x="1907537" y="3733853"/>
                <a:ext cx="434298" cy="4010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7" tIns="91427" rIns="91427" bIns="91427" numCol="1" rtlCol="0" anchor="ctr" anchorCtr="0" compatLnSpc="1">
                <a:prstTxWarp prst="textNoShape">
                  <a:avLst/>
                </a:prstTxWarp>
              </a:bodyPr>
              <a:lstStyle/>
              <a:p>
                <a:pPr defTabSz="725868"/>
                <a:endParaRPr lang="en-US" sz="918" spc="-120" dirty="0">
                  <a:solidFill>
                    <a:schemeClr val="bg1"/>
                  </a:solidFill>
                </a:endParaRPr>
              </a:p>
            </p:txBody>
          </p:sp>
        </p:grpSp>
        <p:grpSp>
          <p:nvGrpSpPr>
            <p:cNvPr id="31" name="Group 30"/>
            <p:cNvGrpSpPr/>
            <p:nvPr/>
          </p:nvGrpSpPr>
          <p:grpSpPr>
            <a:xfrm>
              <a:off x="787287" y="2926584"/>
              <a:ext cx="1070933" cy="685800"/>
              <a:chOff x="1608381" y="2152576"/>
              <a:chExt cx="1070933" cy="685800"/>
            </a:xfrm>
          </p:grpSpPr>
          <p:sp>
            <p:nvSpPr>
              <p:cNvPr id="126" name="Rectangle 125"/>
              <p:cNvSpPr/>
              <p:nvPr>
                <p:custDataLst>
                  <p:tags r:id="rId6"/>
                </p:custDataLst>
              </p:nvPr>
            </p:nvSpPr>
            <p:spPr bwMode="auto">
              <a:xfrm>
                <a:off x="1608381" y="2152576"/>
                <a:ext cx="1070933" cy="685800"/>
              </a:xfrm>
              <a:prstGeom prst="rect">
                <a:avLst/>
              </a:prstGeom>
              <a:solidFill>
                <a:schemeClr val="bg1">
                  <a:lumMod val="95000"/>
                </a:schemeClr>
              </a:solidFill>
              <a:ln w="3175">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45" tIns="46630" rIns="69945" bIns="46630" numCol="1" spcCol="0" rtlCol="0" fromWordArt="0" anchor="b" anchorCtr="0" forceAA="0" compatLnSpc="1">
                <a:prstTxWarp prst="textNoShape">
                  <a:avLst/>
                </a:prstTxWarp>
                <a:noAutofit/>
              </a:bodyPr>
              <a:lstStyle/>
              <a:p>
                <a:pPr algn="ctr" defTabSz="951028"/>
                <a:r>
                  <a:rPr lang="en-US" sz="1020" dirty="0">
                    <a:solidFill>
                      <a:schemeClr val="accent1"/>
                    </a:solidFill>
                  </a:rPr>
                  <a:t>Devices</a:t>
                </a:r>
              </a:p>
            </p:txBody>
          </p:sp>
          <p:grpSp>
            <p:nvGrpSpPr>
              <p:cNvPr id="130" name="Group 129"/>
              <p:cNvGrpSpPr/>
              <p:nvPr/>
            </p:nvGrpSpPr>
            <p:grpSpPr>
              <a:xfrm>
                <a:off x="1819008" y="2250037"/>
                <a:ext cx="649679" cy="404414"/>
                <a:chOff x="2769908" y="1409697"/>
                <a:chExt cx="1965320" cy="1055586"/>
              </a:xfrm>
              <a:solidFill>
                <a:srgbClr val="0D163D"/>
              </a:solidFill>
            </p:grpSpPr>
            <p:sp>
              <p:nvSpPr>
                <p:cNvPr id="139" name="Round Same Side Corner Rectangle 11"/>
                <p:cNvSpPr/>
                <p:nvPr/>
              </p:nvSpPr>
              <p:spPr>
                <a:xfrm>
                  <a:off x="3138523" y="1744049"/>
                  <a:ext cx="998085" cy="721234"/>
                </a:xfrm>
                <a:custGeom>
                  <a:avLst/>
                  <a:gdLst/>
                  <a:ahLst/>
                  <a:cxnLst/>
                  <a:rect l="l" t="t" r="r" b="b"/>
                  <a:pathLst>
                    <a:path w="997825" h="721233">
                      <a:moveTo>
                        <a:pt x="386303" y="632863"/>
                      </a:moveTo>
                      <a:lnTo>
                        <a:pt x="361994" y="673949"/>
                      </a:lnTo>
                      <a:lnTo>
                        <a:pt x="635830" y="673949"/>
                      </a:lnTo>
                      <a:lnTo>
                        <a:pt x="611521" y="632863"/>
                      </a:lnTo>
                      <a:close/>
                      <a:moveTo>
                        <a:pt x="74549" y="554146"/>
                      </a:moveTo>
                      <a:lnTo>
                        <a:pt x="923276" y="554146"/>
                      </a:lnTo>
                      <a:lnTo>
                        <a:pt x="997825" y="680147"/>
                      </a:lnTo>
                      <a:lnTo>
                        <a:pt x="997380" y="680147"/>
                      </a:lnTo>
                      <a:lnTo>
                        <a:pt x="997380" y="721233"/>
                      </a:lnTo>
                      <a:lnTo>
                        <a:pt x="443" y="721233"/>
                      </a:lnTo>
                      <a:lnTo>
                        <a:pt x="443" y="680147"/>
                      </a:lnTo>
                      <a:lnTo>
                        <a:pt x="0" y="680147"/>
                      </a:lnTo>
                      <a:close/>
                      <a:moveTo>
                        <a:pt x="107888" y="28997"/>
                      </a:moveTo>
                      <a:lnTo>
                        <a:pt x="107888" y="517611"/>
                      </a:lnTo>
                      <a:lnTo>
                        <a:pt x="889938" y="517611"/>
                      </a:lnTo>
                      <a:lnTo>
                        <a:pt x="889938" y="28997"/>
                      </a:lnTo>
                      <a:close/>
                      <a:moveTo>
                        <a:pt x="102530" y="0"/>
                      </a:moveTo>
                      <a:lnTo>
                        <a:pt x="895294" y="0"/>
                      </a:lnTo>
                      <a:cubicBezTo>
                        <a:pt x="909799" y="0"/>
                        <a:pt x="921556" y="11760"/>
                        <a:pt x="921556" y="26269"/>
                      </a:cubicBezTo>
                      <a:lnTo>
                        <a:pt x="921556" y="541850"/>
                      </a:lnTo>
                      <a:lnTo>
                        <a:pt x="76268" y="541850"/>
                      </a:lnTo>
                      <a:lnTo>
                        <a:pt x="76268" y="26269"/>
                      </a:lnTo>
                      <a:cubicBezTo>
                        <a:pt x="76268" y="11760"/>
                        <a:pt x="88025" y="0"/>
                        <a:pt x="102530" y="0"/>
                      </a:cubicBezTo>
                      <a:close/>
                    </a:path>
                  </a:pathLst>
                </a:custGeom>
                <a:grpFill/>
                <a:ln w="25400" cap="flat" cmpd="sng" algn="ctr">
                  <a:noFill/>
                  <a:prstDash val="solid"/>
                </a:ln>
                <a:effectLst/>
              </p:spPr>
              <p:txBody>
                <a:bodyPr lIns="44815" rIns="0" rtlCol="0" anchor="ctr"/>
                <a:lstStyle>
                  <a:defPPr>
                    <a:defRPr lang="en-US"/>
                  </a:defPPr>
                  <a:lvl1pPr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a:lstStyle>
                <a:p>
                  <a:pPr defTabSz="896214">
                    <a:defRPr/>
                  </a:pPr>
                  <a:endParaRPr lang="en-US" sz="490" kern="0" dirty="0">
                    <a:solidFill>
                      <a:schemeClr val="accent3"/>
                    </a:solidFill>
                    <a:latin typeface="Segoe"/>
                  </a:endParaRPr>
                </a:p>
              </p:txBody>
            </p:sp>
            <p:sp>
              <p:nvSpPr>
                <p:cNvPr id="140" name="Rounded Rectangle 223"/>
                <p:cNvSpPr/>
                <p:nvPr/>
              </p:nvSpPr>
              <p:spPr bwMode="auto">
                <a:xfrm>
                  <a:off x="2769908" y="1409697"/>
                  <a:ext cx="368615" cy="648352"/>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4815" tIns="44815" rIns="0" bIns="89629" numCol="1" spcCol="0" rtlCol="0" fromWordArt="0" anchor="b" anchorCtr="0" forceAA="0" compatLnSpc="1">
                  <a:prstTxWarp prst="textNoShape">
                    <a:avLst/>
                  </a:prstTxWarp>
                  <a:noAutofit/>
                </a:bodyPr>
                <a:lstStyle>
                  <a:defPPr>
                    <a:defRPr lang="en-US"/>
                  </a:defPPr>
                  <a:lvl1pPr algn="l" defTabSz="931863" rtl="0" eaLnBrk="0" fontAlgn="base" hangingPunct="0">
                    <a:spcBef>
                      <a:spcPct val="0"/>
                    </a:spcBef>
                    <a:spcAft>
                      <a:spcPct val="0"/>
                    </a:spcAft>
                    <a:defRPr kern="1200">
                      <a:solidFill>
                        <a:schemeClr val="lt1"/>
                      </a:solidFill>
                      <a:latin typeface="+mn-lt"/>
                      <a:ea typeface="+mn-ea"/>
                      <a:cs typeface="+mn-cs"/>
                    </a:defRPr>
                  </a:lvl1pPr>
                  <a:lvl2pPr marL="465138" indent="-7938" algn="l" defTabSz="931863" rtl="0" eaLnBrk="0" fontAlgn="base" hangingPunct="0">
                    <a:spcBef>
                      <a:spcPct val="0"/>
                    </a:spcBef>
                    <a:spcAft>
                      <a:spcPct val="0"/>
                    </a:spcAft>
                    <a:defRPr kern="1200">
                      <a:solidFill>
                        <a:schemeClr val="lt1"/>
                      </a:solidFill>
                      <a:latin typeface="+mn-lt"/>
                      <a:ea typeface="+mn-ea"/>
                      <a:cs typeface="+mn-cs"/>
                    </a:defRPr>
                  </a:lvl2pPr>
                  <a:lvl3pPr marL="931863" indent="-17463" algn="l" defTabSz="931863" rtl="0" eaLnBrk="0" fontAlgn="base" hangingPunct="0">
                    <a:spcBef>
                      <a:spcPct val="0"/>
                    </a:spcBef>
                    <a:spcAft>
                      <a:spcPct val="0"/>
                    </a:spcAft>
                    <a:defRPr kern="1200">
                      <a:solidFill>
                        <a:schemeClr val="lt1"/>
                      </a:solidFill>
                      <a:latin typeface="+mn-lt"/>
                      <a:ea typeface="+mn-ea"/>
                      <a:cs typeface="+mn-cs"/>
                    </a:defRPr>
                  </a:lvl3pPr>
                  <a:lvl4pPr marL="1398588" indent="-26988" algn="l" defTabSz="931863" rtl="0" eaLnBrk="0" fontAlgn="base" hangingPunct="0">
                    <a:spcBef>
                      <a:spcPct val="0"/>
                    </a:spcBef>
                    <a:spcAft>
                      <a:spcPct val="0"/>
                    </a:spcAft>
                    <a:defRPr kern="1200">
                      <a:solidFill>
                        <a:schemeClr val="lt1"/>
                      </a:solidFill>
                      <a:latin typeface="+mn-lt"/>
                      <a:ea typeface="+mn-ea"/>
                      <a:cs typeface="+mn-cs"/>
                    </a:defRPr>
                  </a:lvl4pPr>
                  <a:lvl5pPr marL="1865313" indent="-36513" algn="l" defTabSz="931863"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defTabSz="895919"/>
                  <a:endParaRPr lang="en-US" sz="490" spc="-49"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1" name="Rounded Rectangle 6"/>
                <p:cNvSpPr/>
                <p:nvPr/>
              </p:nvSpPr>
              <p:spPr bwMode="auto">
                <a:xfrm rot="16200000">
                  <a:off x="4229657" y="1440678"/>
                  <a:ext cx="404402" cy="606741"/>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44815" tIns="44813" rIns="0" bIns="44813" numCol="1" rtlCol="0" anchor="ctr" anchorCtr="0" compatLnSpc="1">
                  <a:prstTxWarp prst="textNoShape">
                    <a:avLst/>
                  </a:prstTxWarp>
                </a:bodyPr>
                <a:lstStyle>
                  <a:defPPr>
                    <a:defRPr lang="en-US"/>
                  </a:defPPr>
                  <a:lvl1pPr algn="l" defTabSz="931863" rtl="0" eaLnBrk="0" fontAlgn="base" hangingPunct="0">
                    <a:spcBef>
                      <a:spcPct val="0"/>
                    </a:spcBef>
                    <a:spcAft>
                      <a:spcPct val="0"/>
                    </a:spcAft>
                    <a:defRPr kern="1200">
                      <a:solidFill>
                        <a:schemeClr val="lt1"/>
                      </a:solidFill>
                      <a:latin typeface="+mn-lt"/>
                      <a:ea typeface="+mn-ea"/>
                      <a:cs typeface="+mn-cs"/>
                    </a:defRPr>
                  </a:lvl1pPr>
                  <a:lvl2pPr marL="465138" indent="-7938" algn="l" defTabSz="931863" rtl="0" eaLnBrk="0" fontAlgn="base" hangingPunct="0">
                    <a:spcBef>
                      <a:spcPct val="0"/>
                    </a:spcBef>
                    <a:spcAft>
                      <a:spcPct val="0"/>
                    </a:spcAft>
                    <a:defRPr kern="1200">
                      <a:solidFill>
                        <a:schemeClr val="lt1"/>
                      </a:solidFill>
                      <a:latin typeface="+mn-lt"/>
                      <a:ea typeface="+mn-ea"/>
                      <a:cs typeface="+mn-cs"/>
                    </a:defRPr>
                  </a:lvl2pPr>
                  <a:lvl3pPr marL="931863" indent="-17463" algn="l" defTabSz="931863" rtl="0" eaLnBrk="0" fontAlgn="base" hangingPunct="0">
                    <a:spcBef>
                      <a:spcPct val="0"/>
                    </a:spcBef>
                    <a:spcAft>
                      <a:spcPct val="0"/>
                    </a:spcAft>
                    <a:defRPr kern="1200">
                      <a:solidFill>
                        <a:schemeClr val="lt1"/>
                      </a:solidFill>
                      <a:latin typeface="+mn-lt"/>
                      <a:ea typeface="+mn-ea"/>
                      <a:cs typeface="+mn-cs"/>
                    </a:defRPr>
                  </a:lvl3pPr>
                  <a:lvl4pPr marL="1398588" indent="-26988" algn="l" defTabSz="931863" rtl="0" eaLnBrk="0" fontAlgn="base" hangingPunct="0">
                    <a:spcBef>
                      <a:spcPct val="0"/>
                    </a:spcBef>
                    <a:spcAft>
                      <a:spcPct val="0"/>
                    </a:spcAft>
                    <a:defRPr kern="1200">
                      <a:solidFill>
                        <a:schemeClr val="lt1"/>
                      </a:solidFill>
                      <a:latin typeface="+mn-lt"/>
                      <a:ea typeface="+mn-ea"/>
                      <a:cs typeface="+mn-cs"/>
                    </a:defRPr>
                  </a:lvl4pPr>
                  <a:lvl5pPr marL="1865313" indent="-36513" algn="l" defTabSz="931863"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defTabSz="806586"/>
                  <a:endParaRPr lang="en-US" sz="490" spc="-132" dirty="0">
                    <a:gradFill>
                      <a:gsLst>
                        <a:gs pos="0">
                          <a:srgbClr val="FFFFFF"/>
                        </a:gs>
                        <a:gs pos="100000">
                          <a:srgbClr val="FFFFFF"/>
                        </a:gs>
                      </a:gsLst>
                      <a:lin ang="5400000" scaled="0"/>
                    </a:gradFill>
                    <a:latin typeface="Segoe Light" pitchFamily="34" charset="0"/>
                  </a:endParaRPr>
                </a:p>
              </p:txBody>
            </p:sp>
          </p:grpSp>
        </p:grpSp>
        <p:grpSp>
          <p:nvGrpSpPr>
            <p:cNvPr id="70" name="Group 69"/>
            <p:cNvGrpSpPr/>
            <p:nvPr/>
          </p:nvGrpSpPr>
          <p:grpSpPr>
            <a:xfrm>
              <a:off x="1920650" y="5120138"/>
              <a:ext cx="1070933" cy="685800"/>
              <a:chOff x="787287" y="5120138"/>
              <a:chExt cx="1070933" cy="685800"/>
            </a:xfrm>
          </p:grpSpPr>
          <p:sp>
            <p:nvSpPr>
              <p:cNvPr id="116" name="Rectangle 115"/>
              <p:cNvSpPr/>
              <p:nvPr>
                <p:custDataLst>
                  <p:tags r:id="rId5"/>
                </p:custDataLst>
              </p:nvPr>
            </p:nvSpPr>
            <p:spPr bwMode="auto">
              <a:xfrm>
                <a:off x="787287" y="5120138"/>
                <a:ext cx="1070933" cy="685800"/>
              </a:xfrm>
              <a:prstGeom prst="rect">
                <a:avLst/>
              </a:prstGeom>
              <a:solidFill>
                <a:schemeClr val="bg1">
                  <a:lumMod val="95000"/>
                </a:schemeClr>
              </a:solidFill>
              <a:ln w="3175">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45" tIns="46630" rIns="69945" bIns="46630" numCol="1" spcCol="0" rtlCol="0" fromWordArt="0" anchor="b" anchorCtr="0" forceAA="0" compatLnSpc="1">
                <a:prstTxWarp prst="textNoShape">
                  <a:avLst/>
                </a:prstTxWarp>
                <a:noAutofit/>
              </a:bodyPr>
              <a:lstStyle/>
              <a:p>
                <a:pPr algn="ctr" defTabSz="951028"/>
                <a:r>
                  <a:rPr lang="en-US" sz="1020" dirty="0">
                    <a:solidFill>
                      <a:schemeClr val="accent1"/>
                    </a:solidFill>
                  </a:rPr>
                  <a:t>Clickstream</a:t>
                </a:r>
              </a:p>
            </p:txBody>
          </p:sp>
          <p:sp>
            <p:nvSpPr>
              <p:cNvPr id="120" name="Freeform 119"/>
              <p:cNvSpPr/>
              <p:nvPr/>
            </p:nvSpPr>
            <p:spPr bwMode="auto">
              <a:xfrm>
                <a:off x="1150008" y="5241702"/>
                <a:ext cx="345491" cy="345489"/>
              </a:xfrm>
              <a:custGeom>
                <a:avLst/>
                <a:gdLst/>
                <a:ahLst/>
                <a:cxnLst/>
                <a:rect l="l" t="t" r="r" b="b"/>
                <a:pathLst>
                  <a:path w="3771688" h="3771678">
                    <a:moveTo>
                      <a:pt x="1170813" y="2357992"/>
                    </a:moveTo>
                    <a:cubicBezTo>
                      <a:pt x="1111992" y="2382777"/>
                      <a:pt x="1047346" y="2396330"/>
                      <a:pt x="979535" y="2396330"/>
                    </a:cubicBezTo>
                    <a:lnTo>
                      <a:pt x="966453" y="2395012"/>
                    </a:lnTo>
                    <a:cubicBezTo>
                      <a:pt x="883319" y="2612303"/>
                      <a:pt x="833420" y="2858368"/>
                      <a:pt x="826353" y="3135160"/>
                    </a:cubicBezTo>
                    <a:cubicBezTo>
                      <a:pt x="1111538" y="3378474"/>
                      <a:pt x="1481600" y="3524821"/>
                      <a:pt x="1885843" y="3524821"/>
                    </a:cubicBezTo>
                    <a:cubicBezTo>
                      <a:pt x="2339009" y="3524821"/>
                      <a:pt x="2749219" y="3340908"/>
                      <a:pt x="3045852" y="3043597"/>
                    </a:cubicBezTo>
                    <a:cubicBezTo>
                      <a:pt x="2805887" y="3038579"/>
                      <a:pt x="2587112" y="3013186"/>
                      <a:pt x="2388278" y="2969814"/>
                    </a:cubicBezTo>
                    <a:cubicBezTo>
                      <a:pt x="2331347" y="3055619"/>
                      <a:pt x="2233838" y="3112082"/>
                      <a:pt x="2123141" y="3112082"/>
                    </a:cubicBezTo>
                    <a:cubicBezTo>
                      <a:pt x="1947210" y="3112082"/>
                      <a:pt x="1804590" y="2969463"/>
                      <a:pt x="1804590" y="2793533"/>
                    </a:cubicBezTo>
                    <a:lnTo>
                      <a:pt x="1805949" y="2780055"/>
                    </a:lnTo>
                    <a:cubicBezTo>
                      <a:pt x="1549285" y="2666155"/>
                      <a:pt x="1340216" y="2518864"/>
                      <a:pt x="1170813" y="2357992"/>
                    </a:cubicBezTo>
                    <a:close/>
                    <a:moveTo>
                      <a:pt x="1917963" y="1269900"/>
                    </a:moveTo>
                    <a:cubicBezTo>
                      <a:pt x="1742858" y="1377541"/>
                      <a:pt x="1571623" y="1510227"/>
                      <a:pt x="1421807" y="1673923"/>
                    </a:cubicBezTo>
                    <a:cubicBezTo>
                      <a:pt x="1458137" y="1740622"/>
                      <a:pt x="1477533" y="1817212"/>
                      <a:pt x="1477533" y="1898333"/>
                    </a:cubicBezTo>
                    <a:cubicBezTo>
                      <a:pt x="1477533" y="1995213"/>
                      <a:pt x="1449869" y="2085631"/>
                      <a:pt x="1400834" y="2161383"/>
                    </a:cubicBezTo>
                    <a:cubicBezTo>
                      <a:pt x="1556230" y="2298906"/>
                      <a:pt x="1738753" y="2424541"/>
                      <a:pt x="1949562" y="2526931"/>
                    </a:cubicBezTo>
                    <a:cubicBezTo>
                      <a:pt x="1999298" y="2493937"/>
                      <a:pt x="2059006" y="2474984"/>
                      <a:pt x="2123141" y="2474984"/>
                    </a:cubicBezTo>
                    <a:cubicBezTo>
                      <a:pt x="2266947" y="2474984"/>
                      <a:pt x="2388496" y="2570273"/>
                      <a:pt x="2426612" y="2701602"/>
                    </a:cubicBezTo>
                    <a:cubicBezTo>
                      <a:pt x="2672548" y="2766286"/>
                      <a:pt x="2946719" y="2800378"/>
                      <a:pt x="3250025" y="2793803"/>
                    </a:cubicBezTo>
                    <a:cubicBezTo>
                      <a:pt x="3324551" y="2682855"/>
                      <a:pt x="3385478" y="2562082"/>
                      <a:pt x="3429138" y="2433348"/>
                    </a:cubicBezTo>
                    <a:cubicBezTo>
                      <a:pt x="3338857" y="2361270"/>
                      <a:pt x="3226294" y="2282273"/>
                      <a:pt x="3097462" y="2192900"/>
                    </a:cubicBezTo>
                    <a:cubicBezTo>
                      <a:pt x="3035056" y="2253619"/>
                      <a:pt x="2949762" y="2290655"/>
                      <a:pt x="2855817" y="2290655"/>
                    </a:cubicBezTo>
                    <a:cubicBezTo>
                      <a:pt x="2662639" y="2290655"/>
                      <a:pt x="2506038" y="2134055"/>
                      <a:pt x="2506038" y="1940878"/>
                    </a:cubicBezTo>
                    <a:cubicBezTo>
                      <a:pt x="2506038" y="1888016"/>
                      <a:pt x="2517765" y="1837892"/>
                      <a:pt x="2539677" y="1793396"/>
                    </a:cubicBezTo>
                    <a:cubicBezTo>
                      <a:pt x="2341462" y="1643986"/>
                      <a:pt x="2130574" y="1471504"/>
                      <a:pt x="1917963" y="1269900"/>
                    </a:cubicBezTo>
                    <a:close/>
                    <a:moveTo>
                      <a:pt x="513102" y="991965"/>
                    </a:moveTo>
                    <a:cubicBezTo>
                      <a:pt x="344394" y="1248586"/>
                      <a:pt x="246856" y="1555822"/>
                      <a:pt x="246856" y="1885839"/>
                    </a:cubicBezTo>
                    <a:cubicBezTo>
                      <a:pt x="246856" y="2228384"/>
                      <a:pt x="351940" y="2546384"/>
                      <a:pt x="531953" y="2809142"/>
                    </a:cubicBezTo>
                    <a:cubicBezTo>
                      <a:pt x="549141" y="2611547"/>
                      <a:pt x="584950" y="2428200"/>
                      <a:pt x="638399" y="2259547"/>
                    </a:cubicBezTo>
                    <a:cubicBezTo>
                      <a:pt x="541504" y="2169601"/>
                      <a:pt x="481537" y="2040970"/>
                      <a:pt x="481537" y="1898333"/>
                    </a:cubicBezTo>
                    <a:cubicBezTo>
                      <a:pt x="481537" y="1763870"/>
                      <a:pt x="534828" y="1641853"/>
                      <a:pt x="621976" y="1552767"/>
                    </a:cubicBezTo>
                    <a:cubicBezTo>
                      <a:pt x="525006" y="1308454"/>
                      <a:pt x="497710" y="1099531"/>
                      <a:pt x="513102" y="991965"/>
                    </a:cubicBezTo>
                    <a:close/>
                    <a:moveTo>
                      <a:pt x="3156081" y="850671"/>
                    </a:moveTo>
                    <a:cubicBezTo>
                      <a:pt x="2974938" y="846231"/>
                      <a:pt x="2570313" y="925816"/>
                      <a:pt x="2149056" y="1140246"/>
                    </a:cubicBezTo>
                    <a:cubicBezTo>
                      <a:pt x="2305862" y="1298314"/>
                      <a:pt x="2480556" y="1465085"/>
                      <a:pt x="2679283" y="1640508"/>
                    </a:cubicBezTo>
                    <a:cubicBezTo>
                      <a:pt x="2730538" y="1608663"/>
                      <a:pt x="2791127" y="1591101"/>
                      <a:pt x="2855817" y="1591101"/>
                    </a:cubicBezTo>
                    <a:cubicBezTo>
                      <a:pt x="3048995" y="1591101"/>
                      <a:pt x="3205596" y="1747701"/>
                      <a:pt x="3205596" y="1940878"/>
                    </a:cubicBezTo>
                    <a:cubicBezTo>
                      <a:pt x="3205596" y="1983725"/>
                      <a:pt x="3197892" y="2024773"/>
                      <a:pt x="3182681" y="2062298"/>
                    </a:cubicBezTo>
                    <a:cubicBezTo>
                      <a:pt x="3274893" y="2136338"/>
                      <a:pt x="3371714" y="2211317"/>
                      <a:pt x="3473137" y="2287690"/>
                    </a:cubicBezTo>
                    <a:cubicBezTo>
                      <a:pt x="3507571" y="2159450"/>
                      <a:pt x="3524830" y="2024660"/>
                      <a:pt x="3524830" y="1885839"/>
                    </a:cubicBezTo>
                    <a:cubicBezTo>
                      <a:pt x="3524830" y="1493128"/>
                      <a:pt x="3386712" y="1132675"/>
                      <a:pt x="3156081" y="850671"/>
                    </a:cubicBezTo>
                    <a:close/>
                    <a:moveTo>
                      <a:pt x="1167372" y="414437"/>
                    </a:moveTo>
                    <a:cubicBezTo>
                      <a:pt x="994754" y="496757"/>
                      <a:pt x="839843" y="609954"/>
                      <a:pt x="709006" y="746596"/>
                    </a:cubicBezTo>
                    <a:cubicBezTo>
                      <a:pt x="656695" y="881549"/>
                      <a:pt x="694723" y="1138245"/>
                      <a:pt x="834094" y="1424446"/>
                    </a:cubicBezTo>
                    <a:cubicBezTo>
                      <a:pt x="879599" y="1407960"/>
                      <a:pt x="928677" y="1400336"/>
                      <a:pt x="979535" y="1400336"/>
                    </a:cubicBezTo>
                    <a:cubicBezTo>
                      <a:pt x="1017560" y="1400336"/>
                      <a:pt x="1054590" y="1404598"/>
                      <a:pt x="1089967" y="1413579"/>
                    </a:cubicBezTo>
                    <a:cubicBezTo>
                      <a:pt x="1244168" y="1226717"/>
                      <a:pt x="1421621" y="1074480"/>
                      <a:pt x="1607991" y="955200"/>
                    </a:cubicBezTo>
                    <a:cubicBezTo>
                      <a:pt x="1457566" y="792176"/>
                      <a:pt x="1309542" y="612523"/>
                      <a:pt x="1167372" y="414437"/>
                    </a:cubicBezTo>
                    <a:close/>
                    <a:moveTo>
                      <a:pt x="1885843" y="246857"/>
                    </a:moveTo>
                    <a:cubicBezTo>
                      <a:pt x="1714273" y="246857"/>
                      <a:pt x="1548861" y="273219"/>
                      <a:pt x="1393510" y="322354"/>
                    </a:cubicBezTo>
                    <a:cubicBezTo>
                      <a:pt x="1529569" y="475615"/>
                      <a:pt x="1675197" y="641640"/>
                      <a:pt x="1842024" y="820292"/>
                    </a:cubicBezTo>
                    <a:cubicBezTo>
                      <a:pt x="2228189" y="624889"/>
                      <a:pt x="2625611" y="560552"/>
                      <a:pt x="2918518" y="613738"/>
                    </a:cubicBezTo>
                    <a:cubicBezTo>
                      <a:pt x="2636954" y="384188"/>
                      <a:pt x="2277437" y="246857"/>
                      <a:pt x="1885843" y="246857"/>
                    </a:cubicBezTo>
                    <a:close/>
                    <a:moveTo>
                      <a:pt x="1885844" y="0"/>
                    </a:moveTo>
                    <a:cubicBezTo>
                      <a:pt x="2927367" y="0"/>
                      <a:pt x="3771688" y="844319"/>
                      <a:pt x="3771688" y="1885839"/>
                    </a:cubicBezTo>
                    <a:cubicBezTo>
                      <a:pt x="3771688" y="2927359"/>
                      <a:pt x="2927367" y="3771678"/>
                      <a:pt x="1885844" y="3771678"/>
                    </a:cubicBezTo>
                    <a:cubicBezTo>
                      <a:pt x="844321" y="3771678"/>
                      <a:pt x="0" y="2927359"/>
                      <a:pt x="0" y="1885839"/>
                    </a:cubicBezTo>
                    <a:cubicBezTo>
                      <a:pt x="0" y="844319"/>
                      <a:pt x="844321" y="0"/>
                      <a:pt x="1885844" y="0"/>
                    </a:cubicBezTo>
                    <a:close/>
                  </a:path>
                </a:pathLst>
              </a:cu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grpSp>
          <p:nvGrpSpPr>
            <p:cNvPr id="71" name="Group 70"/>
            <p:cNvGrpSpPr/>
            <p:nvPr/>
          </p:nvGrpSpPr>
          <p:grpSpPr>
            <a:xfrm>
              <a:off x="1920650" y="4388954"/>
              <a:ext cx="1070933" cy="685800"/>
              <a:chOff x="787287" y="4388954"/>
              <a:chExt cx="1070933" cy="685800"/>
            </a:xfrm>
          </p:grpSpPr>
          <p:sp>
            <p:nvSpPr>
              <p:cNvPr id="117" name="Rectangle 116"/>
              <p:cNvSpPr/>
              <p:nvPr>
                <p:custDataLst>
                  <p:tags r:id="rId4"/>
                </p:custDataLst>
              </p:nvPr>
            </p:nvSpPr>
            <p:spPr bwMode="auto">
              <a:xfrm>
                <a:off x="787287" y="4388954"/>
                <a:ext cx="1070933" cy="685800"/>
              </a:xfrm>
              <a:prstGeom prst="rect">
                <a:avLst/>
              </a:prstGeom>
              <a:solidFill>
                <a:schemeClr val="bg1">
                  <a:lumMod val="95000"/>
                </a:schemeClr>
              </a:solidFill>
              <a:ln w="3175">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45" tIns="46630" rIns="69945" bIns="46630" numCol="1" spcCol="0" rtlCol="0" fromWordArt="0" anchor="b" anchorCtr="0" forceAA="0" compatLnSpc="1">
                <a:prstTxWarp prst="textNoShape">
                  <a:avLst/>
                </a:prstTxWarp>
                <a:noAutofit/>
              </a:bodyPr>
              <a:lstStyle/>
              <a:p>
                <a:pPr algn="ctr" defTabSz="951028"/>
                <a:r>
                  <a:rPr lang="en-US" sz="1020" dirty="0">
                    <a:solidFill>
                      <a:schemeClr val="accent1"/>
                    </a:solidFill>
                  </a:rPr>
                  <a:t>Sensors</a:t>
                </a:r>
              </a:p>
            </p:txBody>
          </p:sp>
          <p:sp>
            <p:nvSpPr>
              <p:cNvPr id="121" name="Frame 5"/>
              <p:cNvSpPr>
                <a:spLocks noChangeAspect="1"/>
              </p:cNvSpPr>
              <p:nvPr/>
            </p:nvSpPr>
            <p:spPr bwMode="auto">
              <a:xfrm>
                <a:off x="1152892" y="4477904"/>
                <a:ext cx="339723" cy="378672"/>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0D163D"/>
              </a:solidFill>
              <a:ln w="9525" cap="flat" cmpd="sng" algn="ctr">
                <a:noFill/>
                <a:prstDash val="solid"/>
                <a:headEnd type="none" w="med" len="med"/>
                <a:tailEnd type="none" w="med" len="med"/>
              </a:ln>
              <a:effectLst/>
            </p:spPr>
            <p:txBody>
              <a:bodyPr rot="0" spcFirstLastPara="0" vert="horz" wrap="square" lIns="44815" tIns="52714" rIns="0" bIns="105426" numCol="1" spcCol="0" rtlCol="0" fromWordArt="0" anchor="b" anchorCtr="0" forceAA="0" compatLnSpc="1">
                <a:prstTxWarp prst="textNoShape">
                  <a:avLst/>
                </a:prstTxWarp>
                <a:noAutofit/>
              </a:bodyPr>
              <a:lstStyle>
                <a:defPPr>
                  <a:defRPr lang="en-US"/>
                </a:defPPr>
                <a:lvl1pPr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a:lstStyle>
              <a:p>
                <a:pPr defTabSz="1053721">
                  <a:defRPr/>
                </a:pPr>
                <a:endParaRPr lang="en-US" sz="490" kern="0" spc="-58"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64" name="Group 63"/>
            <p:cNvGrpSpPr/>
            <p:nvPr/>
          </p:nvGrpSpPr>
          <p:grpSpPr>
            <a:xfrm>
              <a:off x="1920650" y="3657769"/>
              <a:ext cx="1070933" cy="685800"/>
              <a:chOff x="1589220" y="4346130"/>
              <a:chExt cx="1070933" cy="685800"/>
            </a:xfrm>
          </p:grpSpPr>
          <p:sp>
            <p:nvSpPr>
              <p:cNvPr id="118" name="Rectangle 117"/>
              <p:cNvSpPr/>
              <p:nvPr>
                <p:custDataLst>
                  <p:tags r:id="rId3"/>
                </p:custDataLst>
              </p:nvPr>
            </p:nvSpPr>
            <p:spPr bwMode="auto">
              <a:xfrm>
                <a:off x="1589220" y="4346130"/>
                <a:ext cx="1070933" cy="685800"/>
              </a:xfrm>
              <a:prstGeom prst="rect">
                <a:avLst/>
              </a:prstGeom>
              <a:solidFill>
                <a:schemeClr val="bg1">
                  <a:lumMod val="95000"/>
                </a:schemeClr>
              </a:solidFill>
              <a:ln w="3175">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45" tIns="46630" rIns="69945" bIns="46630" numCol="1" spcCol="0" rtlCol="0" fromWordArt="0" anchor="b" anchorCtr="0" forceAA="0" compatLnSpc="1">
                <a:prstTxWarp prst="textNoShape">
                  <a:avLst/>
                </a:prstTxWarp>
                <a:noAutofit/>
              </a:bodyPr>
              <a:lstStyle/>
              <a:p>
                <a:pPr algn="ctr" defTabSz="951028"/>
                <a:r>
                  <a:rPr lang="en-US" sz="1020" dirty="0">
                    <a:solidFill>
                      <a:schemeClr val="accent1"/>
                    </a:solidFill>
                  </a:rPr>
                  <a:t>Video</a:t>
                </a:r>
              </a:p>
            </p:txBody>
          </p:sp>
          <p:sp>
            <p:nvSpPr>
              <p:cNvPr id="122" name="Freeform 121"/>
              <p:cNvSpPr>
                <a:spLocks noEditPoints="1"/>
              </p:cNvSpPr>
              <p:nvPr/>
            </p:nvSpPr>
            <p:spPr bwMode="auto">
              <a:xfrm>
                <a:off x="1981136" y="4447511"/>
                <a:ext cx="287101" cy="343924"/>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rgbClr val="0D163D"/>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44815" tIns="44813" rIns="0" bIns="44813" numCol="1" rtlCol="0" anchor="ctr" anchorCtr="0" compatLnSpc="1">
                <a:prstTxWarp prst="textNoShape">
                  <a:avLst/>
                </a:prstTxWarp>
              </a:bodyPr>
              <a:lstStyle>
                <a:defPPr>
                  <a:defRPr lang="en-US"/>
                </a:defPPr>
                <a:lvl1pPr algn="l" defTabSz="931863" rtl="0" eaLnBrk="0" fontAlgn="base" hangingPunct="0">
                  <a:spcBef>
                    <a:spcPct val="0"/>
                  </a:spcBef>
                  <a:spcAft>
                    <a:spcPct val="0"/>
                  </a:spcAft>
                  <a:defRPr kern="1200">
                    <a:solidFill>
                      <a:schemeClr val="lt1"/>
                    </a:solidFill>
                    <a:latin typeface="+mn-lt"/>
                    <a:ea typeface="+mn-ea"/>
                    <a:cs typeface="+mn-cs"/>
                  </a:defRPr>
                </a:lvl1pPr>
                <a:lvl2pPr marL="465138" indent="-7938" algn="l" defTabSz="931863" rtl="0" eaLnBrk="0" fontAlgn="base" hangingPunct="0">
                  <a:spcBef>
                    <a:spcPct val="0"/>
                  </a:spcBef>
                  <a:spcAft>
                    <a:spcPct val="0"/>
                  </a:spcAft>
                  <a:defRPr kern="1200">
                    <a:solidFill>
                      <a:schemeClr val="lt1"/>
                    </a:solidFill>
                    <a:latin typeface="+mn-lt"/>
                    <a:ea typeface="+mn-ea"/>
                    <a:cs typeface="+mn-cs"/>
                  </a:defRPr>
                </a:lvl2pPr>
                <a:lvl3pPr marL="931863" indent="-17463" algn="l" defTabSz="931863" rtl="0" eaLnBrk="0" fontAlgn="base" hangingPunct="0">
                  <a:spcBef>
                    <a:spcPct val="0"/>
                  </a:spcBef>
                  <a:spcAft>
                    <a:spcPct val="0"/>
                  </a:spcAft>
                  <a:defRPr kern="1200">
                    <a:solidFill>
                      <a:schemeClr val="lt1"/>
                    </a:solidFill>
                    <a:latin typeface="+mn-lt"/>
                    <a:ea typeface="+mn-ea"/>
                    <a:cs typeface="+mn-cs"/>
                  </a:defRPr>
                </a:lvl3pPr>
                <a:lvl4pPr marL="1398588" indent="-26988" algn="l" defTabSz="931863" rtl="0" eaLnBrk="0" fontAlgn="base" hangingPunct="0">
                  <a:spcBef>
                    <a:spcPct val="0"/>
                  </a:spcBef>
                  <a:spcAft>
                    <a:spcPct val="0"/>
                  </a:spcAft>
                  <a:defRPr kern="1200">
                    <a:solidFill>
                      <a:schemeClr val="lt1"/>
                    </a:solidFill>
                    <a:latin typeface="+mn-lt"/>
                    <a:ea typeface="+mn-ea"/>
                    <a:cs typeface="+mn-cs"/>
                  </a:defRPr>
                </a:lvl4pPr>
                <a:lvl5pPr marL="1865313" indent="-36513" algn="l" defTabSz="931863"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defTabSz="806586"/>
                <a:endParaRPr lang="en-US" sz="490" spc="-132" dirty="0">
                  <a:solidFill>
                    <a:schemeClr val="accent3"/>
                  </a:solidFill>
                  <a:latin typeface="Segoe Light" pitchFamily="34" charset="0"/>
                </a:endParaRPr>
              </a:p>
            </p:txBody>
          </p:sp>
        </p:grpSp>
        <p:grpSp>
          <p:nvGrpSpPr>
            <p:cNvPr id="30" name="Group 29"/>
            <p:cNvGrpSpPr/>
            <p:nvPr/>
          </p:nvGrpSpPr>
          <p:grpSpPr>
            <a:xfrm>
              <a:off x="787287" y="4388954"/>
              <a:ext cx="1070933" cy="685800"/>
              <a:chOff x="1608381" y="2883761"/>
              <a:chExt cx="1070933" cy="685800"/>
            </a:xfrm>
          </p:grpSpPr>
          <p:sp>
            <p:nvSpPr>
              <p:cNvPr id="125" name="Rectangle 124"/>
              <p:cNvSpPr/>
              <p:nvPr>
                <p:custDataLst>
                  <p:tags r:id="rId2"/>
                </p:custDataLst>
              </p:nvPr>
            </p:nvSpPr>
            <p:spPr bwMode="auto">
              <a:xfrm>
                <a:off x="1608381" y="2883761"/>
                <a:ext cx="1070933" cy="685800"/>
              </a:xfrm>
              <a:prstGeom prst="rect">
                <a:avLst/>
              </a:prstGeom>
              <a:solidFill>
                <a:schemeClr val="bg1">
                  <a:lumMod val="95000"/>
                </a:schemeClr>
              </a:solidFill>
              <a:ln w="3175">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45" tIns="46630" rIns="69945" bIns="46630" numCol="1" spcCol="0" rtlCol="0" fromWordArt="0" anchor="b" anchorCtr="0" forceAA="0" compatLnSpc="1">
                <a:prstTxWarp prst="textNoShape">
                  <a:avLst/>
                </a:prstTxWarp>
                <a:noAutofit/>
              </a:bodyPr>
              <a:lstStyle/>
              <a:p>
                <a:pPr algn="ctr" defTabSz="951028"/>
                <a:r>
                  <a:rPr lang="en-US" sz="1020" dirty="0">
                    <a:solidFill>
                      <a:schemeClr val="accent1"/>
                    </a:solidFill>
                  </a:rPr>
                  <a:t>Web</a:t>
                </a:r>
              </a:p>
            </p:txBody>
          </p:sp>
          <p:grpSp>
            <p:nvGrpSpPr>
              <p:cNvPr id="129" name="Group 128"/>
              <p:cNvGrpSpPr/>
              <p:nvPr/>
            </p:nvGrpSpPr>
            <p:grpSpPr>
              <a:xfrm>
                <a:off x="1940805" y="2964946"/>
                <a:ext cx="406084" cy="397883"/>
                <a:chOff x="4030436" y="1511171"/>
                <a:chExt cx="4398164" cy="4309344"/>
              </a:xfrm>
              <a:solidFill>
                <a:schemeClr val="accent1"/>
              </a:solidFill>
            </p:grpSpPr>
            <p:sp>
              <p:nvSpPr>
                <p:cNvPr id="142" name="Oval 35"/>
                <p:cNvSpPr/>
                <p:nvPr/>
              </p:nvSpPr>
              <p:spPr>
                <a:xfrm>
                  <a:off x="4411045" y="1909551"/>
                  <a:ext cx="3592286" cy="3588790"/>
                </a:xfrm>
                <a:custGeom>
                  <a:avLst/>
                  <a:gdLst/>
                  <a:ahLst/>
                  <a:cxnLst/>
                  <a:rect l="l" t="t" r="r" b="b"/>
                  <a:pathLst>
                    <a:path w="3592286" h="3588790">
                      <a:moveTo>
                        <a:pt x="856899" y="2807618"/>
                      </a:moveTo>
                      <a:cubicBezTo>
                        <a:pt x="1050936" y="3101840"/>
                        <a:pt x="1319084" y="3340075"/>
                        <a:pt x="1626253" y="3475527"/>
                      </a:cubicBezTo>
                      <a:cubicBezTo>
                        <a:pt x="1631223" y="3476765"/>
                        <a:pt x="1636270" y="3477223"/>
                        <a:pt x="1641325" y="3477658"/>
                      </a:cubicBezTo>
                      <a:cubicBezTo>
                        <a:pt x="1516509" y="3295597"/>
                        <a:pt x="1404916" y="3065936"/>
                        <a:pt x="1318985" y="2807618"/>
                      </a:cubicBezTo>
                      <a:close/>
                      <a:moveTo>
                        <a:pt x="442231" y="2807618"/>
                      </a:moveTo>
                      <a:cubicBezTo>
                        <a:pt x="659711" y="3099896"/>
                        <a:pt x="969924" y="3318794"/>
                        <a:pt x="1329899" y="3418883"/>
                      </a:cubicBezTo>
                      <a:cubicBezTo>
                        <a:pt x="1089904" y="3278379"/>
                        <a:pt x="880477" y="3064398"/>
                        <a:pt x="724038" y="2807618"/>
                      </a:cubicBezTo>
                      <a:close/>
                      <a:moveTo>
                        <a:pt x="2450248" y="1844143"/>
                      </a:moveTo>
                      <a:cubicBezTo>
                        <a:pt x="2439084" y="2145593"/>
                        <a:pt x="2386150" y="2439238"/>
                        <a:pt x="2304248" y="2705865"/>
                      </a:cubicBezTo>
                      <a:lnTo>
                        <a:pt x="2801418" y="2705865"/>
                      </a:lnTo>
                      <a:cubicBezTo>
                        <a:pt x="2959192" y="2445207"/>
                        <a:pt x="3059303" y="2147324"/>
                        <a:pt x="3081979" y="1844143"/>
                      </a:cubicBezTo>
                      <a:close/>
                      <a:moveTo>
                        <a:pt x="1254663" y="1844143"/>
                      </a:moveTo>
                      <a:cubicBezTo>
                        <a:pt x="1268316" y="2144192"/>
                        <a:pt x="1322349" y="2438934"/>
                        <a:pt x="1406891" y="2705865"/>
                      </a:cubicBezTo>
                      <a:lnTo>
                        <a:pt x="2185396" y="2705865"/>
                      </a:lnTo>
                      <a:cubicBezTo>
                        <a:pt x="2269937" y="2438934"/>
                        <a:pt x="2323970" y="2144192"/>
                        <a:pt x="2337624" y="1844143"/>
                      </a:cubicBezTo>
                      <a:close/>
                      <a:moveTo>
                        <a:pt x="510307" y="1844143"/>
                      </a:moveTo>
                      <a:cubicBezTo>
                        <a:pt x="532984" y="2147324"/>
                        <a:pt x="633095" y="2445207"/>
                        <a:pt x="790868" y="2705865"/>
                      </a:cubicBezTo>
                      <a:lnTo>
                        <a:pt x="1288039" y="2705865"/>
                      </a:lnTo>
                      <a:cubicBezTo>
                        <a:pt x="1206136" y="2439238"/>
                        <a:pt x="1153202" y="2145593"/>
                        <a:pt x="1142039" y="1844143"/>
                      </a:cubicBezTo>
                      <a:close/>
                      <a:moveTo>
                        <a:pt x="105056" y="1844143"/>
                      </a:moveTo>
                      <a:cubicBezTo>
                        <a:pt x="113791" y="2161330"/>
                        <a:pt x="209946" y="2456621"/>
                        <a:pt x="371868" y="2705865"/>
                      </a:cubicBezTo>
                      <a:lnTo>
                        <a:pt x="662862" y="2705865"/>
                      </a:lnTo>
                      <a:cubicBezTo>
                        <a:pt x="516487" y="2445076"/>
                        <a:pt x="423528" y="2147271"/>
                        <a:pt x="402177" y="1844143"/>
                      </a:cubicBezTo>
                      <a:close/>
                      <a:moveTo>
                        <a:pt x="2991928" y="880669"/>
                      </a:moveTo>
                      <a:cubicBezTo>
                        <a:pt x="3140148" y="1150938"/>
                        <a:pt x="3202326" y="1447530"/>
                        <a:pt x="3195093" y="1742390"/>
                      </a:cubicBezTo>
                      <a:lnTo>
                        <a:pt x="3487230" y="1742390"/>
                      </a:lnTo>
                      <a:cubicBezTo>
                        <a:pt x="3478495" y="1425203"/>
                        <a:pt x="3382340" y="1129913"/>
                        <a:pt x="3220418" y="880669"/>
                      </a:cubicBezTo>
                      <a:close/>
                      <a:moveTo>
                        <a:pt x="2335746" y="880669"/>
                      </a:moveTo>
                      <a:cubicBezTo>
                        <a:pt x="2421574" y="1162075"/>
                        <a:pt x="2456761" y="1454793"/>
                        <a:pt x="2451714" y="1742390"/>
                      </a:cubicBezTo>
                      <a:lnTo>
                        <a:pt x="3087241" y="1742390"/>
                      </a:lnTo>
                      <a:cubicBezTo>
                        <a:pt x="3094660" y="1447457"/>
                        <a:pt x="3027007" y="1150835"/>
                        <a:pt x="2866350" y="880669"/>
                      </a:cubicBezTo>
                      <a:close/>
                      <a:moveTo>
                        <a:pt x="1367135" y="880669"/>
                      </a:moveTo>
                      <a:cubicBezTo>
                        <a:pt x="1282114" y="1157161"/>
                        <a:pt x="1247328" y="1451118"/>
                        <a:pt x="1253877" y="1742390"/>
                      </a:cubicBezTo>
                      <a:lnTo>
                        <a:pt x="2338410" y="1742390"/>
                      </a:lnTo>
                      <a:cubicBezTo>
                        <a:pt x="2344959" y="1451118"/>
                        <a:pt x="2310172" y="1157161"/>
                        <a:pt x="2225152" y="880669"/>
                      </a:cubicBezTo>
                      <a:close/>
                      <a:moveTo>
                        <a:pt x="725937" y="880669"/>
                      </a:moveTo>
                      <a:cubicBezTo>
                        <a:pt x="565279" y="1150835"/>
                        <a:pt x="497627" y="1447457"/>
                        <a:pt x="505046" y="1742390"/>
                      </a:cubicBezTo>
                      <a:lnTo>
                        <a:pt x="1140573" y="1742390"/>
                      </a:lnTo>
                      <a:cubicBezTo>
                        <a:pt x="1135526" y="1454793"/>
                        <a:pt x="1170712" y="1162075"/>
                        <a:pt x="1256541" y="880669"/>
                      </a:cubicBezTo>
                      <a:close/>
                      <a:moveTo>
                        <a:pt x="2248579" y="164328"/>
                      </a:moveTo>
                      <a:cubicBezTo>
                        <a:pt x="2555388" y="331327"/>
                        <a:pt x="2778580" y="542975"/>
                        <a:pt x="2930516" y="778916"/>
                      </a:cubicBezTo>
                      <a:lnTo>
                        <a:pt x="3150056" y="778916"/>
                      </a:lnTo>
                      <a:cubicBezTo>
                        <a:pt x="2929802" y="482911"/>
                        <a:pt x="2614435" y="262169"/>
                        <a:pt x="2248579" y="164328"/>
                      </a:cubicBezTo>
                      <a:close/>
                      <a:moveTo>
                        <a:pt x="1937815" y="108552"/>
                      </a:moveTo>
                      <a:cubicBezTo>
                        <a:pt x="2102992" y="314323"/>
                        <a:pt x="2221669" y="541474"/>
                        <a:pt x="2300881" y="778916"/>
                      </a:cubicBezTo>
                      <a:lnTo>
                        <a:pt x="2799582" y="778916"/>
                      </a:lnTo>
                      <a:cubicBezTo>
                        <a:pt x="2615287" y="515202"/>
                        <a:pt x="2334724" y="282038"/>
                        <a:pt x="1938828" y="108687"/>
                      </a:cubicBezTo>
                      <a:cubicBezTo>
                        <a:pt x="1938493" y="108605"/>
                        <a:pt x="1938154" y="108578"/>
                        <a:pt x="1937815" y="108552"/>
                      </a:cubicBezTo>
                      <a:close/>
                      <a:moveTo>
                        <a:pt x="1853094" y="0"/>
                      </a:moveTo>
                      <a:cubicBezTo>
                        <a:pt x="2818755" y="28121"/>
                        <a:pt x="3592286" y="820360"/>
                        <a:pt x="3592286" y="1793267"/>
                      </a:cubicBezTo>
                      <a:cubicBezTo>
                        <a:pt x="3592286" y="2081519"/>
                        <a:pt x="3524385" y="2353911"/>
                        <a:pt x="3401976" y="2594458"/>
                      </a:cubicBezTo>
                      <a:lnTo>
                        <a:pt x="3325255" y="2517737"/>
                      </a:lnTo>
                      <a:cubicBezTo>
                        <a:pt x="3423612" y="2313010"/>
                        <a:pt x="3480601" y="2084883"/>
                        <a:pt x="3487230" y="1844143"/>
                      </a:cubicBezTo>
                      <a:lnTo>
                        <a:pt x="3190110" y="1844143"/>
                      </a:lnTo>
                      <a:cubicBezTo>
                        <a:pt x="3168759" y="2147271"/>
                        <a:pt x="3075799" y="2445076"/>
                        <a:pt x="2929425" y="2705865"/>
                      </a:cubicBezTo>
                      <a:lnTo>
                        <a:pt x="3220418" y="2705865"/>
                      </a:lnTo>
                      <a:lnTo>
                        <a:pt x="3303597" y="2556602"/>
                      </a:lnTo>
                      <a:lnTo>
                        <a:pt x="3303597" y="2767773"/>
                      </a:lnTo>
                      <a:cubicBezTo>
                        <a:pt x="3280445" y="2805980"/>
                        <a:pt x="3254809" y="2842496"/>
                        <a:pt x="3226272" y="2876756"/>
                      </a:cubicBezTo>
                      <a:lnTo>
                        <a:pt x="3094122" y="2876756"/>
                      </a:lnTo>
                      <a:cubicBezTo>
                        <a:pt x="3114010" y="2854748"/>
                        <a:pt x="3132341" y="2831426"/>
                        <a:pt x="3150056" y="2807618"/>
                      </a:cubicBezTo>
                      <a:lnTo>
                        <a:pt x="2868249" y="2807618"/>
                      </a:lnTo>
                      <a:lnTo>
                        <a:pt x="2820582" y="2876756"/>
                      </a:lnTo>
                      <a:lnTo>
                        <a:pt x="2682941" y="2876756"/>
                      </a:lnTo>
                      <a:cubicBezTo>
                        <a:pt x="2702988" y="2855609"/>
                        <a:pt x="2719438" y="2831803"/>
                        <a:pt x="2735387" y="2807618"/>
                      </a:cubicBezTo>
                      <a:lnTo>
                        <a:pt x="2273301" y="2807618"/>
                      </a:lnTo>
                      <a:lnTo>
                        <a:pt x="2247912" y="2876756"/>
                      </a:lnTo>
                      <a:lnTo>
                        <a:pt x="2126765" y="2876756"/>
                      </a:lnTo>
                      <a:cubicBezTo>
                        <a:pt x="2136798" y="2854347"/>
                        <a:pt x="2145074" y="2831106"/>
                        <a:pt x="2153121" y="2807618"/>
                      </a:cubicBezTo>
                      <a:lnTo>
                        <a:pt x="1439165" y="2807618"/>
                      </a:lnTo>
                      <a:cubicBezTo>
                        <a:pt x="1529282" y="3070629"/>
                        <a:pt x="1647990" y="3302680"/>
                        <a:pt x="1783852" y="3480422"/>
                      </a:cubicBezTo>
                      <a:lnTo>
                        <a:pt x="1783852" y="3588790"/>
                      </a:lnTo>
                      <a:cubicBezTo>
                        <a:pt x="797525" y="3582757"/>
                        <a:pt x="0" y="2781148"/>
                        <a:pt x="0" y="1793267"/>
                      </a:cubicBezTo>
                      <a:cubicBezTo>
                        <a:pt x="0" y="1473619"/>
                        <a:pt x="83499" y="1173473"/>
                        <a:pt x="230835" y="913991"/>
                      </a:cubicBezTo>
                      <a:lnTo>
                        <a:pt x="309476" y="992632"/>
                      </a:lnTo>
                      <a:cubicBezTo>
                        <a:pt x="184125" y="1215203"/>
                        <a:pt x="112536" y="1470768"/>
                        <a:pt x="105056" y="1742390"/>
                      </a:cubicBezTo>
                      <a:lnTo>
                        <a:pt x="397194" y="1742390"/>
                      </a:lnTo>
                      <a:cubicBezTo>
                        <a:pt x="389961" y="1447530"/>
                        <a:pt x="452139" y="1150938"/>
                        <a:pt x="600359" y="880669"/>
                      </a:cubicBezTo>
                      <a:lnTo>
                        <a:pt x="371868" y="880669"/>
                      </a:lnTo>
                      <a:lnTo>
                        <a:pt x="333349" y="949791"/>
                      </a:lnTo>
                      <a:lnTo>
                        <a:pt x="333349" y="753460"/>
                      </a:lnTo>
                      <a:cubicBezTo>
                        <a:pt x="360802" y="712185"/>
                        <a:pt x="391169" y="673066"/>
                        <a:pt x="423716" y="635829"/>
                      </a:cubicBezTo>
                      <a:lnTo>
                        <a:pt x="563325" y="635829"/>
                      </a:lnTo>
                      <a:cubicBezTo>
                        <a:pt x="519731" y="680610"/>
                        <a:pt x="479611" y="728679"/>
                        <a:pt x="442230" y="778916"/>
                      </a:cubicBezTo>
                      <a:lnTo>
                        <a:pt x="661771" y="778916"/>
                      </a:lnTo>
                      <a:lnTo>
                        <a:pt x="767803" y="635829"/>
                      </a:lnTo>
                      <a:lnTo>
                        <a:pt x="906577" y="635829"/>
                      </a:lnTo>
                      <a:cubicBezTo>
                        <a:pt x="864624" y="681831"/>
                        <a:pt x="826998" y="729845"/>
                        <a:pt x="792704" y="778916"/>
                      </a:cubicBezTo>
                      <a:lnTo>
                        <a:pt x="1291405" y="778916"/>
                      </a:lnTo>
                      <a:lnTo>
                        <a:pt x="1345823" y="635829"/>
                      </a:lnTo>
                      <a:lnTo>
                        <a:pt x="1459900" y="635829"/>
                      </a:lnTo>
                      <a:cubicBezTo>
                        <a:pt x="1438327" y="682375"/>
                        <a:pt x="1419944" y="730313"/>
                        <a:pt x="1403283" y="778916"/>
                      </a:cubicBezTo>
                      <a:lnTo>
                        <a:pt x="2189004" y="778916"/>
                      </a:lnTo>
                      <a:cubicBezTo>
                        <a:pt x="2114289" y="560837"/>
                        <a:pt x="2004846" y="356159"/>
                        <a:pt x="1853094" y="1779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dirty="0"/>
                </a:p>
              </p:txBody>
            </p:sp>
            <p:sp>
              <p:nvSpPr>
                <p:cNvPr id="143" name="Left Arrow 142"/>
                <p:cNvSpPr/>
                <p:nvPr/>
              </p:nvSpPr>
              <p:spPr>
                <a:xfrm>
                  <a:off x="4030436" y="1511171"/>
                  <a:ext cx="2157701" cy="1268964"/>
                </a:xfrm>
                <a:prstGeom prst="lef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dirty="0"/>
                </a:p>
              </p:txBody>
            </p:sp>
            <p:sp>
              <p:nvSpPr>
                <p:cNvPr id="148" name="Left Arrow 147"/>
                <p:cNvSpPr/>
                <p:nvPr/>
              </p:nvSpPr>
              <p:spPr>
                <a:xfrm flipH="1">
                  <a:off x="6270899" y="4551551"/>
                  <a:ext cx="2157701" cy="1268964"/>
                </a:xfrm>
                <a:prstGeom prst="lef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dirty="0"/>
                </a:p>
              </p:txBody>
            </p:sp>
          </p:grpSp>
        </p:grpSp>
        <p:grpSp>
          <p:nvGrpSpPr>
            <p:cNvPr id="72" name="Group 71"/>
            <p:cNvGrpSpPr/>
            <p:nvPr/>
          </p:nvGrpSpPr>
          <p:grpSpPr>
            <a:xfrm>
              <a:off x="787287" y="5120138"/>
              <a:ext cx="1070933" cy="685800"/>
              <a:chOff x="787287" y="3657769"/>
              <a:chExt cx="1070933" cy="685800"/>
            </a:xfrm>
          </p:grpSpPr>
          <p:sp>
            <p:nvSpPr>
              <p:cNvPr id="127" name="Rectangle 126"/>
              <p:cNvSpPr/>
              <p:nvPr>
                <p:custDataLst>
                  <p:tags r:id="rId1"/>
                </p:custDataLst>
              </p:nvPr>
            </p:nvSpPr>
            <p:spPr bwMode="auto">
              <a:xfrm>
                <a:off x="787287" y="3657769"/>
                <a:ext cx="1070933" cy="685800"/>
              </a:xfrm>
              <a:prstGeom prst="rect">
                <a:avLst/>
              </a:prstGeom>
              <a:solidFill>
                <a:schemeClr val="bg1">
                  <a:lumMod val="95000"/>
                </a:schemeClr>
              </a:solidFill>
              <a:ln w="3175">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45" tIns="46630" rIns="69945" bIns="46630" numCol="1" spcCol="0" rtlCol="0" fromWordArt="0" anchor="b" anchorCtr="0" forceAA="0" compatLnSpc="1">
                <a:prstTxWarp prst="textNoShape">
                  <a:avLst/>
                </a:prstTxWarp>
                <a:noAutofit/>
              </a:bodyPr>
              <a:lstStyle/>
              <a:p>
                <a:pPr algn="ctr" defTabSz="951028"/>
                <a:r>
                  <a:rPr lang="en-US" sz="1020" dirty="0">
                    <a:solidFill>
                      <a:schemeClr val="accent1"/>
                    </a:solidFill>
                  </a:rPr>
                  <a:t>Relational</a:t>
                </a:r>
              </a:p>
            </p:txBody>
          </p:sp>
          <p:sp>
            <p:nvSpPr>
              <p:cNvPr id="131" name="Donut 18"/>
              <p:cNvSpPr/>
              <p:nvPr/>
            </p:nvSpPr>
            <p:spPr>
              <a:xfrm rot="20250901">
                <a:off x="1104429" y="3737122"/>
                <a:ext cx="474972" cy="391893"/>
              </a:xfrm>
              <a:custGeom>
                <a:avLst/>
                <a:gdLst/>
                <a:ahLst/>
                <a:cxnLst/>
                <a:rect l="l" t="t" r="r" b="b"/>
                <a:pathLst>
                  <a:path w="1871663" h="1544284">
                    <a:moveTo>
                      <a:pt x="544841" y="1200434"/>
                    </a:moveTo>
                    <a:cubicBezTo>
                      <a:pt x="543042" y="1206654"/>
                      <a:pt x="542601" y="1212993"/>
                      <a:pt x="543107" y="1219347"/>
                    </a:cubicBezTo>
                    <a:close/>
                    <a:moveTo>
                      <a:pt x="275352" y="900100"/>
                    </a:moveTo>
                    <a:lnTo>
                      <a:pt x="261597" y="901547"/>
                    </a:lnTo>
                    <a:cubicBezTo>
                      <a:pt x="266283" y="902015"/>
                      <a:pt x="270885" y="901513"/>
                      <a:pt x="275352" y="900100"/>
                    </a:cubicBezTo>
                    <a:close/>
                    <a:moveTo>
                      <a:pt x="1460612" y="1146325"/>
                    </a:moveTo>
                    <a:cubicBezTo>
                      <a:pt x="1462787" y="1148843"/>
                      <a:pt x="1465229" y="1151093"/>
                      <a:pt x="1468262" y="1152682"/>
                    </a:cubicBezTo>
                    <a:close/>
                    <a:moveTo>
                      <a:pt x="517145" y="294317"/>
                    </a:moveTo>
                    <a:cubicBezTo>
                      <a:pt x="517303" y="296695"/>
                      <a:pt x="518089" y="298856"/>
                      <a:pt x="519165" y="300906"/>
                    </a:cubicBezTo>
                    <a:close/>
                    <a:moveTo>
                      <a:pt x="1670936" y="734747"/>
                    </a:moveTo>
                    <a:cubicBezTo>
                      <a:pt x="1667510" y="733888"/>
                      <a:pt x="1664036" y="733381"/>
                      <a:pt x="1660460" y="733786"/>
                    </a:cubicBezTo>
                    <a:close/>
                    <a:moveTo>
                      <a:pt x="942463" y="179722"/>
                    </a:moveTo>
                    <a:lnTo>
                      <a:pt x="942506" y="180134"/>
                    </a:lnTo>
                    <a:cubicBezTo>
                      <a:pt x="942525" y="179990"/>
                      <a:pt x="942500" y="179855"/>
                      <a:pt x="942463" y="179722"/>
                    </a:cubicBezTo>
                    <a:close/>
                    <a:moveTo>
                      <a:pt x="1564371" y="435391"/>
                    </a:moveTo>
                    <a:cubicBezTo>
                      <a:pt x="1564370" y="435395"/>
                      <a:pt x="1564369" y="435398"/>
                      <a:pt x="1564368" y="435401"/>
                    </a:cubicBezTo>
                    <a:lnTo>
                      <a:pt x="1564365" y="435407"/>
                    </a:lnTo>
                    <a:cubicBezTo>
                      <a:pt x="1564367" y="435405"/>
                      <a:pt x="1564368" y="435403"/>
                      <a:pt x="1564368" y="435401"/>
                    </a:cubicBezTo>
                    <a:close/>
                    <a:moveTo>
                      <a:pt x="1185541" y="268540"/>
                    </a:moveTo>
                    <a:cubicBezTo>
                      <a:pt x="1114425" y="246221"/>
                      <a:pt x="1036961" y="234960"/>
                      <a:pt x="956104" y="234960"/>
                    </a:cubicBezTo>
                    <a:lnTo>
                      <a:pt x="945214" y="235811"/>
                    </a:lnTo>
                    <a:cubicBezTo>
                      <a:pt x="944675" y="259402"/>
                      <a:pt x="939319" y="283081"/>
                      <a:pt x="929802" y="306075"/>
                    </a:cubicBezTo>
                    <a:cubicBezTo>
                      <a:pt x="883047" y="419035"/>
                      <a:pt x="753573" y="472705"/>
                      <a:pt x="640612" y="425950"/>
                    </a:cubicBezTo>
                    <a:cubicBezTo>
                      <a:pt x="600538" y="409363"/>
                      <a:pt x="567925" y="382365"/>
                      <a:pt x="545071" y="349062"/>
                    </a:cubicBezTo>
                    <a:cubicBezTo>
                      <a:pt x="545072" y="349063"/>
                      <a:pt x="545072" y="349064"/>
                      <a:pt x="545072" y="349064"/>
                    </a:cubicBezTo>
                    <a:cubicBezTo>
                      <a:pt x="485701" y="382929"/>
                      <a:pt x="435647" y="426353"/>
                      <a:pt x="397284" y="476398"/>
                    </a:cubicBezTo>
                    <a:cubicBezTo>
                      <a:pt x="476893" y="541622"/>
                      <a:pt x="507560" y="653613"/>
                      <a:pt x="466115" y="753745"/>
                    </a:cubicBezTo>
                    <a:cubicBezTo>
                      <a:pt x="438914" y="819461"/>
                      <a:pt x="386130" y="866839"/>
                      <a:pt x="323795" y="888325"/>
                    </a:cubicBezTo>
                    <a:cubicBezTo>
                      <a:pt x="323803" y="888325"/>
                      <a:pt x="323809" y="888322"/>
                      <a:pt x="323815" y="888320"/>
                    </a:cubicBezTo>
                    <a:cubicBezTo>
                      <a:pt x="360376" y="995422"/>
                      <a:pt x="442737" y="1087363"/>
                      <a:pt x="553687" y="1151157"/>
                    </a:cubicBezTo>
                    <a:cubicBezTo>
                      <a:pt x="555838" y="1137455"/>
                      <a:pt x="560305" y="1124202"/>
                      <a:pt x="565725" y="1111107"/>
                    </a:cubicBezTo>
                    <a:cubicBezTo>
                      <a:pt x="631895" y="951239"/>
                      <a:pt x="815137" y="875282"/>
                      <a:pt x="975006" y="941452"/>
                    </a:cubicBezTo>
                    <a:cubicBezTo>
                      <a:pt x="1095448" y="991304"/>
                      <a:pt x="1168263" y="1107604"/>
                      <a:pt x="1168398" y="1230296"/>
                    </a:cubicBezTo>
                    <a:cubicBezTo>
                      <a:pt x="1267673" y="1206553"/>
                      <a:pt x="1355859" y="1162942"/>
                      <a:pt x="1427062" y="1106198"/>
                    </a:cubicBezTo>
                    <a:cubicBezTo>
                      <a:pt x="1384456" y="1041457"/>
                      <a:pt x="1373677" y="957433"/>
                      <a:pt x="1405552" y="880423"/>
                    </a:cubicBezTo>
                    <a:cubicBezTo>
                      <a:pt x="1442194" y="791895"/>
                      <a:pt x="1525264" y="736646"/>
                      <a:pt x="1614928" y="732108"/>
                    </a:cubicBezTo>
                    <a:cubicBezTo>
                      <a:pt x="1613318" y="644779"/>
                      <a:pt x="1581876" y="562987"/>
                      <a:pt x="1526926" y="493543"/>
                    </a:cubicBezTo>
                    <a:lnTo>
                      <a:pt x="1526931" y="493536"/>
                    </a:lnTo>
                    <a:cubicBezTo>
                      <a:pt x="1470532" y="558140"/>
                      <a:pt x="1377141" y="582359"/>
                      <a:pt x="1293429" y="547710"/>
                    </a:cubicBezTo>
                    <a:cubicBezTo>
                      <a:pt x="1187599" y="503906"/>
                      <a:pt x="1137316" y="382602"/>
                      <a:pt x="1181120" y="276772"/>
                    </a:cubicBezTo>
                    <a:close/>
                    <a:moveTo>
                      <a:pt x="1221415" y="215198"/>
                    </a:moveTo>
                    <a:cubicBezTo>
                      <a:pt x="1220583" y="215820"/>
                      <a:pt x="1219878" y="216565"/>
                      <a:pt x="1219447" y="217566"/>
                    </a:cubicBezTo>
                    <a:close/>
                    <a:moveTo>
                      <a:pt x="1452058" y="164462"/>
                    </a:moveTo>
                    <a:cubicBezTo>
                      <a:pt x="1540327" y="200997"/>
                      <a:pt x="1589954" y="291445"/>
                      <a:pt x="1577690" y="381749"/>
                    </a:cubicBezTo>
                    <a:cubicBezTo>
                      <a:pt x="1577691" y="381748"/>
                      <a:pt x="1577691" y="381747"/>
                      <a:pt x="1577691" y="381746"/>
                    </a:cubicBezTo>
                    <a:cubicBezTo>
                      <a:pt x="1672266" y="483314"/>
                      <a:pt x="1727215" y="610152"/>
                      <a:pt x="1727215" y="747355"/>
                    </a:cubicBezTo>
                    <a:lnTo>
                      <a:pt x="1726932" y="751888"/>
                    </a:lnTo>
                    <a:cubicBezTo>
                      <a:pt x="1847235" y="804348"/>
                      <a:pt x="1903640" y="943811"/>
                      <a:pt x="1853189" y="1065702"/>
                    </a:cubicBezTo>
                    <a:cubicBezTo>
                      <a:pt x="1802026" y="1189313"/>
                      <a:pt x="1660343" y="1248044"/>
                      <a:pt x="1536731" y="1196880"/>
                    </a:cubicBezTo>
                    <a:lnTo>
                      <a:pt x="1507818" y="1181350"/>
                    </a:lnTo>
                    <a:cubicBezTo>
                      <a:pt x="1507818" y="1181350"/>
                      <a:pt x="1507819" y="1181351"/>
                      <a:pt x="1507819" y="1181351"/>
                    </a:cubicBezTo>
                    <a:cubicBezTo>
                      <a:pt x="1410579" y="1262953"/>
                      <a:pt x="1285739" y="1322514"/>
                      <a:pt x="1145194" y="1348960"/>
                    </a:cubicBezTo>
                    <a:lnTo>
                      <a:pt x="1145235" y="1348825"/>
                    </a:lnTo>
                    <a:cubicBezTo>
                      <a:pt x="1145165" y="1349510"/>
                      <a:pt x="1144914" y="1350121"/>
                      <a:pt x="1144661" y="1350732"/>
                    </a:cubicBezTo>
                    <a:cubicBezTo>
                      <a:pt x="1078491" y="1510600"/>
                      <a:pt x="895250" y="1586557"/>
                      <a:pt x="735381" y="1520387"/>
                    </a:cubicBezTo>
                    <a:cubicBezTo>
                      <a:pt x="628649" y="1476210"/>
                      <a:pt x="559318" y="1379852"/>
                      <a:pt x="546018" y="1272927"/>
                    </a:cubicBezTo>
                    <a:cubicBezTo>
                      <a:pt x="546017" y="1272929"/>
                      <a:pt x="546018" y="1272932"/>
                      <a:pt x="546018" y="1272934"/>
                    </a:cubicBezTo>
                    <a:cubicBezTo>
                      <a:pt x="380574" y="1190518"/>
                      <a:pt x="257944" y="1057677"/>
                      <a:pt x="211243" y="900385"/>
                    </a:cubicBezTo>
                    <a:lnTo>
                      <a:pt x="211253" y="900385"/>
                    </a:lnTo>
                    <a:cubicBezTo>
                      <a:pt x="190468" y="898691"/>
                      <a:pt x="169822" y="893269"/>
                      <a:pt x="149657" y="884922"/>
                    </a:cubicBezTo>
                    <a:cubicBezTo>
                      <a:pt x="26045" y="833759"/>
                      <a:pt x="-32686" y="692076"/>
                      <a:pt x="18478" y="568465"/>
                    </a:cubicBezTo>
                    <a:cubicBezTo>
                      <a:pt x="64692" y="456811"/>
                      <a:pt x="184761" y="398093"/>
                      <a:pt x="298454" y="426323"/>
                    </a:cubicBezTo>
                    <a:cubicBezTo>
                      <a:pt x="350193" y="353180"/>
                      <a:pt x="421361" y="291040"/>
                      <a:pt x="506025" y="243624"/>
                    </a:cubicBezTo>
                    <a:lnTo>
                      <a:pt x="506026" y="243626"/>
                    </a:lnTo>
                    <a:cubicBezTo>
                      <a:pt x="501390" y="208461"/>
                      <a:pt x="506228" y="171816"/>
                      <a:pt x="520737" y="136760"/>
                    </a:cubicBezTo>
                    <a:cubicBezTo>
                      <a:pt x="567492" y="23800"/>
                      <a:pt x="696966" y="-29869"/>
                      <a:pt x="809927" y="16885"/>
                    </a:cubicBezTo>
                    <a:cubicBezTo>
                      <a:pt x="862855" y="38793"/>
                      <a:pt x="902766" y="78861"/>
                      <a:pt x="924737" y="127208"/>
                    </a:cubicBezTo>
                    <a:cubicBezTo>
                      <a:pt x="924737" y="127208"/>
                      <a:pt x="924737" y="127208"/>
                      <a:pt x="924737" y="127208"/>
                    </a:cubicBezTo>
                    <a:cubicBezTo>
                      <a:pt x="935097" y="124825"/>
                      <a:pt x="945576" y="124655"/>
                      <a:pt x="956104" y="124655"/>
                    </a:cubicBezTo>
                    <a:cubicBezTo>
                      <a:pt x="1062572" y="124655"/>
                      <a:pt x="1164001" y="142079"/>
                      <a:pt x="1256255" y="173590"/>
                    </a:cubicBezTo>
                    <a:lnTo>
                      <a:pt x="1270314" y="179752"/>
                    </a:lnTo>
                    <a:cubicBezTo>
                      <a:pt x="1322540" y="145450"/>
                      <a:pt x="1389962" y="138760"/>
                      <a:pt x="1452058" y="1644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dirty="0">
                  <a:solidFill>
                    <a:schemeClr val="tx1"/>
                  </a:solidFill>
                </a:endParaRPr>
              </a:p>
            </p:txBody>
          </p:sp>
        </p:grpSp>
      </p:grpSp>
      <p:grpSp>
        <p:nvGrpSpPr>
          <p:cNvPr id="6" name="Group 5"/>
          <p:cNvGrpSpPr/>
          <p:nvPr/>
        </p:nvGrpSpPr>
        <p:grpSpPr>
          <a:xfrm>
            <a:off x="2825928" y="2974174"/>
            <a:ext cx="1333950" cy="2365092"/>
            <a:chOff x="2769904" y="2916122"/>
            <a:chExt cx="1307913" cy="2318928"/>
          </a:xfrm>
        </p:grpSpPr>
        <p:cxnSp>
          <p:nvCxnSpPr>
            <p:cNvPr id="78" name="Elbow Connector 77"/>
            <p:cNvCxnSpPr>
              <a:stCxn id="119" idx="3"/>
              <a:endCxn id="116" idx="3"/>
            </p:cNvCxnSpPr>
            <p:nvPr/>
          </p:nvCxnSpPr>
          <p:spPr>
            <a:xfrm>
              <a:off x="2779903" y="2916122"/>
              <a:ext cx="13426" cy="2318928"/>
            </a:xfrm>
            <a:prstGeom prst="bentConnector3">
              <a:avLst>
                <a:gd name="adj1" fmla="val 1800000"/>
              </a:avLst>
            </a:prstGeom>
            <a:ln w="2540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endCxn id="85" idx="2"/>
            </p:cNvCxnSpPr>
            <p:nvPr/>
          </p:nvCxnSpPr>
          <p:spPr>
            <a:xfrm flipV="1">
              <a:off x="2769904" y="4075587"/>
              <a:ext cx="1307913" cy="0"/>
            </a:xfrm>
            <a:prstGeom prst="straightConnector1">
              <a:avLst/>
            </a:prstGeom>
            <a:ln w="25400">
              <a:solidFill>
                <a:schemeClr val="bg1">
                  <a:lumMod val="50000"/>
                </a:schemeClr>
              </a:solidFill>
              <a:miter lim="800000"/>
              <a:headEnd type="none"/>
              <a:tailEnd type="triangle" w="lg" len="med"/>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8103505" y="2766566"/>
            <a:ext cx="1150228" cy="3550096"/>
            <a:chOff x="7944469" y="2712566"/>
            <a:chExt cx="1127777" cy="3480802"/>
          </a:xfrm>
        </p:grpSpPr>
        <p:cxnSp>
          <p:nvCxnSpPr>
            <p:cNvPr id="157" name="Straight Arrow Connector 156"/>
            <p:cNvCxnSpPr/>
            <p:nvPr/>
          </p:nvCxnSpPr>
          <p:spPr>
            <a:xfrm>
              <a:off x="8489700" y="2717650"/>
              <a:ext cx="563887" cy="0"/>
            </a:xfrm>
            <a:prstGeom prst="straightConnector1">
              <a:avLst/>
            </a:prstGeom>
            <a:ln w="25400">
              <a:solidFill>
                <a:schemeClr val="bg1">
                  <a:lumMod val="50000"/>
                </a:schemeClr>
              </a:solidFill>
              <a:miter lim="8000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8489700" y="3444093"/>
              <a:ext cx="563887" cy="0"/>
            </a:xfrm>
            <a:prstGeom prst="straightConnector1">
              <a:avLst/>
            </a:prstGeom>
            <a:ln w="25400">
              <a:solidFill>
                <a:schemeClr val="bg1">
                  <a:lumMod val="50000"/>
                </a:schemeClr>
              </a:solidFill>
              <a:miter lim="8000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a:off x="8489700" y="4699470"/>
              <a:ext cx="563887" cy="0"/>
            </a:xfrm>
            <a:prstGeom prst="straightConnector1">
              <a:avLst/>
            </a:prstGeom>
            <a:ln w="25400">
              <a:solidFill>
                <a:schemeClr val="bg1">
                  <a:lumMod val="50000"/>
                </a:schemeClr>
              </a:solidFill>
              <a:miter lim="8000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8508356" y="4066779"/>
              <a:ext cx="563887" cy="0"/>
            </a:xfrm>
            <a:prstGeom prst="straightConnector1">
              <a:avLst/>
            </a:prstGeom>
            <a:ln w="25400">
              <a:solidFill>
                <a:schemeClr val="bg1">
                  <a:lumMod val="50000"/>
                </a:schemeClr>
              </a:solidFill>
              <a:miter lim="8000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8508359" y="5453683"/>
              <a:ext cx="563887" cy="0"/>
            </a:xfrm>
            <a:prstGeom prst="straightConnector1">
              <a:avLst/>
            </a:prstGeom>
            <a:ln w="25400">
              <a:solidFill>
                <a:schemeClr val="bg1">
                  <a:lumMod val="50000"/>
                </a:schemeClr>
              </a:solidFill>
              <a:miter lim="8000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489700" y="2712566"/>
              <a:ext cx="18656" cy="3480802"/>
            </a:xfrm>
            <a:prstGeom prst="line">
              <a:avLst/>
            </a:prstGeom>
            <a:ln w="25400">
              <a:solidFill>
                <a:schemeClr val="bg1">
                  <a:lumMod val="50000"/>
                </a:schemeClr>
              </a:solidFill>
              <a:miter lim="800000"/>
              <a:headEnd type="none"/>
              <a:tailEnd type="none" w="lg"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85" idx="6"/>
            </p:cNvCxnSpPr>
            <p:nvPr/>
          </p:nvCxnSpPr>
          <p:spPr>
            <a:xfrm flipV="1">
              <a:off x="7944469" y="4066779"/>
              <a:ext cx="651348" cy="0"/>
            </a:xfrm>
            <a:prstGeom prst="straightConnector1">
              <a:avLst/>
            </a:prstGeom>
            <a:ln w="25400">
              <a:solidFill>
                <a:schemeClr val="bg1">
                  <a:lumMod val="50000"/>
                </a:schemeClr>
              </a:solidFill>
              <a:miter lim="800000"/>
              <a:headEnd type="none"/>
              <a:tailEnd type="none" w="lg" len="med"/>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9380036" y="2537235"/>
            <a:ext cx="2630735" cy="3286996"/>
            <a:chOff x="9196084" y="2487711"/>
            <a:chExt cx="2579386" cy="3222838"/>
          </a:xfrm>
        </p:grpSpPr>
        <p:sp>
          <p:nvSpPr>
            <p:cNvPr id="151" name="TextBox 150"/>
            <p:cNvSpPr txBox="1"/>
            <p:nvPr/>
          </p:nvSpPr>
          <p:spPr>
            <a:xfrm>
              <a:off x="9196084" y="3312361"/>
              <a:ext cx="1015327" cy="276999"/>
            </a:xfrm>
            <a:prstGeom prst="rect">
              <a:avLst/>
            </a:prstGeom>
            <a:noFill/>
          </p:spPr>
          <p:txBody>
            <a:bodyPr wrap="none" lIns="0" tIns="0" rIns="0" bIns="0" rtlCol="0">
              <a:spAutoFit/>
            </a:bodyPr>
            <a:lstStyle/>
            <a:p>
              <a:pPr defTabSz="950973"/>
              <a:r>
                <a:rPr lang="en-US" sz="1836" dirty="0">
                  <a:solidFill>
                    <a:schemeClr val="tx2"/>
                  </a:solidFill>
                </a:rPr>
                <a:t>HDInsight</a:t>
              </a:r>
            </a:p>
          </p:txBody>
        </p:sp>
        <p:sp>
          <p:nvSpPr>
            <p:cNvPr id="152" name="TextBox 151"/>
            <p:cNvSpPr txBox="1"/>
            <p:nvPr/>
          </p:nvSpPr>
          <p:spPr>
            <a:xfrm>
              <a:off x="9196084" y="2566150"/>
              <a:ext cx="1388515" cy="276999"/>
            </a:xfrm>
            <a:prstGeom prst="rect">
              <a:avLst/>
            </a:prstGeom>
            <a:noFill/>
          </p:spPr>
          <p:txBody>
            <a:bodyPr wrap="none" lIns="0" tIns="0" rIns="0" bIns="0" rtlCol="0">
              <a:spAutoFit/>
            </a:bodyPr>
            <a:lstStyle/>
            <a:p>
              <a:pPr defTabSz="950973"/>
              <a:r>
                <a:rPr lang="en-US" sz="1836" dirty="0">
                  <a:solidFill>
                    <a:schemeClr val="tx2"/>
                  </a:solidFill>
                </a:rPr>
                <a:t>ADL Analytics</a:t>
              </a:r>
            </a:p>
          </p:txBody>
        </p:sp>
        <p:sp>
          <p:nvSpPr>
            <p:cNvPr id="153" name="TextBox 152"/>
            <p:cNvSpPr txBox="1"/>
            <p:nvPr/>
          </p:nvSpPr>
          <p:spPr>
            <a:xfrm>
              <a:off x="9196084" y="5308289"/>
              <a:ext cx="1813318" cy="276999"/>
            </a:xfrm>
            <a:prstGeom prst="rect">
              <a:avLst/>
            </a:prstGeom>
            <a:noFill/>
          </p:spPr>
          <p:txBody>
            <a:bodyPr wrap="none" lIns="0" tIns="0" rIns="0" bIns="0" rtlCol="0">
              <a:spAutoFit/>
            </a:bodyPr>
            <a:lstStyle/>
            <a:p>
              <a:pPr defTabSz="950973"/>
              <a:r>
                <a:rPr lang="en-US" sz="1836" dirty="0">
                  <a:solidFill>
                    <a:schemeClr val="tx2"/>
                  </a:solidFill>
                </a:rPr>
                <a:t>Machine Learning</a:t>
              </a:r>
            </a:p>
          </p:txBody>
        </p:sp>
        <p:sp>
          <p:nvSpPr>
            <p:cNvPr id="155" name="TextBox 154"/>
            <p:cNvSpPr txBox="1"/>
            <p:nvPr/>
          </p:nvSpPr>
          <p:spPr>
            <a:xfrm>
              <a:off x="9196084" y="4553054"/>
              <a:ext cx="578813" cy="282513"/>
            </a:xfrm>
            <a:prstGeom prst="rect">
              <a:avLst/>
            </a:prstGeom>
            <a:noFill/>
          </p:spPr>
          <p:txBody>
            <a:bodyPr wrap="none" lIns="0" tIns="0" rIns="0" bIns="0" rtlCol="0">
              <a:spAutoFit/>
            </a:bodyPr>
            <a:lstStyle/>
            <a:p>
              <a:pPr defTabSz="950973"/>
              <a:r>
                <a:rPr lang="en-US" sz="1836" dirty="0">
                  <a:solidFill>
                    <a:schemeClr val="tx2"/>
                  </a:solidFill>
                </a:rPr>
                <a:t>Spark</a:t>
              </a:r>
            </a:p>
          </p:txBody>
        </p:sp>
        <p:sp>
          <p:nvSpPr>
            <p:cNvPr id="65" name="TextBox 64"/>
            <p:cNvSpPr txBox="1"/>
            <p:nvPr/>
          </p:nvSpPr>
          <p:spPr>
            <a:xfrm>
              <a:off x="9196084" y="3903006"/>
              <a:ext cx="141064" cy="282513"/>
            </a:xfrm>
            <a:prstGeom prst="rect">
              <a:avLst/>
            </a:prstGeom>
            <a:noFill/>
          </p:spPr>
          <p:txBody>
            <a:bodyPr wrap="none" lIns="0" tIns="0" rIns="0" bIns="0" rtlCol="0">
              <a:spAutoFit/>
            </a:bodyPr>
            <a:lstStyle/>
            <a:p>
              <a:pPr defTabSz="950973"/>
              <a:r>
                <a:rPr lang="en-US" sz="1836" dirty="0">
                  <a:solidFill>
                    <a:schemeClr val="tx2"/>
                  </a:solidFill>
                </a:rPr>
                <a:t>R</a:t>
              </a:r>
            </a:p>
          </p:txBody>
        </p:sp>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02553" y="2487711"/>
              <a:ext cx="459878" cy="459878"/>
            </a:xfrm>
            <a:prstGeom prst="rect">
              <a:avLst/>
            </a:prstGeom>
          </p:spPr>
        </p:pic>
        <p:pic>
          <p:nvPicPr>
            <p:cNvPr id="73" name="Picture 2" descr="http://www.ebaytechblog.com/wp-content/uploads/2014/05/spark_logo.png"/>
            <p:cNvPicPr>
              <a:picLocks noChangeAspect="1" noChangeArrowheads="1"/>
            </p:cNvPicPr>
            <p:nvPr/>
          </p:nvPicPr>
          <p:blipFill>
            <a:blip r:embed="rId12" cstate="print">
              <a:duotone>
                <a:schemeClr val="accent3">
                  <a:shade val="45000"/>
                  <a:satMod val="135000"/>
                </a:schemeClr>
                <a:prstClr val="white"/>
              </a:duotone>
              <a:extLst>
                <a:ext uri="{BEBA8EAE-BF5A-486C-A8C5-ECC9F3942E4B}">
                  <a14:imgProps xmlns:a14="http://schemas.microsoft.com/office/drawing/2010/main">
                    <a14:imgLayer r:embed="rId1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1089514" y="4488491"/>
              <a:ext cx="685956" cy="36424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14"/>
            <a:stretch>
              <a:fillRect/>
            </a:stretch>
          </p:blipFill>
          <p:spPr>
            <a:xfrm>
              <a:off x="11171483" y="5196817"/>
              <a:ext cx="522018" cy="513732"/>
            </a:xfrm>
            <a:prstGeom prst="rect">
              <a:avLst/>
            </a:prstGeom>
          </p:spPr>
        </p:pic>
        <p:sp>
          <p:nvSpPr>
            <p:cNvPr id="149" name="Freeform 148"/>
            <p:cNvSpPr>
              <a:spLocks noChangeAspect="1"/>
            </p:cNvSpPr>
            <p:nvPr/>
          </p:nvSpPr>
          <p:spPr bwMode="auto">
            <a:xfrm>
              <a:off x="11127938" y="3251675"/>
              <a:ext cx="609108" cy="427185"/>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accent1"/>
            </a:solidFill>
            <a:ln>
              <a:noFill/>
            </a:ln>
          </p:spPr>
          <p:txBody>
            <a:bodyPr vert="horz" wrap="square" lIns="91376" tIns="45688" rIns="91376" bIns="45688" numCol="1" anchor="t" anchorCtr="0" compatLnSpc="1">
              <a:prstTxWarp prst="textNoShape">
                <a:avLst/>
              </a:prstTxWarp>
            </a:bodyPr>
            <a:lstStyle/>
            <a:p>
              <a:pPr defTabSz="930968" fontAlgn="base">
                <a:spcBef>
                  <a:spcPct val="0"/>
                </a:spcBef>
                <a:spcAft>
                  <a:spcPct val="0"/>
                </a:spcAft>
              </a:pPr>
              <a:endParaRPr lang="en-IN" sz="1598" dirty="0">
                <a:solidFill>
                  <a:srgbClr val="000000"/>
                </a:solidFill>
              </a:endParaRPr>
            </a:p>
          </p:txBody>
        </p:sp>
      </p:grpSp>
      <p:sp>
        <p:nvSpPr>
          <p:cNvPr id="4" name="Slide Number Placeholder 3"/>
          <p:cNvSpPr>
            <a:spLocks noGrp="1"/>
          </p:cNvSpPr>
          <p:nvPr>
            <p:ph type="sldNum" sz="quarter" idx="4294967295"/>
          </p:nvPr>
        </p:nvSpPr>
        <p:spPr/>
        <p:txBody>
          <a:bodyPr/>
          <a:lstStyle/>
          <a:p>
            <a:pPr>
              <a:defRPr/>
            </a:pPr>
            <a:r>
              <a:rPr lang="en-US" dirty="0" smtClean="0"/>
              <a:t>   </a:t>
            </a:r>
            <a:endParaRPr lang="en-US" dirty="0"/>
          </a:p>
        </p:txBody>
      </p:sp>
      <p:grpSp>
        <p:nvGrpSpPr>
          <p:cNvPr id="12" name="Group 11"/>
          <p:cNvGrpSpPr/>
          <p:nvPr/>
        </p:nvGrpSpPr>
        <p:grpSpPr>
          <a:xfrm>
            <a:off x="4159878" y="2184907"/>
            <a:ext cx="3943628" cy="3943628"/>
            <a:chOff x="4077817" y="2142260"/>
            <a:chExt cx="3866653" cy="3866653"/>
          </a:xfrm>
        </p:grpSpPr>
        <p:grpSp>
          <p:nvGrpSpPr>
            <p:cNvPr id="150" name="Group 149"/>
            <p:cNvGrpSpPr/>
            <p:nvPr/>
          </p:nvGrpSpPr>
          <p:grpSpPr>
            <a:xfrm>
              <a:off x="4077817" y="2142260"/>
              <a:ext cx="3866653" cy="3866653"/>
              <a:chOff x="4378256" y="2618105"/>
              <a:chExt cx="3657600" cy="3657600"/>
            </a:xfrm>
          </p:grpSpPr>
          <p:sp>
            <p:nvSpPr>
              <p:cNvPr id="85" name="Oval 84"/>
              <p:cNvSpPr/>
              <p:nvPr/>
            </p:nvSpPr>
            <p:spPr bwMode="auto">
              <a:xfrm>
                <a:off x="4378256" y="2618105"/>
                <a:ext cx="3657600" cy="3657600"/>
              </a:xfrm>
              <a:prstGeom prst="ellipse">
                <a:avLst/>
              </a:prstGeom>
              <a:solidFill>
                <a:schemeClr val="accent1"/>
              </a:solidFill>
              <a:ln w="3175" cap="flat" cmpd="sng" algn="ctr">
                <a:noFill/>
                <a:prstDash val="solid"/>
                <a:headEnd type="none" w="med" len="med"/>
                <a:tailEnd type="none" w="med" len="med"/>
              </a:ln>
              <a:effectLst/>
            </p:spPr>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kern="0" dirty="0">
                  <a:gradFill>
                    <a:gsLst>
                      <a:gs pos="0">
                        <a:srgbClr val="FFFFFF"/>
                      </a:gs>
                      <a:gs pos="100000">
                        <a:srgbClr val="FFFFFF"/>
                      </a:gs>
                    </a:gsLst>
                    <a:lin ang="5400000" scaled="0"/>
                  </a:gradFill>
                  <a:latin typeface="Segoe UI"/>
                </a:endParaRPr>
              </a:p>
            </p:txBody>
          </p:sp>
          <p:grpSp>
            <p:nvGrpSpPr>
              <p:cNvPr id="79" name="Group 78"/>
              <p:cNvGrpSpPr/>
              <p:nvPr/>
            </p:nvGrpSpPr>
            <p:grpSpPr>
              <a:xfrm>
                <a:off x="4867139" y="4114333"/>
                <a:ext cx="2679835" cy="1153694"/>
                <a:chOff x="4724189" y="4114332"/>
                <a:chExt cx="3043313" cy="1310174"/>
              </a:xfrm>
              <a:solidFill>
                <a:schemeClr val="bg1">
                  <a:lumMod val="95000"/>
                </a:schemeClr>
              </a:solidFill>
            </p:grpSpPr>
            <p:sp>
              <p:nvSpPr>
                <p:cNvPr id="162" name="TextBox 161"/>
                <p:cNvSpPr txBox="1"/>
                <p:nvPr/>
              </p:nvSpPr>
              <p:spPr>
                <a:xfrm>
                  <a:off x="5875137" y="4114332"/>
                  <a:ext cx="809242" cy="408459"/>
                </a:xfrm>
                <a:prstGeom prst="rect">
                  <a:avLst/>
                </a:prstGeom>
                <a:grpFill/>
                <a:ln>
                  <a:noFill/>
                </a:ln>
              </p:spPr>
              <p:txBody>
                <a:bodyPr wrap="square" lIns="186521" tIns="149217" rIns="186521" bIns="149217" rtlCol="0">
                  <a:spAutoFit/>
                </a:bodyPr>
                <a:lstStyle/>
                <a:p>
                  <a:pPr algn="ctr" defTabSz="951304">
                    <a:lnSpc>
                      <a:spcPct val="90000"/>
                    </a:lnSpc>
                    <a:spcAft>
                      <a:spcPts val="612"/>
                    </a:spcAft>
                    <a:defRPr/>
                  </a:pPr>
                  <a:endParaRPr lang="en-US" sz="612" kern="0" dirty="0">
                    <a:solidFill>
                      <a:srgbClr val="505050"/>
                    </a:solidFill>
                    <a:latin typeface="Cambria" panose="02040503050406030204" pitchFamily="18" charset="0"/>
                    <a:ea typeface="Arial Unicode MS" panose="020B0604020202020204" pitchFamily="34" charset="-128"/>
                    <a:cs typeface="Arial Unicode MS" panose="020B0604020202020204" pitchFamily="34" charset="-128"/>
                  </a:endParaRPr>
                </a:p>
              </p:txBody>
            </p:sp>
            <p:sp>
              <p:nvSpPr>
                <p:cNvPr id="166" name="TextBox 165"/>
                <p:cNvSpPr txBox="1"/>
                <p:nvPr/>
              </p:nvSpPr>
              <p:spPr>
                <a:xfrm>
                  <a:off x="4724189" y="5016047"/>
                  <a:ext cx="577789" cy="408459"/>
                </a:xfrm>
                <a:prstGeom prst="rect">
                  <a:avLst/>
                </a:prstGeom>
                <a:grpFill/>
                <a:ln>
                  <a:noFill/>
                </a:ln>
              </p:spPr>
              <p:txBody>
                <a:bodyPr wrap="square" lIns="186521" tIns="149217" rIns="186521" bIns="149217" rtlCol="0">
                  <a:spAutoFit/>
                </a:bodyPr>
                <a:lstStyle/>
                <a:p>
                  <a:pPr algn="ctr" defTabSz="951304">
                    <a:lnSpc>
                      <a:spcPct val="90000"/>
                    </a:lnSpc>
                    <a:spcAft>
                      <a:spcPts val="612"/>
                    </a:spcAft>
                    <a:defRPr/>
                  </a:pPr>
                  <a:endParaRPr lang="en-US" sz="612" kern="0" dirty="0">
                    <a:solidFill>
                      <a:srgbClr val="505050"/>
                    </a:solidFill>
                    <a:latin typeface="Cambria" panose="02040503050406030204" pitchFamily="18" charset="0"/>
                    <a:ea typeface="Arial Unicode MS" panose="020B0604020202020204" pitchFamily="34" charset="-128"/>
                    <a:cs typeface="Arial Unicode MS" panose="020B0604020202020204" pitchFamily="34" charset="-128"/>
                  </a:endParaRPr>
                </a:p>
              </p:txBody>
            </p:sp>
            <p:sp>
              <p:nvSpPr>
                <p:cNvPr id="167" name="TextBox 166"/>
                <p:cNvSpPr txBox="1"/>
                <p:nvPr/>
              </p:nvSpPr>
              <p:spPr>
                <a:xfrm>
                  <a:off x="5340570" y="5016047"/>
                  <a:ext cx="577789" cy="408459"/>
                </a:xfrm>
                <a:prstGeom prst="rect">
                  <a:avLst/>
                </a:prstGeom>
                <a:grpFill/>
                <a:ln>
                  <a:noFill/>
                </a:ln>
              </p:spPr>
              <p:txBody>
                <a:bodyPr wrap="square" lIns="186521" tIns="149217" rIns="186521" bIns="149217" rtlCol="0">
                  <a:spAutoFit/>
                </a:bodyPr>
                <a:lstStyle/>
                <a:p>
                  <a:pPr algn="ctr" defTabSz="951304">
                    <a:lnSpc>
                      <a:spcPct val="90000"/>
                    </a:lnSpc>
                    <a:spcAft>
                      <a:spcPts val="612"/>
                    </a:spcAft>
                    <a:defRPr/>
                  </a:pPr>
                  <a:endParaRPr lang="en-US" sz="612" kern="0" dirty="0">
                    <a:solidFill>
                      <a:srgbClr val="505050"/>
                    </a:solidFill>
                    <a:latin typeface="Cambria" panose="02040503050406030204" pitchFamily="18" charset="0"/>
                    <a:ea typeface="Arial Unicode MS" panose="020B0604020202020204" pitchFamily="34" charset="-128"/>
                    <a:cs typeface="Arial Unicode MS" panose="020B0604020202020204" pitchFamily="34" charset="-128"/>
                  </a:endParaRPr>
                </a:p>
              </p:txBody>
            </p:sp>
            <p:sp>
              <p:nvSpPr>
                <p:cNvPr id="168" name="TextBox 167"/>
                <p:cNvSpPr txBox="1"/>
                <p:nvPr/>
              </p:nvSpPr>
              <p:spPr>
                <a:xfrm>
                  <a:off x="5956951" y="5016047"/>
                  <a:ext cx="577789" cy="408459"/>
                </a:xfrm>
                <a:prstGeom prst="rect">
                  <a:avLst/>
                </a:prstGeom>
                <a:grpFill/>
                <a:ln>
                  <a:noFill/>
                </a:ln>
              </p:spPr>
              <p:txBody>
                <a:bodyPr wrap="square" lIns="186521" tIns="149217" rIns="186521" bIns="149217" rtlCol="0">
                  <a:spAutoFit/>
                </a:bodyPr>
                <a:lstStyle/>
                <a:p>
                  <a:pPr algn="ctr" defTabSz="951304">
                    <a:lnSpc>
                      <a:spcPct val="90000"/>
                    </a:lnSpc>
                    <a:spcAft>
                      <a:spcPts val="612"/>
                    </a:spcAft>
                    <a:defRPr/>
                  </a:pPr>
                  <a:endParaRPr lang="en-US" sz="612" kern="0" dirty="0">
                    <a:solidFill>
                      <a:srgbClr val="505050"/>
                    </a:solidFill>
                    <a:latin typeface="Cambria" panose="02040503050406030204" pitchFamily="18" charset="0"/>
                    <a:ea typeface="Arial Unicode MS" panose="020B0604020202020204" pitchFamily="34" charset="-128"/>
                    <a:cs typeface="Arial Unicode MS" panose="020B0604020202020204" pitchFamily="34" charset="-128"/>
                  </a:endParaRPr>
                </a:p>
              </p:txBody>
            </p:sp>
            <p:sp>
              <p:nvSpPr>
                <p:cNvPr id="169" name="TextBox 168"/>
                <p:cNvSpPr txBox="1"/>
                <p:nvPr/>
              </p:nvSpPr>
              <p:spPr>
                <a:xfrm>
                  <a:off x="6573332" y="5016047"/>
                  <a:ext cx="577789" cy="408459"/>
                </a:xfrm>
                <a:prstGeom prst="rect">
                  <a:avLst/>
                </a:prstGeom>
                <a:grpFill/>
                <a:ln>
                  <a:noFill/>
                </a:ln>
              </p:spPr>
              <p:txBody>
                <a:bodyPr wrap="square" lIns="186521" tIns="149217" rIns="186521" bIns="149217" rtlCol="0">
                  <a:spAutoFit/>
                </a:bodyPr>
                <a:lstStyle/>
                <a:p>
                  <a:pPr algn="ctr" defTabSz="951304">
                    <a:lnSpc>
                      <a:spcPct val="90000"/>
                    </a:lnSpc>
                    <a:spcAft>
                      <a:spcPts val="612"/>
                    </a:spcAft>
                    <a:defRPr/>
                  </a:pPr>
                  <a:endParaRPr lang="en-US" sz="612" kern="0" dirty="0">
                    <a:solidFill>
                      <a:srgbClr val="505050"/>
                    </a:solidFill>
                    <a:latin typeface="Cambria" panose="02040503050406030204" pitchFamily="18" charset="0"/>
                    <a:ea typeface="Arial Unicode MS" panose="020B0604020202020204" pitchFamily="34" charset="-128"/>
                    <a:cs typeface="Arial Unicode MS" panose="020B0604020202020204" pitchFamily="34" charset="-128"/>
                  </a:endParaRPr>
                </a:p>
              </p:txBody>
            </p:sp>
            <p:sp>
              <p:nvSpPr>
                <p:cNvPr id="170" name="TextBox 169"/>
                <p:cNvSpPr txBox="1"/>
                <p:nvPr/>
              </p:nvSpPr>
              <p:spPr>
                <a:xfrm>
                  <a:off x="7189713" y="5016047"/>
                  <a:ext cx="577789" cy="408459"/>
                </a:xfrm>
                <a:prstGeom prst="rect">
                  <a:avLst/>
                </a:prstGeom>
                <a:grpFill/>
                <a:ln>
                  <a:noFill/>
                </a:ln>
              </p:spPr>
              <p:txBody>
                <a:bodyPr wrap="square" lIns="186521" tIns="149217" rIns="186521" bIns="149217" rtlCol="0">
                  <a:spAutoFit/>
                </a:bodyPr>
                <a:lstStyle/>
                <a:p>
                  <a:pPr algn="ctr" defTabSz="951304">
                    <a:lnSpc>
                      <a:spcPct val="90000"/>
                    </a:lnSpc>
                    <a:spcAft>
                      <a:spcPts val="612"/>
                    </a:spcAft>
                    <a:defRPr/>
                  </a:pPr>
                  <a:endParaRPr lang="en-US" sz="612" kern="0" dirty="0">
                    <a:solidFill>
                      <a:srgbClr val="505050"/>
                    </a:solidFill>
                    <a:latin typeface="Cambria" panose="02040503050406030204" pitchFamily="18" charset="0"/>
                    <a:ea typeface="Arial Unicode MS" panose="020B0604020202020204" pitchFamily="34" charset="-128"/>
                    <a:cs typeface="Arial Unicode MS" panose="020B0604020202020204" pitchFamily="34" charset="-128"/>
                  </a:endParaRPr>
                </a:p>
              </p:txBody>
            </p:sp>
            <p:cxnSp>
              <p:nvCxnSpPr>
                <p:cNvPr id="173" name="Straight Connector 172"/>
                <p:cNvCxnSpPr/>
                <p:nvPr/>
              </p:nvCxnSpPr>
              <p:spPr>
                <a:xfrm>
                  <a:off x="4992236" y="4703656"/>
                  <a:ext cx="2518251" cy="0"/>
                </a:xfrm>
                <a:prstGeom prst="line">
                  <a:avLst/>
                </a:prstGeom>
                <a:grpFill/>
                <a:ln w="38100">
                  <a:solidFill>
                    <a:schemeClr val="bg1">
                      <a:lumMod val="95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5014649" y="4703656"/>
                  <a:ext cx="1" cy="276106"/>
                </a:xfrm>
                <a:prstGeom prst="line">
                  <a:avLst/>
                </a:prstGeom>
                <a:grpFill/>
                <a:ln w="38100">
                  <a:solidFill>
                    <a:schemeClr val="bg1">
                      <a:lumMod val="95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5615863" y="4703656"/>
                  <a:ext cx="1" cy="276106"/>
                </a:xfrm>
                <a:prstGeom prst="line">
                  <a:avLst/>
                </a:prstGeom>
                <a:grpFill/>
                <a:ln w="38100">
                  <a:solidFill>
                    <a:schemeClr val="bg1">
                      <a:lumMod val="95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6281187" y="4703656"/>
                  <a:ext cx="1" cy="276106"/>
                </a:xfrm>
                <a:prstGeom prst="line">
                  <a:avLst/>
                </a:prstGeom>
                <a:grpFill/>
                <a:ln w="38100">
                  <a:solidFill>
                    <a:schemeClr val="bg1">
                      <a:lumMod val="95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7492655" y="4703656"/>
                  <a:ext cx="1" cy="276106"/>
                </a:xfrm>
                <a:prstGeom prst="line">
                  <a:avLst/>
                </a:prstGeom>
                <a:grpFill/>
                <a:ln w="38100">
                  <a:solidFill>
                    <a:schemeClr val="bg1">
                      <a:lumMod val="95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6862358" y="4703656"/>
                  <a:ext cx="1" cy="276106"/>
                </a:xfrm>
                <a:prstGeom prst="line">
                  <a:avLst/>
                </a:prstGeom>
                <a:grpFill/>
                <a:ln w="38100">
                  <a:solidFill>
                    <a:schemeClr val="bg1">
                      <a:lumMod val="95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6281187" y="4487567"/>
                  <a:ext cx="1" cy="276106"/>
                </a:xfrm>
                <a:prstGeom prst="line">
                  <a:avLst/>
                </a:prstGeom>
                <a:grpFill/>
                <a:ln w="38100">
                  <a:solidFill>
                    <a:schemeClr val="bg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534789" y="3621408"/>
                <a:ext cx="1344535" cy="369332"/>
              </a:xfrm>
              <a:prstGeom prst="rect">
                <a:avLst/>
              </a:prstGeom>
              <a:noFill/>
            </p:spPr>
            <p:txBody>
              <a:bodyPr wrap="square" lIns="0" tIns="0" rIns="0" bIns="0" rtlCol="0">
                <a:noAutofit/>
              </a:bodyPr>
              <a:lstStyle/>
              <a:p>
                <a:r>
                  <a:rPr lang="en-US" sz="2448" dirty="0">
                    <a:solidFill>
                      <a:schemeClr val="bg1"/>
                    </a:solidFill>
                  </a:rPr>
                  <a:t>ADL Store</a:t>
                </a:r>
              </a:p>
            </p:txBody>
          </p:sp>
        </p:grpSp>
        <p:pic>
          <p:nvPicPr>
            <p:cNvPr id="10" name="Picture 9"/>
            <p:cNvPicPr>
              <a:picLocks noChangeAspect="1"/>
            </p:cNvPicPr>
            <p:nvPr/>
          </p:nvPicPr>
          <p:blipFill>
            <a:blip r:embed="rId15">
              <a:biLevel thresh="25000"/>
              <a:extLst>
                <a:ext uri="{28A0092B-C50C-407E-A947-70E740481C1C}">
                  <a14:useLocalDpi xmlns:a14="http://schemas.microsoft.com/office/drawing/2010/main" val="0"/>
                </a:ext>
              </a:extLst>
            </a:blip>
            <a:stretch>
              <a:fillRect/>
            </a:stretch>
          </p:blipFill>
          <p:spPr>
            <a:xfrm>
              <a:off x="5614590" y="2274969"/>
              <a:ext cx="793106" cy="793104"/>
            </a:xfrm>
            <a:prstGeom prst="rect">
              <a:avLst/>
            </a:prstGeom>
          </p:spPr>
        </p:pic>
      </p:grpSp>
      <p:cxnSp>
        <p:nvCxnSpPr>
          <p:cNvPr id="80" name="Straight Arrow Connector 79"/>
          <p:cNvCxnSpPr/>
          <p:nvPr/>
        </p:nvCxnSpPr>
        <p:spPr>
          <a:xfrm>
            <a:off x="8678617" y="6316662"/>
            <a:ext cx="575112" cy="0"/>
          </a:xfrm>
          <a:prstGeom prst="straightConnector1">
            <a:avLst/>
          </a:prstGeom>
          <a:ln w="25400">
            <a:solidFill>
              <a:schemeClr val="bg1">
                <a:lumMod val="50000"/>
              </a:schemeClr>
            </a:solidFill>
            <a:miter lim="800000"/>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9380036" y="6179392"/>
            <a:ext cx="710836" cy="282513"/>
          </a:xfrm>
          <a:prstGeom prst="rect">
            <a:avLst/>
          </a:prstGeom>
          <a:noFill/>
        </p:spPr>
        <p:txBody>
          <a:bodyPr wrap="none" lIns="0" tIns="0" rIns="0" bIns="0" rtlCol="0">
            <a:spAutoFit/>
          </a:bodyPr>
          <a:lstStyle/>
          <a:p>
            <a:pPr defTabSz="950973"/>
            <a:r>
              <a:rPr lang="en-US" sz="1836" dirty="0" smtClean="0">
                <a:solidFill>
                  <a:schemeClr val="tx2"/>
                </a:solidFill>
              </a:rPr>
              <a:t>Python</a:t>
            </a:r>
            <a:endParaRPr lang="en-US" sz="1836" dirty="0">
              <a:solidFill>
                <a:schemeClr val="tx2"/>
              </a:solidFill>
            </a:endParaRPr>
          </a:p>
        </p:txBody>
      </p:sp>
      <p:pic>
        <p:nvPicPr>
          <p:cNvPr id="83" name="Picture 82"/>
          <p:cNvPicPr>
            <a:picLocks noChangeAspect="1"/>
          </p:cNvPicPr>
          <p:nvPr/>
        </p:nvPicPr>
        <p:blipFill>
          <a:blip r:embed="rId16" cstate="screen">
            <a:extLst>
              <a:ext uri="{28A0092B-C50C-407E-A947-70E740481C1C}">
                <a14:useLocalDpi xmlns:a14="http://schemas.microsoft.com/office/drawing/2010/main" val="0"/>
              </a:ext>
            </a:extLst>
          </a:blip>
          <a:stretch>
            <a:fillRect/>
          </a:stretch>
        </p:blipFill>
        <p:spPr>
          <a:xfrm>
            <a:off x="11389889" y="3934726"/>
            <a:ext cx="581693" cy="506886"/>
          </a:xfrm>
          <a:prstGeom prst="rect">
            <a:avLst/>
          </a:prstGeom>
        </p:spPr>
      </p:pic>
      <p:pic>
        <p:nvPicPr>
          <p:cNvPr id="84" name="Picture 83"/>
          <p:cNvPicPr>
            <a:picLocks noChangeAspect="1"/>
          </p:cNvPicPr>
          <p:nvPr/>
        </p:nvPicPr>
        <p:blipFill>
          <a:blip r:embed="rId17"/>
          <a:stretch>
            <a:fillRect/>
          </a:stretch>
        </p:blipFill>
        <p:spPr>
          <a:xfrm>
            <a:off x="11290521" y="6101547"/>
            <a:ext cx="810330" cy="428531"/>
          </a:xfrm>
          <a:prstGeom prst="rect">
            <a:avLst/>
          </a:prstGeom>
        </p:spPr>
      </p:pic>
    </p:spTree>
    <p:extLst>
      <p:ext uri="{BB962C8B-B14F-4D97-AF65-F5344CB8AC3E}">
        <p14:creationId xmlns:p14="http://schemas.microsoft.com/office/powerpoint/2010/main" val="388887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fade">
                                      <p:cBhvr>
                                        <p:cTn id="11" dur="750"/>
                                        <p:tgtEl>
                                          <p:spTgt spid="76"/>
                                        </p:tgtEl>
                                      </p:cBhvr>
                                    </p:animEffect>
                                  </p:childTnLst>
                                </p:cTn>
                              </p:par>
                            </p:childTnLst>
                          </p:cTn>
                        </p:par>
                        <p:par>
                          <p:cTn id="12" fill="hold">
                            <p:stCondLst>
                              <p:cond delay="125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750"/>
                                        <p:tgtEl>
                                          <p:spTgt spid="12"/>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75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1000"/>
                                        <p:tgtEl>
                                          <p:spTgt spid="84"/>
                                        </p:tgtEl>
                                      </p:cBhvr>
                                    </p:animEffect>
                                    <p:anim calcmode="lin" valueType="num">
                                      <p:cBhvr>
                                        <p:cTn id="33" dur="1000" fill="hold"/>
                                        <p:tgtEl>
                                          <p:spTgt spid="84"/>
                                        </p:tgtEl>
                                        <p:attrNameLst>
                                          <p:attrName>ppt_x</p:attrName>
                                        </p:attrNameLst>
                                      </p:cBhvr>
                                      <p:tavLst>
                                        <p:tav tm="0">
                                          <p:val>
                                            <p:strVal val="#ppt_x"/>
                                          </p:val>
                                        </p:tav>
                                        <p:tav tm="100000">
                                          <p:val>
                                            <p:strVal val="#ppt_x"/>
                                          </p:val>
                                        </p:tav>
                                      </p:tavLst>
                                    </p:anim>
                                    <p:anim calcmode="lin" valueType="num">
                                      <p:cBhvr>
                                        <p:cTn id="34"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Scientists friendly Data Lake</a:t>
            </a:r>
          </a:p>
        </p:txBody>
      </p:sp>
      <p:pic>
        <p:nvPicPr>
          <p:cNvPr id="5" name="Picture 4"/>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3875791" y="2000430"/>
            <a:ext cx="1323939" cy="1153678"/>
          </a:xfrm>
          <a:prstGeom prst="rect">
            <a:avLst/>
          </a:prstGeom>
        </p:spPr>
      </p:pic>
      <p:pic>
        <p:nvPicPr>
          <p:cNvPr id="6" name="Picture 5"/>
          <p:cNvPicPr>
            <a:picLocks noChangeAspect="1"/>
          </p:cNvPicPr>
          <p:nvPr/>
        </p:nvPicPr>
        <p:blipFill>
          <a:blip r:embed="rId4"/>
          <a:stretch>
            <a:fillRect/>
          </a:stretch>
        </p:blipFill>
        <p:spPr>
          <a:xfrm>
            <a:off x="6512977" y="2079610"/>
            <a:ext cx="2295525" cy="914400"/>
          </a:xfrm>
          <a:prstGeom prst="rect">
            <a:avLst/>
          </a:prstGeom>
        </p:spPr>
      </p:pic>
      <p:sp>
        <p:nvSpPr>
          <p:cNvPr id="7" name="TextBox 6"/>
          <p:cNvSpPr txBox="1"/>
          <p:nvPr/>
        </p:nvSpPr>
        <p:spPr>
          <a:xfrm>
            <a:off x="944688" y="2961533"/>
            <a:ext cx="1209675" cy="461665"/>
          </a:xfrm>
          <a:prstGeom prst="rect">
            <a:avLst/>
          </a:prstGeom>
          <a:noFill/>
        </p:spPr>
        <p:txBody>
          <a:bodyPr wrap="square" rtlCol="0">
            <a:spAutoFit/>
          </a:bodyPr>
          <a:lstStyle/>
          <a:p>
            <a:pPr marL="0" marR="0" lvl="0" indent="0" algn="ctr" defTabSz="76197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B050"/>
                </a:solidFill>
                <a:effectLst/>
                <a:uLnTx/>
                <a:uFillTx/>
              </a:rPr>
              <a:t>U-SQL</a:t>
            </a: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0437" y="1791335"/>
            <a:ext cx="1289007" cy="1079064"/>
          </a:xfrm>
          <a:prstGeom prst="rect">
            <a:avLst/>
          </a:prstGeom>
        </p:spPr>
      </p:pic>
      <p:pic>
        <p:nvPicPr>
          <p:cNvPr id="12" name="Picture 11"/>
          <p:cNvPicPr>
            <a:picLocks noChangeAspect="1"/>
          </p:cNvPicPr>
          <p:nvPr/>
        </p:nvPicPr>
        <p:blipFill rotWithShape="1">
          <a:blip r:embed="rId6"/>
          <a:srcRect l="13394" t="25047" r="8661" b="6717"/>
          <a:stretch/>
        </p:blipFill>
        <p:spPr>
          <a:xfrm>
            <a:off x="46037" y="4001685"/>
            <a:ext cx="2820806" cy="2594735"/>
          </a:xfrm>
          <a:prstGeom prst="rect">
            <a:avLst/>
          </a:prstGeom>
        </p:spPr>
      </p:pic>
      <p:pic>
        <p:nvPicPr>
          <p:cNvPr id="13" name="Picture 12"/>
          <p:cNvPicPr>
            <a:picLocks noChangeAspect="1"/>
          </p:cNvPicPr>
          <p:nvPr/>
        </p:nvPicPr>
        <p:blipFill>
          <a:blip r:embed="rId7"/>
          <a:stretch>
            <a:fillRect/>
          </a:stretch>
        </p:blipFill>
        <p:spPr>
          <a:xfrm>
            <a:off x="3094299" y="4012896"/>
            <a:ext cx="2886922" cy="2594735"/>
          </a:xfrm>
          <a:prstGeom prst="rect">
            <a:avLst/>
          </a:prstGeom>
        </p:spPr>
      </p:pic>
      <p:pic>
        <p:nvPicPr>
          <p:cNvPr id="14" name="Picture 13"/>
          <p:cNvPicPr>
            <a:picLocks noChangeAspect="1"/>
          </p:cNvPicPr>
          <p:nvPr/>
        </p:nvPicPr>
        <p:blipFill>
          <a:blip r:embed="rId8"/>
          <a:stretch>
            <a:fillRect/>
          </a:stretch>
        </p:blipFill>
        <p:spPr>
          <a:xfrm>
            <a:off x="6294437" y="3992309"/>
            <a:ext cx="2887318" cy="2597595"/>
          </a:xfrm>
          <a:prstGeom prst="rect">
            <a:avLst/>
          </a:prstGeom>
        </p:spPr>
      </p:pic>
      <p:pic>
        <p:nvPicPr>
          <p:cNvPr id="16" name="Picture 15"/>
          <p:cNvPicPr>
            <a:picLocks noChangeAspect="1"/>
          </p:cNvPicPr>
          <p:nvPr/>
        </p:nvPicPr>
        <p:blipFill>
          <a:blip r:embed="rId9"/>
          <a:stretch>
            <a:fillRect/>
          </a:stretch>
        </p:blipFill>
        <p:spPr>
          <a:xfrm>
            <a:off x="9552779" y="4004950"/>
            <a:ext cx="2761457" cy="2572311"/>
          </a:xfrm>
          <a:prstGeom prst="rect">
            <a:avLst/>
          </a:prstGeom>
        </p:spPr>
      </p:pic>
      <p:pic>
        <p:nvPicPr>
          <p:cNvPr id="17" name="Picture 16"/>
          <p:cNvPicPr>
            <a:picLocks noChangeAspect="1"/>
          </p:cNvPicPr>
          <p:nvPr/>
        </p:nvPicPr>
        <p:blipFill>
          <a:blip r:embed="rId10"/>
          <a:stretch>
            <a:fillRect/>
          </a:stretch>
        </p:blipFill>
        <p:spPr>
          <a:xfrm>
            <a:off x="9861943" y="1791335"/>
            <a:ext cx="2038471" cy="1526128"/>
          </a:xfrm>
          <a:prstGeom prst="rect">
            <a:avLst/>
          </a:prstGeom>
        </p:spPr>
      </p:pic>
      <p:pic>
        <p:nvPicPr>
          <p:cNvPr id="9" name="Picture 8"/>
          <p:cNvPicPr>
            <a:picLocks noChangeAspect="1"/>
          </p:cNvPicPr>
          <p:nvPr/>
        </p:nvPicPr>
        <p:blipFill>
          <a:blip r:embed="rId11"/>
          <a:stretch>
            <a:fillRect/>
          </a:stretch>
        </p:blipFill>
        <p:spPr>
          <a:xfrm>
            <a:off x="10481893" y="2856067"/>
            <a:ext cx="798570" cy="461396"/>
          </a:xfrm>
          <a:prstGeom prst="rect">
            <a:avLst/>
          </a:prstGeom>
        </p:spPr>
      </p:pic>
    </p:spTree>
    <p:extLst>
      <p:ext uri="{BB962C8B-B14F-4D97-AF65-F5344CB8AC3E}">
        <p14:creationId xmlns:p14="http://schemas.microsoft.com/office/powerpoint/2010/main" val="63028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a:t>
            </a:r>
            <a:r>
              <a:rPr lang="en-US" dirty="0" smtClean="0"/>
              <a:t>go to the hands-on lab!</a:t>
            </a:r>
            <a:endParaRPr lang="en-US" dirty="0"/>
          </a:p>
        </p:txBody>
      </p:sp>
      <p:sp>
        <p:nvSpPr>
          <p:cNvPr id="3" name="Text Placeholder 2"/>
          <p:cNvSpPr>
            <a:spLocks noGrp="1"/>
          </p:cNvSpPr>
          <p:nvPr>
            <p:ph type="body" sz="quarter" idx="10"/>
          </p:nvPr>
        </p:nvSpPr>
        <p:spPr>
          <a:xfrm>
            <a:off x="1341437" y="2811462"/>
            <a:ext cx="9448800" cy="932563"/>
          </a:xfrm>
        </p:spPr>
        <p:txBody>
          <a:bodyPr/>
          <a:lstStyle/>
          <a:p>
            <a:r>
              <a:rPr lang="en-US" sz="5400" b="1" dirty="0">
                <a:solidFill>
                  <a:srgbClr val="FF0000"/>
                </a:solidFill>
              </a:rPr>
              <a:t>https://tinyurl.com/ybbwfdpk</a:t>
            </a:r>
            <a:endParaRPr lang="en-US" sz="5400" dirty="0">
              <a:solidFill>
                <a:srgbClr val="FF0000"/>
              </a:solidFill>
            </a:endParaRPr>
          </a:p>
        </p:txBody>
      </p:sp>
    </p:spTree>
    <p:extLst>
      <p:ext uri="{BB962C8B-B14F-4D97-AF65-F5344CB8AC3E}">
        <p14:creationId xmlns:p14="http://schemas.microsoft.com/office/powerpoint/2010/main" val="197999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50126_Machine_Learning_Analytics_&amp;_Data_Science_Conference_Template">
  <a:themeElements>
    <a:clrScheme name="MLA&amp;DS">
      <a:dk1>
        <a:srgbClr val="505050"/>
      </a:dk1>
      <a:lt1>
        <a:srgbClr val="FFFFFF"/>
      </a:lt1>
      <a:dk2>
        <a:srgbClr val="A80000"/>
      </a:dk2>
      <a:lt2>
        <a:srgbClr val="E6E6E6"/>
      </a:lt2>
      <a:accent1>
        <a:srgbClr val="A80000"/>
      </a:accent1>
      <a:accent2>
        <a:srgbClr val="080808"/>
      </a:accent2>
      <a:accent3>
        <a:srgbClr val="505050"/>
      </a:accent3>
      <a:accent4>
        <a:srgbClr val="002050"/>
      </a:accent4>
      <a:accent5>
        <a:srgbClr val="D83B01"/>
      </a:accent5>
      <a:accent6>
        <a:srgbClr val="737373"/>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chine_Learning_Analytics_Data_Science_Conference_16x9_Template.potx" id="{624ED27A-595E-44F6-AE1A-E016848AF1F5}" vid="{DE8A8843-A031-4909-9724-210F50B883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2F282A732A10A40B5E6861B9720A85B" ma:contentTypeVersion="8" ma:contentTypeDescription="Create a new document." ma:contentTypeScope="" ma:versionID="a6bda3e6880c1f5521c9c1f35d7f927a">
  <xsd:schema xmlns:xsd="http://www.w3.org/2001/XMLSchema" xmlns:xs="http://www.w3.org/2001/XMLSchema" xmlns:p="http://schemas.microsoft.com/office/2006/metadata/properties" xmlns:ns1="http://schemas.microsoft.com/sharepoint/v3" xmlns:ns2="caeb30a9-2c8b-4a3c-a0a0-e0c0af147dd7" xmlns:ns3="77f81409-d3f9-42c7-88a3-a887086b554f" targetNamespace="http://schemas.microsoft.com/office/2006/metadata/properties" ma:root="true" ma:fieldsID="442fb6a65ac83a2c6eff1f8504b136ee" ns1:_="" ns2:_="" ns3:_="">
    <xsd:import namespace="http://schemas.microsoft.com/sharepoint/v3"/>
    <xsd:import namespace="caeb30a9-2c8b-4a3c-a0a0-e0c0af147dd7"/>
    <xsd:import namespace="77f81409-d3f9-42c7-88a3-a887086b554f"/>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aeb30a9-2c8b-4a3c-a0a0-e0c0af147d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7f81409-d3f9-42c7-88a3-a887086b554f"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3EF0D76-174F-4C7D-A286-B9241F6F69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aeb30a9-2c8b-4a3c-a0a0-e0c0af147dd7"/>
    <ds:schemaRef ds:uri="77f81409-d3f9-42c7-88a3-a887086b55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www.w3.org/XML/1998/namespace"/>
    <ds:schemaRef ds:uri="http://purl.org/dc/dcmitype/"/>
    <ds:schemaRef ds:uri="http://purl.org/dc/elements/1.1/"/>
    <ds:schemaRef ds:uri="77f81409-d3f9-42c7-88a3-a887086b554f"/>
    <ds:schemaRef ds:uri="http://schemas.microsoft.com/sharepoint/v3"/>
    <ds:schemaRef ds:uri="http://schemas.microsoft.com/office/infopath/2007/PartnerControls"/>
    <ds:schemaRef ds:uri="caeb30a9-2c8b-4a3c-a0a0-e0c0af147dd7"/>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Machine_Learning_Analytics_Data_Science_Conference_16x9_Template</Template>
  <TotalTime>1667</TotalTime>
  <Words>1022</Words>
  <Application>Microsoft Office PowerPoint</Application>
  <PresentationFormat>Custom</PresentationFormat>
  <Paragraphs>158</Paragraphs>
  <Slides>11</Slides>
  <Notes>11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11</vt:i4>
      </vt:variant>
    </vt:vector>
  </HeadingPairs>
  <TitlesOfParts>
    <vt:vector size="28" baseType="lpstr">
      <vt:lpstr>Arial Unicode MS</vt:lpstr>
      <vt:lpstr>ＭＳ Ｐゴシック</vt:lpstr>
      <vt:lpstr>ＭＳ Ｐゴシック</vt:lpstr>
      <vt:lpstr>Segoe</vt:lpstr>
      <vt:lpstr>Segoe Light</vt:lpstr>
      <vt:lpstr>Arial</vt:lpstr>
      <vt:lpstr>Calibri</vt:lpstr>
      <vt:lpstr>Cambria</vt:lpstr>
      <vt:lpstr>Consolas</vt:lpstr>
      <vt:lpstr>Segoe UI</vt:lpstr>
      <vt:lpstr>Segoe UI Black</vt:lpstr>
      <vt:lpstr>Segoe UI Light</vt:lpstr>
      <vt:lpstr>Segoe UI Semibold</vt:lpstr>
      <vt:lpstr>Segoe UI Semilight</vt:lpstr>
      <vt:lpstr>Wingdings</vt:lpstr>
      <vt:lpstr>Wingdings 3</vt:lpstr>
      <vt:lpstr>5-50126_Machine_Learning_Analytics_&amp;_Data_Science_Conference_Template</vt:lpstr>
      <vt:lpstr>PowerPoint Presentation</vt:lpstr>
      <vt:lpstr>Build Machine Learning Solutions in Azure Data Lake with R, Python and Big Cognition</vt:lpstr>
      <vt:lpstr>Session Goals </vt:lpstr>
      <vt:lpstr>Agenda</vt:lpstr>
      <vt:lpstr>Azure Data Lake</vt:lpstr>
      <vt:lpstr>ADLA: Work across all cloud data</vt:lpstr>
      <vt:lpstr>A highly scalable, distributed, parallel file system in the cloud specifically designed to work with multiple analytic frameworks</vt:lpstr>
      <vt:lpstr>Data Scientists friendly Data Lake</vt:lpstr>
      <vt:lpstr>Let’s go to the hands-on lab!</vt:lpstr>
      <vt:lpstr>Any questions?  </vt:lpstr>
      <vt:lpstr>PowerPoint Presentation</vt:lpstr>
    </vt:vector>
  </TitlesOfParts>
  <Manager/>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Wei Guo</dc:creator>
  <cp:keywords>machine learning; analytics; ＆ Data Science Conference</cp:keywords>
  <dc:description>Template: Mitchell Derrey, Silver Fox Productions_x000d_
Formatting: _x000d_
Audience Type:</dc:description>
  <cp:lastModifiedBy>Wei Guo</cp:lastModifiedBy>
  <cp:revision>65</cp:revision>
  <dcterms:created xsi:type="dcterms:W3CDTF">2017-05-22T19:51:21Z</dcterms:created>
  <dcterms:modified xsi:type="dcterms:W3CDTF">2017-06-08T07:59:35Z</dcterms:modified>
  <cp:category>Machine Learning, Analytics, &amp; Data Science Conference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0x01010032F282A732A10A40B5E6861B9720A85B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33;#Microsoft Conference Center|9ee5e79d-18a6-44c6-bfde-7021198eb4fc</vt:lpwstr>
  </property>
  <property fmtid="{D5CDD505-2E9C-101B-9397-08002B2CF9AE}" pid="7" name="Track">
    <vt:lpwstr/>
  </property>
  <property fmtid="{D5CDD505-2E9C-101B-9397-08002B2CF9AE}" pid="8" name="Event Location">
    <vt:lpwstr>32;#Redmond|c18f3657-b811-49ee-9b08-ce77b3e7702b</vt:lpwstr>
  </property>
  <property fmtid="{D5CDD505-2E9C-101B-9397-08002B2CF9AE}" pid="9" name="Campaign">
    <vt:lpwstr/>
  </property>
  <property fmtid="{D5CDD505-2E9C-101B-9397-08002B2CF9AE}" pid="10" name="IsMyDocuments">
    <vt:bool>true</vt:bool>
  </property>
  <property fmtid="{D5CDD505-2E9C-101B-9397-08002B2CF9AE}" pid="11" name="TaxKeyword">
    <vt:lpwstr>299;#machine learning|912b89bd-3197-4d37-838b-dea3c299099a;#326;#＆ Data Science Conference|27209be2-ff15-4b15-a122-e839e9cf1441;#324;#analytics|3c36f2f5-2e86-4b92-93df-d055f5a412bb</vt:lpwstr>
  </property>
  <property fmtid="{D5CDD505-2E9C-101B-9397-08002B2CF9AE}" pid="12" name="Audience1">
    <vt:lpwstr/>
  </property>
  <property fmtid="{D5CDD505-2E9C-101B-9397-08002B2CF9AE}" pid="13" name="Event Name">
    <vt:lpwstr>180;#Machine Learning, Analytics and Data Science Conference|2f5995e3-1e3d-4c27-96d6-c6c80990926c</vt:lpwstr>
  </property>
</Properties>
</file>