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58" r:id="rId5"/>
    <p:sldId id="268" r:id="rId6"/>
    <p:sldId id="260" r:id="rId7"/>
    <p:sldId id="259" r:id="rId8"/>
    <p:sldId id="272" r:id="rId9"/>
    <p:sldId id="267" r:id="rId10"/>
    <p:sldId id="266" r:id="rId11"/>
    <p:sldId id="270" r:id="rId12"/>
    <p:sldId id="261" r:id="rId13"/>
    <p:sldId id="271" r:id="rId14"/>
    <p:sldId id="274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06609" y="2775818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A0A4A5C-B2FB-4DAD-9DE3-F4C4F185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18905" r="320"/>
          <a:stretch/>
        </p:blipFill>
        <p:spPr>
          <a:xfrm>
            <a:off x="0" y="1590359"/>
            <a:ext cx="5944430" cy="1838641"/>
          </a:xfrm>
          <a:prstGeom prst="rect">
            <a:avLst/>
          </a:prstGeom>
        </p:spPr>
      </p:pic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734AEC1-3443-4AED-9E3D-3FEBB5FAA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77" y="2571750"/>
            <a:ext cx="6991128" cy="373380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96866" y="5524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/>
              <a:t>Secondo approccio: </a:t>
            </a:r>
            <a:br>
              <a:rPr lang="it-IT" dirty="0"/>
            </a:br>
            <a:r>
              <a:rPr lang="it-IT" dirty="0"/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535" y="430134"/>
            <a:ext cx="877824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DB7D335-860A-4AD1-869A-42BD3BF9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570"/>
            <a:ext cx="12192000" cy="57944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47650" y="228600"/>
            <a:ext cx="673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 </a:t>
            </a:r>
          </a:p>
        </p:txBody>
      </p:sp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/>
              <a:t>Terzo approccio: </a:t>
            </a:r>
            <a:br>
              <a:rPr lang="it-IT" sz="4400" dirty="0"/>
            </a:br>
            <a:r>
              <a:rPr lang="it-IT" sz="4400"/>
              <a:t>somma di modelli</a:t>
            </a:r>
            <a:endParaRPr lang="it-IT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ed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D21432D-C5DC-4533-96A3-5FB94CD1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9346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0" y="593467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OSSERVAZIONE</a:t>
            </a:r>
          </a:p>
          <a:p>
            <a:r>
              <a:rPr lang="it-IT" dirty="0"/>
              <a:t>Gli andamenti orari nell’arco di una giornata risultano essere diversi in base alla stagione. Questa potrebbe essere la ragione della scarsa precisione del modello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/>
              <a:t>MODELLO DEFINITIVO: </a:t>
            </a:r>
            <a:br>
              <a:rPr lang="it-IT" sz="4400" dirty="0"/>
            </a:br>
            <a:r>
              <a:rPr lang="it-IT" sz="4400" dirty="0"/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L’andamento sulle 24 ore dei consumi è stato stimato separatamente per le quattro stagioni. </a:t>
            </a:r>
            <a:br>
              <a:rPr lang="it-IT" sz="2000" dirty="0"/>
            </a:br>
            <a:r>
              <a:rPr lang="it-IT" sz="20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11" name="Immagine 10" descr="Immagine che contiene musica&#10;&#10;Descrizione generata automaticamente">
            <a:extLst>
              <a:ext uri="{FF2B5EF4-FFF2-40B4-BE49-F238E27FC236}">
                <a16:creationId xmlns:a16="http://schemas.microsoft.com/office/drawing/2014/main" id="{3A12C6E7-A27A-4C02-8CAA-1D1478D2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47" y="3239947"/>
            <a:ext cx="6822772" cy="34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4E96B9-7325-4590-966D-AE5F6279E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91" y="1818209"/>
            <a:ext cx="8110331" cy="422559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calcolano i quattro stimatori utilizzando la stessa </a:t>
            </a:r>
            <a:r>
              <a:rPr lang="it-IT" b="1" dirty="0"/>
              <a:t>phiF </a:t>
            </a:r>
            <a:r>
              <a:rPr lang="it-IT" dirty="0"/>
              <a:t>e per ciascuno i dati relativi alla stagione considerata. </a:t>
            </a:r>
          </a:p>
        </p:txBody>
      </p:sp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Obiettivi</a:t>
            </a:r>
            <a:r>
              <a:rPr lang="it-IT" sz="2800" dirty="0"/>
              <a:t> </a:t>
            </a:r>
          </a:p>
          <a:p>
            <a:pPr lvl="1"/>
            <a:r>
              <a:rPr lang="it-IT" sz="2800" dirty="0"/>
              <a:t>Identificare un modello che segua l’andamento dei consumi elettrici della domenica in funzione del giorno e dell’ora;</a:t>
            </a:r>
          </a:p>
          <a:p>
            <a:pPr lvl="1"/>
            <a:r>
              <a:rPr lang="it-IT" sz="2800" dirty="0"/>
              <a:t>Predire il consumo di una domenica  dell’anno successivo a quelli dati mediante una funzione Matlab che prenda in ingresso due scalari, ora e giorno.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Nell’identificazione vengono considerati solo i consumi relativi alle domeniche. Si nota, infatti, che questi seguono un andamento diverso rispetto agli altri giorni: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128F659-A318-45FF-8F9F-CA172A3C0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8" y="2230446"/>
            <a:ext cx="5751927" cy="3064704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F81155F-0B5C-403C-B20C-13754D750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83" y="2230446"/>
            <a:ext cx="5789669" cy="3082567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F3063C-89CC-48D2-83BA-3CA231076529}"/>
              </a:ext>
            </a:extLst>
          </p:cNvPr>
          <p:cNvSpPr txBox="1"/>
          <p:nvPr/>
        </p:nvSpPr>
        <p:spPr>
          <a:xfrm>
            <a:off x="1640701" y="254055"/>
            <a:ext cx="915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DELLE DOMENICHE</a:t>
            </a: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4DB2937-996C-4C0F-83E9-E7A8EA0A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1152938"/>
            <a:ext cx="11389163" cy="51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approccio: </a:t>
            </a:r>
            <a:br>
              <a:rPr lang="it-IT" dirty="0"/>
            </a:br>
            <a:r>
              <a:rPr lang="it-IT" dirty="0"/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2" y="2668058"/>
            <a:ext cx="10130516" cy="999067"/>
          </a:xfrm>
        </p:spPr>
        <p:txBody>
          <a:bodyPr/>
          <a:lstStyle/>
          <a:p>
            <a:r>
              <a:rPr lang="it-IT" dirty="0"/>
              <a:t>In prima analisi abbiamo tentato con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DFC9EB2-86FF-4951-A736-15CBA65F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12"/>
            <a:ext cx="6306779" cy="3106088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536935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CCA55F0-C5F8-4E8C-B31F-EF9ADAFA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8912"/>
            <a:ext cx="6118813" cy="3106088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63452" y="4710280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0" y="2672818"/>
            <a:ext cx="892617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9A392-2205-4FD1-BB0F-A71CFEB3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9B0CD02A-DDF4-4146-9676-12AEDDBD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/>
          <a:stretch/>
        </p:blipFill>
        <p:spPr>
          <a:xfrm>
            <a:off x="0" y="966478"/>
            <a:ext cx="12192000" cy="59245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DEBA17-7F97-46AE-AF59-FB1CECAD0267}"/>
              </a:ext>
            </a:extLst>
          </p:cNvPr>
          <p:cNvSpPr/>
          <p:nvPr/>
        </p:nvSpPr>
        <p:spPr>
          <a:xfrm>
            <a:off x="334340" y="224375"/>
            <a:ext cx="6792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quarto ordine </a:t>
            </a:r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BB9FA-B566-444C-A361-4410E94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3" y="4881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DEL TREND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17F462-C714-4957-A599-B6AD9CBF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1406348"/>
            <a:ext cx="5079893" cy="1547270"/>
          </a:xfrm>
        </p:spPr>
      </p:pic>
      <p:pic>
        <p:nvPicPr>
          <p:cNvPr id="7" name="Immagine 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16D965E3-6EF2-4267-99C9-FB77FC3DC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61" y="2578789"/>
            <a:ext cx="7911883" cy="41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98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189</TotalTime>
  <Words>351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Presentazione standard di PowerPoint</vt:lpstr>
      <vt:lpstr>Primo approccio:  modelli polinomiali </vt:lpstr>
      <vt:lpstr>Modelli con overfitting </vt:lpstr>
      <vt:lpstr>Modello del 4° ordine</vt:lpstr>
      <vt:lpstr>Presentazione standard di PowerPoint</vt:lpstr>
      <vt:lpstr>ANALISI DEL TREND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MODELLO DEFINITIVO:  SOMMA MODELLI CON Stagionalità </vt:lpstr>
      <vt:lpstr>Presentazione standard di PowerPoint</vt:lpstr>
      <vt:lpstr>Modello orario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18</cp:revision>
  <dcterms:created xsi:type="dcterms:W3CDTF">2019-04-23T13:10:03Z</dcterms:created>
  <dcterms:modified xsi:type="dcterms:W3CDTF">2019-05-06T10:03:52Z</dcterms:modified>
</cp:coreProperties>
</file>