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80" r:id="rId2"/>
    <p:sldId id="257" r:id="rId3"/>
    <p:sldId id="275" r:id="rId4"/>
    <p:sldId id="282" r:id="rId5"/>
    <p:sldId id="268" r:id="rId6"/>
    <p:sldId id="260" r:id="rId7"/>
    <p:sldId id="259" r:id="rId8"/>
    <p:sldId id="272" r:id="rId9"/>
    <p:sldId id="267" r:id="rId10"/>
    <p:sldId id="281" r:id="rId11"/>
    <p:sldId id="266" r:id="rId12"/>
    <p:sldId id="270" r:id="rId13"/>
    <p:sldId id="261" r:id="rId14"/>
    <p:sldId id="271" r:id="rId15"/>
    <p:sldId id="274" r:id="rId16"/>
    <p:sldId id="276" r:id="rId17"/>
    <p:sldId id="277" r:id="rId18"/>
    <p:sldId id="278" r:id="rId19"/>
    <p:sldId id="279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i Cardillo" initials="NC" lastIdx="3" clrIdx="0">
    <p:extLst>
      <p:ext uri="{19B8F6BF-5375-455C-9EA6-DF929625EA0E}">
        <p15:presenceInfo xmlns:p15="http://schemas.microsoft.com/office/powerpoint/2012/main" userId="c580daf31ff3d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C3C69-D7B8-458D-B784-A90876E1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1202633"/>
            <a:ext cx="9448800" cy="3866323"/>
          </a:xfrm>
        </p:spPr>
        <p:txBody>
          <a:bodyPr>
            <a:noAutofit/>
          </a:bodyPr>
          <a:lstStyle/>
          <a:p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it-IT" sz="72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A771858-35D5-47CD-ABFC-921BED6D8181}"/>
              </a:ext>
            </a:extLst>
          </p:cNvPr>
          <p:cNvSpPr txBox="1">
            <a:spLocks/>
          </p:cNvSpPr>
          <p:nvPr/>
        </p:nvSpPr>
        <p:spPr>
          <a:xfrm>
            <a:off x="9806609" y="2775818"/>
            <a:ext cx="2647121" cy="1922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</p:spTree>
    <p:extLst>
      <p:ext uri="{BB962C8B-B14F-4D97-AF65-F5344CB8AC3E}">
        <p14:creationId xmlns:p14="http://schemas.microsoft.com/office/powerpoint/2010/main" val="277793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681D7-7D27-45DC-9762-FFE0BB2B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52" y="1327924"/>
            <a:ext cx="6696098" cy="819355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TREND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AB8A4-3A9C-44D8-BC50-D839401F5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5351" y="3676650"/>
            <a:ext cx="2858342" cy="1800225"/>
          </a:xfrm>
        </p:spPr>
        <p:txBody>
          <a:bodyPr>
            <a:normAutofit/>
          </a:bodyPr>
          <a:lstStyle/>
          <a:p>
            <a:r>
              <a:rPr lang="it-IT" sz="1800" dirty="0"/>
              <a:t>Disponendo di dati relativi ad un periodo di soli due anni, ci limitiamo a stimare il trend con un </a:t>
            </a:r>
            <a:r>
              <a:rPr lang="it-IT" sz="1800" i="1" dirty="0"/>
              <a:t>modello lineare</a:t>
            </a:r>
            <a:r>
              <a:rPr lang="it-IT" sz="1800" dirty="0"/>
              <a:t> di primo ordine. </a:t>
            </a:r>
          </a:p>
        </p:txBody>
      </p:sp>
      <p:pic>
        <p:nvPicPr>
          <p:cNvPr id="10" name="Immagine 9" descr="Immagine che contiene cielo, barca&#10;&#10;Descrizione generata automaticamente">
            <a:extLst>
              <a:ext uri="{FF2B5EF4-FFF2-40B4-BE49-F238E27FC236}">
                <a16:creationId xmlns:a16="http://schemas.microsoft.com/office/drawing/2014/main" id="{1D9774D9-FEB6-4DE7-B202-01F1A8456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2644" r="8432" b="5181"/>
          <a:stretch/>
        </p:blipFill>
        <p:spPr>
          <a:xfrm>
            <a:off x="190919" y="2868841"/>
            <a:ext cx="7686255" cy="39891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45FFB2-E6E4-4ECD-B7D2-F3C2EC4C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7" y="1425718"/>
            <a:ext cx="5124873" cy="14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496866" y="55245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FA7537-3C36-483F-AE14-7EFBD3B1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1887" r="7237" b="1095"/>
          <a:stretch/>
        </p:blipFill>
        <p:spPr>
          <a:xfrm>
            <a:off x="5638801" y="1295400"/>
            <a:ext cx="6553200" cy="5491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73C3639-2E32-4B01-8438-2E581D97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155476"/>
            <a:ext cx="5553895" cy="110505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B5E77D-8BEA-4227-B5FD-EA1DCD7555EA}"/>
              </a:ext>
            </a:extLst>
          </p:cNvPr>
          <p:cNvSpPr txBox="1"/>
          <p:nvPr/>
        </p:nvSpPr>
        <p:spPr>
          <a:xfrm>
            <a:off x="476250" y="176212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b="1" dirty="0"/>
              <a:t>’identificazione</a:t>
            </a:r>
            <a:r>
              <a:rPr lang="it-IT" dirty="0"/>
              <a:t> viene effettuata su dati detrendizzati rispetto all’anno di identificazione.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2445CD-0A29-41D2-925A-684E7519ACE4}"/>
              </a:ext>
            </a:extLst>
          </p:cNvPr>
          <p:cNvSpPr txBox="1"/>
          <p:nvPr/>
        </p:nvSpPr>
        <p:spPr>
          <a:xfrm>
            <a:off x="476250" y="269521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fase di </a:t>
            </a:r>
            <a:r>
              <a:rPr lang="it-IT" b="1" dirty="0"/>
              <a:t>validazione</a:t>
            </a:r>
            <a:r>
              <a:rPr lang="it-IT" dirty="0"/>
              <a:t> la stima viene confrontata con i dati di validazione detrendizzati rispetto al trend dell’anno di validazione. </a:t>
            </a:r>
          </a:p>
        </p:txBody>
      </p:sp>
    </p:spTree>
    <p:extLst>
      <p:ext uri="{BB962C8B-B14F-4D97-AF65-F5344CB8AC3E}">
        <p14:creationId xmlns:p14="http://schemas.microsoft.com/office/powerpoint/2010/main" val="192262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D050-1514-40F9-8127-866B177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132724"/>
          </a:xfrm>
        </p:spPr>
        <p:txBody>
          <a:bodyPr/>
          <a:lstStyle/>
          <a:p>
            <a:r>
              <a:rPr lang="it-IT" dirty="0"/>
              <a:t>Secondo approccio: </a:t>
            </a:r>
            <a:br>
              <a:rPr lang="it-IT" dirty="0"/>
            </a:br>
            <a:r>
              <a:rPr lang="it-IT" dirty="0"/>
              <a:t>modelli di fourier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62588-010E-4BEF-A676-A9282244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935" y="2610090"/>
            <a:ext cx="10144654" cy="999885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/>
              <a:t>I modelli polinomiali sembrano non seguire in maniera efficace gli andamenti periodici dei consumi. </a:t>
            </a:r>
          </a:p>
          <a:p>
            <a:r>
              <a:rPr lang="it-IT" sz="2400" dirty="0"/>
              <a:t>Si passa quindi a considerare modelli basati sulle </a:t>
            </a:r>
            <a:r>
              <a:rPr lang="it-IT" sz="2400" i="1" dirty="0"/>
              <a:t>serie di Fourier.  </a:t>
            </a:r>
          </a:p>
        </p:txBody>
      </p:sp>
    </p:spTree>
    <p:extLst>
      <p:ext uri="{BB962C8B-B14F-4D97-AF65-F5344CB8AC3E}">
        <p14:creationId xmlns:p14="http://schemas.microsoft.com/office/powerpoint/2010/main" val="311608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430134"/>
            <a:ext cx="74295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EDB7BC-76CA-4DFB-BA94-6C1B8886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897780"/>
            <a:ext cx="8626511" cy="350185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F007F6-7CE7-494A-8875-DA8B711E55FA}"/>
              </a:ext>
            </a:extLst>
          </p:cNvPr>
          <p:cNvSpPr txBox="1"/>
          <p:nvPr/>
        </p:nvSpPr>
        <p:spPr>
          <a:xfrm>
            <a:off x="152400" y="2175478"/>
            <a:ext cx="62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armoniche per le ore, 7 armoniche per i giorni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58C6CB-2556-4183-AB06-B7E6C88E8F8B}"/>
              </a:ext>
            </a:extLst>
          </p:cNvPr>
          <p:cNvSpPr txBox="1"/>
          <p:nvPr/>
        </p:nvSpPr>
        <p:spPr>
          <a:xfrm>
            <a:off x="152400" y="1529147"/>
            <a:ext cx="1138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minimizzato il valore degli ssr di validazione al variare del numero di armoniche, il numero ottimo di armoniche risulta:</a:t>
            </a:r>
          </a:p>
        </p:txBody>
      </p:sp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D8F0-BCA3-4608-9E22-45C6898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FA544-2CD7-4375-82A0-F26D4289AB7D}"/>
              </a:ext>
            </a:extLst>
          </p:cNvPr>
          <p:cNvSpPr txBox="1"/>
          <p:nvPr/>
        </p:nvSpPr>
        <p:spPr>
          <a:xfrm>
            <a:off x="2581276" y="161925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FOURIER</a:t>
            </a:r>
            <a:endParaRPr lang="it-IT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429DEA-7BAA-4292-9C80-9E1317739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6641" r="5241"/>
          <a:stretch/>
        </p:blipFill>
        <p:spPr>
          <a:xfrm>
            <a:off x="1" y="855261"/>
            <a:ext cx="12192000" cy="6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/>
              <a:t>Terzo approccio: </a:t>
            </a:r>
            <a:br>
              <a:rPr lang="it-IT" sz="4400" dirty="0"/>
            </a:br>
            <a:r>
              <a:rPr lang="it-IT" sz="4400"/>
              <a:t>somma di modelli</a:t>
            </a:r>
            <a:endParaRPr lang="it-IT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Abbiamo considerato un modello per l’andamento dei consumi durante le 24 ore della giornata ed uno per l’andamento dei consumi durante le 52 domeniche dell’anno.</a:t>
            </a:r>
            <a:br>
              <a:rPr lang="it-IT" sz="2000" dirty="0"/>
            </a:br>
            <a:r>
              <a:rPr lang="it-IT" sz="2000" dirty="0"/>
              <a:t>Il modello complessivo è ottenuto sommando questi ed aggiungendo il trend previsto.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RISULTATO</a:t>
            </a:r>
            <a:br>
              <a:rPr lang="it-IT" sz="2000" dirty="0"/>
            </a:br>
            <a:r>
              <a:rPr lang="it-IT" sz="2000" dirty="0"/>
              <a:t>L’ssr di validazione ottenuto con questo modello è migliore solo del 3% rispetto al modello di Fourier</a:t>
            </a:r>
          </a:p>
        </p:txBody>
      </p:sp>
    </p:spTree>
    <p:extLst>
      <p:ext uri="{BB962C8B-B14F-4D97-AF65-F5344CB8AC3E}">
        <p14:creationId xmlns:p14="http://schemas.microsoft.com/office/powerpoint/2010/main" val="103277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0BC01-7351-48F8-9806-B93A4232AFAB}"/>
              </a:ext>
            </a:extLst>
          </p:cNvPr>
          <p:cNvSpPr txBox="1"/>
          <p:nvPr/>
        </p:nvSpPr>
        <p:spPr>
          <a:xfrm>
            <a:off x="0" y="5934670"/>
            <a:ext cx="115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OSSERVAZIONE</a:t>
            </a:r>
          </a:p>
          <a:p>
            <a:r>
              <a:rPr lang="it-IT" dirty="0"/>
              <a:t>Gli andamenti orari nell’arco di una giornata risultano essere diversi in base alla stagione. Questa potrebbe essere la ragione della scarsa precisione del modello precedente.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2B6327-FA5D-4612-AAD9-1FF85FE6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/>
              <a:t>MODELLO DEFINITIVO: </a:t>
            </a:r>
            <a:br>
              <a:rPr lang="it-IT" sz="4400" dirty="0"/>
            </a:br>
            <a:r>
              <a:rPr lang="it-IT" sz="4400" dirty="0"/>
              <a:t>SOMMA MODELLI CON Stagionalità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L’andamento sulle 24 ore dei consumi è stato stimato separatamente per le quattro stagioni. </a:t>
            </a:r>
            <a:br>
              <a:rPr lang="it-IT" sz="2000" dirty="0"/>
            </a:br>
            <a:r>
              <a:rPr lang="it-IT" sz="2000" dirty="0"/>
              <a:t>Il modello dei consumi giornalieri delle 52 domeniche rimane uguale a quello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188332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7400D2D-7416-40C7-BE71-CCDAA1729EC9}"/>
              </a:ext>
            </a:extLst>
          </p:cNvPr>
          <p:cNvSpPr/>
          <p:nvPr/>
        </p:nvSpPr>
        <p:spPr>
          <a:xfrm>
            <a:off x="5119381" y="514934"/>
            <a:ext cx="7160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GIORNALIERO</a:t>
            </a:r>
            <a:endParaRPr lang="it-IT" sz="4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AFE8C9-2935-4727-BB02-32940DF2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1" y="1284375"/>
            <a:ext cx="7354326" cy="2522312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961063C-A16B-48CA-92B1-2E6F6156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50" y="3288546"/>
            <a:ext cx="5971675" cy="34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72840-31BC-4CE4-A0D9-685C2DA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30" y="525181"/>
            <a:ext cx="7109791" cy="1293028"/>
          </a:xfrm>
        </p:spPr>
        <p:txBody>
          <a:bodyPr>
            <a:noAutofit/>
          </a:bodyPr>
          <a:lstStyle/>
          <a:p>
            <a:r>
              <a:rPr lang="it-IT" sz="5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orario</a:t>
            </a:r>
            <a:br>
              <a:rPr lang="it-IT" sz="540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FB3999-D9CA-4B7D-9341-8E1070D2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393096" cy="309106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BC39B9-12FD-46AA-9F75-39707C287DB8}"/>
              </a:ext>
            </a:extLst>
          </p:cNvPr>
          <p:cNvSpPr txBox="1"/>
          <p:nvPr/>
        </p:nvSpPr>
        <p:spPr>
          <a:xfrm>
            <a:off x="467139" y="6043802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calcolano i quattro stimatori utilizzando la stessa </a:t>
            </a:r>
            <a:r>
              <a:rPr lang="it-IT" b="1"/>
              <a:t>matrice di sensitività </a:t>
            </a:r>
            <a:r>
              <a:rPr lang="it-IT"/>
              <a:t>(phiF) e per ciascuno i dati relativi alla stagione considerata. </a:t>
            </a:r>
            <a:endParaRPr lang="it-IT" dirty="0"/>
          </a:p>
        </p:txBody>
      </p:sp>
      <p:pic>
        <p:nvPicPr>
          <p:cNvPr id="4" name="Immagine 3" descr="Immagine che contiene stazionario, strumento scrittorio&#10;&#10;Descrizione generata automaticamente">
            <a:extLst>
              <a:ext uri="{FF2B5EF4-FFF2-40B4-BE49-F238E27FC236}">
                <a16:creationId xmlns:a16="http://schemas.microsoft.com/office/drawing/2014/main" id="{46D0504E-452B-4179-94F9-D2902893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35" r="6454" b="-935"/>
          <a:stretch/>
        </p:blipFill>
        <p:spPr>
          <a:xfrm>
            <a:off x="3975650" y="1495044"/>
            <a:ext cx="8120272" cy="46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152525"/>
            <a:ext cx="7454077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Obiettivi</a:t>
            </a:r>
            <a:r>
              <a:rPr lang="it-IT" sz="2800" dirty="0"/>
              <a:t> </a:t>
            </a:r>
          </a:p>
          <a:p>
            <a:pPr lvl="1"/>
            <a:r>
              <a:rPr lang="it-IT" sz="2800" dirty="0"/>
              <a:t>Identificare un modello che segua l’andamento dei consumi elettrici della domenica in funzione del giorno e dell’ora;</a:t>
            </a:r>
          </a:p>
          <a:p>
            <a:pPr lvl="1"/>
            <a:r>
              <a:rPr lang="it-IT" sz="2800" dirty="0"/>
              <a:t>Predire il consumo di una domenica  dell’anno successivo a quelli dati mediante una funzione Matlab che prenda in ingresso due scalari, ora e giorno. 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4C9C1BA-D461-4F45-8D6F-39E45FFA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4062" r="7891" b="6531"/>
          <a:stretch/>
        </p:blipFill>
        <p:spPr>
          <a:xfrm>
            <a:off x="1071557" y="1657261"/>
            <a:ext cx="10048875" cy="517207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644D980-6B42-4F4F-B9A4-A9B503D43756}"/>
              </a:ext>
            </a:extLst>
          </p:cNvPr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82E3DE-C4CD-4FA6-B88B-6A6CEEACB6C8}"/>
              </a:ext>
            </a:extLst>
          </p:cNvPr>
          <p:cNvSpPr/>
          <p:nvPr/>
        </p:nvSpPr>
        <p:spPr>
          <a:xfrm>
            <a:off x="6592043" y="188254"/>
            <a:ext cx="4046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FINALE</a:t>
            </a:r>
            <a:endParaRPr lang="it-IT" sz="4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86433-6C97-4EF6-8EC5-9975483052D8}"/>
              </a:ext>
            </a:extLst>
          </p:cNvPr>
          <p:cNvSpPr txBox="1"/>
          <p:nvPr/>
        </p:nvSpPr>
        <p:spPr>
          <a:xfrm>
            <a:off x="1885950" y="1174061"/>
            <a:ext cx="1030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/>
              <a:t>Come anticipato, si sommano i due modelli precedenti e, ad essi, si somma il trend previsto.</a:t>
            </a:r>
          </a:p>
        </p:txBody>
      </p:sp>
    </p:spTree>
    <p:extLst>
      <p:ext uri="{BB962C8B-B14F-4D97-AF65-F5344CB8AC3E}">
        <p14:creationId xmlns:p14="http://schemas.microsoft.com/office/powerpoint/2010/main" val="93568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7E2AC34-A537-4503-8462-052D4333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" y="1458848"/>
            <a:ext cx="10526594" cy="2734057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1A5371F-FC9D-43C4-8B42-82F48AB7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97000"/>
              </p:ext>
            </p:extLst>
          </p:nvPr>
        </p:nvGraphicFramePr>
        <p:xfrm>
          <a:off x="6214328" y="4021455"/>
          <a:ext cx="5291872" cy="2560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45936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2645936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3.27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3.19*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it-IT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1.79*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it-IT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1.29*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it-IT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EF5BC5AD-7464-4587-89FC-42BEAD147C66}"/>
              </a:ext>
            </a:extLst>
          </p:cNvPr>
          <p:cNvSpPr/>
          <p:nvPr/>
        </p:nvSpPr>
        <p:spPr>
          <a:xfrm>
            <a:off x="8633022" y="396358"/>
            <a:ext cx="1720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53431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E0C6D-306F-4549-8970-596B6DB4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48"/>
            <a:ext cx="11277600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Nell’identificazione vengono considerati solo i consumi relativi alle domeniche. Si nota, infatti, che questi seguono un andamento diverso rispetto agli altri giorni: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128F659-A318-45FF-8F9F-CA172A3C0C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8" y="2230446"/>
            <a:ext cx="5751927" cy="3064704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F81155F-0B5C-403C-B20C-13754D7506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83" y="2230446"/>
            <a:ext cx="5789669" cy="3082567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C9372E-636E-44D4-A031-EC2E8A19B88B}"/>
              </a:ext>
            </a:extLst>
          </p:cNvPr>
          <p:cNvSpPr txBox="1"/>
          <p:nvPr/>
        </p:nvSpPr>
        <p:spPr>
          <a:xfrm>
            <a:off x="176074" y="5400137"/>
            <a:ext cx="61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di ogni giorno della settimana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8B8F51-2D41-48AA-8D55-E8BD8FDDE37E}"/>
              </a:ext>
            </a:extLst>
          </p:cNvPr>
          <p:cNvSpPr txBox="1"/>
          <p:nvPr/>
        </p:nvSpPr>
        <p:spPr>
          <a:xfrm>
            <a:off x="6987075" y="5363735"/>
            <a:ext cx="44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sulle 24 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2F0B03-7CBD-41EE-9DC5-72E21DEE8AF9}"/>
              </a:ext>
            </a:extLst>
          </p:cNvPr>
          <p:cNvSpPr txBox="1"/>
          <p:nvPr/>
        </p:nvSpPr>
        <p:spPr>
          <a:xfrm>
            <a:off x="4542182" y="6488668"/>
            <a:ext cx="81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In </a:t>
            </a:r>
            <a:r>
              <a:rPr lang="it-IT" i="1" dirty="0">
                <a:solidFill>
                  <a:srgbClr val="FF0000"/>
                </a:solidFill>
              </a:rPr>
              <a:t>rosso</a:t>
            </a:r>
            <a:r>
              <a:rPr lang="it-IT" i="1" dirty="0"/>
              <a:t> i consumi delle domeniche, in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blu</a:t>
            </a:r>
            <a:r>
              <a:rPr lang="it-IT" i="1" dirty="0"/>
              <a:t> i consumi degli altri giorni.</a:t>
            </a:r>
          </a:p>
        </p:txBody>
      </p:sp>
    </p:spTree>
    <p:extLst>
      <p:ext uri="{BB962C8B-B14F-4D97-AF65-F5344CB8AC3E}">
        <p14:creationId xmlns:p14="http://schemas.microsoft.com/office/powerpoint/2010/main" val="26633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33B6A-05E4-4D6F-B069-19489B1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469098"/>
            <a:ext cx="8610600" cy="1293028"/>
          </a:xfrm>
        </p:spPr>
        <p:txBody>
          <a:bodyPr/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DOMENICALI</a:t>
            </a:r>
            <a:br>
              <a:rPr lang="it-IT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8BB12-88B3-4D4B-971A-0FBE3532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7190" r="5625" b="4720"/>
          <a:stretch/>
        </p:blipFill>
        <p:spPr>
          <a:xfrm>
            <a:off x="742950" y="1447798"/>
            <a:ext cx="10972800" cy="5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6EBD-3E81-4C1D-BF7C-B42FA03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Primo approccio: </a:t>
            </a:r>
            <a:br>
              <a:rPr lang="it-IT" dirty="0"/>
            </a:br>
            <a:r>
              <a:rPr lang="it-IT" dirty="0"/>
              <a:t>modelli polinomiali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830DD8-81AD-42B2-B97B-97854090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92" y="2668058"/>
            <a:ext cx="10130516" cy="999067"/>
          </a:xfrm>
        </p:spPr>
        <p:txBody>
          <a:bodyPr>
            <a:normAutofit/>
          </a:bodyPr>
          <a:lstStyle/>
          <a:p>
            <a:r>
              <a:rPr lang="it-IT" sz="2400" dirty="0"/>
              <a:t>In prima analisi abbiamo tentato con modelli polinomiali di vario ordine. </a:t>
            </a:r>
          </a:p>
        </p:txBody>
      </p:sp>
    </p:spTree>
    <p:extLst>
      <p:ext uri="{BB962C8B-B14F-4D97-AF65-F5344CB8AC3E}">
        <p14:creationId xmlns:p14="http://schemas.microsoft.com/office/powerpoint/2010/main" val="101107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CFDD7-4A43-4E06-B76C-8583185DC23C}"/>
              </a:ext>
            </a:extLst>
          </p:cNvPr>
          <p:cNvSpPr txBox="1"/>
          <p:nvPr/>
        </p:nvSpPr>
        <p:spPr>
          <a:xfrm>
            <a:off x="1266824" y="5847936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ordine superiore al quarto tendono a overfittare i dati di identificazione</a:t>
            </a:r>
          </a:p>
        </p:txBody>
      </p:sp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61766D7-8B8E-44FF-82B1-9140128A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4362"/>
          <a:stretch/>
        </p:blipFill>
        <p:spPr>
          <a:xfrm>
            <a:off x="0" y="2448906"/>
            <a:ext cx="5800725" cy="3138366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3F4C665-6571-43AB-93C1-DF7925195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5058"/>
          <a:stretch/>
        </p:blipFill>
        <p:spPr>
          <a:xfrm>
            <a:off x="6006175" y="2448906"/>
            <a:ext cx="6138897" cy="334269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78917" y="4841805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416871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01" y="112236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8A029B-1882-4BCB-B3F6-A9C4B7D5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90" y="2672818"/>
            <a:ext cx="892617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C6556-C036-47BE-BE7F-679A48AD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9FB6C4-A842-4938-A90E-48F540C57914}"/>
              </a:ext>
            </a:extLst>
          </p:cNvPr>
          <p:cNvSpPr/>
          <p:nvPr/>
        </p:nvSpPr>
        <p:spPr>
          <a:xfrm>
            <a:off x="0" y="6521696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Tra i modelli polinomiali, il migliore risulta quindi essere quello di quarto ordine, dove non abbiamo overfit.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626B4F-4F50-4D77-99E4-B8E9820E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0" y="1352550"/>
            <a:ext cx="12192000" cy="56808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7402D9F-6991-4691-885F-C0785E1029B6}"/>
              </a:ext>
            </a:extLst>
          </p:cNvPr>
          <p:cNvSpPr/>
          <p:nvPr/>
        </p:nvSpPr>
        <p:spPr>
          <a:xfrm>
            <a:off x="1100081" y="232745"/>
            <a:ext cx="9991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QUARTO ORDINE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65428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CBB9FA-B566-444C-A361-4410E947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0" y="307172"/>
            <a:ext cx="5524497" cy="1693077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 ANNUALI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17F462-C714-4957-A599-B6AD9CBF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" y="1514476"/>
            <a:ext cx="5781675" cy="1761024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A53F8C-09FC-4B00-BECA-AE950937C07D}"/>
              </a:ext>
            </a:extLst>
          </p:cNvPr>
          <p:cNvSpPr txBox="1"/>
          <p:nvPr/>
        </p:nvSpPr>
        <p:spPr>
          <a:xfrm>
            <a:off x="245971" y="4482804"/>
            <a:ext cx="32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OSSERVAZIONE</a:t>
            </a:r>
          </a:p>
          <a:p>
            <a:r>
              <a:rPr lang="it-IT" dirty="0"/>
              <a:t>Il primo anno presenta un trend decrescente rispetto al secondo, che risulta invece crescente. </a:t>
            </a:r>
          </a:p>
        </p:txBody>
      </p:sp>
      <p:pic>
        <p:nvPicPr>
          <p:cNvPr id="9" name="Immagine 8" descr="Immagine che contiene antenna, oggetto&#10;&#10;Descrizione generata automaticamente">
            <a:extLst>
              <a:ext uri="{FF2B5EF4-FFF2-40B4-BE49-F238E27FC236}">
                <a16:creationId xmlns:a16="http://schemas.microsoft.com/office/drawing/2014/main" id="{D794BB85-D52E-4B1F-9C59-9BD1E4F50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r="7892"/>
          <a:stretch/>
        </p:blipFill>
        <p:spPr>
          <a:xfrm>
            <a:off x="4781550" y="2675275"/>
            <a:ext cx="7410450" cy="41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498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286</TotalTime>
  <Words>474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Scia di vapore</vt:lpstr>
      <vt:lpstr>PREDITTORE DELLA  DOMENICA </vt:lpstr>
      <vt:lpstr>Presentazione standard di PowerPoint</vt:lpstr>
      <vt:lpstr>Presentazione standard di PowerPoint</vt:lpstr>
      <vt:lpstr>CONSUMI DOMENICALI </vt:lpstr>
      <vt:lpstr>Primo approccio:  modelli polinomiali </vt:lpstr>
      <vt:lpstr>Modelli con overfitting </vt:lpstr>
      <vt:lpstr>Modello del 4° ordine</vt:lpstr>
      <vt:lpstr>Presentazione standard di PowerPoint</vt:lpstr>
      <vt:lpstr>TREND ANNUALI</vt:lpstr>
      <vt:lpstr>INDIVIDUAZIONE DEL TREND</vt:lpstr>
      <vt:lpstr>Presentazione standard di PowerPoint</vt:lpstr>
      <vt:lpstr>Secondo approccio:  modelli di fourier</vt:lpstr>
      <vt:lpstr>Modello di Fourier</vt:lpstr>
      <vt:lpstr>Presentazione standard di PowerPoint</vt:lpstr>
      <vt:lpstr>Terzo approccio:  somma di modelli</vt:lpstr>
      <vt:lpstr>Presentazione standard di PowerPoint</vt:lpstr>
      <vt:lpstr>MODELLO DEFINITIVO:  SOMMA MODELLI CON Stagionalità </vt:lpstr>
      <vt:lpstr>Presentazione standard di PowerPoint</vt:lpstr>
      <vt:lpstr>Modello orario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Noemi Cardillo</cp:lastModifiedBy>
  <cp:revision>30</cp:revision>
  <dcterms:created xsi:type="dcterms:W3CDTF">2019-04-23T13:10:03Z</dcterms:created>
  <dcterms:modified xsi:type="dcterms:W3CDTF">2019-05-08T20:13:44Z</dcterms:modified>
</cp:coreProperties>
</file>