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85" r:id="rId1"/>
  </p:sldMasterIdLst>
  <p:sldIdLst>
    <p:sldId id="280" r:id="rId2"/>
    <p:sldId id="257" r:id="rId3"/>
    <p:sldId id="275" r:id="rId4"/>
    <p:sldId id="282" r:id="rId5"/>
    <p:sldId id="268" r:id="rId6"/>
    <p:sldId id="260" r:id="rId7"/>
    <p:sldId id="259" r:id="rId8"/>
    <p:sldId id="272" r:id="rId9"/>
    <p:sldId id="281" r:id="rId10"/>
    <p:sldId id="266" r:id="rId11"/>
    <p:sldId id="270" r:id="rId12"/>
    <p:sldId id="261" r:id="rId13"/>
    <p:sldId id="271" r:id="rId14"/>
    <p:sldId id="274" r:id="rId15"/>
    <p:sldId id="276" r:id="rId16"/>
    <p:sldId id="277" r:id="rId17"/>
    <p:sldId id="278" r:id="rId18"/>
    <p:sldId id="279" r:id="rId19"/>
    <p:sldId id="285" r:id="rId20"/>
    <p:sldId id="286" r:id="rId21"/>
    <p:sldId id="283" r:id="rId22"/>
    <p:sldId id="284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oemi Cardillo" initials="NC" lastIdx="3" clrIdx="0">
    <p:extLst>
      <p:ext uri="{19B8F6BF-5375-455C-9EA6-DF929625EA0E}">
        <p15:presenceInfo xmlns:p15="http://schemas.microsoft.com/office/powerpoint/2012/main" userId="c580daf31ff3d4b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Stile chiaro 1 - Color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Stile medio 1 - Color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Stile chiaro 1 - Color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31" autoAdjust="0"/>
    <p:restoredTop sz="94660"/>
  </p:normalViewPr>
  <p:slideViewPr>
    <p:cSldViewPr snapToGrid="0">
      <p:cViewPr varScale="1">
        <p:scale>
          <a:sx n="67" d="100"/>
          <a:sy n="67" d="100"/>
        </p:scale>
        <p:origin x="65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65CFDFA-CF26-42CF-9DDE-37B2F708C550}" type="datetimeFigureOut">
              <a:rPr lang="it-IT" smtClean="0"/>
              <a:t>09/05/2019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C15E0390-C82A-4789-9362-6BDBDCE5F2F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47887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CFDFA-CF26-42CF-9DDE-37B2F708C550}" type="datetimeFigureOut">
              <a:rPr lang="it-IT" smtClean="0"/>
              <a:t>09/05/2019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E0390-C82A-4789-9362-6BDBDCE5F2F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07168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65CFDFA-CF26-42CF-9DDE-37B2F708C550}" type="datetimeFigureOut">
              <a:rPr lang="it-IT" smtClean="0"/>
              <a:t>09/05/2019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15E0390-C82A-4789-9362-6BDBDCE5F2F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70681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65CFDFA-CF26-42CF-9DDE-37B2F708C550}" type="datetimeFigureOut">
              <a:rPr lang="it-IT" smtClean="0"/>
              <a:t>09/05/2019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15E0390-C82A-4789-9362-6BDBDCE5F2F9}" type="slidenum">
              <a:rPr lang="it-IT" smtClean="0"/>
              <a:t>‹N›</a:t>
            </a:fld>
            <a:endParaRPr lang="it-IT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91030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65CFDFA-CF26-42CF-9DDE-37B2F708C550}" type="datetimeFigureOut">
              <a:rPr lang="it-IT" smtClean="0"/>
              <a:t>09/05/2019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15E0390-C82A-4789-9362-6BDBDCE5F2F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179102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CFDFA-CF26-42CF-9DDE-37B2F708C550}" type="datetimeFigureOut">
              <a:rPr lang="it-IT" smtClean="0"/>
              <a:t>09/05/2019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E0390-C82A-4789-9362-6BDBDCE5F2F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000512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CFDFA-CF26-42CF-9DDE-37B2F708C550}" type="datetimeFigureOut">
              <a:rPr lang="it-IT" smtClean="0"/>
              <a:t>09/05/2019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E0390-C82A-4789-9362-6BDBDCE5F2F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194752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CFDFA-CF26-42CF-9DDE-37B2F708C550}" type="datetimeFigureOut">
              <a:rPr lang="it-IT" smtClean="0"/>
              <a:t>09/05/2019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E0390-C82A-4789-9362-6BDBDCE5F2F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137591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65CFDFA-CF26-42CF-9DDE-37B2F708C550}" type="datetimeFigureOut">
              <a:rPr lang="it-IT" smtClean="0"/>
              <a:t>09/05/2019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15E0390-C82A-4789-9362-6BDBDCE5F2F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74713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CFDFA-CF26-42CF-9DDE-37B2F708C550}" type="datetimeFigureOut">
              <a:rPr lang="it-IT" smtClean="0"/>
              <a:t>09/05/2019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E0390-C82A-4789-9362-6BDBDCE5F2F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52322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65CFDFA-CF26-42CF-9DDE-37B2F708C550}" type="datetimeFigureOut">
              <a:rPr lang="it-IT" smtClean="0"/>
              <a:t>09/05/2019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15E0390-C82A-4789-9362-6BDBDCE5F2F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24798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CFDFA-CF26-42CF-9DDE-37B2F708C550}" type="datetimeFigureOut">
              <a:rPr lang="it-IT" smtClean="0"/>
              <a:t>09/05/2019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E0390-C82A-4789-9362-6BDBDCE5F2F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03927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CFDFA-CF26-42CF-9DDE-37B2F708C550}" type="datetimeFigureOut">
              <a:rPr lang="it-IT" smtClean="0"/>
              <a:t>09/05/2019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E0390-C82A-4789-9362-6BDBDCE5F2F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264294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CFDFA-CF26-42CF-9DDE-37B2F708C550}" type="datetimeFigureOut">
              <a:rPr lang="it-IT" smtClean="0"/>
              <a:t>09/05/2019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E0390-C82A-4789-9362-6BDBDCE5F2F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392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CFDFA-CF26-42CF-9DDE-37B2F708C550}" type="datetimeFigureOut">
              <a:rPr lang="it-IT" smtClean="0"/>
              <a:t>09/05/2019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E0390-C82A-4789-9362-6BDBDCE5F2F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70263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CFDFA-CF26-42CF-9DDE-37B2F708C550}" type="datetimeFigureOut">
              <a:rPr lang="it-IT" smtClean="0"/>
              <a:t>09/05/2019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E0390-C82A-4789-9362-6BDBDCE5F2F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251407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CFDFA-CF26-42CF-9DDE-37B2F708C550}" type="datetimeFigureOut">
              <a:rPr lang="it-IT" smtClean="0"/>
              <a:t>09/05/2019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E0390-C82A-4789-9362-6BDBDCE5F2F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41351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5CFDFA-CF26-42CF-9DDE-37B2F708C550}" type="datetimeFigureOut">
              <a:rPr lang="it-IT" smtClean="0"/>
              <a:t>09/05/2019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E0390-C82A-4789-9362-6BDBDCE5F2F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35759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6" r:id="rId1"/>
    <p:sldLayoutId id="2147484087" r:id="rId2"/>
    <p:sldLayoutId id="2147484088" r:id="rId3"/>
    <p:sldLayoutId id="2147484089" r:id="rId4"/>
    <p:sldLayoutId id="2147484090" r:id="rId5"/>
    <p:sldLayoutId id="2147484091" r:id="rId6"/>
    <p:sldLayoutId id="2147484092" r:id="rId7"/>
    <p:sldLayoutId id="2147484093" r:id="rId8"/>
    <p:sldLayoutId id="2147484094" r:id="rId9"/>
    <p:sldLayoutId id="2147484095" r:id="rId10"/>
    <p:sldLayoutId id="2147484096" r:id="rId11"/>
    <p:sldLayoutId id="2147484097" r:id="rId12"/>
    <p:sldLayoutId id="2147484098" r:id="rId13"/>
    <p:sldLayoutId id="2147484099" r:id="rId14"/>
    <p:sldLayoutId id="2147484100" r:id="rId15"/>
    <p:sldLayoutId id="2147484101" r:id="rId16"/>
    <p:sldLayoutId id="2147484102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9DC3C69-D7B8-458D-B784-A90876E1BD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2452" y="1202633"/>
            <a:ext cx="9448800" cy="3866323"/>
          </a:xfrm>
        </p:spPr>
        <p:txBody>
          <a:bodyPr>
            <a:noAutofit/>
          </a:bodyPr>
          <a:lstStyle/>
          <a:p>
            <a:r>
              <a:rPr lang="it-IT" sz="7200" dirty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PREDITTORE DELLA </a:t>
            </a:r>
            <a:br>
              <a:rPr lang="it-IT" sz="7200" dirty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</a:br>
            <a:r>
              <a:rPr lang="it-IT" sz="7200" dirty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DOMENICA</a:t>
            </a:r>
            <a:br>
              <a:rPr lang="it-IT" sz="7200" dirty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</a:br>
            <a:endParaRPr lang="it-IT" sz="7200" dirty="0"/>
          </a:p>
        </p:txBody>
      </p:sp>
      <p:sp>
        <p:nvSpPr>
          <p:cNvPr id="6" name="Sottotitolo 2">
            <a:extLst>
              <a:ext uri="{FF2B5EF4-FFF2-40B4-BE49-F238E27FC236}">
                <a16:creationId xmlns:a16="http://schemas.microsoft.com/office/drawing/2014/main" id="{DA771858-35D5-47CD-ABFC-921BED6D8181}"/>
              </a:ext>
            </a:extLst>
          </p:cNvPr>
          <p:cNvSpPr txBox="1">
            <a:spLocks/>
          </p:cNvSpPr>
          <p:nvPr/>
        </p:nvSpPr>
        <p:spPr>
          <a:xfrm>
            <a:off x="9806609" y="2775818"/>
            <a:ext cx="2647121" cy="19225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/>
              <a:t>Noemi Cardillo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/>
              <a:t>Antonio Coronelli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/>
              <a:t>Jacopo Del Col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/>
              <a:t>Federico Guareschi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/>
              <a:t>Simone Tartarotti</a:t>
            </a:r>
          </a:p>
        </p:txBody>
      </p:sp>
    </p:spTree>
    <p:extLst>
      <p:ext uri="{BB962C8B-B14F-4D97-AF65-F5344CB8AC3E}">
        <p14:creationId xmlns:p14="http://schemas.microsoft.com/office/powerpoint/2010/main" val="27779384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sellaDiTesto 9">
            <a:extLst>
              <a:ext uri="{FF2B5EF4-FFF2-40B4-BE49-F238E27FC236}">
                <a16:creationId xmlns:a16="http://schemas.microsoft.com/office/drawing/2014/main" id="{A0F8E7F3-F9E4-4092-96A1-56EE6BEDAFAF}"/>
              </a:ext>
            </a:extLst>
          </p:cNvPr>
          <p:cNvSpPr txBox="1"/>
          <p:nvPr/>
        </p:nvSpPr>
        <p:spPr>
          <a:xfrm>
            <a:off x="5496866" y="552450"/>
            <a:ext cx="609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DETRENDIZZAZIONE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70FA7537-3C36-483F-AE14-7EFBD3B1C9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34" t="1887" r="7237" b="1095"/>
          <a:stretch/>
        </p:blipFill>
        <p:spPr>
          <a:xfrm>
            <a:off x="5638801" y="1295400"/>
            <a:ext cx="6553200" cy="5491610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D73C3639-2E32-4B01-8438-2E581D97C2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75" y="5155476"/>
            <a:ext cx="5553895" cy="1105054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EEB5E77D-8BEA-4227-B5FD-EA1DCD7555EA}"/>
              </a:ext>
            </a:extLst>
          </p:cNvPr>
          <p:cNvSpPr txBox="1"/>
          <p:nvPr/>
        </p:nvSpPr>
        <p:spPr>
          <a:xfrm>
            <a:off x="476250" y="1762125"/>
            <a:ext cx="4457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</a:t>
            </a:r>
            <a:r>
              <a:rPr lang="it-IT" b="1" dirty="0"/>
              <a:t>’identificazione</a:t>
            </a:r>
            <a:r>
              <a:rPr lang="it-IT" dirty="0"/>
              <a:t> viene effettuata su dati detrendizzati rispetto all’anno di identificazione.</a:t>
            </a:r>
          </a:p>
          <a:p>
            <a:endParaRPr lang="it-IT" dirty="0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A62445CD-0A29-41D2-925A-684E7519ACE4}"/>
              </a:ext>
            </a:extLst>
          </p:cNvPr>
          <p:cNvSpPr txBox="1"/>
          <p:nvPr/>
        </p:nvSpPr>
        <p:spPr>
          <a:xfrm>
            <a:off x="476250" y="2695218"/>
            <a:ext cx="43148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In fase di </a:t>
            </a:r>
            <a:r>
              <a:rPr lang="it-IT" b="1" dirty="0"/>
              <a:t>validazione</a:t>
            </a:r>
            <a:r>
              <a:rPr lang="it-IT" dirty="0"/>
              <a:t> la stima viene confrontata con i dati di validazione detrendizzati rispetto al trend dell’anno di validazione. </a:t>
            </a:r>
          </a:p>
        </p:txBody>
      </p:sp>
    </p:spTree>
    <p:extLst>
      <p:ext uri="{BB962C8B-B14F-4D97-AF65-F5344CB8AC3E}">
        <p14:creationId xmlns:p14="http://schemas.microsoft.com/office/powerpoint/2010/main" val="1922628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15BD050-1514-40F9-8127-866B1775A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495" y="1124702"/>
            <a:ext cx="10146186" cy="1132724"/>
          </a:xfrm>
        </p:spPr>
        <p:txBody>
          <a:bodyPr/>
          <a:lstStyle/>
          <a:p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Secondo approccio: </a:t>
            </a:r>
            <a:b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modelli di fourier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FA62588-010E-4BEF-A676-A9282244CC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22935" y="2610090"/>
            <a:ext cx="10144654" cy="999885"/>
          </a:xfrm>
        </p:spPr>
        <p:txBody>
          <a:bodyPr>
            <a:normAutofit fontScale="92500" lnSpcReduction="20000"/>
          </a:bodyPr>
          <a:lstStyle/>
          <a:p>
            <a:r>
              <a:rPr lang="it-IT" sz="2400" dirty="0"/>
              <a:t>I modelli polinomiali sembrano non seguire in maniera efficace gli andamenti periodici dei consumi. </a:t>
            </a:r>
          </a:p>
          <a:p>
            <a:r>
              <a:rPr lang="it-IT" sz="2400" dirty="0"/>
              <a:t>Si passa quindi a considerare modelli basati sulle </a:t>
            </a:r>
            <a:r>
              <a:rPr lang="it-IT" sz="2400" i="1" dirty="0"/>
              <a:t>serie di Fourier.  </a:t>
            </a:r>
          </a:p>
        </p:txBody>
      </p:sp>
    </p:spTree>
    <p:extLst>
      <p:ext uri="{BB962C8B-B14F-4D97-AF65-F5344CB8AC3E}">
        <p14:creationId xmlns:p14="http://schemas.microsoft.com/office/powerpoint/2010/main" val="31160861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4500B8-8FCC-4C9F-8F33-70E6130EA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5275" y="430134"/>
            <a:ext cx="7429500" cy="1325563"/>
          </a:xfrm>
        </p:spPr>
        <p:txBody>
          <a:bodyPr>
            <a:normAutofit/>
          </a:bodyPr>
          <a:lstStyle/>
          <a:p>
            <a:r>
              <a:rPr lang="it-IT" sz="5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Modello di Fourier</a:t>
            </a:r>
          </a:p>
        </p:txBody>
      </p:sp>
      <p:pic>
        <p:nvPicPr>
          <p:cNvPr id="6" name="Segnaposto contenuto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61EDB7BC-76CA-4DFB-BA94-6C1B88862F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0710" y="2897780"/>
            <a:ext cx="8626511" cy="3501851"/>
          </a:xfr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BDF007F6-7CE7-494A-8875-DA8B711E55FA}"/>
              </a:ext>
            </a:extLst>
          </p:cNvPr>
          <p:cNvSpPr txBox="1"/>
          <p:nvPr/>
        </p:nvSpPr>
        <p:spPr>
          <a:xfrm>
            <a:off x="152400" y="2175478"/>
            <a:ext cx="6210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 armoniche per le ore, 7 armoniche per i giorni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9958C6CB-2556-4183-AB06-B7E6C88E8F8B}"/>
              </a:ext>
            </a:extLst>
          </p:cNvPr>
          <p:cNvSpPr txBox="1"/>
          <p:nvPr/>
        </p:nvSpPr>
        <p:spPr>
          <a:xfrm>
            <a:off x="152400" y="1529147"/>
            <a:ext cx="11382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Dopo aver minimizzato il valore degli ssr di validazione al variare del numero di armoniche, il numero ottimo di armoniche risulta:</a:t>
            </a:r>
          </a:p>
        </p:txBody>
      </p:sp>
    </p:spTree>
    <p:extLst>
      <p:ext uri="{BB962C8B-B14F-4D97-AF65-F5344CB8AC3E}">
        <p14:creationId xmlns:p14="http://schemas.microsoft.com/office/powerpoint/2010/main" val="32543924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AB5D8F0-BCA3-4608-9E22-45C68989C27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A0FA544-2CD7-4375-82A0-F26D4289AB7D}"/>
              </a:ext>
            </a:extLst>
          </p:cNvPr>
          <p:cNvSpPr txBox="1"/>
          <p:nvPr/>
        </p:nvSpPr>
        <p:spPr>
          <a:xfrm>
            <a:off x="2581276" y="161925"/>
            <a:ext cx="7696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PLOT MODELLO DI FOURIER</a:t>
            </a:r>
            <a:endParaRPr lang="it-IT" sz="4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9A429DEA-7BAA-4292-9C80-9E1317739B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25" t="6641" r="5241"/>
          <a:stretch/>
        </p:blipFill>
        <p:spPr>
          <a:xfrm>
            <a:off x="1" y="855261"/>
            <a:ext cx="12192000" cy="600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205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6DF1A97-D3F5-4022-BEE0-23C1A1874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47870"/>
            <a:ext cx="10820400" cy="1898742"/>
          </a:xfrm>
        </p:spPr>
        <p:txBody>
          <a:bodyPr>
            <a:normAutofit/>
          </a:bodyPr>
          <a:lstStyle/>
          <a:p>
            <a:r>
              <a:rPr lang="it-IT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Terzo approccio: </a:t>
            </a:r>
            <a:br>
              <a:rPr lang="it-IT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it-IT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somma di modelli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230869E-87E0-4453-B753-82170F0381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5800" y="1918252"/>
            <a:ext cx="10130516" cy="2802467"/>
          </a:xfrm>
        </p:spPr>
        <p:txBody>
          <a:bodyPr>
            <a:noAutofit/>
          </a:bodyPr>
          <a:lstStyle/>
          <a:p>
            <a:r>
              <a:rPr lang="it-IT" sz="2000" dirty="0"/>
              <a:t>Abbiamo considerato un modello per l’andamento dei consumi durante le 24 ore della giornata ed uno per l’andamento dei consumi durante le 52 domeniche dell’anno.</a:t>
            </a:r>
            <a:br>
              <a:rPr lang="it-IT" sz="2000" dirty="0"/>
            </a:br>
            <a:r>
              <a:rPr lang="it-IT" sz="2000" dirty="0"/>
              <a:t>Il modello complessivo è ottenuto sommando questi ed aggiungendo il trend previsto.</a:t>
            </a:r>
          </a:p>
          <a:p>
            <a:r>
              <a:rPr lang="it-IT" sz="20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RISULTATO</a:t>
            </a:r>
            <a:br>
              <a:rPr lang="it-IT" sz="2000" dirty="0"/>
            </a:br>
            <a:r>
              <a:rPr lang="it-IT" sz="2000" dirty="0"/>
              <a:t>L’ssr di validazione ottenuto con questo modello è migliore solo del 3% rispetto al modello di Fourier</a:t>
            </a:r>
          </a:p>
        </p:txBody>
      </p:sp>
    </p:spTree>
    <p:extLst>
      <p:ext uri="{BB962C8B-B14F-4D97-AF65-F5344CB8AC3E}">
        <p14:creationId xmlns:p14="http://schemas.microsoft.com/office/powerpoint/2010/main" val="10327758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AC80BC01-7351-48F8-9806-B93A4232AFAB}"/>
              </a:ext>
            </a:extLst>
          </p:cNvPr>
          <p:cNvSpPr txBox="1"/>
          <p:nvPr/>
        </p:nvSpPr>
        <p:spPr>
          <a:xfrm>
            <a:off x="336274" y="5784850"/>
            <a:ext cx="115194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OSSERVAZIONE</a:t>
            </a:r>
          </a:p>
          <a:p>
            <a:r>
              <a:rPr lang="it-IT" dirty="0"/>
              <a:t>Gli andamenti orari nell’arco di una giornata risultano essere </a:t>
            </a:r>
            <a:r>
              <a:rPr lang="it-IT" i="1" dirty="0"/>
              <a:t>diversi</a:t>
            </a:r>
            <a:r>
              <a:rPr lang="it-IT" dirty="0"/>
              <a:t> in base alla stagione. Considerare le stagioni potrebbe portare ad un miglioramento della precisione rispetto al modello precedente.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7B2B6327-FA5D-4612-AAD9-1FF85FE6B6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578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1077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6DF1A97-D3F5-4022-BEE0-23C1A1874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47870"/>
            <a:ext cx="10820400" cy="1898742"/>
          </a:xfrm>
        </p:spPr>
        <p:txBody>
          <a:bodyPr>
            <a:normAutofit/>
          </a:bodyPr>
          <a:lstStyle/>
          <a:p>
            <a:r>
              <a:rPr lang="it-IT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MODELLO DEFINITIVO: </a:t>
            </a:r>
            <a:br>
              <a:rPr lang="it-IT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it-IT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SOMMA MODELLI CON Stagionalità 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230869E-87E0-4453-B753-82170F0381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5800" y="1995695"/>
            <a:ext cx="10130516" cy="2615694"/>
          </a:xfrm>
        </p:spPr>
        <p:txBody>
          <a:bodyPr>
            <a:noAutofit/>
          </a:bodyPr>
          <a:lstStyle/>
          <a:p>
            <a:r>
              <a:rPr lang="it-IT" sz="2400" dirty="0"/>
              <a:t>L’andamento sulle 24 ore dei consumi è stato stimato separatamente per le quattro stagioni. </a:t>
            </a:r>
            <a:br>
              <a:rPr lang="it-IT" sz="2400" dirty="0"/>
            </a:br>
            <a:r>
              <a:rPr lang="it-IT" sz="2400" dirty="0"/>
              <a:t>Il modello dei consumi giornalieri delle 52 domeniche rimane uguale a quello precedente. </a:t>
            </a:r>
          </a:p>
        </p:txBody>
      </p:sp>
    </p:spTree>
    <p:extLst>
      <p:ext uri="{BB962C8B-B14F-4D97-AF65-F5344CB8AC3E}">
        <p14:creationId xmlns:p14="http://schemas.microsoft.com/office/powerpoint/2010/main" val="18833221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67400D2D-7416-40C7-BE71-CCDAA1729EC9}"/>
              </a:ext>
            </a:extLst>
          </p:cNvPr>
          <p:cNvSpPr/>
          <p:nvPr/>
        </p:nvSpPr>
        <p:spPr>
          <a:xfrm>
            <a:off x="5119381" y="514934"/>
            <a:ext cx="716071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4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MODELLO GIORNALIERO</a:t>
            </a:r>
            <a:endParaRPr lang="it-IT" sz="4400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FAAFE8C9-2935-4727-BB02-32940DF2FA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411" y="1284375"/>
            <a:ext cx="7354326" cy="2522312"/>
          </a:xfr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4961063C-A16B-48CA-92B1-2E6F615605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4250" y="3288546"/>
            <a:ext cx="5971675" cy="3493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5736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6972840-31BC-4CE4-A0D9-685C2DAF8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1330" y="525181"/>
            <a:ext cx="7109791" cy="1293028"/>
          </a:xfrm>
        </p:spPr>
        <p:txBody>
          <a:bodyPr>
            <a:noAutofit/>
          </a:bodyPr>
          <a:lstStyle/>
          <a:p>
            <a:r>
              <a:rPr lang="it-IT" sz="5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Modello orario</a:t>
            </a:r>
            <a:br>
              <a:rPr lang="it-IT" sz="5400" dirty="0"/>
            </a:br>
            <a:endParaRPr lang="it-IT" sz="5400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C8FB3999-D9CA-4B7D-9341-8E1070D264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57400"/>
            <a:ext cx="4393096" cy="3091069"/>
          </a:xfr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3BC39B9-12FD-46AA-9F75-39707C287DB8}"/>
              </a:ext>
            </a:extLst>
          </p:cNvPr>
          <p:cNvSpPr txBox="1"/>
          <p:nvPr/>
        </p:nvSpPr>
        <p:spPr>
          <a:xfrm>
            <a:off x="467139" y="6043802"/>
            <a:ext cx="116287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Si calcolano i quattro stimatori utilizzando la stessa </a:t>
            </a:r>
            <a:r>
              <a:rPr lang="it-IT" b="1"/>
              <a:t>matrice di sensitività </a:t>
            </a:r>
            <a:r>
              <a:rPr lang="it-IT"/>
              <a:t>(phiF) e per ciascuno i dati relativi alla stagione considerata. </a:t>
            </a:r>
            <a:endParaRPr lang="it-IT" dirty="0"/>
          </a:p>
        </p:txBody>
      </p:sp>
      <p:pic>
        <p:nvPicPr>
          <p:cNvPr id="4" name="Immagine 3" descr="Immagine che contiene stazionario, strumento scrittorio&#10;&#10;Descrizione generata automaticamente">
            <a:extLst>
              <a:ext uri="{FF2B5EF4-FFF2-40B4-BE49-F238E27FC236}">
                <a16:creationId xmlns:a16="http://schemas.microsoft.com/office/drawing/2014/main" id="{46D0504E-452B-4179-94F9-D2902893536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32" t="935" r="6454" b="-935"/>
          <a:stretch/>
        </p:blipFill>
        <p:spPr>
          <a:xfrm>
            <a:off x="3975650" y="1495044"/>
            <a:ext cx="8120272" cy="4613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5606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3A9A806-950A-46DC-91C1-A41DD3184B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72167" y="590790"/>
            <a:ext cx="10144654" cy="2762010"/>
          </a:xfrm>
        </p:spPr>
        <p:txBody>
          <a:bodyPr>
            <a:normAutofit lnSpcReduction="10000"/>
          </a:bodyPr>
          <a:lstStyle/>
          <a:p>
            <a:pPr algn="r"/>
            <a:r>
              <a:rPr lang="it-IT" sz="28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OSSERVAZIONE</a:t>
            </a:r>
          </a:p>
          <a:p>
            <a:pPr algn="r"/>
            <a:r>
              <a:rPr lang="it-IT" sz="2800" dirty="0"/>
              <a:t>Nella fase di </a:t>
            </a:r>
            <a:r>
              <a:rPr lang="it-IT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individuazione del modello </a:t>
            </a:r>
            <a:r>
              <a:rPr lang="it-IT" sz="2800" dirty="0"/>
              <a:t>abbiamo scelto di identificare sul primo anno e di validare sul secondo. Invece, per la </a:t>
            </a:r>
            <a:r>
              <a:rPr lang="it-IT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stima del terzo anno </a:t>
            </a:r>
            <a:r>
              <a:rPr lang="it-IT" sz="2800" dirty="0"/>
              <a:t>l’identificazione viene effettuata sul </a:t>
            </a:r>
            <a:r>
              <a:rPr lang="it-IT" sz="2800" i="1" dirty="0">
                <a:solidFill>
                  <a:schemeClr val="accent6">
                    <a:lumMod val="50000"/>
                  </a:schemeClr>
                </a:solidFill>
              </a:rPr>
              <a:t>secondo anno </a:t>
            </a:r>
            <a:r>
              <a:rPr lang="it-IT" sz="2800" dirty="0"/>
              <a:t>piuttosto che sul primo o sulla media tra i due, poiché è più probabile che i consumi del terzo anno siano simili a quelli del secondo. </a:t>
            </a:r>
          </a:p>
        </p:txBody>
      </p:sp>
    </p:spTree>
    <p:extLst>
      <p:ext uri="{BB962C8B-B14F-4D97-AF65-F5344CB8AC3E}">
        <p14:creationId xmlns:p14="http://schemas.microsoft.com/office/powerpoint/2010/main" val="2584680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6A3F16E-CC60-4737-8CBB-9568A351D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DABE73-66EA-42B0-AB0A-9FB1C0AD7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E6AAA93-EC5F-4241-A5A3-7E599ABC0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750"/>
          <a:stretch/>
        </p:blipFill>
        <p:spPr>
          <a:xfrm rot="16200000">
            <a:off x="-1264032" y="2187574"/>
            <a:ext cx="6857999" cy="2482850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1F1F810-7867-4036-9A47-89DEA679F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2158" y="1152525"/>
            <a:ext cx="7454077" cy="417195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t-IT" sz="28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Obiettivi</a:t>
            </a:r>
            <a:r>
              <a:rPr lang="it-IT" sz="2800" dirty="0">
                <a:solidFill>
                  <a:srgbClr val="FF0000"/>
                </a:solidFill>
              </a:rPr>
              <a:t> </a:t>
            </a:r>
          </a:p>
          <a:p>
            <a:pPr lvl="1"/>
            <a:r>
              <a:rPr lang="it-IT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Identificare un modello </a:t>
            </a:r>
            <a:r>
              <a:rPr lang="it-IT" sz="2800" dirty="0"/>
              <a:t>che segua l’andamento dei consumi elettrici della domenica in funzione del giorno e dell’ora;</a:t>
            </a:r>
          </a:p>
          <a:p>
            <a:pPr lvl="1"/>
            <a:r>
              <a:rPr lang="it-IT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Predire il consumo </a:t>
            </a:r>
            <a:r>
              <a:rPr lang="it-IT" sz="2800" dirty="0"/>
              <a:t>di una domenica  dell’anno successivo a quelli dati mediante una funzione Matlab che prenda in ingresso due scalari, ora e giorno. </a:t>
            </a:r>
          </a:p>
        </p:txBody>
      </p:sp>
    </p:spTree>
    <p:extLst>
      <p:ext uri="{BB962C8B-B14F-4D97-AF65-F5344CB8AC3E}">
        <p14:creationId xmlns:p14="http://schemas.microsoft.com/office/powerpoint/2010/main" val="26959448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0EF3E93-BA71-4BC0-8847-3CDA9C332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6840" y="163926"/>
            <a:ext cx="6873240" cy="1195283"/>
          </a:xfrm>
        </p:spPr>
        <p:txBody>
          <a:bodyPr>
            <a:normAutofit/>
          </a:bodyPr>
          <a:lstStyle/>
          <a:p>
            <a:pPr algn="ctr"/>
            <a:r>
              <a:rPr lang="it-IT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scelta del numero di armoniche</a:t>
            </a:r>
            <a:endParaRPr lang="it-IT" dirty="0"/>
          </a:p>
        </p:txBody>
      </p:sp>
      <p:graphicFrame>
        <p:nvGraphicFramePr>
          <p:cNvPr id="5" name="Tabella 4">
            <a:extLst>
              <a:ext uri="{FF2B5EF4-FFF2-40B4-BE49-F238E27FC236}">
                <a16:creationId xmlns:a16="http://schemas.microsoft.com/office/drawing/2014/main" id="{CDBC0656-3F0E-4F5C-B93F-B70DEBCF9A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5068047"/>
              </p:ext>
            </p:extLst>
          </p:nvPr>
        </p:nvGraphicFramePr>
        <p:xfrm>
          <a:off x="620396" y="2445047"/>
          <a:ext cx="5344158" cy="323088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781386">
                  <a:extLst>
                    <a:ext uri="{9D8B030D-6E8A-4147-A177-3AD203B41FA5}">
                      <a16:colId xmlns:a16="http://schemas.microsoft.com/office/drawing/2014/main" val="2873865349"/>
                    </a:ext>
                  </a:extLst>
                </a:gridCol>
                <a:gridCol w="1781386">
                  <a:extLst>
                    <a:ext uri="{9D8B030D-6E8A-4147-A177-3AD203B41FA5}">
                      <a16:colId xmlns:a16="http://schemas.microsoft.com/office/drawing/2014/main" val="3066498749"/>
                    </a:ext>
                  </a:extLst>
                </a:gridCol>
                <a:gridCol w="1781386">
                  <a:extLst>
                    <a:ext uri="{9D8B030D-6E8A-4147-A177-3AD203B41FA5}">
                      <a16:colId xmlns:a16="http://schemas.microsoft.com/office/drawing/2014/main" val="37540503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Armoniche 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Armoniche giorni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SSR validazione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2913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3.5977</a:t>
                      </a:r>
                      <a:r>
                        <a:rPr lang="it-IT" sz="1800" kern="1200" dirty="0">
                          <a:effectLst/>
                        </a:rPr>
                        <a:t>*10</a:t>
                      </a:r>
                      <a:r>
                        <a:rPr lang="it-IT" sz="1800" kern="1200" baseline="30000" dirty="0">
                          <a:effectLst/>
                        </a:rPr>
                        <a:t>9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1919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3.6045</a:t>
                      </a:r>
                      <a:r>
                        <a:rPr lang="it-IT" sz="1800" kern="1200" dirty="0">
                          <a:effectLst/>
                        </a:rPr>
                        <a:t>*10</a:t>
                      </a:r>
                      <a:r>
                        <a:rPr lang="it-IT" sz="1800" kern="1200" baseline="30000" dirty="0">
                          <a:effectLst/>
                        </a:rPr>
                        <a:t>9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6693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3.5967</a:t>
                      </a:r>
                      <a:r>
                        <a:rPr lang="it-IT" sz="1800" kern="1200" dirty="0">
                          <a:effectLst/>
                        </a:rPr>
                        <a:t>*10</a:t>
                      </a:r>
                      <a:r>
                        <a:rPr lang="it-IT" sz="1800" kern="1200" baseline="30000" dirty="0">
                          <a:effectLst/>
                        </a:rPr>
                        <a:t>9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482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3.5927</a:t>
                      </a:r>
                      <a:r>
                        <a:rPr lang="it-IT" sz="1800" kern="120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*10</a:t>
                      </a:r>
                      <a:r>
                        <a:rPr lang="it-IT" sz="1800" kern="1200" baseline="3000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9</a:t>
                      </a:r>
                      <a:endParaRPr lang="it-IT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4083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3.5929</a:t>
                      </a:r>
                      <a:r>
                        <a:rPr lang="it-IT" sz="1800" kern="1200" dirty="0">
                          <a:effectLst/>
                        </a:rPr>
                        <a:t>*10</a:t>
                      </a:r>
                      <a:r>
                        <a:rPr lang="it-IT" sz="1800" kern="1200" baseline="30000" dirty="0">
                          <a:effectLst/>
                        </a:rPr>
                        <a:t>9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326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1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3.5950</a:t>
                      </a:r>
                      <a:r>
                        <a:rPr lang="it-IT" sz="1800" kern="1200" dirty="0">
                          <a:effectLst/>
                        </a:rPr>
                        <a:t>*10</a:t>
                      </a:r>
                      <a:r>
                        <a:rPr lang="it-IT" sz="1800" kern="1200" baseline="30000" dirty="0">
                          <a:effectLst/>
                        </a:rPr>
                        <a:t>9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88036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it-IT" b="1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3.8832</a:t>
                      </a:r>
                      <a:r>
                        <a:rPr lang="it-IT" sz="1800" kern="1200" dirty="0">
                          <a:effectLst/>
                        </a:rPr>
                        <a:t>*10</a:t>
                      </a:r>
                      <a:r>
                        <a:rPr lang="it-IT" sz="1800" kern="1200" baseline="30000" dirty="0">
                          <a:effectLst/>
                        </a:rPr>
                        <a:t>9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0826686"/>
                  </a:ext>
                </a:extLst>
              </a:tr>
            </a:tbl>
          </a:graphicData>
        </a:graphic>
      </p:graphicFrame>
      <p:graphicFrame>
        <p:nvGraphicFramePr>
          <p:cNvPr id="6" name="Tabella 5">
            <a:extLst>
              <a:ext uri="{FF2B5EF4-FFF2-40B4-BE49-F238E27FC236}">
                <a16:creationId xmlns:a16="http://schemas.microsoft.com/office/drawing/2014/main" id="{CDBB08D0-1927-4648-B289-A46024A0A8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9285990"/>
              </p:ext>
            </p:extLst>
          </p:nvPr>
        </p:nvGraphicFramePr>
        <p:xfrm>
          <a:off x="6096000" y="2469498"/>
          <a:ext cx="5344158" cy="249428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781386">
                  <a:extLst>
                    <a:ext uri="{9D8B030D-6E8A-4147-A177-3AD203B41FA5}">
                      <a16:colId xmlns:a16="http://schemas.microsoft.com/office/drawing/2014/main" val="2873865349"/>
                    </a:ext>
                  </a:extLst>
                </a:gridCol>
                <a:gridCol w="1781386">
                  <a:extLst>
                    <a:ext uri="{9D8B030D-6E8A-4147-A177-3AD203B41FA5}">
                      <a16:colId xmlns:a16="http://schemas.microsoft.com/office/drawing/2014/main" val="3066498749"/>
                    </a:ext>
                  </a:extLst>
                </a:gridCol>
                <a:gridCol w="1781386">
                  <a:extLst>
                    <a:ext uri="{9D8B030D-6E8A-4147-A177-3AD203B41FA5}">
                      <a16:colId xmlns:a16="http://schemas.microsoft.com/office/drawing/2014/main" val="37540503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Armoniche 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Armoniche giorni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SSR validazione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2913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3.3668</a:t>
                      </a:r>
                      <a:r>
                        <a:rPr lang="it-IT" sz="1800" kern="1200" dirty="0">
                          <a:effectLst/>
                        </a:rPr>
                        <a:t>*10</a:t>
                      </a:r>
                      <a:r>
                        <a:rPr lang="it-IT" sz="1800" kern="1200" baseline="30000" dirty="0">
                          <a:effectLst/>
                        </a:rPr>
                        <a:t>9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1919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3.2715</a:t>
                      </a:r>
                      <a:r>
                        <a:rPr lang="it-IT" sz="1800" kern="1200" dirty="0">
                          <a:effectLst/>
                        </a:rPr>
                        <a:t>*10</a:t>
                      </a:r>
                      <a:r>
                        <a:rPr lang="it-IT" sz="1800" kern="1200" baseline="30000" dirty="0">
                          <a:effectLst/>
                        </a:rPr>
                        <a:t>9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6693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3.3077</a:t>
                      </a:r>
                      <a:r>
                        <a:rPr lang="it-IT" sz="1800" kern="1200" dirty="0">
                          <a:effectLst/>
                        </a:rPr>
                        <a:t>*10</a:t>
                      </a:r>
                      <a:r>
                        <a:rPr lang="it-IT" sz="1800" kern="1200" baseline="30000" dirty="0">
                          <a:effectLst/>
                        </a:rPr>
                        <a:t>9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482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3.2710</a:t>
                      </a:r>
                      <a:r>
                        <a:rPr lang="it-IT" sz="1800" kern="120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*10</a:t>
                      </a:r>
                      <a:r>
                        <a:rPr lang="it-IT" sz="1800" kern="1200" baseline="3000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9</a:t>
                      </a:r>
                      <a:endParaRPr lang="it-IT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326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3.2783</a:t>
                      </a:r>
                      <a:r>
                        <a:rPr lang="it-IT" sz="1800" kern="1200" dirty="0">
                          <a:effectLst/>
                        </a:rPr>
                        <a:t>*10</a:t>
                      </a:r>
                      <a:r>
                        <a:rPr lang="it-IT" sz="1800" kern="1200" baseline="30000" dirty="0">
                          <a:effectLst/>
                        </a:rPr>
                        <a:t>9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880365"/>
                  </a:ext>
                </a:extLst>
              </a:tr>
            </a:tbl>
          </a:graphicData>
        </a:graphic>
      </p:graphicFrame>
      <p:sp>
        <p:nvSpPr>
          <p:cNvPr id="7" name="CasellaDiTesto 6">
            <a:extLst>
              <a:ext uri="{FF2B5EF4-FFF2-40B4-BE49-F238E27FC236}">
                <a16:creationId xmlns:a16="http://schemas.microsoft.com/office/drawing/2014/main" id="{F1C18400-31B7-4465-8DE0-7B1D854BD18D}"/>
              </a:ext>
            </a:extLst>
          </p:cNvPr>
          <p:cNvSpPr txBox="1"/>
          <p:nvPr/>
        </p:nvSpPr>
        <p:spPr>
          <a:xfrm>
            <a:off x="614681" y="1630728"/>
            <a:ext cx="4983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Primo anno validazione, secondo anno identificazione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86B86BA7-4618-4E67-8344-9B3A22ABD4E8}"/>
              </a:ext>
            </a:extLst>
          </p:cNvPr>
          <p:cNvSpPr txBox="1"/>
          <p:nvPr/>
        </p:nvSpPr>
        <p:spPr>
          <a:xfrm>
            <a:off x="6096000" y="1630727"/>
            <a:ext cx="4983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Primo anno identificazione, secondo anno validazione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3FEA1DFA-6344-4F02-B856-D5F8DCB43BE9}"/>
              </a:ext>
            </a:extLst>
          </p:cNvPr>
          <p:cNvSpPr/>
          <p:nvPr/>
        </p:nvSpPr>
        <p:spPr>
          <a:xfrm>
            <a:off x="614681" y="5770744"/>
            <a:ext cx="1120584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OSSERVAZIONE</a:t>
            </a:r>
          </a:p>
          <a:p>
            <a:r>
              <a:rPr lang="it-IT" dirty="0"/>
              <a:t>Nella prima tabella l’SSR aumenta di poco passando da 11 a 9 armoniche per le ore, si sceglie quindi questo secondo caso. Scelta finale: </a:t>
            </a:r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 armoniche per le ore, 5 per i giorni.</a:t>
            </a:r>
          </a:p>
        </p:txBody>
      </p:sp>
    </p:spTree>
    <p:extLst>
      <p:ext uri="{BB962C8B-B14F-4D97-AF65-F5344CB8AC3E}">
        <p14:creationId xmlns:p14="http://schemas.microsoft.com/office/powerpoint/2010/main" val="26894208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94C9C1BA-D461-4F45-8D6F-39E45FFA74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87" t="4062" r="7891" b="6531"/>
          <a:stretch/>
        </p:blipFill>
        <p:spPr>
          <a:xfrm>
            <a:off x="1334258" y="1840703"/>
            <a:ext cx="9708203" cy="4996734"/>
          </a:xfrm>
          <a:prstGeom prst="rect">
            <a:avLst/>
          </a:prstGeom>
        </p:spPr>
      </p:pic>
      <p:sp>
        <p:nvSpPr>
          <p:cNvPr id="6" name="Rettangolo 5">
            <a:extLst>
              <a:ext uri="{FF2B5EF4-FFF2-40B4-BE49-F238E27FC236}">
                <a16:creationId xmlns:a16="http://schemas.microsoft.com/office/drawing/2014/main" id="{E644D980-6B42-4F4F-B9A4-A9B503D43756}"/>
              </a:ext>
            </a:extLst>
          </p:cNvPr>
          <p:cNvSpPr/>
          <p:nvPr/>
        </p:nvSpPr>
        <p:spPr>
          <a:xfrm>
            <a:off x="6003630" y="2967335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it-IT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CB82E3DE-C4CD-4FA6-B88B-6A6CEEACB6C8}"/>
              </a:ext>
            </a:extLst>
          </p:cNvPr>
          <p:cNvSpPr/>
          <p:nvPr/>
        </p:nvSpPr>
        <p:spPr>
          <a:xfrm>
            <a:off x="6592043" y="188254"/>
            <a:ext cx="404630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STIMA FINALE</a:t>
            </a:r>
            <a:endParaRPr lang="it-IT" sz="4800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00886433-6C97-4EF6-8EC5-9975483052D8}"/>
              </a:ext>
            </a:extLst>
          </p:cNvPr>
          <p:cNvSpPr txBox="1"/>
          <p:nvPr/>
        </p:nvSpPr>
        <p:spPr>
          <a:xfrm>
            <a:off x="736411" y="1132817"/>
            <a:ext cx="103060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2000" dirty="0"/>
              <a:t>Come anticipato, </a:t>
            </a:r>
          </a:p>
          <a:p>
            <a:pPr algn="r"/>
            <a:r>
              <a:rPr lang="it-IT" sz="2000" dirty="0"/>
              <a:t>si sommano i due modelli precedenti e, ad essi, si somma il trend previsto.</a:t>
            </a:r>
          </a:p>
        </p:txBody>
      </p:sp>
    </p:spTree>
    <p:extLst>
      <p:ext uri="{BB962C8B-B14F-4D97-AF65-F5344CB8AC3E}">
        <p14:creationId xmlns:p14="http://schemas.microsoft.com/office/powerpoint/2010/main" val="9356823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77E2AC34-A537-4503-8462-052D433306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102" y="1447032"/>
            <a:ext cx="10989796" cy="2854364"/>
          </a:xfrm>
          <a:prstGeom prst="rect">
            <a:avLst/>
          </a:prstGeom>
        </p:spPr>
      </p:pic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11A5371F-FC9D-43C4-8B42-82F48AB748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1522073"/>
              </p:ext>
            </p:extLst>
          </p:nvPr>
        </p:nvGraphicFramePr>
        <p:xfrm>
          <a:off x="601102" y="4448175"/>
          <a:ext cx="10910178" cy="21336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5455089">
                  <a:extLst>
                    <a:ext uri="{9D8B030D-6E8A-4147-A177-3AD203B41FA5}">
                      <a16:colId xmlns:a16="http://schemas.microsoft.com/office/drawing/2014/main" val="1788825367"/>
                    </a:ext>
                  </a:extLst>
                </a:gridCol>
                <a:gridCol w="5455089">
                  <a:extLst>
                    <a:ext uri="{9D8B030D-6E8A-4147-A177-3AD203B41FA5}">
                      <a16:colId xmlns:a16="http://schemas.microsoft.com/office/drawing/2014/main" val="2862232018"/>
                    </a:ext>
                  </a:extLst>
                </a:gridCol>
              </a:tblGrid>
              <a:tr h="298722">
                <a:tc>
                  <a:txBody>
                    <a:bodyPr/>
                    <a:lstStyle/>
                    <a:p>
                      <a:pPr algn="ctr"/>
                      <a:r>
                        <a:rPr lang="it-IT" sz="1400" b="0" dirty="0"/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0" dirty="0"/>
                        <a:t>VALORE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1999451"/>
                  </a:ext>
                </a:extLst>
              </a:tr>
              <a:tr h="298722">
                <a:tc>
                  <a:txBody>
                    <a:bodyPr/>
                    <a:lstStyle/>
                    <a:p>
                      <a:r>
                        <a:rPr lang="it-IT" sz="1400" dirty="0"/>
                        <a:t>SSR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/>
                        <a:t>3.27</a:t>
                      </a:r>
                      <a:r>
                        <a:rPr lang="it-IT" sz="1400" kern="1200" dirty="0">
                          <a:effectLst/>
                        </a:rPr>
                        <a:t>*10</a:t>
                      </a:r>
                      <a:r>
                        <a:rPr lang="it-IT" sz="1400" kern="1200" baseline="30000" dirty="0">
                          <a:effectLst/>
                        </a:rPr>
                        <a:t>9</a:t>
                      </a:r>
                      <a:endParaRPr lang="it-IT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93075"/>
                  </a:ext>
                </a:extLst>
              </a:tr>
              <a:tr h="298722">
                <a:tc>
                  <a:txBody>
                    <a:bodyPr/>
                    <a:lstStyle/>
                    <a:p>
                      <a:r>
                        <a:rPr lang="it-IT" sz="1400" dirty="0"/>
                        <a:t>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/>
                        <a:t>3.19*</a:t>
                      </a:r>
                      <a:r>
                        <a:rPr lang="it-IT" sz="1400" kern="1200" dirty="0">
                          <a:effectLst/>
                        </a:rPr>
                        <a:t>10</a:t>
                      </a:r>
                      <a:r>
                        <a:rPr lang="it-IT" sz="1400" kern="1200" baseline="30000" dirty="0">
                          <a:effectLst/>
                        </a:rPr>
                        <a:t>6</a:t>
                      </a:r>
                      <a:endParaRPr lang="it-IT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6884839"/>
                  </a:ext>
                </a:extLst>
              </a:tr>
              <a:tr h="298722">
                <a:tc>
                  <a:txBody>
                    <a:bodyPr/>
                    <a:lstStyle/>
                    <a:p>
                      <a:r>
                        <a:rPr lang="it-IT" sz="1400" dirty="0"/>
                        <a:t>RMSD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/>
                        <a:t>1.79*</a:t>
                      </a:r>
                      <a:r>
                        <a:rPr lang="it-IT" sz="1400" kern="1200" dirty="0">
                          <a:effectLst/>
                        </a:rPr>
                        <a:t>10</a:t>
                      </a:r>
                      <a:r>
                        <a:rPr lang="it-IT" sz="1400" kern="1200" baseline="30000" dirty="0">
                          <a:effectLst/>
                        </a:rPr>
                        <a:t>3</a:t>
                      </a:r>
                      <a:endParaRPr lang="it-IT" sz="1400" kern="1200" baseline="300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1360141"/>
                  </a:ext>
                </a:extLst>
              </a:tr>
              <a:tr h="298722">
                <a:tc>
                  <a:txBody>
                    <a:bodyPr/>
                    <a:lstStyle/>
                    <a:p>
                      <a:r>
                        <a:rPr lang="it-IT" sz="1400" dirty="0"/>
                        <a:t>NRMSD (media)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6.23%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8905213"/>
                  </a:ext>
                </a:extLst>
              </a:tr>
              <a:tr h="298722">
                <a:tc>
                  <a:txBody>
                    <a:bodyPr/>
                    <a:lstStyle/>
                    <a:p>
                      <a:r>
                        <a:rPr lang="it-IT" sz="1400" dirty="0"/>
                        <a:t>NRMSD (range)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3.64%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9346361"/>
                  </a:ext>
                </a:extLst>
              </a:tr>
              <a:tr h="298722">
                <a:tc>
                  <a:txBody>
                    <a:bodyPr/>
                    <a:lstStyle/>
                    <a:p>
                      <a:r>
                        <a:rPr lang="it-IT" sz="1400" dirty="0"/>
                        <a:t>MAE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/>
                        <a:t>1.29*</a:t>
                      </a:r>
                      <a:r>
                        <a:rPr lang="it-IT" sz="1400" kern="1200" dirty="0">
                          <a:effectLst/>
                        </a:rPr>
                        <a:t>10</a:t>
                      </a:r>
                      <a:r>
                        <a:rPr lang="it-IT" sz="1400" kern="1200" baseline="30000" dirty="0">
                          <a:effectLst/>
                        </a:rPr>
                        <a:t>3</a:t>
                      </a:r>
                      <a:endParaRPr lang="it-IT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3540038"/>
                  </a:ext>
                </a:extLst>
              </a:tr>
            </a:tbl>
          </a:graphicData>
        </a:graphic>
      </p:graphicFrame>
      <p:sp>
        <p:nvSpPr>
          <p:cNvPr id="5" name="Rettangolo 4">
            <a:extLst>
              <a:ext uri="{FF2B5EF4-FFF2-40B4-BE49-F238E27FC236}">
                <a16:creationId xmlns:a16="http://schemas.microsoft.com/office/drawing/2014/main" id="{EF5BC5AD-7464-4587-89FC-42BEAD147C66}"/>
              </a:ext>
            </a:extLst>
          </p:cNvPr>
          <p:cNvSpPr/>
          <p:nvPr/>
        </p:nvSpPr>
        <p:spPr>
          <a:xfrm>
            <a:off x="7928172" y="276225"/>
            <a:ext cx="172065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5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</a:t>
            </a:r>
            <a:endParaRPr lang="it-IT" sz="5400" dirty="0"/>
          </a:p>
        </p:txBody>
      </p:sp>
    </p:spTree>
    <p:extLst>
      <p:ext uri="{BB962C8B-B14F-4D97-AF65-F5344CB8AC3E}">
        <p14:creationId xmlns:p14="http://schemas.microsoft.com/office/powerpoint/2010/main" val="534315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C4E0C6D-306F-4549-8970-596B6DB42F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199" y="1251348"/>
            <a:ext cx="11277600" cy="823912"/>
          </a:xfrm>
        </p:spPr>
        <p:txBody>
          <a:bodyPr>
            <a:normAutofit fontScale="77500" lnSpcReduction="20000"/>
          </a:bodyPr>
          <a:lstStyle/>
          <a:p>
            <a:r>
              <a:rPr lang="it-IT" dirty="0"/>
              <a:t>Nell’</a:t>
            </a:r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identificazione</a:t>
            </a:r>
            <a:r>
              <a:rPr lang="it-IT" dirty="0"/>
              <a:t> vengono considerati solo i consumi relativi alle domeniche. Si nota, infatti, che questi seguono un andamento diverso rispetto agli altri giorni: 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4AC9372E-636E-44D4-A031-EC2E8A19B88B}"/>
              </a:ext>
            </a:extLst>
          </p:cNvPr>
          <p:cNvSpPr txBox="1"/>
          <p:nvPr/>
        </p:nvSpPr>
        <p:spPr>
          <a:xfrm>
            <a:off x="176074" y="5400137"/>
            <a:ext cx="6192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Media dei consumi di ogni giorno della settimana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5C8B8F51-2D41-48AA-8D55-E8BD8FDDE37E}"/>
              </a:ext>
            </a:extLst>
          </p:cNvPr>
          <p:cNvSpPr txBox="1"/>
          <p:nvPr/>
        </p:nvSpPr>
        <p:spPr>
          <a:xfrm>
            <a:off x="6987075" y="5363735"/>
            <a:ext cx="4403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Media dei consumi sulle 24 ore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8B2F0B03-7CBD-41EE-9DC5-72E21DEE8AF9}"/>
              </a:ext>
            </a:extLst>
          </p:cNvPr>
          <p:cNvSpPr txBox="1"/>
          <p:nvPr/>
        </p:nvSpPr>
        <p:spPr>
          <a:xfrm>
            <a:off x="4542182" y="6488668"/>
            <a:ext cx="8130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/>
              <a:t>In </a:t>
            </a:r>
            <a:r>
              <a:rPr lang="it-IT" i="1" dirty="0">
                <a:solidFill>
                  <a:srgbClr val="FF0000"/>
                </a:solidFill>
              </a:rPr>
              <a:t>rosso</a:t>
            </a:r>
            <a:r>
              <a:rPr lang="it-IT" i="1" dirty="0"/>
              <a:t> i consumi delle domeniche, in </a:t>
            </a:r>
            <a:r>
              <a:rPr lang="it-IT" i="1" dirty="0">
                <a:solidFill>
                  <a:schemeClr val="accent6">
                    <a:lumMod val="75000"/>
                  </a:schemeClr>
                </a:solidFill>
              </a:rPr>
              <a:t>blu</a:t>
            </a:r>
            <a:r>
              <a:rPr lang="it-IT" i="1" dirty="0"/>
              <a:t> i consumi degli altri giorni.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54C1CF54-F1C8-45E2-9842-991D050462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12" t="3075" r="8439" b="5213"/>
          <a:stretch/>
        </p:blipFill>
        <p:spPr>
          <a:xfrm>
            <a:off x="335441" y="2260290"/>
            <a:ext cx="5699877" cy="3052723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E1F40C9C-45C0-48DF-AFC1-F70623AE3E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03" t="3238" r="8750" b="6037"/>
          <a:stretch/>
        </p:blipFill>
        <p:spPr>
          <a:xfrm>
            <a:off x="6035318" y="2280918"/>
            <a:ext cx="5634883" cy="3011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372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2A33B6A-05E4-4D6F-B069-19489B1B1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5150" y="469098"/>
            <a:ext cx="8610600" cy="1293028"/>
          </a:xfrm>
        </p:spPr>
        <p:txBody>
          <a:bodyPr/>
          <a:lstStyle/>
          <a:p>
            <a:r>
              <a:rPr lang="it-IT" sz="4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CONSUMI DOMENICALI</a:t>
            </a:r>
            <a:br>
              <a:rPr lang="it-IT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C48BB12-88B3-4D4B-971A-0FBE3532A6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78" t="7190" r="5625" b="4720"/>
          <a:stretch/>
        </p:blipFill>
        <p:spPr>
          <a:xfrm>
            <a:off x="742950" y="1447798"/>
            <a:ext cx="10972800" cy="5283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94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9246EBD-3E81-4C1D-BF7C-B42FA0300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Primo approccio: </a:t>
            </a:r>
            <a:b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modelli polinomiali 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7830DD8-81AD-42B2-B97B-9785409086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4892" y="2668058"/>
            <a:ext cx="10130516" cy="999067"/>
          </a:xfrm>
        </p:spPr>
        <p:txBody>
          <a:bodyPr>
            <a:normAutofit/>
          </a:bodyPr>
          <a:lstStyle/>
          <a:p>
            <a:r>
              <a:rPr lang="it-IT" sz="2400" dirty="0"/>
              <a:t>In prima analisi abbiamo tentato con modelli polinomiali di vario ordine. </a:t>
            </a:r>
          </a:p>
        </p:txBody>
      </p:sp>
    </p:spTree>
    <p:extLst>
      <p:ext uri="{BB962C8B-B14F-4D97-AF65-F5344CB8AC3E}">
        <p14:creationId xmlns:p14="http://schemas.microsoft.com/office/powerpoint/2010/main" val="1011076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DE44D1D-4765-4600-A694-FE72D0E4C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7934" y="600075"/>
            <a:ext cx="5537690" cy="16912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Modelli con overfitting 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30CCFDD7-4A43-4E06-B76C-8583185DC23C}"/>
              </a:ext>
            </a:extLst>
          </p:cNvPr>
          <p:cNvSpPr txBox="1"/>
          <p:nvPr/>
        </p:nvSpPr>
        <p:spPr>
          <a:xfrm>
            <a:off x="1266824" y="5847936"/>
            <a:ext cx="9658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 modelli di ordine superiore al quarto tendono a overfittare i dati di identificazione</a:t>
            </a:r>
          </a:p>
        </p:txBody>
      </p:sp>
      <p:pic>
        <p:nvPicPr>
          <p:cNvPr id="6" name="Immagine 5" descr="Immagine che contiene mappa, testo&#10;&#10;Descrizione generata automaticamente">
            <a:extLst>
              <a:ext uri="{FF2B5EF4-FFF2-40B4-BE49-F238E27FC236}">
                <a16:creationId xmlns:a16="http://schemas.microsoft.com/office/drawing/2014/main" id="{161766D7-8B8E-44FF-82B1-9140128AE4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40" r="4362"/>
          <a:stretch/>
        </p:blipFill>
        <p:spPr>
          <a:xfrm>
            <a:off x="0" y="2448906"/>
            <a:ext cx="5800725" cy="3138366"/>
          </a:xfrm>
          <a:prstGeom prst="rect">
            <a:avLst/>
          </a:prstGeom>
        </p:spPr>
      </p:pic>
      <p:pic>
        <p:nvPicPr>
          <p:cNvPr id="10" name="Immagine 9" descr="Immagine che contiene mappa, testo&#10;&#10;Descrizione generata automaticamente">
            <a:extLst>
              <a:ext uri="{FF2B5EF4-FFF2-40B4-BE49-F238E27FC236}">
                <a16:creationId xmlns:a16="http://schemas.microsoft.com/office/drawing/2014/main" id="{F3F4C665-6571-43AB-93C1-DF792519593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03" r="5058"/>
          <a:stretch/>
        </p:blipFill>
        <p:spPr>
          <a:xfrm>
            <a:off x="6006175" y="2448906"/>
            <a:ext cx="6138897" cy="3342692"/>
          </a:xfrm>
          <a:prstGeom prst="rect">
            <a:avLst/>
          </a:prstGeom>
        </p:spPr>
      </p:pic>
      <p:sp>
        <p:nvSpPr>
          <p:cNvPr id="13" name="Freccia a destra 12">
            <a:extLst>
              <a:ext uri="{FF2B5EF4-FFF2-40B4-BE49-F238E27FC236}">
                <a16:creationId xmlns:a16="http://schemas.microsoft.com/office/drawing/2014/main" id="{176A2246-5227-44BF-BDBB-A0CC01796163}"/>
              </a:ext>
            </a:extLst>
          </p:cNvPr>
          <p:cNvSpPr/>
          <p:nvPr/>
        </p:nvSpPr>
        <p:spPr>
          <a:xfrm>
            <a:off x="7178917" y="4841805"/>
            <a:ext cx="753703" cy="29527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Freccia a destra 7">
            <a:extLst>
              <a:ext uri="{FF2B5EF4-FFF2-40B4-BE49-F238E27FC236}">
                <a16:creationId xmlns:a16="http://schemas.microsoft.com/office/drawing/2014/main" id="{4CA51C86-695F-44C0-B8BF-A0B92CB59D2D}"/>
              </a:ext>
            </a:extLst>
          </p:cNvPr>
          <p:cNvSpPr/>
          <p:nvPr/>
        </p:nvSpPr>
        <p:spPr>
          <a:xfrm>
            <a:off x="1416871" y="4710280"/>
            <a:ext cx="753703" cy="279163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5166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8F0231-F453-4F99-9E41-7A9ACE104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901" y="1122362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it-IT" sz="5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Modello del 4° ordine</a:t>
            </a:r>
          </a:p>
        </p:txBody>
      </p:sp>
      <p:pic>
        <p:nvPicPr>
          <p:cNvPr id="9" name="Immagine 8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A28A029B-1882-4BCB-B3F6-A9C4B7D5E6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090" y="2672818"/>
            <a:ext cx="8926171" cy="236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505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33C6556-C036-47BE-BE7F-679A48ADC3C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839FB6C4-A842-4938-A90E-48F540C57914}"/>
              </a:ext>
            </a:extLst>
          </p:cNvPr>
          <p:cNvSpPr/>
          <p:nvPr/>
        </p:nvSpPr>
        <p:spPr>
          <a:xfrm>
            <a:off x="0" y="6521696"/>
            <a:ext cx="118205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/>
              <a:t>Tra i modelli polinomiali, il migliore risulta quindi essere quello di quarto ordine, dove non abbiamo overfit. 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57626B4F-4F50-4D77-99E4-B8E9820EEE0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32"/>
          <a:stretch/>
        </p:blipFill>
        <p:spPr>
          <a:xfrm>
            <a:off x="0" y="1352550"/>
            <a:ext cx="12192000" cy="5680825"/>
          </a:xfrm>
          <a:prstGeom prst="rect">
            <a:avLst/>
          </a:prstGeom>
        </p:spPr>
      </p:pic>
      <p:sp>
        <p:nvSpPr>
          <p:cNvPr id="9" name="Rettangolo 8">
            <a:extLst>
              <a:ext uri="{FF2B5EF4-FFF2-40B4-BE49-F238E27FC236}">
                <a16:creationId xmlns:a16="http://schemas.microsoft.com/office/drawing/2014/main" id="{27402D9F-6991-4691-885F-C0785E1029B6}"/>
              </a:ext>
            </a:extLst>
          </p:cNvPr>
          <p:cNvSpPr/>
          <p:nvPr/>
        </p:nvSpPr>
        <p:spPr>
          <a:xfrm>
            <a:off x="1100081" y="232745"/>
            <a:ext cx="999183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PLOT MODELLO QUARTO ORDINE</a:t>
            </a:r>
            <a:endParaRPr lang="it-IT" sz="4800" dirty="0"/>
          </a:p>
        </p:txBody>
      </p:sp>
    </p:spTree>
    <p:extLst>
      <p:ext uri="{BB962C8B-B14F-4D97-AF65-F5344CB8AC3E}">
        <p14:creationId xmlns:p14="http://schemas.microsoft.com/office/powerpoint/2010/main" val="654288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A0681D7-7D27-45DC-9762-FFE0BB2BF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2552" y="1327924"/>
            <a:ext cx="6696098" cy="819355"/>
          </a:xfrm>
        </p:spPr>
        <p:txBody>
          <a:bodyPr>
            <a:noAutofit/>
          </a:bodyPr>
          <a:lstStyle/>
          <a:p>
            <a:pPr algn="ctr"/>
            <a:r>
              <a:rPr lang="it-IT" sz="4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INDIVIDUAZIONE DEL TREND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1AAB8A4-3A9C-44D8-BC50-D839401F5B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15351" y="3676650"/>
            <a:ext cx="2858342" cy="1800225"/>
          </a:xfrm>
        </p:spPr>
        <p:txBody>
          <a:bodyPr>
            <a:normAutofit/>
          </a:bodyPr>
          <a:lstStyle/>
          <a:p>
            <a:r>
              <a:rPr lang="it-IT" sz="1800" dirty="0"/>
              <a:t>Disponendo di dati relativi ad un periodo di soli due anni, ci limitiamo a stimare il trend con un </a:t>
            </a:r>
            <a:r>
              <a:rPr lang="it-IT" sz="1800" i="1" dirty="0"/>
              <a:t>modello lineare</a:t>
            </a:r>
            <a:r>
              <a:rPr lang="it-IT" sz="1800" dirty="0"/>
              <a:t> di primo ordine. </a:t>
            </a:r>
          </a:p>
        </p:txBody>
      </p:sp>
      <p:pic>
        <p:nvPicPr>
          <p:cNvPr id="10" name="Immagine 9" descr="Immagine che contiene cielo, barca&#10;&#10;Descrizione generata automaticamente">
            <a:extLst>
              <a:ext uri="{FF2B5EF4-FFF2-40B4-BE49-F238E27FC236}">
                <a16:creationId xmlns:a16="http://schemas.microsoft.com/office/drawing/2014/main" id="{1D9774D9-FEB6-4DE7-B202-01F1A84561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86" t="2644" r="8432" b="5181"/>
          <a:stretch/>
        </p:blipFill>
        <p:spPr>
          <a:xfrm>
            <a:off x="190919" y="2868841"/>
            <a:ext cx="7686255" cy="3989159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7B45FFB2-E6E4-4ECD-B7D2-F3C2EC4C3F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677" y="1425718"/>
            <a:ext cx="5124873" cy="1493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063507"/>
      </p:ext>
    </p:extLst>
  </p:cSld>
  <p:clrMapOvr>
    <a:masterClrMapping/>
  </p:clrMapOvr>
</p:sld>
</file>

<file path=ppt/theme/theme1.xml><?xml version="1.0" encoding="utf-8"?>
<a:theme xmlns:a="http://schemas.openxmlformats.org/drawingml/2006/main" name="Scia di vapore">
  <a:themeElements>
    <a:clrScheme name="Scia di vapore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Scia di vapore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cia di vapore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TM04033937[[fn=Scia di vapore]]</Template>
  <TotalTime>361</TotalTime>
  <Words>628</Words>
  <Application>Microsoft Office PowerPoint</Application>
  <PresentationFormat>Widescreen</PresentationFormat>
  <Paragraphs>110</Paragraphs>
  <Slides>22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22</vt:i4>
      </vt:variant>
    </vt:vector>
  </HeadingPairs>
  <TitlesOfParts>
    <vt:vector size="25" baseType="lpstr">
      <vt:lpstr>Arial</vt:lpstr>
      <vt:lpstr>Century Gothic</vt:lpstr>
      <vt:lpstr>Scia di vapore</vt:lpstr>
      <vt:lpstr>PREDITTORE DELLA  DOMENICA </vt:lpstr>
      <vt:lpstr>Presentazione standard di PowerPoint</vt:lpstr>
      <vt:lpstr>Presentazione standard di PowerPoint</vt:lpstr>
      <vt:lpstr>CONSUMI DOMENICALI </vt:lpstr>
      <vt:lpstr>Primo approccio:  modelli polinomiali </vt:lpstr>
      <vt:lpstr>Modelli con overfitting </vt:lpstr>
      <vt:lpstr>Modello del 4° ordine</vt:lpstr>
      <vt:lpstr>Presentazione standard di PowerPoint</vt:lpstr>
      <vt:lpstr>INDIVIDUAZIONE DEL TREND</vt:lpstr>
      <vt:lpstr>Presentazione standard di PowerPoint</vt:lpstr>
      <vt:lpstr>Secondo approccio:  modelli di fourier</vt:lpstr>
      <vt:lpstr>Modello di Fourier</vt:lpstr>
      <vt:lpstr>Presentazione standard di PowerPoint</vt:lpstr>
      <vt:lpstr>Terzo approccio:  somma di modelli</vt:lpstr>
      <vt:lpstr>Presentazione standard di PowerPoint</vt:lpstr>
      <vt:lpstr>MODELLO DEFINITIVO:  SOMMA MODELLI CON Stagionalità </vt:lpstr>
      <vt:lpstr>Presentazione standard di PowerPoint</vt:lpstr>
      <vt:lpstr>Modello orario </vt:lpstr>
      <vt:lpstr>Presentazione standard di PowerPoint</vt:lpstr>
      <vt:lpstr>scelta del numero di armoniche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Noemi Cardillo</dc:creator>
  <cp:lastModifiedBy>Noemi Cardillo</cp:lastModifiedBy>
  <cp:revision>40</cp:revision>
  <dcterms:created xsi:type="dcterms:W3CDTF">2019-04-23T13:10:03Z</dcterms:created>
  <dcterms:modified xsi:type="dcterms:W3CDTF">2019-05-09T13:47:23Z</dcterms:modified>
</cp:coreProperties>
</file>