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5" r:id="rId1"/>
  </p:sldMasterIdLst>
  <p:sldIdLst>
    <p:sldId id="280" r:id="rId2"/>
    <p:sldId id="257" r:id="rId3"/>
    <p:sldId id="275" r:id="rId4"/>
    <p:sldId id="282" r:id="rId5"/>
    <p:sldId id="268" r:id="rId6"/>
    <p:sldId id="260" r:id="rId7"/>
    <p:sldId id="259" r:id="rId8"/>
    <p:sldId id="272" r:id="rId9"/>
    <p:sldId id="267" r:id="rId10"/>
    <p:sldId id="281" r:id="rId11"/>
    <p:sldId id="266" r:id="rId12"/>
    <p:sldId id="270" r:id="rId13"/>
    <p:sldId id="261" r:id="rId14"/>
    <p:sldId id="271" r:id="rId15"/>
    <p:sldId id="274" r:id="rId16"/>
    <p:sldId id="276" r:id="rId17"/>
    <p:sldId id="277" r:id="rId18"/>
    <p:sldId id="278" r:id="rId19"/>
    <p:sldId id="279" r:id="rId20"/>
    <p:sldId id="283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emi Cardillo" initials="NC" lastIdx="3" clrIdx="0">
    <p:extLst>
      <p:ext uri="{19B8F6BF-5375-455C-9EA6-DF929625EA0E}">
        <p15:presenceInfo xmlns:p15="http://schemas.microsoft.com/office/powerpoint/2012/main" userId="c580daf31ff3d4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Stile medio 1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65CFDFA-CF26-42CF-9DDE-37B2F708C550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788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716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0681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9103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7910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0051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9475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3759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471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232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479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0392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64294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9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026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5140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135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CFDFA-CF26-42CF-9DDE-37B2F708C550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575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  <p:sldLayoutId id="2147484097" r:id="rId12"/>
    <p:sldLayoutId id="2147484098" r:id="rId13"/>
    <p:sldLayoutId id="2147484099" r:id="rId14"/>
    <p:sldLayoutId id="2147484100" r:id="rId15"/>
    <p:sldLayoutId id="2147484101" r:id="rId16"/>
    <p:sldLayoutId id="214748410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DC3C69-D7B8-458D-B784-A90876E1B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452" y="1202633"/>
            <a:ext cx="9448800" cy="3866323"/>
          </a:xfrm>
        </p:spPr>
        <p:txBody>
          <a:bodyPr>
            <a:noAutofit/>
          </a:bodyPr>
          <a:lstStyle/>
          <a:p>
            <a:r>
              <a:rPr lang="it-IT" sz="72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PREDITTORE DELLA </a:t>
            </a:r>
            <a:br>
              <a:rPr lang="it-IT" sz="72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it-IT" sz="72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DOMENICA</a:t>
            </a:r>
            <a:br>
              <a:rPr lang="it-IT" sz="72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it-IT" sz="7200" dirty="0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DA771858-35D5-47CD-ABFC-921BED6D8181}"/>
              </a:ext>
            </a:extLst>
          </p:cNvPr>
          <p:cNvSpPr txBox="1">
            <a:spLocks/>
          </p:cNvSpPr>
          <p:nvPr/>
        </p:nvSpPr>
        <p:spPr>
          <a:xfrm>
            <a:off x="9806609" y="2775818"/>
            <a:ext cx="2647121" cy="1922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Noemi Cardillo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Antonio Coronelli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Jacopo Del 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Federico Guareschi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Simone Tartarotti</a:t>
            </a:r>
          </a:p>
        </p:txBody>
      </p:sp>
    </p:spTree>
    <p:extLst>
      <p:ext uri="{BB962C8B-B14F-4D97-AF65-F5344CB8AC3E}">
        <p14:creationId xmlns:p14="http://schemas.microsoft.com/office/powerpoint/2010/main" val="2777938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0681D7-7D27-45DC-9762-FFE0BB2B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552" y="1327924"/>
            <a:ext cx="6696098" cy="819355"/>
          </a:xfrm>
        </p:spPr>
        <p:txBody>
          <a:bodyPr>
            <a:noAutofit/>
          </a:bodyPr>
          <a:lstStyle/>
          <a:p>
            <a:pPr algn="ctr"/>
            <a:r>
              <a:rPr lang="it-IT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INDIVIDUAZIONE DEL TREND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1AAB8A4-3A9C-44D8-BC50-D839401F5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15351" y="3676650"/>
            <a:ext cx="2858342" cy="1800225"/>
          </a:xfrm>
        </p:spPr>
        <p:txBody>
          <a:bodyPr>
            <a:normAutofit/>
          </a:bodyPr>
          <a:lstStyle/>
          <a:p>
            <a:r>
              <a:rPr lang="it-IT" sz="1800" dirty="0"/>
              <a:t>Disponendo di dati relativi ad un periodo di soli due anni, ci limitiamo a stimare il trend con un modello lineare di primo ordine. </a:t>
            </a:r>
          </a:p>
        </p:txBody>
      </p:sp>
      <p:pic>
        <p:nvPicPr>
          <p:cNvPr id="10" name="Immagine 9" descr="Immagine che contiene cielo, barca&#10;&#10;Descrizione generata automaticamente">
            <a:extLst>
              <a:ext uri="{FF2B5EF4-FFF2-40B4-BE49-F238E27FC236}">
                <a16:creationId xmlns:a16="http://schemas.microsoft.com/office/drawing/2014/main" id="{1D9774D9-FEB6-4DE7-B202-01F1A84561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6" t="2644" r="8432" b="5181"/>
          <a:stretch/>
        </p:blipFill>
        <p:spPr>
          <a:xfrm>
            <a:off x="190919" y="2868841"/>
            <a:ext cx="7686255" cy="398915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B45FFB2-E6E4-4ECD-B7D2-F3C2EC4C3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77" y="1425718"/>
            <a:ext cx="5124873" cy="149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63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0F8E7F3-F9E4-4092-96A1-56EE6BEDAFAF}"/>
              </a:ext>
            </a:extLst>
          </p:cNvPr>
          <p:cNvSpPr txBox="1"/>
          <p:nvPr/>
        </p:nvSpPr>
        <p:spPr>
          <a:xfrm>
            <a:off x="5496866" y="55245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DETRENDIZZAZIONE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0FA7537-3C36-483F-AE14-7EFBD3B1C9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" t="1887" r="7237" b="1095"/>
          <a:stretch/>
        </p:blipFill>
        <p:spPr>
          <a:xfrm>
            <a:off x="5638801" y="1295400"/>
            <a:ext cx="6553200" cy="549161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73C3639-2E32-4B01-8438-2E581D97C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5155476"/>
            <a:ext cx="5553895" cy="110505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EB5E77D-8BEA-4227-B5FD-EA1DCD7555EA}"/>
              </a:ext>
            </a:extLst>
          </p:cNvPr>
          <p:cNvSpPr txBox="1"/>
          <p:nvPr/>
        </p:nvSpPr>
        <p:spPr>
          <a:xfrm>
            <a:off x="476250" y="1762125"/>
            <a:ext cx="4457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</a:t>
            </a:r>
            <a:r>
              <a:rPr lang="it-IT" b="1" dirty="0"/>
              <a:t>’identificazione</a:t>
            </a:r>
            <a:r>
              <a:rPr lang="it-IT" dirty="0"/>
              <a:t> viene effettuata su dati detrendizzati rispetto all’anno di identificazione.</a:t>
            </a:r>
          </a:p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62445CD-0A29-41D2-925A-684E7519ACE4}"/>
              </a:ext>
            </a:extLst>
          </p:cNvPr>
          <p:cNvSpPr txBox="1"/>
          <p:nvPr/>
        </p:nvSpPr>
        <p:spPr>
          <a:xfrm>
            <a:off x="476250" y="2695218"/>
            <a:ext cx="4314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fase di </a:t>
            </a:r>
            <a:r>
              <a:rPr lang="it-IT" b="1" dirty="0"/>
              <a:t>validazione</a:t>
            </a:r>
            <a:r>
              <a:rPr lang="it-IT" dirty="0"/>
              <a:t> la stima viene confrontata con i dati di validazione detrendizzati rispetto al trend dell’anno di validazione. </a:t>
            </a:r>
          </a:p>
        </p:txBody>
      </p:sp>
    </p:spTree>
    <p:extLst>
      <p:ext uri="{BB962C8B-B14F-4D97-AF65-F5344CB8AC3E}">
        <p14:creationId xmlns:p14="http://schemas.microsoft.com/office/powerpoint/2010/main" val="1922628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BD050-1514-40F9-8127-866B1775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495" y="1124702"/>
            <a:ext cx="10146186" cy="1132724"/>
          </a:xfrm>
        </p:spPr>
        <p:txBody>
          <a:bodyPr/>
          <a:lstStyle/>
          <a:p>
            <a:r>
              <a:rPr lang="it-IT" dirty="0"/>
              <a:t>Secondo approccio: </a:t>
            </a:r>
            <a:br>
              <a:rPr lang="it-IT" dirty="0"/>
            </a:br>
            <a:r>
              <a:rPr lang="it-IT" dirty="0"/>
              <a:t>modelli di fourier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A62588-010E-4BEF-A676-A9282244C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2935" y="2610090"/>
            <a:ext cx="10144654" cy="999885"/>
          </a:xfrm>
        </p:spPr>
        <p:txBody>
          <a:bodyPr>
            <a:normAutofit fontScale="92500" lnSpcReduction="20000"/>
          </a:bodyPr>
          <a:lstStyle/>
          <a:p>
            <a:r>
              <a:rPr lang="it-IT" sz="2400" dirty="0"/>
              <a:t>I modelli polinomiali sembrano non seguire in maniera efficace gli andamenti periodici dei consumi. </a:t>
            </a:r>
          </a:p>
          <a:p>
            <a:r>
              <a:rPr lang="it-IT" sz="2400" dirty="0"/>
              <a:t>Si passa quindi a considerare modelli basati sulle </a:t>
            </a:r>
            <a:r>
              <a:rPr lang="it-IT" sz="2400" i="1" dirty="0"/>
              <a:t>serie di Fourier.  </a:t>
            </a:r>
          </a:p>
        </p:txBody>
      </p:sp>
    </p:spTree>
    <p:extLst>
      <p:ext uri="{BB962C8B-B14F-4D97-AF65-F5344CB8AC3E}">
        <p14:creationId xmlns:p14="http://schemas.microsoft.com/office/powerpoint/2010/main" val="3116086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4500B8-8FCC-4C9F-8F33-70E6130EA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275" y="430134"/>
            <a:ext cx="7429500" cy="1325563"/>
          </a:xfrm>
        </p:spPr>
        <p:txBody>
          <a:bodyPr>
            <a:normAutofit/>
          </a:bodyPr>
          <a:lstStyle/>
          <a:p>
            <a:r>
              <a:rPr lang="it-IT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di Fourier</a:t>
            </a: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61EDB7BC-76CA-4DFB-BA94-6C1B88862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10" y="2897780"/>
            <a:ext cx="8626511" cy="3501851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DF007F6-7CE7-494A-8875-DA8B711E55FA}"/>
              </a:ext>
            </a:extLst>
          </p:cNvPr>
          <p:cNvSpPr txBox="1"/>
          <p:nvPr/>
        </p:nvSpPr>
        <p:spPr>
          <a:xfrm>
            <a:off x="152400" y="2175478"/>
            <a:ext cx="621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armoniche per le ore, 7 armoniche per i giorni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958C6CB-2556-4183-AB06-B7E6C88E8F8B}"/>
              </a:ext>
            </a:extLst>
          </p:cNvPr>
          <p:cNvSpPr txBox="1"/>
          <p:nvPr/>
        </p:nvSpPr>
        <p:spPr>
          <a:xfrm>
            <a:off x="152400" y="1529147"/>
            <a:ext cx="1138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Dopo aver minimizzato il valore degli ssr di validazione al variare del numero di armoniche, il numero ottimo di armoniche risulta:</a:t>
            </a:r>
          </a:p>
        </p:txBody>
      </p:sp>
    </p:spTree>
    <p:extLst>
      <p:ext uri="{BB962C8B-B14F-4D97-AF65-F5344CB8AC3E}">
        <p14:creationId xmlns:p14="http://schemas.microsoft.com/office/powerpoint/2010/main" val="3254392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B5D8F0-BCA3-4608-9E22-45C68989C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0FA544-2CD7-4375-82A0-F26D4289AB7D}"/>
              </a:ext>
            </a:extLst>
          </p:cNvPr>
          <p:cNvSpPr txBox="1"/>
          <p:nvPr/>
        </p:nvSpPr>
        <p:spPr>
          <a:xfrm>
            <a:off x="247650" y="228600"/>
            <a:ext cx="6734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Plot modello di Fourier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A429DEA-7BAA-4292-9C80-9E1317739B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5" t="6641" r="5241"/>
          <a:stretch/>
        </p:blipFill>
        <p:spPr>
          <a:xfrm>
            <a:off x="1" y="855261"/>
            <a:ext cx="12192000" cy="600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0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DF1A97-D3F5-4022-BEE0-23C1A187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47870"/>
            <a:ext cx="10820400" cy="1898742"/>
          </a:xfrm>
        </p:spPr>
        <p:txBody>
          <a:bodyPr>
            <a:normAutofit/>
          </a:bodyPr>
          <a:lstStyle/>
          <a:p>
            <a:r>
              <a:rPr lang="it-IT" sz="4400"/>
              <a:t>Terzo approccio: </a:t>
            </a:r>
            <a:br>
              <a:rPr lang="it-IT" sz="4400" dirty="0"/>
            </a:br>
            <a:r>
              <a:rPr lang="it-IT" sz="4400"/>
              <a:t>somma di modelli</a:t>
            </a:r>
            <a:endParaRPr lang="it-IT" sz="4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30869E-87E0-4453-B753-82170F038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918252"/>
            <a:ext cx="10130516" cy="2802467"/>
          </a:xfrm>
        </p:spPr>
        <p:txBody>
          <a:bodyPr>
            <a:noAutofit/>
          </a:bodyPr>
          <a:lstStyle/>
          <a:p>
            <a:r>
              <a:rPr lang="it-IT" sz="2000" dirty="0"/>
              <a:t>Abbiamo considerato un modello per l’andamento dei consumi durante le 24 ore della giornata ed uno per l’andamento dei consumi durante le 52 domeniche dell’anno.</a:t>
            </a:r>
            <a:br>
              <a:rPr lang="it-IT" sz="2000" dirty="0"/>
            </a:br>
            <a:r>
              <a:rPr lang="it-IT" sz="2000" dirty="0"/>
              <a:t>Il modello complessivo è ottenuto sommando questi ed aggiungendo il trend previsto.</a:t>
            </a:r>
          </a:p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RISULTATO</a:t>
            </a:r>
            <a:br>
              <a:rPr lang="it-IT" sz="2000" dirty="0"/>
            </a:br>
            <a:r>
              <a:rPr lang="it-IT" sz="2000" dirty="0"/>
              <a:t>L’ssr di validazione ottenuto con questo modello è migliore solo del 3% rispetto al modello di Fourier</a:t>
            </a:r>
          </a:p>
        </p:txBody>
      </p:sp>
    </p:spTree>
    <p:extLst>
      <p:ext uri="{BB962C8B-B14F-4D97-AF65-F5344CB8AC3E}">
        <p14:creationId xmlns:p14="http://schemas.microsoft.com/office/powerpoint/2010/main" val="1032775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AC80BC01-7351-48F8-9806-B93A4232AFAB}"/>
              </a:ext>
            </a:extLst>
          </p:cNvPr>
          <p:cNvSpPr txBox="1"/>
          <p:nvPr/>
        </p:nvSpPr>
        <p:spPr>
          <a:xfrm>
            <a:off x="0" y="5934670"/>
            <a:ext cx="1151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75000"/>
                  </a:schemeClr>
                </a:solidFill>
              </a:rPr>
              <a:t>OSSERVAZIONE</a:t>
            </a:r>
          </a:p>
          <a:p>
            <a:r>
              <a:rPr lang="it-IT" dirty="0"/>
              <a:t>Gli andamenti orari nell’arco di una giornata risultano essere diversi in base alla stagione. Questa potrebbe essere la ragione della scarsa precisione del modello precedente.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B2B6327-FA5D-4612-AAD9-1FF85FE6B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7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07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DF1A97-D3F5-4022-BEE0-23C1A187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47870"/>
            <a:ext cx="10820400" cy="1898742"/>
          </a:xfrm>
        </p:spPr>
        <p:txBody>
          <a:bodyPr>
            <a:normAutofit/>
          </a:bodyPr>
          <a:lstStyle/>
          <a:p>
            <a:r>
              <a:rPr lang="it-IT" sz="4400" dirty="0"/>
              <a:t>MODELLO DEFINITIVO: </a:t>
            </a:r>
            <a:br>
              <a:rPr lang="it-IT" sz="4400" dirty="0"/>
            </a:br>
            <a:r>
              <a:rPr lang="it-IT" sz="4400" dirty="0"/>
              <a:t>SOMMA MODELLI CON Stagionalità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30869E-87E0-4453-B753-82170F038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918252"/>
            <a:ext cx="10130516" cy="2802467"/>
          </a:xfrm>
        </p:spPr>
        <p:txBody>
          <a:bodyPr>
            <a:noAutofit/>
          </a:bodyPr>
          <a:lstStyle/>
          <a:p>
            <a:r>
              <a:rPr lang="it-IT" sz="2000" dirty="0"/>
              <a:t>L’andamento sulle 24 ore dei consumi è stato stimato separatamente per le quattro stagioni. </a:t>
            </a:r>
            <a:br>
              <a:rPr lang="it-IT" sz="2000" dirty="0"/>
            </a:br>
            <a:r>
              <a:rPr lang="it-IT" sz="2000" dirty="0"/>
              <a:t>Il modello dei consumi giornalieri delle 52 domeniche rimane uguale a quello precedente. </a:t>
            </a:r>
          </a:p>
        </p:txBody>
      </p:sp>
    </p:spTree>
    <p:extLst>
      <p:ext uri="{BB962C8B-B14F-4D97-AF65-F5344CB8AC3E}">
        <p14:creationId xmlns:p14="http://schemas.microsoft.com/office/powerpoint/2010/main" val="1883322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67400D2D-7416-40C7-BE71-CCDAA1729EC9}"/>
              </a:ext>
            </a:extLst>
          </p:cNvPr>
          <p:cNvSpPr/>
          <p:nvPr/>
        </p:nvSpPr>
        <p:spPr>
          <a:xfrm>
            <a:off x="5119381" y="514934"/>
            <a:ext cx="71607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GIORNALIERO</a:t>
            </a:r>
            <a:endParaRPr lang="it-IT" sz="44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AAFE8C9-2935-4727-BB02-32940DF2F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411" y="1284375"/>
            <a:ext cx="7354326" cy="2522312"/>
          </a:xfr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961063C-A16B-48CA-92B1-2E6F61560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250" y="3288546"/>
            <a:ext cx="5971675" cy="349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73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972840-31BC-4CE4-A0D9-685C2DAF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330" y="525181"/>
            <a:ext cx="7109791" cy="1293028"/>
          </a:xfrm>
        </p:spPr>
        <p:txBody>
          <a:bodyPr>
            <a:noAutofit/>
          </a:bodyPr>
          <a:lstStyle/>
          <a:p>
            <a:r>
              <a:rPr lang="it-IT" sz="5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orario</a:t>
            </a:r>
            <a:br>
              <a:rPr lang="it-IT" sz="5400"/>
            </a:br>
            <a:endParaRPr lang="it-IT" sz="54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8FB3999-D9CA-4B7D-9341-8E1070D26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4393096" cy="3091069"/>
          </a:xfr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3BC39B9-12FD-46AA-9F75-39707C287DB8}"/>
              </a:ext>
            </a:extLst>
          </p:cNvPr>
          <p:cNvSpPr txBox="1"/>
          <p:nvPr/>
        </p:nvSpPr>
        <p:spPr>
          <a:xfrm>
            <a:off x="467139" y="6043802"/>
            <a:ext cx="11628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Si calcolano i quattro stimatori utilizzando la stessa </a:t>
            </a:r>
            <a:r>
              <a:rPr lang="it-IT" b="1"/>
              <a:t>matrice di sensitività </a:t>
            </a:r>
            <a:r>
              <a:rPr lang="it-IT"/>
              <a:t>(phiF) e per ciascuno i dati relativi alla stagione considerata. </a:t>
            </a:r>
            <a:endParaRPr lang="it-IT" dirty="0"/>
          </a:p>
        </p:txBody>
      </p:sp>
      <p:pic>
        <p:nvPicPr>
          <p:cNvPr id="4" name="Immagine 3" descr="Immagine che contiene stazionario, strumento scrittorio&#10;&#10;Descrizione generata automaticamente">
            <a:extLst>
              <a:ext uri="{FF2B5EF4-FFF2-40B4-BE49-F238E27FC236}">
                <a16:creationId xmlns:a16="http://schemas.microsoft.com/office/drawing/2014/main" id="{46D0504E-452B-4179-94F9-D290289353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2" t="935" r="6454" b="-935"/>
          <a:stretch/>
        </p:blipFill>
        <p:spPr>
          <a:xfrm>
            <a:off x="3975650" y="1495044"/>
            <a:ext cx="8120272" cy="461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6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6AAA93-EC5F-4241-A5A3-7E599ABC0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0"/>
          <a:stretch/>
        </p:blipFill>
        <p:spPr>
          <a:xfrm rot="16200000">
            <a:off x="-1264032" y="2187574"/>
            <a:ext cx="6857999" cy="248285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F1F810-7867-4036-9A47-89DEA679F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2158" y="1152525"/>
            <a:ext cx="7454077" cy="4171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Obiettivi</a:t>
            </a:r>
            <a:r>
              <a:rPr lang="it-IT" sz="2800" dirty="0"/>
              <a:t> </a:t>
            </a:r>
          </a:p>
          <a:p>
            <a:pPr lvl="1"/>
            <a:r>
              <a:rPr lang="it-IT" sz="2800" dirty="0"/>
              <a:t>Identificare un modello che segua l’andamento dei consumi elettrici della domenica in funzione del giorno e dell’ora;</a:t>
            </a:r>
          </a:p>
          <a:p>
            <a:pPr lvl="1"/>
            <a:r>
              <a:rPr lang="it-IT" sz="2800" dirty="0"/>
              <a:t>Predire il consumo di una domenica  dell’anno successivo a quelli dati mediante una funzione Matlab che prenda in ingresso due scalari, ora e giorno. </a:t>
            </a:r>
          </a:p>
        </p:txBody>
      </p:sp>
    </p:spTree>
    <p:extLst>
      <p:ext uri="{BB962C8B-B14F-4D97-AF65-F5344CB8AC3E}">
        <p14:creationId xmlns:p14="http://schemas.microsoft.com/office/powerpoint/2010/main" val="2695944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4C9C1BA-D461-4F45-8D6F-39E45FFA74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7" t="4062" r="7891" b="6531"/>
          <a:stretch/>
        </p:blipFill>
        <p:spPr>
          <a:xfrm>
            <a:off x="1071557" y="1657261"/>
            <a:ext cx="10048875" cy="5172075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E644D980-6B42-4F4F-B9A4-A9B503D43756}"/>
              </a:ext>
            </a:extLst>
          </p:cNvPr>
          <p:cNvSpPr/>
          <p:nvPr/>
        </p:nvSpPr>
        <p:spPr>
          <a:xfrm>
            <a:off x="6003630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it-IT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B82E3DE-C4CD-4FA6-B88B-6A6CEEACB6C8}"/>
              </a:ext>
            </a:extLst>
          </p:cNvPr>
          <p:cNvSpPr/>
          <p:nvPr/>
        </p:nvSpPr>
        <p:spPr>
          <a:xfrm>
            <a:off x="6592043" y="188254"/>
            <a:ext cx="40463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STIMA FINALE</a:t>
            </a:r>
            <a:endParaRPr lang="it-IT" sz="48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0886433-6C97-4EF6-8EC5-9975483052D8}"/>
              </a:ext>
            </a:extLst>
          </p:cNvPr>
          <p:cNvSpPr txBox="1"/>
          <p:nvPr/>
        </p:nvSpPr>
        <p:spPr>
          <a:xfrm>
            <a:off x="1885950" y="1174061"/>
            <a:ext cx="10306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/>
              <a:t>Come anticipato, si sommano i due modelli precedenti e, ad essi, si somma il trend previsto.</a:t>
            </a:r>
          </a:p>
        </p:txBody>
      </p:sp>
    </p:spTree>
    <p:extLst>
      <p:ext uri="{BB962C8B-B14F-4D97-AF65-F5344CB8AC3E}">
        <p14:creationId xmlns:p14="http://schemas.microsoft.com/office/powerpoint/2010/main" val="935682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7E2AC34-A537-4503-8462-052D43330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8" y="1458848"/>
            <a:ext cx="10526594" cy="2734057"/>
          </a:xfrm>
          <a:prstGeom prst="rect">
            <a:avLst/>
          </a:prstGeom>
        </p:spPr>
      </p:pic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11A5371F-FC9D-43C4-8B42-82F48AB74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797000"/>
              </p:ext>
            </p:extLst>
          </p:nvPr>
        </p:nvGraphicFramePr>
        <p:xfrm>
          <a:off x="6214328" y="4021455"/>
          <a:ext cx="5291872" cy="25603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645936">
                  <a:extLst>
                    <a:ext uri="{9D8B030D-6E8A-4147-A177-3AD203B41FA5}">
                      <a16:colId xmlns:a16="http://schemas.microsoft.com/office/drawing/2014/main" val="1788825367"/>
                    </a:ext>
                  </a:extLst>
                </a:gridCol>
                <a:gridCol w="2645936">
                  <a:extLst>
                    <a:ext uri="{9D8B030D-6E8A-4147-A177-3AD203B41FA5}">
                      <a16:colId xmlns:a16="http://schemas.microsoft.com/office/drawing/2014/main" val="28622320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99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dirty="0"/>
                        <a:t>SSR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3.27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*10</a:t>
                      </a:r>
                      <a:r>
                        <a:rPr lang="it-IT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93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3.19*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it-IT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884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dirty="0"/>
                        <a:t>RMSD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1.79*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it-IT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60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dirty="0"/>
                        <a:t>NRMSD (media)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6.23%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05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dirty="0"/>
                        <a:t>NRMSD (range)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3.64%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346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1.29*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it-IT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540038"/>
                  </a:ext>
                </a:extLst>
              </a:tr>
            </a:tbl>
          </a:graphicData>
        </a:graphic>
      </p:graphicFrame>
      <p:sp>
        <p:nvSpPr>
          <p:cNvPr id="5" name="Rettangolo 4">
            <a:extLst>
              <a:ext uri="{FF2B5EF4-FFF2-40B4-BE49-F238E27FC236}">
                <a16:creationId xmlns:a16="http://schemas.microsoft.com/office/drawing/2014/main" id="{EF5BC5AD-7464-4587-89FC-42BEAD147C66}"/>
              </a:ext>
            </a:extLst>
          </p:cNvPr>
          <p:cNvSpPr/>
          <p:nvPr/>
        </p:nvSpPr>
        <p:spPr>
          <a:xfrm>
            <a:off x="6994722" y="424933"/>
            <a:ext cx="43781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STIMA FINALE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53431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4E0C6D-306F-4549-8970-596B6DB42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251348"/>
            <a:ext cx="11277600" cy="823912"/>
          </a:xfrm>
        </p:spPr>
        <p:txBody>
          <a:bodyPr>
            <a:normAutofit fontScale="77500" lnSpcReduction="20000"/>
          </a:bodyPr>
          <a:lstStyle/>
          <a:p>
            <a:r>
              <a:rPr lang="it-IT" dirty="0"/>
              <a:t>Nell’identificazione vengono considerati solo i consumi relativi alle domeniche. Si nota, infatti, che questi seguono un andamento diverso rispetto agli altri giorni: 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D128F659-A318-45FF-8F9F-CA172A3C0C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48" y="2230446"/>
            <a:ext cx="5751927" cy="3064704"/>
          </a:xfrm>
        </p:spPr>
      </p:pic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AF81155F-0B5C-403C-B20C-13754D75065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683" y="2230446"/>
            <a:ext cx="5789669" cy="3082567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AC9372E-636E-44D4-A031-EC2E8A19B88B}"/>
              </a:ext>
            </a:extLst>
          </p:cNvPr>
          <p:cNvSpPr txBox="1"/>
          <p:nvPr/>
        </p:nvSpPr>
        <p:spPr>
          <a:xfrm>
            <a:off x="176074" y="5400137"/>
            <a:ext cx="619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Media dei consumi di ogni giorno della settimana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C8B8F51-2D41-48AA-8D55-E8BD8FDDE37E}"/>
              </a:ext>
            </a:extLst>
          </p:cNvPr>
          <p:cNvSpPr txBox="1"/>
          <p:nvPr/>
        </p:nvSpPr>
        <p:spPr>
          <a:xfrm>
            <a:off x="6987075" y="5363735"/>
            <a:ext cx="440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Media dei consumi sulle 24 ore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B2F0B03-7CBD-41EE-9DC5-72E21DEE8AF9}"/>
              </a:ext>
            </a:extLst>
          </p:cNvPr>
          <p:cNvSpPr txBox="1"/>
          <p:nvPr/>
        </p:nvSpPr>
        <p:spPr>
          <a:xfrm>
            <a:off x="4542182" y="6488668"/>
            <a:ext cx="81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In </a:t>
            </a:r>
            <a:r>
              <a:rPr lang="it-IT" i="1" dirty="0">
                <a:solidFill>
                  <a:srgbClr val="FF0000"/>
                </a:solidFill>
              </a:rPr>
              <a:t>rosso</a:t>
            </a:r>
            <a:r>
              <a:rPr lang="it-IT" i="1" dirty="0"/>
              <a:t> i consumi delle domeniche, in 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</a:rPr>
              <a:t>blu</a:t>
            </a:r>
            <a:r>
              <a:rPr lang="it-IT" i="1" dirty="0"/>
              <a:t> i consumi degli altri giorni.</a:t>
            </a:r>
          </a:p>
        </p:txBody>
      </p:sp>
    </p:spTree>
    <p:extLst>
      <p:ext uri="{BB962C8B-B14F-4D97-AF65-F5344CB8AC3E}">
        <p14:creationId xmlns:p14="http://schemas.microsoft.com/office/powerpoint/2010/main" val="266337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A33B6A-05E4-4D6F-B069-19489B1B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575" y="611973"/>
            <a:ext cx="8610600" cy="1293028"/>
          </a:xfrm>
        </p:spPr>
        <p:txBody>
          <a:bodyPr/>
          <a:lstStyle/>
          <a:p>
            <a:r>
              <a:rPr lang="it-IT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CONSUMI DELLE DOMENICHE</a:t>
            </a:r>
            <a:br>
              <a:rPr lang="it-IT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C48BB12-88B3-4D4B-971A-0FBE3532A6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8" t="7190" r="5625" b="4720"/>
          <a:stretch/>
        </p:blipFill>
        <p:spPr>
          <a:xfrm>
            <a:off x="742950" y="1447798"/>
            <a:ext cx="10972800" cy="52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246EBD-3E81-4C1D-BF7C-B42FA030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Primo approccio: </a:t>
            </a:r>
            <a:br>
              <a:rPr lang="it-IT" dirty="0"/>
            </a:br>
            <a:r>
              <a:rPr lang="it-IT" dirty="0"/>
              <a:t>modelli polinomiali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830DD8-81AD-42B2-B97B-978540908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4892" y="2668058"/>
            <a:ext cx="10130516" cy="999067"/>
          </a:xfrm>
        </p:spPr>
        <p:txBody>
          <a:bodyPr>
            <a:normAutofit/>
          </a:bodyPr>
          <a:lstStyle/>
          <a:p>
            <a:r>
              <a:rPr lang="it-IT" sz="2400" dirty="0"/>
              <a:t>In prima analisi abbiamo tentato con modelli polinomiali di vario ordine. </a:t>
            </a:r>
          </a:p>
        </p:txBody>
      </p:sp>
    </p:spTree>
    <p:extLst>
      <p:ext uri="{BB962C8B-B14F-4D97-AF65-F5344CB8AC3E}">
        <p14:creationId xmlns:p14="http://schemas.microsoft.com/office/powerpoint/2010/main" val="101107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E44D1D-4765-4600-A694-FE72D0E4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934" y="600075"/>
            <a:ext cx="5537690" cy="16912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Modelli con overfitting </a:t>
            </a:r>
          </a:p>
        </p:txBody>
      </p:sp>
      <p:pic>
        <p:nvPicPr>
          <p:cNvPr id="7" name="Immagine 6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4DFC9EB2-86FF-4951-A736-15CBA65F6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8912"/>
            <a:ext cx="6306779" cy="3106088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4CA51C86-695F-44C0-B8BF-A0B92CB59D2D}"/>
              </a:ext>
            </a:extLst>
          </p:cNvPr>
          <p:cNvSpPr/>
          <p:nvPr/>
        </p:nvSpPr>
        <p:spPr>
          <a:xfrm>
            <a:off x="1536935" y="4710280"/>
            <a:ext cx="753703" cy="2791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Segnaposto contenuto 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6CCA55F0-C5F8-4E8C-B31F-EF9ADAFA0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608912"/>
            <a:ext cx="6118813" cy="3106088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176A2246-5227-44BF-BDBB-A0CC01796163}"/>
              </a:ext>
            </a:extLst>
          </p:cNvPr>
          <p:cNvSpPr/>
          <p:nvPr/>
        </p:nvSpPr>
        <p:spPr>
          <a:xfrm>
            <a:off x="7163452" y="4710280"/>
            <a:ext cx="753703" cy="2952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CCFDD7-4A43-4E06-B76C-8583185DC23C}"/>
              </a:ext>
            </a:extLst>
          </p:cNvPr>
          <p:cNvSpPr txBox="1"/>
          <p:nvPr/>
        </p:nvSpPr>
        <p:spPr>
          <a:xfrm>
            <a:off x="1266824" y="5847936"/>
            <a:ext cx="965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modelli di ordine superiore al quarto tendono a overfittare i dati di identificazione</a:t>
            </a:r>
          </a:p>
        </p:txBody>
      </p:sp>
    </p:spTree>
    <p:extLst>
      <p:ext uri="{BB962C8B-B14F-4D97-AF65-F5344CB8AC3E}">
        <p14:creationId xmlns:p14="http://schemas.microsoft.com/office/powerpoint/2010/main" val="123516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8F0231-F453-4F99-9E41-7A9ACE10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901" y="1122362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del 4° ordine</a:t>
            </a:r>
          </a:p>
        </p:txBody>
      </p:sp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28A029B-1882-4BCB-B3F6-A9C4B7D5E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90" y="2672818"/>
            <a:ext cx="8926171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0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3C6556-C036-47BE-BE7F-679A48ADC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39FB6C4-A842-4938-A90E-48F540C57914}"/>
              </a:ext>
            </a:extLst>
          </p:cNvPr>
          <p:cNvSpPr/>
          <p:nvPr/>
        </p:nvSpPr>
        <p:spPr>
          <a:xfrm>
            <a:off x="0" y="6521696"/>
            <a:ext cx="11820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Tra i modelli polinomiali, il migliore risulta quindi essere quello di quarto ordine, dove non abbiamo overfit.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7626B4F-4F50-4D77-99E4-B8E9820EEE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2"/>
          <a:stretch/>
        </p:blipFill>
        <p:spPr>
          <a:xfrm>
            <a:off x="0" y="1352550"/>
            <a:ext cx="12192000" cy="5680825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27402D9F-6991-4691-885F-C0785E1029B6}"/>
              </a:ext>
            </a:extLst>
          </p:cNvPr>
          <p:cNvSpPr/>
          <p:nvPr/>
        </p:nvSpPr>
        <p:spPr>
          <a:xfrm>
            <a:off x="1100081" y="232745"/>
            <a:ext cx="99918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PLOT MODELLO QUARTO ORDINE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65428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CBB9FA-B566-444C-A361-4410E9473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5900" y="307172"/>
            <a:ext cx="5524497" cy="1693077"/>
          </a:xfrm>
        </p:spPr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TREND ANNUALI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C17F462-C714-4957-A599-B6AD9CBFE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" y="1514476"/>
            <a:ext cx="5781675" cy="1761024"/>
          </a:xfrm>
        </p:spPr>
      </p:pic>
      <p:pic>
        <p:nvPicPr>
          <p:cNvPr id="7" name="Immagine 6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16D965E3-6EF2-4267-99C9-FB77FC3DC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2822748"/>
            <a:ext cx="7440704" cy="389000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7A53F8C-09FC-4B00-BECA-AE950937C07D}"/>
              </a:ext>
            </a:extLst>
          </p:cNvPr>
          <p:cNvSpPr txBox="1"/>
          <p:nvPr/>
        </p:nvSpPr>
        <p:spPr>
          <a:xfrm>
            <a:off x="293596" y="5133975"/>
            <a:ext cx="3209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/>
                </a:solidFill>
              </a:rPr>
              <a:t>OSSERVAZIONE</a:t>
            </a:r>
          </a:p>
          <a:p>
            <a:r>
              <a:rPr lang="it-IT" dirty="0"/>
              <a:t>Il primo anno presenta un trend decrescente rispetto al secondo, che risulta invece crescente. </a:t>
            </a:r>
          </a:p>
        </p:txBody>
      </p:sp>
    </p:spTree>
    <p:extLst>
      <p:ext uri="{BB962C8B-B14F-4D97-AF65-F5344CB8AC3E}">
        <p14:creationId xmlns:p14="http://schemas.microsoft.com/office/powerpoint/2010/main" val="1245924985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Scia di vapor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Scia di vapore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ia di vapore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TM04033937[[fn=Scia di vapore]]</Template>
  <TotalTime>268</TotalTime>
  <Words>476</Words>
  <Application>Microsoft Office PowerPoint</Application>
  <PresentationFormat>Widescreen</PresentationFormat>
  <Paragraphs>61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4" baseType="lpstr">
      <vt:lpstr>Arial</vt:lpstr>
      <vt:lpstr>Century Gothic</vt:lpstr>
      <vt:lpstr>Scia di vapore</vt:lpstr>
      <vt:lpstr>PREDITTORE DELLA  DOMENICA </vt:lpstr>
      <vt:lpstr>Presentazione standard di PowerPoint</vt:lpstr>
      <vt:lpstr>Presentazione standard di PowerPoint</vt:lpstr>
      <vt:lpstr>CONSUMI DELLE DOMENICHE </vt:lpstr>
      <vt:lpstr>Primo approccio:  modelli polinomiali </vt:lpstr>
      <vt:lpstr>Modelli con overfitting </vt:lpstr>
      <vt:lpstr>Modello del 4° ordine</vt:lpstr>
      <vt:lpstr>Presentazione standard di PowerPoint</vt:lpstr>
      <vt:lpstr>TREND ANNUALI</vt:lpstr>
      <vt:lpstr>INDIVIDUAZIONE DEL TREND</vt:lpstr>
      <vt:lpstr>Presentazione standard di PowerPoint</vt:lpstr>
      <vt:lpstr>Secondo approccio:  modelli di fourier</vt:lpstr>
      <vt:lpstr>Modello di Fourier</vt:lpstr>
      <vt:lpstr>Presentazione standard di PowerPoint</vt:lpstr>
      <vt:lpstr>Terzo approccio:  somma di modelli</vt:lpstr>
      <vt:lpstr>Presentazione standard di PowerPoint</vt:lpstr>
      <vt:lpstr>MODELLO DEFINITIVO:  SOMMA MODELLI CON Stagionalità </vt:lpstr>
      <vt:lpstr>Presentazione standard di PowerPoint</vt:lpstr>
      <vt:lpstr>Modello orario 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Noemi Cardillo</dc:creator>
  <cp:lastModifiedBy>Noemi Cardillo</cp:lastModifiedBy>
  <cp:revision>27</cp:revision>
  <dcterms:created xsi:type="dcterms:W3CDTF">2019-04-23T13:10:03Z</dcterms:created>
  <dcterms:modified xsi:type="dcterms:W3CDTF">2019-05-08T08:55:05Z</dcterms:modified>
</cp:coreProperties>
</file>