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sldIdLst>
    <p:sldId id="280" r:id="rId2"/>
    <p:sldId id="257" r:id="rId3"/>
    <p:sldId id="275" r:id="rId4"/>
    <p:sldId id="282" r:id="rId5"/>
    <p:sldId id="281" r:id="rId6"/>
    <p:sldId id="266" r:id="rId7"/>
    <p:sldId id="268" r:id="rId8"/>
    <p:sldId id="260" r:id="rId9"/>
    <p:sldId id="259" r:id="rId10"/>
    <p:sldId id="272" r:id="rId11"/>
    <p:sldId id="270" r:id="rId12"/>
    <p:sldId id="261" r:id="rId13"/>
    <p:sldId id="271" r:id="rId14"/>
    <p:sldId id="274" r:id="rId15"/>
    <p:sldId id="276" r:id="rId16"/>
    <p:sldId id="277" r:id="rId17"/>
    <p:sldId id="278" r:id="rId18"/>
    <p:sldId id="279" r:id="rId19"/>
    <p:sldId id="285" r:id="rId20"/>
    <p:sldId id="286" r:id="rId21"/>
    <p:sldId id="283" r:id="rId22"/>
    <p:sldId id="284" r:id="rId23"/>
    <p:sldId id="287" r:id="rId24"/>
    <p:sldId id="290" r:id="rId25"/>
    <p:sldId id="288" r:id="rId26"/>
    <p:sldId id="292" r:id="rId27"/>
    <p:sldId id="289" r:id="rId28"/>
    <p:sldId id="29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emi Cardillo" initials="NC" lastIdx="3" clrIdx="0">
    <p:extLst>
      <p:ext uri="{19B8F6BF-5375-455C-9EA6-DF929625EA0E}">
        <p15:presenceInfo xmlns:p15="http://schemas.microsoft.com/office/powerpoint/2012/main" userId="c580daf31ff3d4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34" autoAdjust="0"/>
    <p:restoredTop sz="94660"/>
  </p:normalViewPr>
  <p:slideViewPr>
    <p:cSldViewPr snapToGrid="0">
      <p:cViewPr>
        <p:scale>
          <a:sx n="75" d="100"/>
          <a:sy n="75" d="100"/>
        </p:scale>
        <p:origin x="35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88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16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681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10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910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051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475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759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71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232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479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392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429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26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5140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35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75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  <p:sldLayoutId id="214748410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C3C69-D7B8-458D-B784-A90876E1B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452" y="1202633"/>
            <a:ext cx="9448800" cy="3866323"/>
          </a:xfrm>
        </p:spPr>
        <p:txBody>
          <a:bodyPr>
            <a:noAutofit/>
          </a:bodyPr>
          <a:lstStyle/>
          <a:p>
            <a: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PREDITTORE DELLA </a:t>
            </a:r>
            <a:b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DOMENICA</a:t>
            </a:r>
            <a:b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it-IT" sz="72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DA771858-35D5-47CD-ABFC-921BED6D8181}"/>
              </a:ext>
            </a:extLst>
          </p:cNvPr>
          <p:cNvSpPr txBox="1">
            <a:spLocks/>
          </p:cNvSpPr>
          <p:nvPr/>
        </p:nvSpPr>
        <p:spPr>
          <a:xfrm>
            <a:off x="9824365" y="2174499"/>
            <a:ext cx="2647121" cy="1922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Noemi Cardillo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Antonio Coronelli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Jacopo Del 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Federico Guareschi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Simone Tartarotti</a:t>
            </a:r>
          </a:p>
        </p:txBody>
      </p:sp>
    </p:spTree>
    <p:extLst>
      <p:ext uri="{BB962C8B-B14F-4D97-AF65-F5344CB8AC3E}">
        <p14:creationId xmlns:p14="http://schemas.microsoft.com/office/powerpoint/2010/main" val="277793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3C6556-C036-47BE-BE7F-679A48ADC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39FB6C4-A842-4938-A90E-48F540C57914}"/>
              </a:ext>
            </a:extLst>
          </p:cNvPr>
          <p:cNvSpPr/>
          <p:nvPr/>
        </p:nvSpPr>
        <p:spPr>
          <a:xfrm>
            <a:off x="0" y="6521696"/>
            <a:ext cx="11820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Tra i modelli polinomiali, il migliore risulta quindi essere quello di quarto ordine, dove non abbiamo overfit.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7626B4F-4F50-4D77-99E4-B8E9820EE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"/>
          <a:stretch/>
        </p:blipFill>
        <p:spPr>
          <a:xfrm>
            <a:off x="0" y="1352550"/>
            <a:ext cx="12192000" cy="568082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27402D9F-6991-4691-885F-C0785E1029B6}"/>
              </a:ext>
            </a:extLst>
          </p:cNvPr>
          <p:cNvSpPr/>
          <p:nvPr/>
        </p:nvSpPr>
        <p:spPr>
          <a:xfrm>
            <a:off x="1100081" y="232745"/>
            <a:ext cx="99918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 MODELLO QUARTO ORDINE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65428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BD050-1514-40F9-8127-866B1775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95" y="1124702"/>
            <a:ext cx="10146186" cy="1132724"/>
          </a:xfrm>
        </p:spPr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Secondo approccio: </a:t>
            </a:r>
            <a:b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 di fourier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A62588-010E-4BEF-A676-A9282244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2935" y="2610090"/>
            <a:ext cx="10144654" cy="999885"/>
          </a:xfrm>
        </p:spPr>
        <p:txBody>
          <a:bodyPr>
            <a:normAutofit fontScale="92500" lnSpcReduction="20000"/>
          </a:bodyPr>
          <a:lstStyle/>
          <a:p>
            <a:r>
              <a:rPr lang="it-IT" sz="2400" dirty="0"/>
              <a:t>I modelli polinomiali sembrano non seguire in maniera efficace gli andamenti periodici dei consumi. </a:t>
            </a:r>
          </a:p>
          <a:p>
            <a:r>
              <a:rPr lang="it-IT" sz="2400" dirty="0"/>
              <a:t>Si passa quindi a considerare modelli basati sulle </a:t>
            </a:r>
            <a:r>
              <a:rPr lang="it-IT" sz="2400" i="1" dirty="0"/>
              <a:t>serie di Fourier.  </a:t>
            </a:r>
          </a:p>
        </p:txBody>
      </p:sp>
    </p:spTree>
    <p:extLst>
      <p:ext uri="{BB962C8B-B14F-4D97-AF65-F5344CB8AC3E}">
        <p14:creationId xmlns:p14="http://schemas.microsoft.com/office/powerpoint/2010/main" val="311608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500B8-8FCC-4C9F-8F33-70E6130E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275" y="430134"/>
            <a:ext cx="7429500" cy="1325563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di Fourier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EDB7BC-76CA-4DFB-BA94-6C1B88862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10" y="2897780"/>
            <a:ext cx="8626511" cy="3501851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DF007F6-7CE7-494A-8875-DA8B711E55FA}"/>
              </a:ext>
            </a:extLst>
          </p:cNvPr>
          <p:cNvSpPr txBox="1"/>
          <p:nvPr/>
        </p:nvSpPr>
        <p:spPr>
          <a:xfrm>
            <a:off x="152400" y="2175478"/>
            <a:ext cx="621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armoniche per le ore, 7 armoniche per i giorni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58C6CB-2556-4183-AB06-B7E6C88E8F8B}"/>
              </a:ext>
            </a:extLst>
          </p:cNvPr>
          <p:cNvSpPr txBox="1"/>
          <p:nvPr/>
        </p:nvSpPr>
        <p:spPr>
          <a:xfrm>
            <a:off x="152400" y="1529147"/>
            <a:ext cx="1138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Dopo aver minimizzato il valore degli ssr di validazione al variare del numero di armoniche, il numero ottimo di armoniche risulta: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344ABDD-EB3B-4FCE-85BC-5D03B946A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79" y="5444329"/>
            <a:ext cx="8192406" cy="40561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063218E-4F7D-43E1-BBF7-4896B85D4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62" y="2559955"/>
            <a:ext cx="45719" cy="109552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656B87F-D5AA-4B6E-BDB8-DE57BC7BF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062" y="5369066"/>
            <a:ext cx="1848108" cy="109552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BA5E4DB-1041-4972-A9AB-D61824E98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9" y="4949285"/>
            <a:ext cx="1848108" cy="26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9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B5D8F0-BCA3-4608-9E22-45C68989C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0FA544-2CD7-4375-82A0-F26D4289AB7D}"/>
              </a:ext>
            </a:extLst>
          </p:cNvPr>
          <p:cNvSpPr txBox="1"/>
          <p:nvPr/>
        </p:nvSpPr>
        <p:spPr>
          <a:xfrm>
            <a:off x="2581276" y="161925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 MODELLO DI FOURIER</a:t>
            </a:r>
            <a:endParaRPr lang="it-IT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A429DEA-7BAA-4292-9C80-9E1317739B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" t="6641" r="5241"/>
          <a:stretch/>
        </p:blipFill>
        <p:spPr>
          <a:xfrm>
            <a:off x="1" y="855261"/>
            <a:ext cx="12192000" cy="600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0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DF1A97-D3F5-4022-BEE0-23C1A187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7870"/>
            <a:ext cx="10820400" cy="1898742"/>
          </a:xfrm>
        </p:spPr>
        <p:txBody>
          <a:bodyPr>
            <a:normAutofit/>
          </a:bodyPr>
          <a:lstStyle/>
          <a:p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Terzo approccio: </a:t>
            </a:r>
            <a:b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 di modelli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30869E-87E0-4453-B753-82170F03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18252"/>
            <a:ext cx="10130516" cy="2802467"/>
          </a:xfrm>
        </p:spPr>
        <p:txBody>
          <a:bodyPr>
            <a:noAutofit/>
          </a:bodyPr>
          <a:lstStyle/>
          <a:p>
            <a:r>
              <a:rPr lang="it-IT" sz="2000" dirty="0"/>
              <a:t>Abbiamo considerato un modello per l’andamento dei consumi durante le 24 ore della giornata e uno per l’andamento dei consumi durante le 52 domeniche dell’anno.</a:t>
            </a:r>
            <a:br>
              <a:rPr lang="it-IT" sz="2000" dirty="0"/>
            </a:br>
            <a:r>
              <a:rPr lang="it-IT" sz="2000" dirty="0"/>
              <a:t>Il modello complessivo è ottenuto sommando questi ed aggiungendo il trend previsto.</a:t>
            </a:r>
          </a:p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RISULTATO</a:t>
            </a:r>
            <a:br>
              <a:rPr lang="it-IT" sz="2000" dirty="0"/>
            </a:br>
            <a:r>
              <a:rPr lang="it-IT" sz="2000" dirty="0"/>
              <a:t>L’ssr di validazione ottenuto con questo modello è migliore solo del 3% rispetto al modello di Fourier</a:t>
            </a:r>
          </a:p>
        </p:txBody>
      </p:sp>
    </p:spTree>
    <p:extLst>
      <p:ext uri="{BB962C8B-B14F-4D97-AF65-F5344CB8AC3E}">
        <p14:creationId xmlns:p14="http://schemas.microsoft.com/office/powerpoint/2010/main" val="103277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80BC01-7351-48F8-9806-B93A4232AFAB}"/>
              </a:ext>
            </a:extLst>
          </p:cNvPr>
          <p:cNvSpPr txBox="1"/>
          <p:nvPr/>
        </p:nvSpPr>
        <p:spPr>
          <a:xfrm>
            <a:off x="336274" y="5784850"/>
            <a:ext cx="1151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OSSERVAZIONE</a:t>
            </a:r>
          </a:p>
          <a:p>
            <a:r>
              <a:rPr lang="it-IT" dirty="0"/>
              <a:t>Gli andamenti orari nell’arco di una giornata risultano essere </a:t>
            </a:r>
            <a:r>
              <a:rPr lang="it-IT" i="1" dirty="0"/>
              <a:t>diversi</a:t>
            </a:r>
            <a:r>
              <a:rPr lang="it-IT" dirty="0"/>
              <a:t> in base alla stagione. Considerare le stagioni potrebbe portare ad un miglioramento della precisione rispetto al modello precedente.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B2B6327-FA5D-4612-AAD9-1FF85FE6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7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0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DF1A97-D3F5-4022-BEE0-23C1A187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7870"/>
            <a:ext cx="10820400" cy="1898742"/>
          </a:xfrm>
        </p:spPr>
        <p:txBody>
          <a:bodyPr>
            <a:normAutofit/>
          </a:bodyPr>
          <a:lstStyle/>
          <a:p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Quarto approccio: </a:t>
            </a:r>
            <a:b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 MODELLI CON Stagionalità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30869E-87E0-4453-B753-82170F03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95695"/>
            <a:ext cx="10130516" cy="2615694"/>
          </a:xfrm>
        </p:spPr>
        <p:txBody>
          <a:bodyPr>
            <a:noAutofit/>
          </a:bodyPr>
          <a:lstStyle/>
          <a:p>
            <a:r>
              <a:rPr lang="it-IT" sz="2400" dirty="0"/>
              <a:t>L’andamento sulle 24 ore dei consumi è stato stimato separatamente per le quattro stagioni. </a:t>
            </a:r>
            <a:br>
              <a:rPr lang="it-IT" sz="2400" dirty="0"/>
            </a:br>
            <a:r>
              <a:rPr lang="it-IT" sz="2400" dirty="0"/>
              <a:t>Il modello dei consumi giornalieri delle 52 domeniche rimane uguale a quello precedente. </a:t>
            </a:r>
          </a:p>
        </p:txBody>
      </p:sp>
    </p:spTree>
    <p:extLst>
      <p:ext uri="{BB962C8B-B14F-4D97-AF65-F5344CB8AC3E}">
        <p14:creationId xmlns:p14="http://schemas.microsoft.com/office/powerpoint/2010/main" val="188332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7400D2D-7416-40C7-BE71-CCDAA1729EC9}"/>
              </a:ext>
            </a:extLst>
          </p:cNvPr>
          <p:cNvSpPr/>
          <p:nvPr/>
        </p:nvSpPr>
        <p:spPr>
          <a:xfrm>
            <a:off x="5119381" y="514934"/>
            <a:ext cx="71607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GIORNALIERO</a:t>
            </a:r>
            <a:endParaRPr lang="it-IT" sz="44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AAFE8C9-2935-4727-BB02-32940DF2F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11" y="1284375"/>
            <a:ext cx="7354326" cy="2522312"/>
          </a:xfr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961063C-A16B-48CA-92B1-2E6F61560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250" y="3288546"/>
            <a:ext cx="5971675" cy="34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73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72840-31BC-4CE4-A0D9-685C2DAF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330" y="525181"/>
            <a:ext cx="7109791" cy="1293028"/>
          </a:xfrm>
        </p:spPr>
        <p:txBody>
          <a:bodyPr>
            <a:no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orario</a:t>
            </a:r>
            <a:br>
              <a:rPr lang="it-IT" sz="5400" dirty="0"/>
            </a:br>
            <a:endParaRPr lang="it-IT" sz="54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8FB3999-D9CA-4B7D-9341-8E1070D26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4393096" cy="3091069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BC39B9-12FD-46AA-9F75-39707C287DB8}"/>
              </a:ext>
            </a:extLst>
          </p:cNvPr>
          <p:cNvSpPr txBox="1"/>
          <p:nvPr/>
        </p:nvSpPr>
        <p:spPr>
          <a:xfrm>
            <a:off x="467139" y="6043802"/>
            <a:ext cx="1162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Si calcolano i quattro stimatori utilizzando la stessa </a:t>
            </a:r>
            <a:r>
              <a:rPr lang="it-IT" b="1"/>
              <a:t>matrice di sensitività </a:t>
            </a:r>
            <a:r>
              <a:rPr lang="it-IT"/>
              <a:t>(phiF) e per ciascuno i dati relativi alla stagione considerata. </a:t>
            </a:r>
            <a:endParaRPr lang="it-IT" dirty="0"/>
          </a:p>
        </p:txBody>
      </p:sp>
      <p:pic>
        <p:nvPicPr>
          <p:cNvPr id="4" name="Immagine 3" descr="Immagine che contiene stazionario, strumento scrittorio&#10;&#10;Descrizione generata automaticamente">
            <a:extLst>
              <a:ext uri="{FF2B5EF4-FFF2-40B4-BE49-F238E27FC236}">
                <a16:creationId xmlns:a16="http://schemas.microsoft.com/office/drawing/2014/main" id="{46D0504E-452B-4179-94F9-D290289353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2" t="935" r="6454" b="-935"/>
          <a:stretch/>
        </p:blipFill>
        <p:spPr>
          <a:xfrm>
            <a:off x="3975650" y="1495044"/>
            <a:ext cx="8120272" cy="461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60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A9A806-950A-46DC-91C1-A41DD3184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2167" y="590790"/>
            <a:ext cx="10144654" cy="276201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it-IT" sz="28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OSSERVAZIONE</a:t>
            </a:r>
          </a:p>
          <a:p>
            <a:pPr algn="just"/>
            <a:r>
              <a:rPr lang="it-IT" sz="2800" dirty="0"/>
              <a:t>Nella fase di 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individuazione del modello </a:t>
            </a:r>
            <a:r>
              <a:rPr lang="it-IT" sz="2800" dirty="0"/>
              <a:t>abbiamo scelto di identificare sul primo anno e di validare sul secondo. Invece, per la 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stima del terzo anno </a:t>
            </a:r>
            <a:r>
              <a:rPr lang="it-IT" sz="2800" dirty="0"/>
              <a:t>l’identificazione viene effettuata sul secondo anno piuttosto che sul primo o sulla media tra i due, poiché è più probabile che i consumi del terzo anno siano più simili a quelli del secondo rispetto che a quelli del primo. </a:t>
            </a:r>
          </a:p>
        </p:txBody>
      </p:sp>
    </p:spTree>
    <p:extLst>
      <p:ext uri="{BB962C8B-B14F-4D97-AF65-F5344CB8AC3E}">
        <p14:creationId xmlns:p14="http://schemas.microsoft.com/office/powerpoint/2010/main" val="258468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6AAA93-EC5F-4241-A5A3-7E599ABC0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4032" y="2187574"/>
            <a:ext cx="6857999" cy="248285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F1F810-7867-4036-9A47-89DEA679F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158" y="1534265"/>
            <a:ext cx="7454077" cy="4171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Obiettivi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Predire il consumo </a:t>
            </a:r>
            <a:r>
              <a:rPr lang="it-IT" sz="2800" dirty="0"/>
              <a:t>di ogni ora delle domeniche dell’anno successivo agli anni dati</a:t>
            </a:r>
          </a:p>
          <a:p>
            <a:pPr lvl="1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Realizzare una funzione </a:t>
            </a:r>
            <a:r>
              <a:rPr lang="it-IT" sz="2800" dirty="0"/>
              <a:t>che restituisca la previsione corrispondente all’ora e al giorno dell’anno (che deve essere una domenica) ricevuti in input</a:t>
            </a:r>
          </a:p>
        </p:txBody>
      </p:sp>
    </p:spTree>
    <p:extLst>
      <p:ext uri="{BB962C8B-B14F-4D97-AF65-F5344CB8AC3E}">
        <p14:creationId xmlns:p14="http://schemas.microsoft.com/office/powerpoint/2010/main" val="2695944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EF3E93-BA71-4BC0-8847-3CDA9C3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840" y="163926"/>
            <a:ext cx="6873240" cy="1195283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scelta del numero di armoniche</a:t>
            </a: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DBC0656-3F0E-4F5C-B93F-B70DEBCF9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58627"/>
              </p:ext>
            </p:extLst>
          </p:nvPr>
        </p:nvGraphicFramePr>
        <p:xfrm>
          <a:off x="620396" y="2445047"/>
          <a:ext cx="5344158" cy="3230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81386">
                  <a:extLst>
                    <a:ext uri="{9D8B030D-6E8A-4147-A177-3AD203B41FA5}">
                      <a16:colId xmlns:a16="http://schemas.microsoft.com/office/drawing/2014/main" val="2873865349"/>
                    </a:ext>
                  </a:extLst>
                </a:gridCol>
                <a:gridCol w="1781386">
                  <a:extLst>
                    <a:ext uri="{9D8B030D-6E8A-4147-A177-3AD203B41FA5}">
                      <a16:colId xmlns:a16="http://schemas.microsoft.com/office/drawing/2014/main" val="3066498749"/>
                    </a:ext>
                  </a:extLst>
                </a:gridCol>
                <a:gridCol w="1781386">
                  <a:extLst>
                    <a:ext uri="{9D8B030D-6E8A-4147-A177-3AD203B41FA5}">
                      <a16:colId xmlns:a16="http://schemas.microsoft.com/office/drawing/2014/main" val="375405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Armoniche 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Armoniche giorni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SSR validazione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91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3.5977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1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3.6045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9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3.5967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8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3.5927</a:t>
                      </a:r>
                      <a:r>
                        <a:rPr lang="it-IT" sz="180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*10</a:t>
                      </a:r>
                      <a:r>
                        <a:rPr lang="it-IT" sz="1800" kern="1200" baseline="300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it-IT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8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3.5929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2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3.5950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3.8832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826686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CDBB08D0-1927-4648-B289-A46024A0A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75289"/>
              </p:ext>
            </p:extLst>
          </p:nvPr>
        </p:nvGraphicFramePr>
        <p:xfrm>
          <a:off x="6096000" y="2469498"/>
          <a:ext cx="5344158" cy="2494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81386">
                  <a:extLst>
                    <a:ext uri="{9D8B030D-6E8A-4147-A177-3AD203B41FA5}">
                      <a16:colId xmlns:a16="http://schemas.microsoft.com/office/drawing/2014/main" val="2873865349"/>
                    </a:ext>
                  </a:extLst>
                </a:gridCol>
                <a:gridCol w="1781386">
                  <a:extLst>
                    <a:ext uri="{9D8B030D-6E8A-4147-A177-3AD203B41FA5}">
                      <a16:colId xmlns:a16="http://schemas.microsoft.com/office/drawing/2014/main" val="3066498749"/>
                    </a:ext>
                  </a:extLst>
                </a:gridCol>
                <a:gridCol w="1781386">
                  <a:extLst>
                    <a:ext uri="{9D8B030D-6E8A-4147-A177-3AD203B41FA5}">
                      <a16:colId xmlns:a16="http://schemas.microsoft.com/office/drawing/2014/main" val="375405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Armoniche 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Armoniche giorni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SSR validazione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91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3.3668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1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3.2715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9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3.3077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8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3.2710</a:t>
                      </a:r>
                      <a:r>
                        <a:rPr lang="it-IT" sz="180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*10</a:t>
                      </a:r>
                      <a:r>
                        <a:rPr lang="it-IT" sz="1800" kern="1200" baseline="300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it-IT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2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3.2783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365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F1C18400-31B7-4465-8DE0-7B1D854BD18D}"/>
              </a:ext>
            </a:extLst>
          </p:cNvPr>
          <p:cNvSpPr txBox="1"/>
          <p:nvPr/>
        </p:nvSpPr>
        <p:spPr>
          <a:xfrm>
            <a:off x="614681" y="1630728"/>
            <a:ext cx="49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Primo anno validazione, secondo anno identificazione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B86BA7-4618-4E67-8344-9B3A22ABD4E8}"/>
              </a:ext>
            </a:extLst>
          </p:cNvPr>
          <p:cNvSpPr txBox="1"/>
          <p:nvPr/>
        </p:nvSpPr>
        <p:spPr>
          <a:xfrm>
            <a:off x="6096000" y="1630727"/>
            <a:ext cx="49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Primo anno identificazione, secondo anno validazione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FEA1DFA-6344-4F02-B856-D5F8DCB43BE9}"/>
              </a:ext>
            </a:extLst>
          </p:cNvPr>
          <p:cNvSpPr/>
          <p:nvPr/>
        </p:nvSpPr>
        <p:spPr>
          <a:xfrm>
            <a:off x="614681" y="5770744"/>
            <a:ext cx="112058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OSSERVAZIONE</a:t>
            </a:r>
          </a:p>
          <a:p>
            <a:r>
              <a:rPr lang="it-IT" dirty="0"/>
              <a:t>Nella prima tabella l’SSR aumenta di poco passando da 11 a 9 armoniche per le ore, si sceglie quindi questo secondo caso. Scelta finale: 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armoniche per le ore, 5 per i giorni.</a:t>
            </a:r>
          </a:p>
        </p:txBody>
      </p:sp>
    </p:spTree>
    <p:extLst>
      <p:ext uri="{BB962C8B-B14F-4D97-AF65-F5344CB8AC3E}">
        <p14:creationId xmlns:p14="http://schemas.microsoft.com/office/powerpoint/2010/main" val="2689420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4C9C1BA-D461-4F45-8D6F-39E45FFA7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t="4062" r="7891" b="6531"/>
          <a:stretch/>
        </p:blipFill>
        <p:spPr>
          <a:xfrm>
            <a:off x="1334258" y="1840703"/>
            <a:ext cx="9708203" cy="4996734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E644D980-6B42-4F4F-B9A4-A9B503D43756}"/>
              </a:ext>
            </a:extLst>
          </p:cNvPr>
          <p:cNvSpPr/>
          <p:nvPr/>
        </p:nvSpPr>
        <p:spPr>
          <a:xfrm>
            <a:off x="6003630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B82E3DE-C4CD-4FA6-B88B-6A6CEEACB6C8}"/>
              </a:ext>
            </a:extLst>
          </p:cNvPr>
          <p:cNvSpPr/>
          <p:nvPr/>
        </p:nvSpPr>
        <p:spPr>
          <a:xfrm>
            <a:off x="7811243" y="301820"/>
            <a:ext cx="19143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STIMA</a:t>
            </a:r>
            <a:endParaRPr lang="it-IT" sz="4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0886433-6C97-4EF6-8EC5-9975483052D8}"/>
              </a:ext>
            </a:extLst>
          </p:cNvPr>
          <p:cNvSpPr txBox="1"/>
          <p:nvPr/>
        </p:nvSpPr>
        <p:spPr>
          <a:xfrm>
            <a:off x="736411" y="1132817"/>
            <a:ext cx="1030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/>
              <a:t>Come anticipato, </a:t>
            </a:r>
          </a:p>
          <a:p>
            <a:pPr algn="r"/>
            <a:r>
              <a:rPr lang="it-IT" sz="2000" dirty="0"/>
              <a:t>si sommano i due modelli precedenti e, ad essi, si somma il trend previsto.</a:t>
            </a:r>
          </a:p>
        </p:txBody>
      </p:sp>
    </p:spTree>
    <p:extLst>
      <p:ext uri="{BB962C8B-B14F-4D97-AF65-F5344CB8AC3E}">
        <p14:creationId xmlns:p14="http://schemas.microsoft.com/office/powerpoint/2010/main" val="935682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1A5371F-FC9D-43C4-8B42-82F48AB74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12394"/>
              </p:ext>
            </p:extLst>
          </p:nvPr>
        </p:nvGraphicFramePr>
        <p:xfrm>
          <a:off x="601104" y="4564351"/>
          <a:ext cx="10910178" cy="213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55089">
                  <a:extLst>
                    <a:ext uri="{9D8B030D-6E8A-4147-A177-3AD203B41FA5}">
                      <a16:colId xmlns:a16="http://schemas.microsoft.com/office/drawing/2014/main" val="1788825367"/>
                    </a:ext>
                  </a:extLst>
                </a:gridCol>
                <a:gridCol w="5455089">
                  <a:extLst>
                    <a:ext uri="{9D8B030D-6E8A-4147-A177-3AD203B41FA5}">
                      <a16:colId xmlns:a16="http://schemas.microsoft.com/office/drawing/2014/main" val="2862232018"/>
                    </a:ext>
                  </a:extLst>
                </a:gridCol>
              </a:tblGrid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effectLst/>
                        </a:rPr>
                        <a:t>INDICATORE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effectLst/>
                        </a:rPr>
                        <a:t>VALORE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945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3.27</a:t>
                      </a:r>
                      <a:r>
                        <a:rPr lang="it-IT" sz="1400" kern="1200" dirty="0">
                          <a:effectLst/>
                        </a:rPr>
                        <a:t>*10</a:t>
                      </a:r>
                      <a:r>
                        <a:rPr lang="it-IT" sz="1400" kern="1200" baseline="30000" dirty="0">
                          <a:effectLst/>
                        </a:rPr>
                        <a:t>9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3075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3.19*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6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84839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RMSD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1.79*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3</a:t>
                      </a:r>
                      <a:endParaRPr lang="it-IT" sz="1400" kern="12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6014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NRMSD (media)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6.23%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05213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NRMSD (range)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3.64%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4636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1.29*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3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40038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EF5BC5AD-7464-4587-89FC-42BEAD147C66}"/>
              </a:ext>
            </a:extLst>
          </p:cNvPr>
          <p:cNvSpPr/>
          <p:nvPr/>
        </p:nvSpPr>
        <p:spPr>
          <a:xfrm>
            <a:off x="5987415" y="103505"/>
            <a:ext cx="62045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INDICATORI DI PERFORMANCE</a:t>
            </a:r>
            <a:endParaRPr lang="it-IT" sz="5400" dirty="0"/>
          </a:p>
        </p:txBody>
      </p:sp>
      <p:pic>
        <p:nvPicPr>
          <p:cNvPr id="9" name="Immagine 8" descr="Immagine che contiene persona, testo&#10;&#10;Descrizione generata automaticamente">
            <a:extLst>
              <a:ext uri="{FF2B5EF4-FFF2-40B4-BE49-F238E27FC236}">
                <a16:creationId xmlns:a16="http://schemas.microsoft.com/office/drawing/2014/main" id="{BE9142FE-EA8F-428A-B551-DCDD09EE8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4" y="1857831"/>
            <a:ext cx="9426680" cy="263288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BBE9D99-DB43-4881-A70F-EE8AF6F9C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48087" y="1732683"/>
            <a:ext cx="52072" cy="28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15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1896FC-541D-466F-B111-E3734AABB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91" y="2833875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Abbiamo utilizzato una rete neurale con uno strato nascosto da 11 neuroni, dando come dati di training i consumi del primo anno e come target i consumi del secondo anno, entrambi detrendizzati.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it-IT" sz="2800" dirty="0"/>
              <a:t>Non essendo disponibile un terzo anno su cui effettuare la validazione si è cercato un modello che minimizzasse l’SSR per i dati di target mantenendolo basso anche per i dati di training, in modo da non overfittare il target.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1158028-163D-4147-98FD-64D6E09763BC}"/>
              </a:ext>
            </a:extLst>
          </p:cNvPr>
          <p:cNvSpPr/>
          <p:nvPr/>
        </p:nvSpPr>
        <p:spPr>
          <a:xfrm>
            <a:off x="732191" y="901577"/>
            <a:ext cx="107276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MODELLO DEFINITIVO:</a:t>
            </a:r>
          </a:p>
          <a:p>
            <a:pPr algn="ctr"/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IMPLEMENTAZIONE DI RETE NEURALE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2357136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1C09BE2-472F-4ED1-A8C4-D67C07770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68" y="2342322"/>
            <a:ext cx="5037175" cy="2996391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DE7804D-772B-40D2-829B-57E074A58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14" y="2434387"/>
            <a:ext cx="6230148" cy="198922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4C83835F-044C-40AF-AAB2-63BD80DFB9DA}"/>
              </a:ext>
            </a:extLst>
          </p:cNvPr>
          <p:cNvSpPr/>
          <p:nvPr/>
        </p:nvSpPr>
        <p:spPr>
          <a:xfrm>
            <a:off x="3742151" y="1022362"/>
            <a:ext cx="7909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RETE NEURALE E TRAINING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24E478F-F61A-4F12-AE19-B6F49F515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433" y="2200082"/>
            <a:ext cx="4981443" cy="3493316"/>
          </a:xfrm>
          <a:prstGeom prst="rect">
            <a:avLst/>
          </a:prstGeom>
        </p:spPr>
      </p:pic>
      <p:pic>
        <p:nvPicPr>
          <p:cNvPr id="6" name="Immagine 5" descr="Immagine che contiene orologio, oggetto&#10;&#10;Descrizione generata automaticamente">
            <a:extLst>
              <a:ext uri="{FF2B5EF4-FFF2-40B4-BE49-F238E27FC236}">
                <a16:creationId xmlns:a16="http://schemas.microsoft.com/office/drawing/2014/main" id="{C8C7B93E-6D06-496F-A284-0CC3552476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8" y="2434387"/>
            <a:ext cx="6698415" cy="198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33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A2206200-E2CC-49FF-B5F6-E750482BD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19651"/>
              </p:ext>
            </p:extLst>
          </p:nvPr>
        </p:nvGraphicFramePr>
        <p:xfrm>
          <a:off x="2092959" y="1877695"/>
          <a:ext cx="9458130" cy="213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29065">
                  <a:extLst>
                    <a:ext uri="{9D8B030D-6E8A-4147-A177-3AD203B41FA5}">
                      <a16:colId xmlns:a16="http://schemas.microsoft.com/office/drawing/2014/main" val="1788825367"/>
                    </a:ext>
                  </a:extLst>
                </a:gridCol>
                <a:gridCol w="4729065">
                  <a:extLst>
                    <a:ext uri="{9D8B030D-6E8A-4147-A177-3AD203B41FA5}">
                      <a16:colId xmlns:a16="http://schemas.microsoft.com/office/drawing/2014/main" val="2862232018"/>
                    </a:ext>
                  </a:extLst>
                </a:gridCol>
              </a:tblGrid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effectLst/>
                        </a:rPr>
                        <a:t>INDICATORE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effectLst/>
                        </a:rPr>
                        <a:t>VALORE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945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effectLst/>
                        </a:rPr>
                        <a:t>2.28*10</a:t>
                      </a:r>
                      <a:r>
                        <a:rPr lang="it-IT" sz="1400" kern="1200" baseline="30000" dirty="0">
                          <a:effectLst/>
                        </a:rPr>
                        <a:t>9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3075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2.23*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6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84839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RMSD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1.49*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3</a:t>
                      </a:r>
                      <a:endParaRPr lang="it-IT" sz="1400" kern="12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6014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NRMSD (media)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3.41%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05213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NRMSD (range)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5.11%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4636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1.04*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3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40038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60C5B311-137F-4313-9C24-4907D3D11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09083"/>
              </p:ext>
            </p:extLst>
          </p:nvPr>
        </p:nvGraphicFramePr>
        <p:xfrm>
          <a:off x="2092960" y="4448175"/>
          <a:ext cx="9418320" cy="213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09160">
                  <a:extLst>
                    <a:ext uri="{9D8B030D-6E8A-4147-A177-3AD203B41FA5}">
                      <a16:colId xmlns:a16="http://schemas.microsoft.com/office/drawing/2014/main" val="1788825367"/>
                    </a:ext>
                  </a:extLst>
                </a:gridCol>
                <a:gridCol w="4709160">
                  <a:extLst>
                    <a:ext uri="{9D8B030D-6E8A-4147-A177-3AD203B41FA5}">
                      <a16:colId xmlns:a16="http://schemas.microsoft.com/office/drawing/2014/main" val="2862232018"/>
                    </a:ext>
                  </a:extLst>
                </a:gridCol>
              </a:tblGrid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effectLst/>
                        </a:rPr>
                        <a:t>INDICATORE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effectLst/>
                        </a:rPr>
                        <a:t>VALORE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945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effectLst/>
                        </a:rPr>
                        <a:t>2.23*10</a:t>
                      </a:r>
                      <a:r>
                        <a:rPr lang="it-IT" sz="1400" kern="1200" baseline="30000" dirty="0">
                          <a:effectLst/>
                        </a:rPr>
                        <a:t>9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3075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2.18*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6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84839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RMSD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1.48*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3</a:t>
                      </a:r>
                      <a:endParaRPr lang="it-IT" sz="1400" kern="12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6014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NRMSD (media)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3.11%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05213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NRMSD (range)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5.14%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4636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1.01*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3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40038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048BB7B-4CB7-405E-83EF-104D707EE60F}"/>
              </a:ext>
            </a:extLst>
          </p:cNvPr>
          <p:cNvSpPr txBox="1"/>
          <p:nvPr/>
        </p:nvSpPr>
        <p:spPr>
          <a:xfrm>
            <a:off x="518160" y="1814830"/>
            <a:ext cx="191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TRAINING: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9C2FAB-9554-4BBA-92FB-F7C15596439F}"/>
              </a:ext>
            </a:extLst>
          </p:cNvPr>
          <p:cNvSpPr txBox="1"/>
          <p:nvPr/>
        </p:nvSpPr>
        <p:spPr>
          <a:xfrm>
            <a:off x="518160" y="4395470"/>
            <a:ext cx="191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  TARGET: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9E5A1B0-4CB0-4E64-89E6-5DD781C99EEA}"/>
              </a:ext>
            </a:extLst>
          </p:cNvPr>
          <p:cNvSpPr/>
          <p:nvPr/>
        </p:nvSpPr>
        <p:spPr>
          <a:xfrm>
            <a:off x="5895975" y="123369"/>
            <a:ext cx="62045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INDICATORI DI PERFORMANCE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3574196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 descr="Immagine che contiene musica&#10;&#10;Descrizione generata automaticamente">
            <a:extLst>
              <a:ext uri="{FF2B5EF4-FFF2-40B4-BE49-F238E27FC236}">
                <a16:creationId xmlns:a16="http://schemas.microsoft.com/office/drawing/2014/main" id="{945E351F-EA0F-4567-886E-82198A3D1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20" y="2204240"/>
            <a:ext cx="5293995" cy="4359120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CCA8650-9053-46D9-857F-EA8D073AB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1" y="2204239"/>
            <a:ext cx="5659549" cy="4359121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659510C6-0E6C-4BC4-A21D-C40EF238C073}"/>
              </a:ext>
            </a:extLst>
          </p:cNvPr>
          <p:cNvSpPr/>
          <p:nvPr/>
        </p:nvSpPr>
        <p:spPr>
          <a:xfrm>
            <a:off x="3057897" y="957743"/>
            <a:ext cx="82798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ISTOGRAMMI DEGLI ERRORI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2924848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444E93B-6CEC-47B8-8B07-31E842A5C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5" t="3513" r="7070" b="6366"/>
          <a:stretch/>
        </p:blipFill>
        <p:spPr>
          <a:xfrm>
            <a:off x="2101616" y="1649427"/>
            <a:ext cx="7988768" cy="5016417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B7A1208-22AA-4802-8C3E-CEDFC1E1E5AF}"/>
              </a:ext>
            </a:extLst>
          </p:cNvPr>
          <p:cNvSpPr/>
          <p:nvPr/>
        </p:nvSpPr>
        <p:spPr>
          <a:xfrm>
            <a:off x="5783661" y="678584"/>
            <a:ext cx="40463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STIMA FINALE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2818234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02BA3998-7108-4366-A2F9-F8D1BD2E1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08302"/>
              </p:ext>
            </p:extLst>
          </p:nvPr>
        </p:nvGraphicFramePr>
        <p:xfrm>
          <a:off x="638507" y="2331720"/>
          <a:ext cx="10914985" cy="23418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59896">
                  <a:extLst>
                    <a:ext uri="{9D8B030D-6E8A-4147-A177-3AD203B41FA5}">
                      <a16:colId xmlns:a16="http://schemas.microsoft.com/office/drawing/2014/main" val="1788825367"/>
                    </a:ext>
                  </a:extLst>
                </a:gridCol>
                <a:gridCol w="5455089">
                  <a:extLst>
                    <a:ext uri="{9D8B030D-6E8A-4147-A177-3AD203B41FA5}">
                      <a16:colId xmlns:a16="http://schemas.microsoft.com/office/drawing/2014/main" val="2862232018"/>
                    </a:ext>
                  </a:extLst>
                </a:gridCol>
              </a:tblGrid>
              <a:tr h="390313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/>
                        <a:t>MODELLO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/>
                        <a:t>SSR DI VALIDAZIONE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9451"/>
                  </a:ext>
                </a:extLst>
              </a:tr>
              <a:tr h="390313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POLINOMIALE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effectLst/>
                        </a:rPr>
                        <a:t>1.32*10</a:t>
                      </a:r>
                      <a:r>
                        <a:rPr lang="it-IT" sz="1800" kern="1200" baseline="30000" dirty="0">
                          <a:effectLst/>
                        </a:rPr>
                        <a:t>10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3075"/>
                  </a:ext>
                </a:extLst>
              </a:tr>
              <a:tr h="390313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FOURIER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4.06*</a:t>
                      </a:r>
                      <a:r>
                        <a:rPr lang="it-IT" sz="1800" kern="1200" dirty="0">
                          <a:effectLst/>
                        </a:rPr>
                        <a:t>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84839"/>
                  </a:ext>
                </a:extLst>
              </a:tr>
              <a:tr h="390313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SOMMA DI MODELLI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3.93*</a:t>
                      </a:r>
                      <a:r>
                        <a:rPr lang="it-IT" sz="1800" kern="1200" dirty="0">
                          <a:effectLst/>
                        </a:rPr>
                        <a:t>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sz="1800" kern="12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60141"/>
                  </a:ext>
                </a:extLst>
              </a:tr>
              <a:tr h="390313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SOMMA DI MODELLI CON STAGIONALITÁ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effectLst/>
                        </a:rPr>
                        <a:t>3.27*10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05213"/>
                  </a:ext>
                </a:extLst>
              </a:tr>
              <a:tr h="390313"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RETE NEURALE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2.28</a:t>
                      </a:r>
                      <a:r>
                        <a:rPr lang="it-IT" sz="18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*10</a:t>
                      </a:r>
                      <a:r>
                        <a:rPr lang="it-IT" sz="1800" b="1" kern="1200" baseline="300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it-IT" sz="1800" b="1" kern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46361"/>
                  </a:ext>
                </a:extLst>
              </a:tr>
            </a:tbl>
          </a:graphicData>
        </a:graphic>
      </p:graphicFrame>
      <p:sp>
        <p:nvSpPr>
          <p:cNvPr id="3" name="Rettangolo 2">
            <a:extLst>
              <a:ext uri="{FF2B5EF4-FFF2-40B4-BE49-F238E27FC236}">
                <a16:creationId xmlns:a16="http://schemas.microsoft.com/office/drawing/2014/main" id="{DC517E5E-F6BE-4143-B3B2-2017E8303998}"/>
              </a:ext>
            </a:extLst>
          </p:cNvPr>
          <p:cNvSpPr/>
          <p:nvPr/>
        </p:nvSpPr>
        <p:spPr>
          <a:xfrm>
            <a:off x="4975279" y="877367"/>
            <a:ext cx="62680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CONFRONTO FINALE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18288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4E0C6D-306F-4549-8970-596B6DB4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51348"/>
            <a:ext cx="11277600" cy="823912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Nell’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identificazione</a:t>
            </a:r>
            <a:r>
              <a:rPr lang="it-IT" dirty="0"/>
              <a:t> vengono considerati solo i consumi relativi alle domeniche. Si nota infatti che questi seguono un andamento diverso rispetto agli altri giorni: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C9372E-636E-44D4-A031-EC2E8A19B88B}"/>
              </a:ext>
            </a:extLst>
          </p:cNvPr>
          <p:cNvSpPr txBox="1"/>
          <p:nvPr/>
        </p:nvSpPr>
        <p:spPr>
          <a:xfrm>
            <a:off x="176074" y="5400137"/>
            <a:ext cx="619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Media dei consumi di ogni giorno della settimana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C8B8F51-2D41-48AA-8D55-E8BD8FDDE37E}"/>
              </a:ext>
            </a:extLst>
          </p:cNvPr>
          <p:cNvSpPr txBox="1"/>
          <p:nvPr/>
        </p:nvSpPr>
        <p:spPr>
          <a:xfrm>
            <a:off x="6987075" y="5363735"/>
            <a:ext cx="440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Media dei consumi sulle 24 ore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2F0B03-7CBD-41EE-9DC5-72E21DEE8AF9}"/>
              </a:ext>
            </a:extLst>
          </p:cNvPr>
          <p:cNvSpPr txBox="1"/>
          <p:nvPr/>
        </p:nvSpPr>
        <p:spPr>
          <a:xfrm>
            <a:off x="4542182" y="6488668"/>
            <a:ext cx="81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In </a:t>
            </a:r>
            <a:r>
              <a:rPr lang="it-IT" i="1" dirty="0">
                <a:solidFill>
                  <a:srgbClr val="FF0000"/>
                </a:solidFill>
              </a:rPr>
              <a:t>rosso</a:t>
            </a:r>
            <a:r>
              <a:rPr lang="it-IT" i="1" dirty="0"/>
              <a:t> i consumi delle domeniche, in 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blu</a:t>
            </a:r>
            <a:r>
              <a:rPr lang="it-IT" i="1" dirty="0"/>
              <a:t> i consumi degli altri giorni.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4C1CF54-F1C8-45E2-9842-991D05046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t="3075" r="8439" b="5213"/>
          <a:stretch/>
        </p:blipFill>
        <p:spPr>
          <a:xfrm>
            <a:off x="335441" y="2260290"/>
            <a:ext cx="5699877" cy="305272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1F40C9C-45C0-48DF-AFC1-F70623AE3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3" t="3238" r="8750" b="6037"/>
          <a:stretch/>
        </p:blipFill>
        <p:spPr>
          <a:xfrm>
            <a:off x="6035318" y="2280918"/>
            <a:ext cx="5634883" cy="301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7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A33B6A-05E4-4D6F-B069-19489B1B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150" y="469098"/>
            <a:ext cx="8610600" cy="1293028"/>
          </a:xfrm>
        </p:spPr>
        <p:txBody>
          <a:bodyPr/>
          <a:lstStyle/>
          <a:p>
            <a: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CONSUMI DOMENICALI</a:t>
            </a:r>
            <a:br>
              <a:rPr lang="it-IT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C48BB12-88B3-4D4B-971A-0FBE3532A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" t="7190" r="5625" b="4720"/>
          <a:stretch/>
        </p:blipFill>
        <p:spPr>
          <a:xfrm>
            <a:off x="742950" y="1447798"/>
            <a:ext cx="10972800" cy="52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0681D7-7D27-45DC-9762-FFE0BB2B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552" y="1327924"/>
            <a:ext cx="6696098" cy="819355"/>
          </a:xfrm>
        </p:spPr>
        <p:txBody>
          <a:bodyPr>
            <a:noAutofit/>
          </a:bodyPr>
          <a:lstStyle/>
          <a:p>
            <a:pPr algn="ctr"/>
            <a: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INDIVIDUAZIONE DEL TREND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AAB8A4-3A9C-44D8-BC50-D839401F5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5351" y="3676650"/>
            <a:ext cx="2858342" cy="1800225"/>
          </a:xfrm>
        </p:spPr>
        <p:txBody>
          <a:bodyPr>
            <a:normAutofit/>
          </a:bodyPr>
          <a:lstStyle/>
          <a:p>
            <a:r>
              <a:rPr lang="it-IT" sz="1800" dirty="0"/>
              <a:t>Disponendo di dati relativi ad un periodo di soli due anni, ci limitiamo a stimare il trend con un </a:t>
            </a:r>
            <a:r>
              <a:rPr lang="it-IT" sz="1800" i="1" dirty="0"/>
              <a:t>modello lineare</a:t>
            </a:r>
            <a:r>
              <a:rPr lang="it-IT" sz="1800" dirty="0"/>
              <a:t> di primo ordine. </a:t>
            </a:r>
          </a:p>
        </p:txBody>
      </p:sp>
      <p:pic>
        <p:nvPicPr>
          <p:cNvPr id="10" name="Immagine 9" descr="Immagine che contiene cielo, barca&#10;&#10;Descrizione generata automaticamente">
            <a:extLst>
              <a:ext uri="{FF2B5EF4-FFF2-40B4-BE49-F238E27FC236}">
                <a16:creationId xmlns:a16="http://schemas.microsoft.com/office/drawing/2014/main" id="{1D9774D9-FEB6-4DE7-B202-01F1A84561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6" t="2644" r="8432" b="5181"/>
          <a:stretch/>
        </p:blipFill>
        <p:spPr>
          <a:xfrm>
            <a:off x="190919" y="2868841"/>
            <a:ext cx="7686255" cy="398915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B45FFB2-E6E4-4ECD-B7D2-F3C2EC4C3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77" y="1425718"/>
            <a:ext cx="5124873" cy="14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6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F8E7F3-F9E4-4092-96A1-56EE6BEDAFAF}"/>
              </a:ext>
            </a:extLst>
          </p:cNvPr>
          <p:cNvSpPr txBox="1"/>
          <p:nvPr/>
        </p:nvSpPr>
        <p:spPr>
          <a:xfrm>
            <a:off x="5695276" y="518936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DETRENDIZZAZIONE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B5E77D-8BEA-4227-B5FD-EA1DCD7555EA}"/>
              </a:ext>
            </a:extLst>
          </p:cNvPr>
          <p:cNvSpPr txBox="1"/>
          <p:nvPr/>
        </p:nvSpPr>
        <p:spPr>
          <a:xfrm>
            <a:off x="476250" y="1762125"/>
            <a:ext cx="445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</a:t>
            </a:r>
            <a:r>
              <a:rPr lang="it-IT" b="1" dirty="0"/>
              <a:t>’identificazione</a:t>
            </a:r>
            <a:r>
              <a:rPr lang="it-IT" dirty="0"/>
              <a:t> viene effettuata su dati detrendizzati rispetto all’anno di identificazione.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62445CD-0A29-41D2-925A-684E7519ACE4}"/>
              </a:ext>
            </a:extLst>
          </p:cNvPr>
          <p:cNvSpPr txBox="1"/>
          <p:nvPr/>
        </p:nvSpPr>
        <p:spPr>
          <a:xfrm>
            <a:off x="476250" y="2695218"/>
            <a:ext cx="431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fase di </a:t>
            </a:r>
            <a:r>
              <a:rPr lang="it-IT" b="1" dirty="0"/>
              <a:t>validazione</a:t>
            </a:r>
            <a:r>
              <a:rPr lang="it-IT" dirty="0"/>
              <a:t> la stima viene confrontata con i dati di validazione detrendizzati rispetto al trend dell’anno di validazione. </a:t>
            </a:r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105023D-91EE-416F-8239-D28EF9EDC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88" y="1319997"/>
            <a:ext cx="6513888" cy="54540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3939AE6-13C3-4358-88FB-9D41BBE3D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0496"/>
            <a:ext cx="555389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9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46EBD-3E81-4C1D-BF7C-B42FA030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Primo approccio: </a:t>
            </a:r>
            <a:b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 polinomiali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830DD8-81AD-42B2-B97B-978540908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4891" y="2668058"/>
            <a:ext cx="10606483" cy="999067"/>
          </a:xfrm>
        </p:spPr>
        <p:txBody>
          <a:bodyPr>
            <a:normAutofit/>
          </a:bodyPr>
          <a:lstStyle/>
          <a:p>
            <a:r>
              <a:rPr lang="it-IT" sz="2400" dirty="0"/>
              <a:t>In prima analisi abbiamo utilizzato modelli polinomiali di vario ordine. </a:t>
            </a:r>
          </a:p>
        </p:txBody>
      </p:sp>
    </p:spTree>
    <p:extLst>
      <p:ext uri="{BB962C8B-B14F-4D97-AF65-F5344CB8AC3E}">
        <p14:creationId xmlns:p14="http://schemas.microsoft.com/office/powerpoint/2010/main" val="101107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E44D1D-4765-4600-A694-FE72D0E4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934" y="600075"/>
            <a:ext cx="5537690" cy="1691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 con overfitting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CCFDD7-4A43-4E06-B76C-8583185DC23C}"/>
              </a:ext>
            </a:extLst>
          </p:cNvPr>
          <p:cNvSpPr txBox="1"/>
          <p:nvPr/>
        </p:nvSpPr>
        <p:spPr>
          <a:xfrm>
            <a:off x="1266824" y="5847936"/>
            <a:ext cx="965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di ordine superiore al quarto tendono a overfittare i dati di identificazione</a:t>
            </a:r>
          </a:p>
        </p:txBody>
      </p:sp>
      <p:pic>
        <p:nvPicPr>
          <p:cNvPr id="6" name="Immagine 5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161766D7-8B8E-44FF-82B1-9140128AE4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0" r="4362"/>
          <a:stretch/>
        </p:blipFill>
        <p:spPr>
          <a:xfrm>
            <a:off x="0" y="2448906"/>
            <a:ext cx="5800725" cy="3138366"/>
          </a:xfrm>
          <a:prstGeom prst="rect">
            <a:avLst/>
          </a:prstGeom>
        </p:spPr>
      </p:pic>
      <p:pic>
        <p:nvPicPr>
          <p:cNvPr id="10" name="Immagine 9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F3F4C665-6571-43AB-93C1-DF79251959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3" r="5058"/>
          <a:stretch/>
        </p:blipFill>
        <p:spPr>
          <a:xfrm>
            <a:off x="6006175" y="2448906"/>
            <a:ext cx="6138897" cy="3342692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176A2246-5227-44BF-BDBB-A0CC01796163}"/>
              </a:ext>
            </a:extLst>
          </p:cNvPr>
          <p:cNvSpPr/>
          <p:nvPr/>
        </p:nvSpPr>
        <p:spPr>
          <a:xfrm>
            <a:off x="7150925" y="4694167"/>
            <a:ext cx="753703" cy="295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4CA51C86-695F-44C0-B8BF-A0B92CB59D2D}"/>
              </a:ext>
            </a:extLst>
          </p:cNvPr>
          <p:cNvSpPr/>
          <p:nvPr/>
        </p:nvSpPr>
        <p:spPr>
          <a:xfrm>
            <a:off x="1416871" y="4710280"/>
            <a:ext cx="753703" cy="2791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6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F0231-F453-4F99-9E41-7A9ACE10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01" y="112236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del 4° ordine</a:t>
            </a:r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28A029B-1882-4BCB-B3F6-A9C4B7D5E6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14"/>
          <a:stretch/>
        </p:blipFill>
        <p:spPr>
          <a:xfrm>
            <a:off x="1468090" y="2672818"/>
            <a:ext cx="8926171" cy="159438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0BB8935-C7DA-45D1-9844-D72577CAF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5" y="2447924"/>
            <a:ext cx="2236167" cy="132556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5190E71-2C76-441F-AE4E-440AB65D1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348" y="3773487"/>
            <a:ext cx="45719" cy="109552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C38813A-50E6-4BE1-9424-6ACBA05F8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21" y="4334062"/>
            <a:ext cx="3801708" cy="29392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5DBA7611-BD6E-4FFF-81BC-8D1142093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3801" y="3548594"/>
            <a:ext cx="5909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05781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632</TotalTime>
  <Words>793</Words>
  <Application>Microsoft Office PowerPoint</Application>
  <PresentationFormat>Widescreen</PresentationFormat>
  <Paragraphs>161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1" baseType="lpstr">
      <vt:lpstr>Arial</vt:lpstr>
      <vt:lpstr>Century Gothic</vt:lpstr>
      <vt:lpstr>Scia di vapore</vt:lpstr>
      <vt:lpstr>PREDITTORE DELLA  DOMENICA </vt:lpstr>
      <vt:lpstr>Presentazione standard di PowerPoint</vt:lpstr>
      <vt:lpstr>Presentazione standard di PowerPoint</vt:lpstr>
      <vt:lpstr>CONSUMI DOMENICALI </vt:lpstr>
      <vt:lpstr>INDIVIDUAZIONE DEL TREND</vt:lpstr>
      <vt:lpstr>Presentazione standard di PowerPoint</vt:lpstr>
      <vt:lpstr>Primo approccio:  modelli polinomiali </vt:lpstr>
      <vt:lpstr>Modelli con overfitting </vt:lpstr>
      <vt:lpstr>Modello del 4° ordine</vt:lpstr>
      <vt:lpstr>Presentazione standard di PowerPoint</vt:lpstr>
      <vt:lpstr>Secondo approccio:  modelli di fourier</vt:lpstr>
      <vt:lpstr>Modello di Fourier</vt:lpstr>
      <vt:lpstr>Presentazione standard di PowerPoint</vt:lpstr>
      <vt:lpstr>Terzo approccio:  somma di modelli</vt:lpstr>
      <vt:lpstr>Presentazione standard di PowerPoint</vt:lpstr>
      <vt:lpstr>Quarto approccio:  SOMMA MODELLI CON Stagionalità </vt:lpstr>
      <vt:lpstr>Presentazione standard di PowerPoint</vt:lpstr>
      <vt:lpstr>Modello orario </vt:lpstr>
      <vt:lpstr>Presentazione standard di PowerPoint</vt:lpstr>
      <vt:lpstr>scelta del numero di armoniche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Noemi Cardillo</dc:creator>
  <cp:lastModifiedBy>Antonio Mario Coronelli</cp:lastModifiedBy>
  <cp:revision>60</cp:revision>
  <dcterms:created xsi:type="dcterms:W3CDTF">2019-04-23T13:10:03Z</dcterms:created>
  <dcterms:modified xsi:type="dcterms:W3CDTF">2019-05-10T13:54:42Z</dcterms:modified>
</cp:coreProperties>
</file>