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81" r:id="rId6"/>
    <p:sldId id="266" r:id="rId7"/>
    <p:sldId id="285" r:id="rId8"/>
    <p:sldId id="268" r:id="rId9"/>
    <p:sldId id="260" r:id="rId10"/>
    <p:sldId id="259" r:id="rId11"/>
    <p:sldId id="272" r:id="rId12"/>
    <p:sldId id="270" r:id="rId13"/>
    <p:sldId id="261" r:id="rId14"/>
    <p:sldId id="271" r:id="rId15"/>
    <p:sldId id="274" r:id="rId16"/>
    <p:sldId id="276" r:id="rId17"/>
    <p:sldId id="277" r:id="rId18"/>
    <p:sldId id="278" r:id="rId19"/>
    <p:sldId id="279" r:id="rId20"/>
    <p:sldId id="286" r:id="rId21"/>
    <p:sldId id="283" r:id="rId22"/>
    <p:sldId id="284" r:id="rId23"/>
    <p:sldId id="287" r:id="rId24"/>
    <p:sldId id="290" r:id="rId25"/>
    <p:sldId id="288" r:id="rId26"/>
    <p:sldId id="292" r:id="rId27"/>
    <p:sldId id="289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24365" y="2174499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14"/>
          <a:stretch/>
        </p:blipFill>
        <p:spPr>
          <a:xfrm>
            <a:off x="1468090" y="2672818"/>
            <a:ext cx="8926171" cy="15943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0BB8935-C7DA-45D1-9844-D72577CAF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5" y="2447924"/>
            <a:ext cx="2236167" cy="13255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5190E71-2C76-441F-AE4E-440AB65D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8" y="3773487"/>
            <a:ext cx="45719" cy="109552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C38813A-50E6-4BE1-9424-6ACBA05F8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21" y="4334062"/>
            <a:ext cx="3801708" cy="2939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DBA7611-BD6E-4FFF-81BC-8D1142093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3801" y="3548594"/>
            <a:ext cx="5909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44ABDD-EB3B-4FCE-85BC-5D03B946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9" y="5444329"/>
            <a:ext cx="8192406" cy="4056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063218E-4F7D-43E1-BBF7-4896B85D4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962" y="2559955"/>
            <a:ext cx="45719" cy="10955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56B87F-D5AA-4B6E-BDB8-DE57BC7BF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62" y="5369066"/>
            <a:ext cx="1848108" cy="10955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BA5E4DB-1041-4972-A9AB-D61824E98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9" y="4949285"/>
            <a:ext cx="1848108" cy="2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581276" y="161925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</a:t>
            </a:r>
            <a:endParaRPr lang="it-IT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di modelli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336274" y="578485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Gli andamenti orari nell’arco di una giornata risultano essere </a:t>
            </a:r>
            <a:r>
              <a:rPr lang="it-IT" i="1" dirty="0"/>
              <a:t>diversi</a:t>
            </a:r>
            <a:r>
              <a:rPr lang="it-IT" dirty="0"/>
              <a:t> in base alla stagione. Considerare le stagioni potrebbe portare ad un miglioramento della precisione rispetto al modello precedente.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95695"/>
            <a:ext cx="10130516" cy="2615694"/>
          </a:xfrm>
        </p:spPr>
        <p:txBody>
          <a:bodyPr>
            <a:noAutofit/>
          </a:bodyPr>
          <a:lstStyle/>
          <a:p>
            <a:r>
              <a:rPr lang="it-IT" sz="2400" dirty="0"/>
              <a:t>L’andamento sulle 24 ore dei consumi è stato stimato separatamente per le quattro stagioni. </a:t>
            </a:r>
            <a:br>
              <a:rPr lang="it-IT" sz="2400" dirty="0"/>
            </a:br>
            <a:r>
              <a:rPr lang="it-IT" sz="24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534265"/>
            <a:ext cx="7454077" cy="4171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Predire il consumo </a:t>
            </a:r>
            <a:r>
              <a:rPr lang="it-IT" sz="2800" dirty="0"/>
              <a:t>di ogni ora delle domeniche dell’anno successivo agli anni dati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Realizzare una funzione </a:t>
            </a:r>
            <a:r>
              <a:rPr lang="it-IT" sz="2800" dirty="0"/>
              <a:t>che restituisca la previsione corrispondente all’ora e al giorno dell’anno (che deve essere una domenica) ricevuti in input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F3E93-BA71-4BC0-8847-3CDA9C3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40" y="163926"/>
            <a:ext cx="6873240" cy="119528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scelta del numero di armoniche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DBC0656-3F0E-4F5C-B93F-B70DEBCF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8627"/>
              </p:ext>
            </p:extLst>
          </p:nvPr>
        </p:nvGraphicFramePr>
        <p:xfrm>
          <a:off x="620396" y="2445047"/>
          <a:ext cx="5344158" cy="3230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3.6045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3.5967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3.5927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3.5929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3.5950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3.8832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2668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DBB08D0-1927-4648-B289-A46024A0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928848"/>
              </p:ext>
            </p:extLst>
          </p:nvPr>
        </p:nvGraphicFramePr>
        <p:xfrm>
          <a:off x="6096000" y="2469498"/>
          <a:ext cx="5344158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3.3668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3.2715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3.3077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3.2710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3.2842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18400-31B7-4465-8DE0-7B1D854BD18D}"/>
              </a:ext>
            </a:extLst>
          </p:cNvPr>
          <p:cNvSpPr txBox="1"/>
          <p:nvPr/>
        </p:nvSpPr>
        <p:spPr>
          <a:xfrm>
            <a:off x="614681" y="1630728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validazione, secondo anno identificazione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B86BA7-4618-4E67-8344-9B3A22ABD4E8}"/>
              </a:ext>
            </a:extLst>
          </p:cNvPr>
          <p:cNvSpPr txBox="1"/>
          <p:nvPr/>
        </p:nvSpPr>
        <p:spPr>
          <a:xfrm>
            <a:off x="6096000" y="163072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identificazione, secondo anno validazione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EA1DFA-6344-4F02-B856-D5F8DCB43BE9}"/>
              </a:ext>
            </a:extLst>
          </p:cNvPr>
          <p:cNvSpPr/>
          <p:nvPr/>
        </p:nvSpPr>
        <p:spPr>
          <a:xfrm>
            <a:off x="614681" y="5770744"/>
            <a:ext cx="1120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Nella prima tabella l’SSR aumenta di poco passando da 11 a 9 armoniche per le ore, si sceglie quindi questo secondo caso. Scelta finale: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armoniche per le ore, 5 per i giorni.</a:t>
            </a:r>
          </a:p>
        </p:txBody>
      </p:sp>
    </p:spTree>
    <p:extLst>
      <p:ext uri="{BB962C8B-B14F-4D97-AF65-F5344CB8AC3E}">
        <p14:creationId xmlns:p14="http://schemas.microsoft.com/office/powerpoint/2010/main" val="268942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334258" y="1840703"/>
            <a:ext cx="9708203" cy="499673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7811243" y="301820"/>
            <a:ext cx="19143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736411" y="1132817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</a:t>
            </a:r>
          </a:p>
          <a:p>
            <a:pPr algn="r"/>
            <a:r>
              <a:rPr lang="it-IT" sz="2000" dirty="0"/>
              <a:t>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12394"/>
              </p:ext>
            </p:extLst>
          </p:nvPr>
        </p:nvGraphicFramePr>
        <p:xfrm>
          <a:off x="601104" y="4564351"/>
          <a:ext cx="10910178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5089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3.27</a:t>
                      </a:r>
                      <a:r>
                        <a:rPr lang="it-IT" sz="1400" kern="1200" dirty="0">
                          <a:effectLst/>
                        </a:rPr>
                        <a:t>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3.19*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1.79*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1.29*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5987415" y="103505"/>
            <a:ext cx="6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DI PERFORMANCE</a:t>
            </a:r>
            <a:endParaRPr lang="it-IT" sz="5400" dirty="0"/>
          </a:p>
        </p:txBody>
      </p:sp>
      <p:pic>
        <p:nvPicPr>
          <p:cNvPr id="9" name="Immagine 8" descr="Immagine che contiene persona, testo&#10;&#10;Descrizione generata automaticamente">
            <a:extLst>
              <a:ext uri="{FF2B5EF4-FFF2-40B4-BE49-F238E27FC236}">
                <a16:creationId xmlns:a16="http://schemas.microsoft.com/office/drawing/2014/main" id="{BE9142FE-EA8F-428A-B551-DCDD09EE8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4" y="1857831"/>
            <a:ext cx="9426680" cy="263288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BBE9D99-DB43-4881-A70F-EE8AF6F9C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8087" y="1732683"/>
            <a:ext cx="52072" cy="28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1896FC-541D-466F-B111-E3734AAB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91" y="283387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Abbiamo utilizzato una rete neurale con uno strato nascosto da 11 neuroni, dando come dati di training i consumi del primo anno e come target i consumi del secondo anno, entrambi detrendizzati.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it-IT" sz="2800" dirty="0"/>
              <a:t>Non essendo disponibile un terzo anno su cui effettuare la validazione si è cercato un modello che minimizzasse l’SSR per i dati di target mantenendolo basso anche per i dati di training, in modo da non overfittare il target.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158028-163D-4147-98FD-64D6E09763BC}"/>
              </a:ext>
            </a:extLst>
          </p:cNvPr>
          <p:cNvSpPr/>
          <p:nvPr/>
        </p:nvSpPr>
        <p:spPr>
          <a:xfrm>
            <a:off x="732191" y="901577"/>
            <a:ext cx="10727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MODELLO DEFINITIVO:</a:t>
            </a:r>
          </a:p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IMPLEMENTAZIONE DI RETE NEURALE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35713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C09BE2-472F-4ED1-A8C4-D67C0777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8" y="2342322"/>
            <a:ext cx="5037175" cy="299639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E7804D-772B-40D2-829B-57E074A5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4" y="2434387"/>
            <a:ext cx="6230148" cy="19892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C83835F-044C-40AF-AAB2-63BD80DFB9DA}"/>
              </a:ext>
            </a:extLst>
          </p:cNvPr>
          <p:cNvSpPr/>
          <p:nvPr/>
        </p:nvSpPr>
        <p:spPr>
          <a:xfrm>
            <a:off x="3742151" y="1022362"/>
            <a:ext cx="7909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 NEURALE E TRAINING</a:t>
            </a:r>
            <a:endParaRPr lang="it-IT" sz="4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4E478F-F61A-4F12-AE19-B6F49F515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33" y="2200082"/>
            <a:ext cx="4981443" cy="3493316"/>
          </a:xfrm>
          <a:prstGeom prst="rect">
            <a:avLst/>
          </a:prstGeom>
        </p:spPr>
      </p:pic>
      <p:pic>
        <p:nvPicPr>
          <p:cNvPr id="6" name="Immagine 5" descr="Immagine che contiene orologio, oggetto&#10;&#10;Descrizione generata automaticamente">
            <a:extLst>
              <a:ext uri="{FF2B5EF4-FFF2-40B4-BE49-F238E27FC236}">
                <a16:creationId xmlns:a16="http://schemas.microsoft.com/office/drawing/2014/main" id="{C8C7B93E-6D06-496F-A284-0CC355247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8" y="2434387"/>
            <a:ext cx="6698415" cy="198922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45778E-1DB9-4865-986E-4EF892F6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6" y="2994563"/>
            <a:ext cx="3644376" cy="2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2206200-E2CC-49FF-B5F6-E750482BD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19651"/>
              </p:ext>
            </p:extLst>
          </p:nvPr>
        </p:nvGraphicFramePr>
        <p:xfrm>
          <a:off x="2092959" y="1877695"/>
          <a:ext cx="945813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29065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4729065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effectLst/>
                        </a:rPr>
                        <a:t>2.28*10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2.23*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1.49*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1.04*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60C5B311-137F-4313-9C24-4907D3D11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09083"/>
              </p:ext>
            </p:extLst>
          </p:nvPr>
        </p:nvGraphicFramePr>
        <p:xfrm>
          <a:off x="2092960" y="4448175"/>
          <a:ext cx="9418320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09160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INDICATORE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effectLst/>
                        </a:rPr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effectLst/>
                        </a:rPr>
                        <a:t>2.23*10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2.18*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1.48*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3.11%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5.14%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1.01*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48BB7B-4CB7-405E-83EF-104D707EE60F}"/>
              </a:ext>
            </a:extLst>
          </p:cNvPr>
          <p:cNvSpPr txBox="1"/>
          <p:nvPr/>
        </p:nvSpPr>
        <p:spPr>
          <a:xfrm>
            <a:off x="518160" y="181483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TRAINING: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09C2FAB-9554-4BBA-92FB-F7C15596439F}"/>
              </a:ext>
            </a:extLst>
          </p:cNvPr>
          <p:cNvSpPr txBox="1"/>
          <p:nvPr/>
        </p:nvSpPr>
        <p:spPr>
          <a:xfrm>
            <a:off x="518160" y="439547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TARGET: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E5A1B0-4CB0-4E64-89E6-5DD781C99EEA}"/>
              </a:ext>
            </a:extLst>
          </p:cNvPr>
          <p:cNvSpPr/>
          <p:nvPr/>
        </p:nvSpPr>
        <p:spPr>
          <a:xfrm>
            <a:off x="5895975" y="123369"/>
            <a:ext cx="6204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INDICATORI DI PERFORMANCE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57419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usica&#10;&#10;Descrizione generata automaticamente">
            <a:extLst>
              <a:ext uri="{FF2B5EF4-FFF2-40B4-BE49-F238E27FC236}">
                <a16:creationId xmlns:a16="http://schemas.microsoft.com/office/drawing/2014/main" id="{945E351F-EA0F-4567-886E-82198A3D1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2204240"/>
            <a:ext cx="5293995" cy="435912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CCA8650-9053-46D9-857F-EA8D073AB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1" y="2204239"/>
            <a:ext cx="5659549" cy="43591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59510C6-0E6C-4BC4-A21D-C40EF238C073}"/>
              </a:ext>
            </a:extLst>
          </p:cNvPr>
          <p:cNvSpPr/>
          <p:nvPr/>
        </p:nvSpPr>
        <p:spPr>
          <a:xfrm>
            <a:off x="3057897" y="957743"/>
            <a:ext cx="82798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ISTOGRAMMI DEGLI ERRORI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92484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44E93B-6CEC-47B8-8B07-31E842A5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3513" r="7070" b="6366"/>
          <a:stretch/>
        </p:blipFill>
        <p:spPr>
          <a:xfrm>
            <a:off x="2101616" y="1649427"/>
            <a:ext cx="7988768" cy="501641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B7A1208-22AA-4802-8C3E-CEDFC1E1E5AF}"/>
              </a:ext>
            </a:extLst>
          </p:cNvPr>
          <p:cNvSpPr/>
          <p:nvPr/>
        </p:nvSpPr>
        <p:spPr>
          <a:xfrm>
            <a:off x="5783661" y="67858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81823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2BA3998-7108-4366-A2F9-F8D1BD2E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08302"/>
              </p:ext>
            </p:extLst>
          </p:nvPr>
        </p:nvGraphicFramePr>
        <p:xfrm>
          <a:off x="638507" y="2331720"/>
          <a:ext cx="10914985" cy="23418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9896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SSR DI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POLINOMIALE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1.32*10</a:t>
                      </a:r>
                      <a:r>
                        <a:rPr lang="it-IT" sz="1800" kern="1200" baseline="30000" dirty="0">
                          <a:effectLst/>
                        </a:rPr>
                        <a:t>10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4.06*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SOMMA DI MODELLI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3.93*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SOMMA DI MODELLI CON STAGIONALITÁ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3.27*10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390313"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RETE NEURALE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2.28</a:t>
                      </a:r>
                      <a:r>
                        <a:rPr lang="it-IT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b="1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DC517E5E-F6BE-4143-B3B2-2017E8303998}"/>
              </a:ext>
            </a:extLst>
          </p:cNvPr>
          <p:cNvSpPr/>
          <p:nvPr/>
        </p:nvSpPr>
        <p:spPr>
          <a:xfrm>
            <a:off x="4975279" y="877367"/>
            <a:ext cx="6268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28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identificazione</a:t>
            </a:r>
            <a:r>
              <a:rPr lang="it-IT" dirty="0"/>
              <a:t> vengono considerati solo i consumi relativi alle domeniche. Si nota infatti che questi seguono un andamento diverso rispetto agli altri giorni: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C1CF54-F1C8-45E2-9842-991D0504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075" r="8439" b="5213"/>
          <a:stretch/>
        </p:blipFill>
        <p:spPr>
          <a:xfrm>
            <a:off x="335441" y="2260290"/>
            <a:ext cx="5699877" cy="30527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F40C9C-45C0-48DF-AFC1-F70623AE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3238" r="8750" b="6037"/>
          <a:stretch/>
        </p:blipFill>
        <p:spPr>
          <a:xfrm>
            <a:off x="6035318" y="2280918"/>
            <a:ext cx="5634883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469098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DOMENICALI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</a:t>
            </a:r>
            <a:r>
              <a:rPr lang="it-IT" sz="1800" i="1" dirty="0"/>
              <a:t>modello lineare</a:t>
            </a:r>
            <a:r>
              <a:rPr lang="it-IT" sz="1800" dirty="0"/>
              <a:t>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695276" y="51893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105023D-91EE-416F-8239-D28EF9ED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88" y="1319997"/>
            <a:ext cx="6513888" cy="5454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939AE6-13C3-4358-88FB-9D41BBE3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0496"/>
            <a:ext cx="555389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A9A806-950A-46DC-91C1-A41DD318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2167" y="590790"/>
            <a:ext cx="10144654" cy="276201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pPr algn="just"/>
            <a:r>
              <a:rPr lang="it-IT" sz="2800" dirty="0"/>
              <a:t>Nella fase di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modello </a:t>
            </a:r>
            <a:r>
              <a:rPr lang="it-IT" sz="2800" dirty="0"/>
              <a:t>abbiamo scelto di identificare sul primo anno e di validare sul secondo. Invece, per la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del terzo anno </a:t>
            </a:r>
            <a:r>
              <a:rPr lang="it-IT" sz="2800" dirty="0"/>
              <a:t>l’identificazione viene effettuata sul secondo anno piuttosto che sul primo o sulla media tra i due, poiché è più probabile che i consumi del terzo anno siano più simili a quelli del secondo rispetto che a quelli del primo. </a:t>
            </a:r>
          </a:p>
        </p:txBody>
      </p:sp>
    </p:spTree>
    <p:extLst>
      <p:ext uri="{BB962C8B-B14F-4D97-AF65-F5344CB8AC3E}">
        <p14:creationId xmlns:p14="http://schemas.microsoft.com/office/powerpoint/2010/main" val="398433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1" y="2668058"/>
            <a:ext cx="10606483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abbiamo utilizzato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61766D7-8B8E-44FF-82B1-9140128A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4362"/>
          <a:stretch/>
        </p:blipFill>
        <p:spPr>
          <a:xfrm>
            <a:off x="0" y="2448906"/>
            <a:ext cx="5800725" cy="3138366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3F4C665-6571-43AB-93C1-DF792519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5058"/>
          <a:stretch/>
        </p:blipFill>
        <p:spPr>
          <a:xfrm>
            <a:off x="6006175" y="2448906"/>
            <a:ext cx="6138897" cy="334269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50925" y="4694167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416871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668</TotalTime>
  <Words>793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DOMENICALI </vt:lpstr>
      <vt:lpstr>INDIVIDUAZIONE DEL TREND</vt:lpstr>
      <vt:lpstr>Presentazione standard di PowerPoint</vt:lpstr>
      <vt:lpstr>Presentazione standard di PowerPoint</vt:lpstr>
      <vt:lpstr>Primo approccio:  modelli polinomiali </vt:lpstr>
      <vt:lpstr>Modelli con overfitting </vt:lpstr>
      <vt:lpstr>Modello del 4° ordine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Quarto approccio:  SOMMA MODELLI CON Stagionalità </vt:lpstr>
      <vt:lpstr>Presentazione standard di PowerPoint</vt:lpstr>
      <vt:lpstr>Modello orario </vt:lpstr>
      <vt:lpstr>scelta del numero di armoniche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Noemi Cardillo</cp:lastModifiedBy>
  <cp:revision>63</cp:revision>
  <dcterms:created xsi:type="dcterms:W3CDTF">2019-04-23T13:10:03Z</dcterms:created>
  <dcterms:modified xsi:type="dcterms:W3CDTF">2019-05-17T12:55:28Z</dcterms:modified>
</cp:coreProperties>
</file>