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68" r:id="rId6"/>
    <p:sldId id="260" r:id="rId7"/>
    <p:sldId id="259" r:id="rId8"/>
    <p:sldId id="272" r:id="rId9"/>
    <p:sldId id="281" r:id="rId10"/>
    <p:sldId id="266" r:id="rId11"/>
    <p:sldId id="270" r:id="rId12"/>
    <p:sldId id="261" r:id="rId13"/>
    <p:sldId id="271" r:id="rId14"/>
    <p:sldId id="274" r:id="rId15"/>
    <p:sldId id="276" r:id="rId16"/>
    <p:sldId id="277" r:id="rId17"/>
    <p:sldId id="278" r:id="rId18"/>
    <p:sldId id="279" r:id="rId19"/>
    <p:sldId id="285" r:id="rId20"/>
    <p:sldId id="286" r:id="rId21"/>
    <p:sldId id="283" r:id="rId22"/>
    <p:sldId id="284" r:id="rId23"/>
    <p:sldId id="287" r:id="rId24"/>
    <p:sldId id="290" r:id="rId25"/>
    <p:sldId id="288" r:id="rId26"/>
    <p:sldId id="289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06609" y="2775818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96866" y="5524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FA7537-3C36-483F-AE14-7EFBD3B1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887" r="7237" b="1095"/>
          <a:stretch/>
        </p:blipFill>
        <p:spPr>
          <a:xfrm>
            <a:off x="5638801" y="1295400"/>
            <a:ext cx="6553200" cy="5491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73C3639-2E32-4B01-8438-2E581D97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155476"/>
            <a:ext cx="5553895" cy="110505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44ABDD-EB3B-4FCE-85BC-5D03B946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1" y="5453660"/>
            <a:ext cx="8192406" cy="4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di modelli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ed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336274" y="578485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Gli andamenti orari nell’arco di una giornata risultano essere </a:t>
            </a:r>
            <a:r>
              <a:rPr lang="it-IT" i="1" dirty="0"/>
              <a:t>diversi</a:t>
            </a:r>
            <a:r>
              <a:rPr lang="it-IT" dirty="0"/>
              <a:t> in base alla stagione. Considerare le stagioni potrebbe portare ad un miglioramento della precisione rispetto al modello precedente.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95695"/>
            <a:ext cx="10130516" cy="2615694"/>
          </a:xfrm>
        </p:spPr>
        <p:txBody>
          <a:bodyPr>
            <a:noAutofit/>
          </a:bodyPr>
          <a:lstStyle/>
          <a:p>
            <a:r>
              <a:rPr lang="it-IT" sz="2400" dirty="0"/>
              <a:t>L’andamento sulle 24 ore dei consumi è stato stimato separatamente per le quattro stagioni. </a:t>
            </a:r>
            <a:br>
              <a:rPr lang="it-IT" sz="2400" dirty="0"/>
            </a:br>
            <a:r>
              <a:rPr lang="it-IT" sz="24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A9A806-950A-46DC-91C1-A41DD318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167" y="590790"/>
            <a:ext cx="10144654" cy="276201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pPr algn="r"/>
            <a:r>
              <a:rPr lang="it-IT" sz="2800" dirty="0"/>
              <a:t>Nella fase di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modello </a:t>
            </a:r>
            <a:r>
              <a:rPr lang="it-IT" sz="2800" dirty="0"/>
              <a:t>abbiamo scelto di identificare sul primo anno e di validare sul secondo. Invece, per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del terzo anno </a:t>
            </a:r>
            <a:r>
              <a:rPr lang="it-IT" sz="2800" dirty="0"/>
              <a:t>l’identificazione viene effettuata sul </a:t>
            </a:r>
            <a:r>
              <a:rPr lang="it-IT" sz="2800" i="1" dirty="0">
                <a:solidFill>
                  <a:schemeClr val="accent6">
                    <a:lumMod val="50000"/>
                  </a:schemeClr>
                </a:solidFill>
              </a:rPr>
              <a:t>secondo anno </a:t>
            </a:r>
            <a:r>
              <a:rPr lang="it-IT" sz="2800" dirty="0"/>
              <a:t>piuttosto che sul primo o sulla media tra i due, poiché è più probabile che i consumi del terzo anno siano simili a quelli del secondo. </a:t>
            </a:r>
          </a:p>
        </p:txBody>
      </p:sp>
    </p:spTree>
    <p:extLst>
      <p:ext uri="{BB962C8B-B14F-4D97-AF65-F5344CB8AC3E}">
        <p14:creationId xmlns:p14="http://schemas.microsoft.com/office/powerpoint/2010/main" val="25846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Identificare un modello </a:t>
            </a:r>
            <a:r>
              <a:rPr lang="it-IT" sz="2800" dirty="0"/>
              <a:t>che segua l’andamento dei consumi elettrici della domenica in funzione del giorno e dell’ora;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Predire il consumo </a:t>
            </a:r>
            <a:r>
              <a:rPr lang="it-IT" sz="2800" dirty="0"/>
              <a:t>di una domenica  dell’anno successivo a quelli dati mediante una funzione Matlab che prenda in ingresso due scalari, ora e giorno.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F3E93-BA71-4BC0-8847-3CDA9C3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40" y="163926"/>
            <a:ext cx="6873240" cy="119528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scelta del numero di armoniche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DBC0656-3F0E-4F5C-B93F-B70DEBCF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68047"/>
              </p:ext>
            </p:extLst>
          </p:nvPr>
        </p:nvGraphicFramePr>
        <p:xfrm>
          <a:off x="620396" y="2445047"/>
          <a:ext cx="5344158" cy="323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3.6045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3.5967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3.5927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3.5929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3.5950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3.8832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2668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BB08D0-1927-4648-B289-A46024A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85990"/>
              </p:ext>
            </p:extLst>
          </p:nvPr>
        </p:nvGraphicFramePr>
        <p:xfrm>
          <a:off x="6096000" y="2469498"/>
          <a:ext cx="5344158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3.3668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3.2715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3.3077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3.2710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3.2783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8400-31B7-4465-8DE0-7B1D854BD18D}"/>
              </a:ext>
            </a:extLst>
          </p:cNvPr>
          <p:cNvSpPr txBox="1"/>
          <p:nvPr/>
        </p:nvSpPr>
        <p:spPr>
          <a:xfrm>
            <a:off x="614681" y="1630728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validazione, secondo anno identificazione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B86BA7-4618-4E67-8344-9B3A22ABD4E8}"/>
              </a:ext>
            </a:extLst>
          </p:cNvPr>
          <p:cNvSpPr txBox="1"/>
          <p:nvPr/>
        </p:nvSpPr>
        <p:spPr>
          <a:xfrm>
            <a:off x="6096000" y="163072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identificazione, secondo anno validazione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EA1DFA-6344-4F02-B856-D5F8DCB43BE9}"/>
              </a:ext>
            </a:extLst>
          </p:cNvPr>
          <p:cNvSpPr/>
          <p:nvPr/>
        </p:nvSpPr>
        <p:spPr>
          <a:xfrm>
            <a:off x="614681" y="5770744"/>
            <a:ext cx="1120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Nella prima tabella l’SSR aumenta di poco passando da 11 a 9 armoniche per le ore, si sceglie quindi questo secondo caso. Scelta finale: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armoniche per le ore, 5 per i giorni.</a:t>
            </a:r>
          </a:p>
        </p:txBody>
      </p:sp>
    </p:spTree>
    <p:extLst>
      <p:ext uri="{BB962C8B-B14F-4D97-AF65-F5344CB8AC3E}">
        <p14:creationId xmlns:p14="http://schemas.microsoft.com/office/powerpoint/2010/main" val="268942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334258" y="1840703"/>
            <a:ext cx="9708203" cy="499673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7811243" y="30182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736411" y="1132817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</a:t>
            </a:r>
          </a:p>
          <a:p>
            <a:pPr algn="r"/>
            <a:r>
              <a:rPr lang="it-IT" sz="2000" dirty="0"/>
              <a:t>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E2AC34-A537-4503-8462-052D4333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2" y="1447032"/>
            <a:ext cx="10989796" cy="2854364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22073"/>
              </p:ext>
            </p:extLst>
          </p:nvPr>
        </p:nvGraphicFramePr>
        <p:xfrm>
          <a:off x="601102" y="4448175"/>
          <a:ext cx="10910178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5089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3.27</a:t>
                      </a:r>
                      <a:r>
                        <a:rPr lang="it-IT" sz="1400" kern="1200" dirty="0">
                          <a:effectLst/>
                        </a:rPr>
                        <a:t>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3.19*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1.79*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1.29*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7928172" y="276225"/>
            <a:ext cx="1720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1896FC-541D-466F-B111-E3734AAB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91" y="3618436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Abbiamo utilizzato una rete neurale con uno strato nascosto da 11 neuroni, dando come dati di training i consumi del primo anno e come target i consumi del secondo anno, entrambi detrendizzati.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endParaRPr lang="it-IT" sz="2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158028-163D-4147-98FD-64D6E09763BC}"/>
              </a:ext>
            </a:extLst>
          </p:cNvPr>
          <p:cNvSpPr/>
          <p:nvPr/>
        </p:nvSpPr>
        <p:spPr>
          <a:xfrm>
            <a:off x="732191" y="1389257"/>
            <a:ext cx="10727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MODELLO DEFINITIVO:</a:t>
            </a:r>
          </a:p>
          <a:p>
            <a:pPr algn="ctr"/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IMPLEMENTAZIONE DI RETE NEURALE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35713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C09BE2-472F-4ED1-A8C4-D67C0777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8" y="2342322"/>
            <a:ext cx="5037175" cy="299639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E7804D-772B-40D2-829B-57E074A5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4" y="2434387"/>
            <a:ext cx="6230148" cy="198922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4C83835F-044C-40AF-AAB2-63BD80DFB9DA}"/>
              </a:ext>
            </a:extLst>
          </p:cNvPr>
          <p:cNvSpPr/>
          <p:nvPr/>
        </p:nvSpPr>
        <p:spPr>
          <a:xfrm>
            <a:off x="3742151" y="1022362"/>
            <a:ext cx="7909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RETE NEURALE E TRAINING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04183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3ABBD7F-0DD7-4A82-A29E-31D9A1E8F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26" y="1762539"/>
            <a:ext cx="7027834" cy="5270876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93608B-9B0C-431A-B2D0-7E787C95B474}"/>
              </a:ext>
            </a:extLst>
          </p:cNvPr>
          <p:cNvSpPr/>
          <p:nvPr/>
        </p:nvSpPr>
        <p:spPr>
          <a:xfrm>
            <a:off x="3596377" y="785788"/>
            <a:ext cx="8595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ISTOGRAMMA DEGLI ERRORI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57419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44E93B-6CEC-47B8-8B07-31E842A5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3513" r="7070" b="6366"/>
          <a:stretch/>
        </p:blipFill>
        <p:spPr>
          <a:xfrm>
            <a:off x="2101616" y="1649427"/>
            <a:ext cx="7988768" cy="5016417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B7A1208-22AA-4802-8C3E-CEDFC1E1E5AF}"/>
              </a:ext>
            </a:extLst>
          </p:cNvPr>
          <p:cNvSpPr/>
          <p:nvPr/>
        </p:nvSpPr>
        <p:spPr>
          <a:xfrm>
            <a:off x="5783661" y="67858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281823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2BA3998-7108-4366-A2F9-F8D1BD2E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05917"/>
              </p:ext>
            </p:extLst>
          </p:nvPr>
        </p:nvGraphicFramePr>
        <p:xfrm>
          <a:off x="638507" y="2331720"/>
          <a:ext cx="10914985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9896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/>
                        <a:t>SSR DI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800" dirty="0"/>
                        <a:t>POLINOMIALE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1.32*10</a:t>
                      </a:r>
                      <a:r>
                        <a:rPr lang="it-IT" sz="1800" kern="1200" baseline="30000" dirty="0">
                          <a:effectLst/>
                        </a:rPr>
                        <a:t>10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8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4.06*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800" dirty="0"/>
                        <a:t>SOMMA DI MODELLI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3.93*</a:t>
                      </a:r>
                      <a:r>
                        <a:rPr lang="it-IT" sz="1800" kern="1200" dirty="0">
                          <a:effectLst/>
                        </a:rPr>
                        <a:t>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800" dirty="0"/>
                        <a:t>SOMMA DI MODELLI CON STAGIONALITÁ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effectLst/>
                        </a:rPr>
                        <a:t>3.27*10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RETE NEURALE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2.28</a:t>
                      </a:r>
                      <a:r>
                        <a:rPr lang="it-IT" sz="1800" b="1" kern="1200" dirty="0">
                          <a:solidFill>
                            <a:srgbClr val="FF0000"/>
                          </a:solidFill>
                          <a:effectLst/>
                        </a:rPr>
                        <a:t>*10</a:t>
                      </a:r>
                      <a:r>
                        <a:rPr lang="it-IT" sz="1800" b="1" kern="1200" baseline="300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it-IT" sz="18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</a:tbl>
          </a:graphicData>
        </a:graphic>
      </p:graphicFrame>
      <p:sp>
        <p:nvSpPr>
          <p:cNvPr id="3" name="Rettangolo 2">
            <a:extLst>
              <a:ext uri="{FF2B5EF4-FFF2-40B4-BE49-F238E27FC236}">
                <a16:creationId xmlns:a16="http://schemas.microsoft.com/office/drawing/2014/main" id="{DC517E5E-F6BE-4143-B3B2-2017E8303998}"/>
              </a:ext>
            </a:extLst>
          </p:cNvPr>
          <p:cNvSpPr/>
          <p:nvPr/>
        </p:nvSpPr>
        <p:spPr>
          <a:xfrm>
            <a:off x="4975279" y="877367"/>
            <a:ext cx="62680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 FINALE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1828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identificazione</a:t>
            </a:r>
            <a:r>
              <a:rPr lang="it-IT" dirty="0"/>
              <a:t> vengono considerati solo i consumi relativi alle domeniche. Si nota infatti che questi seguono un andamento diverso rispetto agli altri giorni: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C1CF54-F1C8-45E2-9842-991D0504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75" r="8439" b="5213"/>
          <a:stretch/>
        </p:blipFill>
        <p:spPr>
          <a:xfrm>
            <a:off x="335441" y="2260290"/>
            <a:ext cx="5699877" cy="3052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F40C9C-45C0-48DF-AFC1-F70623AE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3238" r="8750" b="6037"/>
          <a:stretch/>
        </p:blipFill>
        <p:spPr>
          <a:xfrm>
            <a:off x="6035318" y="2280918"/>
            <a:ext cx="5634883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2" y="2668058"/>
            <a:ext cx="10130516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</a:t>
            </a:r>
            <a:r>
              <a:rPr lang="it-IT" sz="2400" dirty="0" err="1"/>
              <a:t>abbiamoo</a:t>
            </a:r>
            <a:r>
              <a:rPr lang="it-IT" sz="2400" dirty="0"/>
              <a:t> con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78917" y="4841805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4"/>
          <a:stretch/>
        </p:blipFill>
        <p:spPr>
          <a:xfrm>
            <a:off x="1468090" y="2672818"/>
            <a:ext cx="8926171" cy="15943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F85F6C1-A7E7-431D-A815-EEDC5F89D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0" y="4267200"/>
            <a:ext cx="4945962" cy="3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507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492</TotalTime>
  <Words>699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Primo approccio:  modelli polinomiali </vt:lpstr>
      <vt:lpstr>Modelli con overfitting </vt:lpstr>
      <vt:lpstr>Modello del 4° ordine</vt:lpstr>
      <vt:lpstr>Presentazione standard di PowerPoint</vt:lpstr>
      <vt:lpstr>INDIVIDUAZIONE DEL TREND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Quarto approccio:  SOMMA MODELLI CON Stagionalità </vt:lpstr>
      <vt:lpstr>Presentazione standard di PowerPoint</vt:lpstr>
      <vt:lpstr>Modello orario </vt:lpstr>
      <vt:lpstr>Presentazione standard di PowerPoint</vt:lpstr>
      <vt:lpstr>scelta del numero di armoniche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Simone Tartarotti</cp:lastModifiedBy>
  <cp:revision>47</cp:revision>
  <dcterms:created xsi:type="dcterms:W3CDTF">2019-04-23T13:10:03Z</dcterms:created>
  <dcterms:modified xsi:type="dcterms:W3CDTF">2019-05-10T11:04:52Z</dcterms:modified>
</cp:coreProperties>
</file>