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9" r:id="rId4"/>
    <p:sldId id="260" r:id="rId5"/>
    <p:sldId id="261" r:id="rId6"/>
    <p:sldId id="262" r:id="rId7"/>
    <p:sldId id="263" r:id="rId8"/>
    <p:sldId id="264" r:id="rId9"/>
    <p:sldId id="265" r:id="rId10"/>
    <p:sldId id="267" r:id="rId11"/>
    <p:sldId id="268" r:id="rId12"/>
    <p:sldId id="270"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600441-3AFD-426A-8C2E-0C0C85FAB901}" v="2" dt="2020-07-26T08:52:17.400"/>
    <p1510:client id="{26D35DC0-FBFE-430A-B8A8-93C24CF5E79B}" v="792" dt="2020-07-26T04:09:00.882"/>
    <p1510:client id="{7B515635-EC4A-4451-A2F7-0D8536703962}" v="1460" dt="2020-07-26T06:17:31.496"/>
    <p1510:client id="{A1984C48-88A3-4817-941F-FD48619E7EDC}" v="251" dt="2020-07-26T04:35:23.003"/>
    <p1510:client id="{EB69E492-2148-444C-9423-6009C527A2A7}" v="469" dt="2020-07-27T06:39:05.572"/>
    <p1510:client id="{EF93347B-2C27-49BC-B6F2-92ABE5AB4EDE}" v="566" dt="2020-07-25T05:53:45.0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2/3/2021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55046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18092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37589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83799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942513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55170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99290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00561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31937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74795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31982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80852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61450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31044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53595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39074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06999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2/3/2021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0728683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p:cNvSpPr>
            <a:spLocks noGrp="1"/>
          </p:cNvSpPr>
          <p:nvPr>
            <p:ph type="ctrTitle"/>
          </p:nvPr>
        </p:nvSpPr>
        <p:spPr>
          <a:xfrm>
            <a:off x="1018190" y="924232"/>
            <a:ext cx="8174971" cy="3285866"/>
          </a:xfrm>
        </p:spPr>
        <p:txBody>
          <a:bodyPr>
            <a:normAutofit/>
          </a:bodyPr>
          <a:lstStyle/>
          <a:p>
            <a:pPr algn="l"/>
            <a:r>
              <a:rPr lang="en-US" sz="6200" dirty="0"/>
              <a:t>Google PlayStore Data Analysis</a:t>
            </a:r>
          </a:p>
        </p:txBody>
      </p:sp>
      <p:sp>
        <p:nvSpPr>
          <p:cNvPr id="3" name="Subtitle 2"/>
          <p:cNvSpPr>
            <a:spLocks noGrp="1"/>
          </p:cNvSpPr>
          <p:nvPr>
            <p:ph type="subTitle" idx="1"/>
          </p:nvPr>
        </p:nvSpPr>
        <p:spPr>
          <a:xfrm>
            <a:off x="1018190" y="4210098"/>
            <a:ext cx="7178070" cy="863348"/>
          </a:xfrm>
        </p:spPr>
        <p:txBody>
          <a:bodyPr>
            <a:normAutofit/>
          </a:bodyPr>
          <a:lstStyle/>
          <a:p>
            <a:pPr algn="l"/>
            <a:r>
              <a:rPr lang="en-US"/>
              <a:t>Presented  By: Aditya Verma</a:t>
            </a:r>
          </a:p>
          <a:p>
            <a:pPr algn="l"/>
            <a:endParaRPr lang="en-US"/>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0A767-0043-4373-A56F-E1CF558B06AC}"/>
              </a:ext>
            </a:extLst>
          </p:cNvPr>
          <p:cNvSpPr>
            <a:spLocks noGrp="1"/>
          </p:cNvSpPr>
          <p:nvPr>
            <p:ph type="title"/>
          </p:nvPr>
        </p:nvSpPr>
        <p:spPr>
          <a:xfrm>
            <a:off x="1484311" y="-4313"/>
            <a:ext cx="10018713" cy="846826"/>
          </a:xfrm>
        </p:spPr>
        <p:txBody>
          <a:bodyPr/>
          <a:lstStyle/>
          <a:p>
            <a:r>
              <a:rPr lang="en-US"/>
              <a:t>No. Of Paid Applications</a:t>
            </a:r>
          </a:p>
        </p:txBody>
      </p:sp>
      <p:pic>
        <p:nvPicPr>
          <p:cNvPr id="4" name="Picture 4" descr="A close up of a logo&#10;&#10;Description automatically generated">
            <a:extLst>
              <a:ext uri="{FF2B5EF4-FFF2-40B4-BE49-F238E27FC236}">
                <a16:creationId xmlns:a16="http://schemas.microsoft.com/office/drawing/2014/main" id="{334E6DE8-4F42-47A5-8339-1E66715C10D1}"/>
              </a:ext>
            </a:extLst>
          </p:cNvPr>
          <p:cNvPicPr>
            <a:picLocks noChangeAspect="1"/>
          </p:cNvPicPr>
          <p:nvPr/>
        </p:nvPicPr>
        <p:blipFill>
          <a:blip r:embed="rId2"/>
          <a:stretch>
            <a:fillRect/>
          </a:stretch>
        </p:blipFill>
        <p:spPr>
          <a:xfrm>
            <a:off x="3467460" y="996442"/>
            <a:ext cx="6062212" cy="4045607"/>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1EA155E3-EC50-427E-B5A0-D9C646E4C470}"/>
              </a:ext>
            </a:extLst>
          </p:cNvPr>
          <p:cNvSpPr txBox="1"/>
          <p:nvPr/>
        </p:nvSpPr>
        <p:spPr>
          <a:xfrm>
            <a:off x="3473570" y="5357004"/>
            <a:ext cx="612187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Through this Pie Chart we can depict the number of Paid Applications and in which Category they lie.</a:t>
            </a:r>
            <a:endParaRPr lang="en-US"/>
          </a:p>
        </p:txBody>
      </p:sp>
    </p:spTree>
    <p:extLst>
      <p:ext uri="{BB962C8B-B14F-4D97-AF65-F5344CB8AC3E}">
        <p14:creationId xmlns:p14="http://schemas.microsoft.com/office/powerpoint/2010/main" val="3127778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0D4EE-8772-492E-A78B-F06B9BEC8093}"/>
              </a:ext>
            </a:extLst>
          </p:cNvPr>
          <p:cNvSpPr>
            <a:spLocks noGrp="1"/>
          </p:cNvSpPr>
          <p:nvPr>
            <p:ph type="title"/>
          </p:nvPr>
        </p:nvSpPr>
        <p:spPr>
          <a:xfrm>
            <a:off x="1137947" y="-214746"/>
            <a:ext cx="10018713" cy="838200"/>
          </a:xfrm>
        </p:spPr>
        <p:txBody>
          <a:bodyPr>
            <a:normAutofit fontScale="90000"/>
          </a:bodyPr>
          <a:lstStyle/>
          <a:p>
            <a:r>
              <a:rPr lang="en-US"/>
              <a:t>Story line of Data to Analyze PlayStore Dataset</a:t>
            </a:r>
          </a:p>
        </p:txBody>
      </p:sp>
      <p:pic>
        <p:nvPicPr>
          <p:cNvPr id="4" name="Picture 4" descr="A picture containing bird&#10;&#10;Description automatically generated">
            <a:extLst>
              <a:ext uri="{FF2B5EF4-FFF2-40B4-BE49-F238E27FC236}">
                <a16:creationId xmlns:a16="http://schemas.microsoft.com/office/drawing/2014/main" id="{4808C80A-D2BE-4DF8-A37A-8BA0F498934C}"/>
              </a:ext>
            </a:extLst>
          </p:cNvPr>
          <p:cNvPicPr>
            <a:picLocks noChangeAspect="1"/>
          </p:cNvPicPr>
          <p:nvPr/>
        </p:nvPicPr>
        <p:blipFill>
          <a:blip r:embed="rId2"/>
          <a:stretch>
            <a:fillRect/>
          </a:stretch>
        </p:blipFill>
        <p:spPr>
          <a:xfrm>
            <a:off x="1698480" y="693593"/>
            <a:ext cx="2200275" cy="1175904"/>
          </a:xfrm>
          <a:prstGeom prst="rect">
            <a:avLst/>
          </a:prstGeom>
          <a:ln>
            <a:noFill/>
          </a:ln>
          <a:effectLst>
            <a:outerShdw blurRad="292100" dist="139700" dir="2700000" algn="tl" rotWithShape="0">
              <a:srgbClr val="333333">
                <a:alpha val="65000"/>
              </a:srgbClr>
            </a:outerShdw>
          </a:effectLst>
        </p:spPr>
      </p:pic>
      <p:pic>
        <p:nvPicPr>
          <p:cNvPr id="5" name="Picture 5" descr="A picture containing bird&#10;&#10;Description automatically generated">
            <a:extLst>
              <a:ext uri="{FF2B5EF4-FFF2-40B4-BE49-F238E27FC236}">
                <a16:creationId xmlns:a16="http://schemas.microsoft.com/office/drawing/2014/main" id="{1C3FFBBB-37FD-42B2-AF3C-91F503AF5281}"/>
              </a:ext>
            </a:extLst>
          </p:cNvPr>
          <p:cNvPicPr>
            <a:picLocks noChangeAspect="1"/>
          </p:cNvPicPr>
          <p:nvPr/>
        </p:nvPicPr>
        <p:blipFill>
          <a:blip r:embed="rId3"/>
          <a:stretch>
            <a:fillRect/>
          </a:stretch>
        </p:blipFill>
        <p:spPr>
          <a:xfrm>
            <a:off x="5375131" y="697922"/>
            <a:ext cx="2148320" cy="1167245"/>
          </a:xfrm>
          <a:prstGeom prst="rect">
            <a:avLst/>
          </a:prstGeom>
          <a:ln>
            <a:noFill/>
          </a:ln>
          <a:effectLst>
            <a:outerShdw blurRad="292100" dist="139700" dir="2700000" algn="tl" rotWithShape="0">
              <a:srgbClr val="333333">
                <a:alpha val="65000"/>
              </a:srgbClr>
            </a:outerShdw>
          </a:effectLst>
        </p:spPr>
      </p:pic>
      <p:pic>
        <p:nvPicPr>
          <p:cNvPr id="6" name="Picture 6" descr="A picture containing bird&#10;&#10;Description automatically generated">
            <a:extLst>
              <a:ext uri="{FF2B5EF4-FFF2-40B4-BE49-F238E27FC236}">
                <a16:creationId xmlns:a16="http://schemas.microsoft.com/office/drawing/2014/main" id="{B71A007A-D0F7-45B3-8205-7850D8A079D7}"/>
              </a:ext>
            </a:extLst>
          </p:cNvPr>
          <p:cNvPicPr>
            <a:picLocks noChangeAspect="1"/>
          </p:cNvPicPr>
          <p:nvPr/>
        </p:nvPicPr>
        <p:blipFill>
          <a:blip r:embed="rId4"/>
          <a:stretch>
            <a:fillRect/>
          </a:stretch>
        </p:blipFill>
        <p:spPr>
          <a:xfrm>
            <a:off x="8779021" y="697923"/>
            <a:ext cx="2087706" cy="1167245"/>
          </a:xfrm>
          <a:prstGeom prst="rect">
            <a:avLst/>
          </a:prstGeom>
          <a:ln>
            <a:noFill/>
          </a:ln>
          <a:effectLst>
            <a:outerShdw blurRad="292100" dist="139700" dir="2700000" algn="tl" rotWithShape="0">
              <a:srgbClr val="333333">
                <a:alpha val="65000"/>
              </a:srgbClr>
            </a:outerShdw>
          </a:effectLst>
        </p:spPr>
      </p:pic>
      <p:pic>
        <p:nvPicPr>
          <p:cNvPr id="7" name="Picture 7" descr="A screenshot of a cell phone&#10;&#10;Description automatically generated">
            <a:extLst>
              <a:ext uri="{FF2B5EF4-FFF2-40B4-BE49-F238E27FC236}">
                <a16:creationId xmlns:a16="http://schemas.microsoft.com/office/drawing/2014/main" id="{5FF359A7-F7F0-49DC-8E48-8F6D5597565D}"/>
              </a:ext>
            </a:extLst>
          </p:cNvPr>
          <p:cNvPicPr>
            <a:picLocks noChangeAspect="1"/>
          </p:cNvPicPr>
          <p:nvPr/>
        </p:nvPicPr>
        <p:blipFill>
          <a:blip r:embed="rId5"/>
          <a:stretch>
            <a:fillRect/>
          </a:stretch>
        </p:blipFill>
        <p:spPr>
          <a:xfrm>
            <a:off x="8769495" y="3006869"/>
            <a:ext cx="2079047" cy="1176770"/>
          </a:xfrm>
          <a:prstGeom prst="rect">
            <a:avLst/>
          </a:prstGeom>
          <a:ln>
            <a:noFill/>
          </a:ln>
          <a:effectLst>
            <a:outerShdw blurRad="292100" dist="139700" dir="2700000" algn="tl" rotWithShape="0">
              <a:srgbClr val="333333">
                <a:alpha val="65000"/>
              </a:srgbClr>
            </a:outerShdw>
          </a:effectLst>
        </p:spPr>
      </p:pic>
      <p:pic>
        <p:nvPicPr>
          <p:cNvPr id="8" name="Picture 8" descr="A picture containing bird&#10;&#10;Description automatically generated">
            <a:extLst>
              <a:ext uri="{FF2B5EF4-FFF2-40B4-BE49-F238E27FC236}">
                <a16:creationId xmlns:a16="http://schemas.microsoft.com/office/drawing/2014/main" id="{4C11C9CF-9658-4D55-B277-8063D7980F0B}"/>
              </a:ext>
            </a:extLst>
          </p:cNvPr>
          <p:cNvPicPr>
            <a:picLocks noChangeAspect="1"/>
          </p:cNvPicPr>
          <p:nvPr/>
        </p:nvPicPr>
        <p:blipFill>
          <a:blip r:embed="rId6"/>
          <a:stretch>
            <a:fillRect/>
          </a:stretch>
        </p:blipFill>
        <p:spPr>
          <a:xfrm>
            <a:off x="5449166" y="3002107"/>
            <a:ext cx="2069522" cy="1186296"/>
          </a:xfrm>
          <a:prstGeom prst="rect">
            <a:avLst/>
          </a:prstGeom>
          <a:ln>
            <a:noFill/>
          </a:ln>
          <a:effectLst>
            <a:outerShdw blurRad="292100" dist="139700" dir="2700000" algn="tl" rotWithShape="0">
              <a:srgbClr val="333333">
                <a:alpha val="65000"/>
              </a:srgbClr>
            </a:outerShdw>
          </a:effectLst>
        </p:spPr>
      </p:pic>
      <p:pic>
        <p:nvPicPr>
          <p:cNvPr id="9" name="Picture 9" descr="A screenshot of a cell phone&#10;&#10;Description automatically generated">
            <a:extLst>
              <a:ext uri="{FF2B5EF4-FFF2-40B4-BE49-F238E27FC236}">
                <a16:creationId xmlns:a16="http://schemas.microsoft.com/office/drawing/2014/main" id="{E8721401-0056-436E-9E32-7C85953BA0F2}"/>
              </a:ext>
            </a:extLst>
          </p:cNvPr>
          <p:cNvPicPr>
            <a:picLocks noChangeAspect="1"/>
          </p:cNvPicPr>
          <p:nvPr/>
        </p:nvPicPr>
        <p:blipFill>
          <a:blip r:embed="rId7"/>
          <a:stretch>
            <a:fillRect/>
          </a:stretch>
        </p:blipFill>
        <p:spPr>
          <a:xfrm>
            <a:off x="1694151" y="3007302"/>
            <a:ext cx="2208934" cy="1175904"/>
          </a:xfrm>
          <a:prstGeom prst="rect">
            <a:avLst/>
          </a:prstGeom>
          <a:ln>
            <a:noFill/>
          </a:ln>
          <a:effectLst>
            <a:outerShdw blurRad="292100" dist="139700" dir="2700000" algn="tl" rotWithShape="0">
              <a:srgbClr val="333333">
                <a:alpha val="65000"/>
              </a:srgbClr>
            </a:outerShdw>
          </a:effectLst>
        </p:spPr>
      </p:pic>
      <p:pic>
        <p:nvPicPr>
          <p:cNvPr id="10" name="Picture 10" descr="A screenshot of a cell phone&#10;&#10;Description automatically generated">
            <a:extLst>
              <a:ext uri="{FF2B5EF4-FFF2-40B4-BE49-F238E27FC236}">
                <a16:creationId xmlns:a16="http://schemas.microsoft.com/office/drawing/2014/main" id="{DD526CB4-8178-46BA-A0F8-C35BF96B083D}"/>
              </a:ext>
            </a:extLst>
          </p:cNvPr>
          <p:cNvPicPr>
            <a:picLocks noChangeAspect="1"/>
          </p:cNvPicPr>
          <p:nvPr/>
        </p:nvPicPr>
        <p:blipFill>
          <a:blip r:embed="rId8"/>
          <a:stretch>
            <a:fillRect/>
          </a:stretch>
        </p:blipFill>
        <p:spPr>
          <a:xfrm>
            <a:off x="1689822" y="5053012"/>
            <a:ext cx="2189884" cy="1185429"/>
          </a:xfrm>
          <a:prstGeom prst="rect">
            <a:avLst/>
          </a:prstGeom>
          <a:ln>
            <a:noFill/>
          </a:ln>
          <a:effectLst>
            <a:outerShdw blurRad="292100" dist="139700" dir="2700000" algn="tl" rotWithShape="0">
              <a:srgbClr val="333333">
                <a:alpha val="65000"/>
              </a:srgbClr>
            </a:outerShdw>
          </a:effectLst>
        </p:spPr>
      </p:pic>
      <p:cxnSp>
        <p:nvCxnSpPr>
          <p:cNvPr id="11" name="Straight Arrow Connector 10">
            <a:extLst>
              <a:ext uri="{FF2B5EF4-FFF2-40B4-BE49-F238E27FC236}">
                <a16:creationId xmlns:a16="http://schemas.microsoft.com/office/drawing/2014/main" id="{E5892435-7D16-486C-A6C7-A7C1793687D5}"/>
              </a:ext>
            </a:extLst>
          </p:cNvPr>
          <p:cNvCxnSpPr/>
          <p:nvPr/>
        </p:nvCxnSpPr>
        <p:spPr>
          <a:xfrm>
            <a:off x="3906982" y="1253836"/>
            <a:ext cx="1413163" cy="138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06B53F3-327D-4670-8B78-6D24AFB953B0}"/>
              </a:ext>
            </a:extLst>
          </p:cNvPr>
          <p:cNvCxnSpPr/>
          <p:nvPr/>
        </p:nvCxnSpPr>
        <p:spPr>
          <a:xfrm>
            <a:off x="7568911" y="1272020"/>
            <a:ext cx="120534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6F2054F-4085-4C0F-B8AC-E367551388E4}"/>
              </a:ext>
            </a:extLst>
          </p:cNvPr>
          <p:cNvCxnSpPr/>
          <p:nvPr/>
        </p:nvCxnSpPr>
        <p:spPr>
          <a:xfrm>
            <a:off x="9873095" y="1969077"/>
            <a:ext cx="1"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E1933B0-F631-443D-B770-A390F5B0BD95}"/>
              </a:ext>
            </a:extLst>
          </p:cNvPr>
          <p:cNvCxnSpPr/>
          <p:nvPr/>
        </p:nvCxnSpPr>
        <p:spPr>
          <a:xfrm flipH="1">
            <a:off x="7591425" y="3580532"/>
            <a:ext cx="1149927"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3AF07C1-D7CB-4E5E-9965-467E96B3DD1A}"/>
              </a:ext>
            </a:extLst>
          </p:cNvPr>
          <p:cNvCxnSpPr/>
          <p:nvPr/>
        </p:nvCxnSpPr>
        <p:spPr>
          <a:xfrm flipH="1" flipV="1">
            <a:off x="4076700" y="3584863"/>
            <a:ext cx="128847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C5005D1-7A0E-48E7-A35C-162F6D896063}"/>
              </a:ext>
            </a:extLst>
          </p:cNvPr>
          <p:cNvCxnSpPr/>
          <p:nvPr/>
        </p:nvCxnSpPr>
        <p:spPr>
          <a:xfrm>
            <a:off x="2723285" y="4268065"/>
            <a:ext cx="13854" cy="7204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1567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D3136D15-1FBD-4E82-8A9B-0EB12078DDC5}"/>
              </a:ext>
            </a:extLst>
          </p:cNvPr>
          <p:cNvSpPr>
            <a:spLocks noGrp="1"/>
          </p:cNvSpPr>
          <p:nvPr>
            <p:ph type="title"/>
          </p:nvPr>
        </p:nvSpPr>
        <p:spPr>
          <a:xfrm>
            <a:off x="1018191" y="685800"/>
            <a:ext cx="7411825" cy="1752599"/>
          </a:xfrm>
        </p:spPr>
        <p:txBody>
          <a:bodyPr>
            <a:normAutofit/>
          </a:bodyPr>
          <a:lstStyle/>
          <a:p>
            <a:pPr algn="l"/>
            <a:r>
              <a:rPr lang="en-US" dirty="0"/>
              <a:t>Conclusion</a:t>
            </a:r>
            <a:endParaRPr lang="en-US"/>
          </a:p>
        </p:txBody>
      </p:sp>
      <p:sp>
        <p:nvSpPr>
          <p:cNvPr id="3" name="Content Placeholder 2">
            <a:extLst>
              <a:ext uri="{FF2B5EF4-FFF2-40B4-BE49-F238E27FC236}">
                <a16:creationId xmlns:a16="http://schemas.microsoft.com/office/drawing/2014/main" id="{54D03305-6976-4521-A424-1F8F3DFEDE7F}"/>
              </a:ext>
            </a:extLst>
          </p:cNvPr>
          <p:cNvSpPr>
            <a:spLocks noGrp="1"/>
          </p:cNvSpPr>
          <p:nvPr>
            <p:ph idx="1"/>
          </p:nvPr>
        </p:nvSpPr>
        <p:spPr>
          <a:xfrm>
            <a:off x="1018190" y="2666999"/>
            <a:ext cx="7243603" cy="2719193"/>
          </a:xfrm>
        </p:spPr>
        <p:txBody>
          <a:bodyPr anchor="t">
            <a:normAutofit/>
          </a:bodyPr>
          <a:lstStyle/>
          <a:p>
            <a:r>
              <a:rPr lang="en-US" sz="1800" dirty="0"/>
              <a:t>Talking about the conclusion we can conclude the dataset we have used contains immense possibilities to improve business values and have a positive impact.</a:t>
            </a:r>
          </a:p>
          <a:p>
            <a:r>
              <a:rPr lang="en-US" sz="1800" dirty="0"/>
              <a:t>We can also use this analysis to identify the Categories and Stats of the most installed applications on the PlayStore.</a:t>
            </a:r>
          </a:p>
        </p:txBody>
      </p:sp>
    </p:spTree>
    <p:extLst>
      <p:ext uri="{BB962C8B-B14F-4D97-AF65-F5344CB8AC3E}">
        <p14:creationId xmlns:p14="http://schemas.microsoft.com/office/powerpoint/2010/main" val="80526672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1"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3"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4"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8" name="Rectangle 17">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1"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2"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3"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4"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5"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6"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4" name="TextBox 3">
            <a:extLst>
              <a:ext uri="{FF2B5EF4-FFF2-40B4-BE49-F238E27FC236}">
                <a16:creationId xmlns:a16="http://schemas.microsoft.com/office/drawing/2014/main" id="{E69AC998-34F5-49FA-8415-8AB13F0887F1}"/>
              </a:ext>
            </a:extLst>
          </p:cNvPr>
          <p:cNvSpPr txBox="1"/>
          <p:nvPr/>
        </p:nvSpPr>
        <p:spPr>
          <a:xfrm>
            <a:off x="1018190" y="924232"/>
            <a:ext cx="8174971" cy="3285866"/>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457200">
              <a:spcBef>
                <a:spcPct val="0"/>
              </a:spcBef>
              <a:spcAft>
                <a:spcPts val="600"/>
              </a:spcAft>
            </a:pPr>
            <a:r>
              <a:rPr lang="en-US" sz="6200">
                <a:ln w="3175" cmpd="sng">
                  <a:noFill/>
                </a:ln>
                <a:latin typeface="+mj-lt"/>
                <a:ea typeface="+mj-ea"/>
                <a:cs typeface="+mj-cs"/>
              </a:rPr>
              <a:t>Thank You</a:t>
            </a:r>
          </a:p>
        </p:txBody>
      </p:sp>
      <p:sp>
        <p:nvSpPr>
          <p:cNvPr id="5" name="TextBox 4">
            <a:extLst>
              <a:ext uri="{FF2B5EF4-FFF2-40B4-BE49-F238E27FC236}">
                <a16:creationId xmlns:a16="http://schemas.microsoft.com/office/drawing/2014/main" id="{9952F890-7E14-41AF-A569-30D023499534}"/>
              </a:ext>
            </a:extLst>
          </p:cNvPr>
          <p:cNvSpPr txBox="1"/>
          <p:nvPr/>
        </p:nvSpPr>
        <p:spPr>
          <a:xfrm>
            <a:off x="1018190" y="4210098"/>
            <a:ext cx="7178070" cy="86334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ct val="20000"/>
              </a:spcBef>
              <a:spcAft>
                <a:spcPts val="600"/>
              </a:spcAft>
              <a:buClr>
                <a:schemeClr val="accent1">
                  <a:lumMod val="75000"/>
                </a:schemeClr>
              </a:buClr>
              <a:buSzPct val="145000"/>
            </a:pPr>
            <a:r>
              <a:rPr lang="en-US" sz="2100"/>
              <a:t>Contact: verma.adiya3636@gmail.com</a:t>
            </a:r>
          </a:p>
        </p:txBody>
      </p:sp>
    </p:spTree>
    <p:extLst>
      <p:ext uri="{BB962C8B-B14F-4D97-AF65-F5344CB8AC3E}">
        <p14:creationId xmlns:p14="http://schemas.microsoft.com/office/powerpoint/2010/main" val="16571912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F1820C5D-AE87-48D0-97D1-516AD65F7B5B}"/>
              </a:ext>
            </a:extLst>
          </p:cNvPr>
          <p:cNvSpPr>
            <a:spLocks noGrp="1"/>
          </p:cNvSpPr>
          <p:nvPr>
            <p:ph type="title"/>
          </p:nvPr>
        </p:nvSpPr>
        <p:spPr>
          <a:xfrm>
            <a:off x="1018191" y="685800"/>
            <a:ext cx="7411825" cy="1752599"/>
          </a:xfrm>
        </p:spPr>
        <p:txBody>
          <a:bodyPr>
            <a:normAutofit/>
          </a:bodyPr>
          <a:lstStyle/>
          <a:p>
            <a:pPr algn="l"/>
            <a:r>
              <a:rPr lang="en-US"/>
              <a:t>About Dataset</a:t>
            </a:r>
          </a:p>
        </p:txBody>
      </p:sp>
      <p:sp>
        <p:nvSpPr>
          <p:cNvPr id="3" name="Content Placeholder 2">
            <a:extLst>
              <a:ext uri="{FF2B5EF4-FFF2-40B4-BE49-F238E27FC236}">
                <a16:creationId xmlns:a16="http://schemas.microsoft.com/office/drawing/2014/main" id="{8C9DB85C-856D-472F-A98D-1F399CAC0A72}"/>
              </a:ext>
            </a:extLst>
          </p:cNvPr>
          <p:cNvSpPr>
            <a:spLocks noGrp="1"/>
          </p:cNvSpPr>
          <p:nvPr>
            <p:ph idx="1"/>
          </p:nvPr>
        </p:nvSpPr>
        <p:spPr>
          <a:xfrm>
            <a:off x="1018190" y="2666999"/>
            <a:ext cx="7243603" cy="2719193"/>
          </a:xfrm>
        </p:spPr>
        <p:txBody>
          <a:bodyPr anchor="t">
            <a:normAutofit/>
          </a:bodyPr>
          <a:lstStyle/>
          <a:p>
            <a:r>
              <a:rPr lang="en-US" sz="1800" dirty="0"/>
              <a:t>This Dataset downloaded from Kaggle is a web scraped data of nearly 10K PlayStore apps for analyzing the Android Market.</a:t>
            </a:r>
          </a:p>
          <a:p>
            <a:r>
              <a:rPr lang="en-US" sz="1800" dirty="0"/>
              <a:t>It consists of 10841 rows and 13 columns.</a:t>
            </a:r>
          </a:p>
          <a:p>
            <a:r>
              <a:rPr lang="en-US" sz="1800" dirty="0"/>
              <a:t>Some of the key features used for analysis are Category(of App), Rating, Reviews, Type(Free or Paid), Genres, Last Updated, Current Version, etc.</a:t>
            </a:r>
          </a:p>
        </p:txBody>
      </p:sp>
    </p:spTree>
    <p:extLst>
      <p:ext uri="{BB962C8B-B14F-4D97-AF65-F5344CB8AC3E}">
        <p14:creationId xmlns:p14="http://schemas.microsoft.com/office/powerpoint/2010/main" val="41805320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A2B85312-5639-49D1-B63A-24B9D9E772BA}"/>
              </a:ext>
            </a:extLst>
          </p:cNvPr>
          <p:cNvSpPr>
            <a:spLocks noGrp="1"/>
          </p:cNvSpPr>
          <p:nvPr>
            <p:ph type="title"/>
          </p:nvPr>
        </p:nvSpPr>
        <p:spPr>
          <a:xfrm>
            <a:off x="1018191" y="685800"/>
            <a:ext cx="7411825" cy="1752599"/>
          </a:xfrm>
        </p:spPr>
        <p:txBody>
          <a:bodyPr>
            <a:normAutofit/>
          </a:bodyPr>
          <a:lstStyle/>
          <a:p>
            <a:pPr algn="l"/>
            <a:r>
              <a:rPr lang="en-US" dirty="0"/>
              <a:t>Problem Statement</a:t>
            </a:r>
            <a:endParaRPr lang="en-US"/>
          </a:p>
        </p:txBody>
      </p:sp>
      <p:sp>
        <p:nvSpPr>
          <p:cNvPr id="3" name="Content Placeholder 2">
            <a:extLst>
              <a:ext uri="{FF2B5EF4-FFF2-40B4-BE49-F238E27FC236}">
                <a16:creationId xmlns:a16="http://schemas.microsoft.com/office/drawing/2014/main" id="{4C673CB4-D641-4122-A584-821B17748E9F}"/>
              </a:ext>
            </a:extLst>
          </p:cNvPr>
          <p:cNvSpPr>
            <a:spLocks noGrp="1"/>
          </p:cNvSpPr>
          <p:nvPr>
            <p:ph idx="1"/>
          </p:nvPr>
        </p:nvSpPr>
        <p:spPr>
          <a:xfrm>
            <a:off x="1018190" y="2666999"/>
            <a:ext cx="7243603" cy="2719193"/>
          </a:xfrm>
        </p:spPr>
        <p:txBody>
          <a:bodyPr anchor="t">
            <a:normAutofit/>
          </a:bodyPr>
          <a:lstStyle/>
          <a:p>
            <a:pPr marL="0" indent="0">
              <a:buNone/>
            </a:pPr>
            <a:r>
              <a:rPr lang="en-US" sz="1800" dirty="0"/>
              <a:t>How the performance of the apps can be improved from the reviews obtained and different patterns that could be found to get more business value out of the same (using the dataset).</a:t>
            </a:r>
            <a:endParaRPr lang="en-US" dirty="0"/>
          </a:p>
        </p:txBody>
      </p:sp>
    </p:spTree>
    <p:extLst>
      <p:ext uri="{BB962C8B-B14F-4D97-AF65-F5344CB8AC3E}">
        <p14:creationId xmlns:p14="http://schemas.microsoft.com/office/powerpoint/2010/main" val="67462077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D890F-BC79-4D1F-8B7E-5DCD56ABD465}"/>
              </a:ext>
            </a:extLst>
          </p:cNvPr>
          <p:cNvSpPr>
            <a:spLocks noGrp="1"/>
          </p:cNvSpPr>
          <p:nvPr>
            <p:ph type="title"/>
          </p:nvPr>
        </p:nvSpPr>
        <p:spPr>
          <a:xfrm>
            <a:off x="1484311" y="110706"/>
            <a:ext cx="10018713" cy="1033732"/>
          </a:xfrm>
        </p:spPr>
        <p:txBody>
          <a:bodyPr/>
          <a:lstStyle/>
          <a:p>
            <a:r>
              <a:rPr lang="en-US"/>
              <a:t>No. Of Applications per Catagory</a:t>
            </a:r>
          </a:p>
        </p:txBody>
      </p:sp>
      <p:pic>
        <p:nvPicPr>
          <p:cNvPr id="13" name="Picture 13" descr="A screenshot of a cell phone&#10;&#10;Description automatically generated">
            <a:extLst>
              <a:ext uri="{FF2B5EF4-FFF2-40B4-BE49-F238E27FC236}">
                <a16:creationId xmlns:a16="http://schemas.microsoft.com/office/drawing/2014/main" id="{B9F1508B-459B-43B3-821E-4B309DCAA296}"/>
              </a:ext>
            </a:extLst>
          </p:cNvPr>
          <p:cNvPicPr>
            <a:picLocks noChangeAspect="1"/>
          </p:cNvPicPr>
          <p:nvPr/>
        </p:nvPicPr>
        <p:blipFill>
          <a:blip r:embed="rId2"/>
          <a:stretch>
            <a:fillRect/>
          </a:stretch>
        </p:blipFill>
        <p:spPr>
          <a:xfrm>
            <a:off x="2481533" y="1148677"/>
            <a:ext cx="8537274" cy="4186835"/>
          </a:xfrm>
          <a:prstGeom prst="rect">
            <a:avLst/>
          </a:prstGeom>
          <a:ln>
            <a:noFill/>
          </a:ln>
          <a:effectLst>
            <a:outerShdw blurRad="292100" dist="139700" dir="2700000" algn="tl" rotWithShape="0">
              <a:srgbClr val="333333">
                <a:alpha val="65000"/>
              </a:srgbClr>
            </a:outerShdw>
          </a:effectLst>
        </p:spPr>
      </p:pic>
      <p:sp>
        <p:nvSpPr>
          <p:cNvPr id="14" name="TextBox 13">
            <a:extLst>
              <a:ext uri="{FF2B5EF4-FFF2-40B4-BE49-F238E27FC236}">
                <a16:creationId xmlns:a16="http://schemas.microsoft.com/office/drawing/2014/main" id="{342395C3-4CD6-477B-81FB-BA91A4DB5005}"/>
              </a:ext>
            </a:extLst>
          </p:cNvPr>
          <p:cNvSpPr txBox="1"/>
          <p:nvPr/>
        </p:nvSpPr>
        <p:spPr>
          <a:xfrm>
            <a:off x="2481532" y="5601419"/>
            <a:ext cx="86379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Family, Games and Tools are some of the applications that are mostly downloaded</a:t>
            </a:r>
          </a:p>
        </p:txBody>
      </p:sp>
    </p:spTree>
    <p:extLst>
      <p:ext uri="{BB962C8B-B14F-4D97-AF65-F5344CB8AC3E}">
        <p14:creationId xmlns:p14="http://schemas.microsoft.com/office/powerpoint/2010/main" val="2859602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F112F-2FF8-4E19-9F6E-477694CBBEC0}"/>
              </a:ext>
            </a:extLst>
          </p:cNvPr>
          <p:cNvSpPr>
            <a:spLocks noGrp="1"/>
          </p:cNvSpPr>
          <p:nvPr>
            <p:ph type="title"/>
          </p:nvPr>
        </p:nvSpPr>
        <p:spPr>
          <a:xfrm>
            <a:off x="1484311" y="67573"/>
            <a:ext cx="10018713" cy="1004977"/>
          </a:xfrm>
        </p:spPr>
        <p:txBody>
          <a:bodyPr/>
          <a:lstStyle/>
          <a:p>
            <a:r>
              <a:rPr lang="en-US"/>
              <a:t>Percentage of Paid Vs Free Applications</a:t>
            </a:r>
          </a:p>
        </p:txBody>
      </p:sp>
      <p:pic>
        <p:nvPicPr>
          <p:cNvPr id="4" name="Picture 4" descr="A close up of a logo&#10;&#10;Description automatically generated">
            <a:extLst>
              <a:ext uri="{FF2B5EF4-FFF2-40B4-BE49-F238E27FC236}">
                <a16:creationId xmlns:a16="http://schemas.microsoft.com/office/drawing/2014/main" id="{8F1D3343-987A-49D1-B665-C16576EC864B}"/>
              </a:ext>
            </a:extLst>
          </p:cNvPr>
          <p:cNvPicPr>
            <a:picLocks noChangeAspect="1"/>
          </p:cNvPicPr>
          <p:nvPr/>
        </p:nvPicPr>
        <p:blipFill>
          <a:blip r:embed="rId2"/>
          <a:stretch>
            <a:fillRect/>
          </a:stretch>
        </p:blipFill>
        <p:spPr>
          <a:xfrm>
            <a:off x="3286665" y="1211091"/>
            <a:ext cx="6510067" cy="3501291"/>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9A5A528A-CD93-4973-8E6D-1871F5BBE490}"/>
              </a:ext>
            </a:extLst>
          </p:cNvPr>
          <p:cNvSpPr txBox="1"/>
          <p:nvPr/>
        </p:nvSpPr>
        <p:spPr>
          <a:xfrm>
            <a:off x="3286664" y="5083834"/>
            <a:ext cx="885357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b="1"/>
              <a:t>The Percentage of applications that were Free and Paid.</a:t>
            </a:r>
          </a:p>
          <a:p>
            <a:pPr marL="285750" indent="-285750">
              <a:buFont typeface="Arial" panose="020B0604020202020204" pitchFamily="34" charset="0"/>
              <a:buChar char="•"/>
            </a:pPr>
            <a:r>
              <a:rPr lang="en-US" b="1"/>
              <a:t>This Factor effects the Installation of applications the most.</a:t>
            </a:r>
          </a:p>
          <a:p>
            <a:pPr marL="285750" indent="-285750">
              <a:buFont typeface="Arial" panose="020B0604020202020204" pitchFamily="34" charset="0"/>
              <a:buChar char="•"/>
            </a:pPr>
            <a:r>
              <a:rPr lang="en-US" b="1"/>
              <a:t>Because the user generally tend to download free apps more compared to the paid one.</a:t>
            </a:r>
          </a:p>
        </p:txBody>
      </p:sp>
    </p:spTree>
    <p:extLst>
      <p:ext uri="{BB962C8B-B14F-4D97-AF65-F5344CB8AC3E}">
        <p14:creationId xmlns:p14="http://schemas.microsoft.com/office/powerpoint/2010/main" val="2561467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0A12A-79EB-424A-B400-2AFE04955C54}"/>
              </a:ext>
            </a:extLst>
          </p:cNvPr>
          <p:cNvSpPr>
            <a:spLocks noGrp="1"/>
          </p:cNvSpPr>
          <p:nvPr>
            <p:ph type="title"/>
          </p:nvPr>
        </p:nvSpPr>
        <p:spPr>
          <a:xfrm>
            <a:off x="1484311" y="139459"/>
            <a:ext cx="10018713" cy="875581"/>
          </a:xfrm>
        </p:spPr>
        <p:txBody>
          <a:bodyPr/>
          <a:lstStyle/>
          <a:p>
            <a:r>
              <a:rPr lang="en-US"/>
              <a:t>No. Of Applications according to their Genre</a:t>
            </a:r>
          </a:p>
        </p:txBody>
      </p:sp>
      <p:pic>
        <p:nvPicPr>
          <p:cNvPr id="4" name="Picture 4" descr="A screenshot of a cell phone&#10;&#10;Description automatically generated">
            <a:extLst>
              <a:ext uri="{FF2B5EF4-FFF2-40B4-BE49-F238E27FC236}">
                <a16:creationId xmlns:a16="http://schemas.microsoft.com/office/drawing/2014/main" id="{D0E36813-3EC0-43C2-8474-06C620E83680}"/>
              </a:ext>
            </a:extLst>
          </p:cNvPr>
          <p:cNvPicPr>
            <a:picLocks noChangeAspect="1"/>
          </p:cNvPicPr>
          <p:nvPr/>
        </p:nvPicPr>
        <p:blipFill>
          <a:blip r:embed="rId2"/>
          <a:stretch>
            <a:fillRect/>
          </a:stretch>
        </p:blipFill>
        <p:spPr>
          <a:xfrm>
            <a:off x="1935193" y="1019373"/>
            <a:ext cx="9155501" cy="4431066"/>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2773C644-CF03-4F94-8F70-6C7BE00E834F}"/>
              </a:ext>
            </a:extLst>
          </p:cNvPr>
          <p:cNvSpPr txBox="1"/>
          <p:nvPr/>
        </p:nvSpPr>
        <p:spPr>
          <a:xfrm>
            <a:off x="1935192" y="5601419"/>
            <a:ext cx="925614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Via Genre of the Apps we can predict that Tools, Entertainment and Education are the most liked Applications, or downloaded as the needs of the users.</a:t>
            </a:r>
          </a:p>
        </p:txBody>
      </p:sp>
    </p:spTree>
    <p:extLst>
      <p:ext uri="{BB962C8B-B14F-4D97-AF65-F5344CB8AC3E}">
        <p14:creationId xmlns:p14="http://schemas.microsoft.com/office/powerpoint/2010/main" val="3604739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A4E64-A34A-40E9-85EB-1DD030C2B756}"/>
              </a:ext>
            </a:extLst>
          </p:cNvPr>
          <p:cNvSpPr>
            <a:spLocks noGrp="1"/>
          </p:cNvSpPr>
          <p:nvPr>
            <p:ph type="title"/>
          </p:nvPr>
        </p:nvSpPr>
        <p:spPr>
          <a:xfrm>
            <a:off x="1484311" y="103909"/>
            <a:ext cx="10018713" cy="727363"/>
          </a:xfrm>
        </p:spPr>
        <p:txBody>
          <a:bodyPr/>
          <a:lstStyle/>
          <a:p>
            <a:r>
              <a:rPr lang="en-US"/>
              <a:t>No. Of Applications Updated Per Year</a:t>
            </a:r>
          </a:p>
        </p:txBody>
      </p:sp>
      <p:pic>
        <p:nvPicPr>
          <p:cNvPr id="4" name="Picture 4" descr="A screenshot of a cell phone&#10;&#10;Description automatically generated">
            <a:extLst>
              <a:ext uri="{FF2B5EF4-FFF2-40B4-BE49-F238E27FC236}">
                <a16:creationId xmlns:a16="http://schemas.microsoft.com/office/drawing/2014/main" id="{5A78B43C-08DE-4E06-896D-F62248F1299D}"/>
              </a:ext>
            </a:extLst>
          </p:cNvPr>
          <p:cNvPicPr>
            <a:picLocks noChangeAspect="1"/>
          </p:cNvPicPr>
          <p:nvPr/>
        </p:nvPicPr>
        <p:blipFill>
          <a:blip r:embed="rId2"/>
          <a:stretch>
            <a:fillRect/>
          </a:stretch>
        </p:blipFill>
        <p:spPr>
          <a:xfrm>
            <a:off x="2237117" y="1089275"/>
            <a:ext cx="8379124" cy="4632657"/>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3B8AB8D1-05CD-4E28-A4DE-D8B3D9328BFA}"/>
              </a:ext>
            </a:extLst>
          </p:cNvPr>
          <p:cNvSpPr txBox="1"/>
          <p:nvPr/>
        </p:nvSpPr>
        <p:spPr>
          <a:xfrm>
            <a:off x="2237117" y="5960853"/>
            <a:ext cx="809157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This Tree Map helps to identify the current Status of the Updated Applications &amp; their usage after being Installed.</a:t>
            </a:r>
          </a:p>
        </p:txBody>
      </p:sp>
    </p:spTree>
    <p:extLst>
      <p:ext uri="{BB962C8B-B14F-4D97-AF65-F5344CB8AC3E}">
        <p14:creationId xmlns:p14="http://schemas.microsoft.com/office/powerpoint/2010/main" val="4007114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D4570-5FBE-488E-A250-E74A86A9A5EF}"/>
              </a:ext>
            </a:extLst>
          </p:cNvPr>
          <p:cNvSpPr>
            <a:spLocks noGrp="1"/>
          </p:cNvSpPr>
          <p:nvPr>
            <p:ph type="title"/>
          </p:nvPr>
        </p:nvSpPr>
        <p:spPr>
          <a:xfrm>
            <a:off x="1570575" y="-4313"/>
            <a:ext cx="10018713" cy="1076864"/>
          </a:xfrm>
        </p:spPr>
        <p:txBody>
          <a:bodyPr>
            <a:normAutofit fontScale="90000"/>
          </a:bodyPr>
          <a:lstStyle/>
          <a:p>
            <a:r>
              <a:rPr lang="en-US"/>
              <a:t>No. of Applications depending on their Genres &amp; Ratings</a:t>
            </a:r>
          </a:p>
        </p:txBody>
      </p:sp>
      <p:pic>
        <p:nvPicPr>
          <p:cNvPr id="4" name="Picture 4" descr="A screenshot of a cell phone&#10;&#10;Description automatically generated">
            <a:extLst>
              <a:ext uri="{FF2B5EF4-FFF2-40B4-BE49-F238E27FC236}">
                <a16:creationId xmlns:a16="http://schemas.microsoft.com/office/drawing/2014/main" id="{E482A2B7-7596-4685-8DDC-52759C0BB2D0}"/>
              </a:ext>
            </a:extLst>
          </p:cNvPr>
          <p:cNvPicPr>
            <a:picLocks noChangeAspect="1"/>
          </p:cNvPicPr>
          <p:nvPr/>
        </p:nvPicPr>
        <p:blipFill>
          <a:blip r:embed="rId2"/>
          <a:stretch>
            <a:fillRect/>
          </a:stretch>
        </p:blipFill>
        <p:spPr>
          <a:xfrm>
            <a:off x="1805797" y="1273250"/>
            <a:ext cx="10032519" cy="3908934"/>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EE2920AD-DC2E-42B9-971B-90CD97C5AD11}"/>
              </a:ext>
            </a:extLst>
          </p:cNvPr>
          <p:cNvSpPr txBox="1"/>
          <p:nvPr/>
        </p:nvSpPr>
        <p:spPr>
          <a:xfrm>
            <a:off x="1805796" y="5587042"/>
            <a:ext cx="863791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a:t>The Dual-Axis graph shows multiple &amp; detailed information in a single view.</a:t>
            </a:r>
          </a:p>
          <a:p>
            <a:pPr marL="285750" indent="-285750">
              <a:buFont typeface="Arial"/>
              <a:buChar char="•"/>
            </a:pPr>
            <a:r>
              <a:rPr lang="en-US" b="1"/>
              <a:t>Line, from above graph it is clear that Tools &amp; Entertainment apps are downloaded the most and also have the highest ratings.</a:t>
            </a:r>
          </a:p>
          <a:p>
            <a:endParaRPr lang="en-US"/>
          </a:p>
        </p:txBody>
      </p:sp>
    </p:spTree>
    <p:extLst>
      <p:ext uri="{BB962C8B-B14F-4D97-AF65-F5344CB8AC3E}">
        <p14:creationId xmlns:p14="http://schemas.microsoft.com/office/powerpoint/2010/main" val="1279550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98E64-AB66-40AF-9444-6394382C64DC}"/>
              </a:ext>
            </a:extLst>
          </p:cNvPr>
          <p:cNvSpPr>
            <a:spLocks noGrp="1"/>
          </p:cNvSpPr>
          <p:nvPr>
            <p:ph type="title"/>
          </p:nvPr>
        </p:nvSpPr>
        <p:spPr>
          <a:xfrm>
            <a:off x="1484311" y="-4314"/>
            <a:ext cx="10018713" cy="1249392"/>
          </a:xfrm>
        </p:spPr>
        <p:txBody>
          <a:bodyPr>
            <a:normAutofit fontScale="90000"/>
          </a:bodyPr>
          <a:lstStyle/>
          <a:p>
            <a:r>
              <a:rPr lang="en-US"/>
              <a:t>Applications used on which Android Version with Reviews</a:t>
            </a:r>
          </a:p>
        </p:txBody>
      </p:sp>
      <p:pic>
        <p:nvPicPr>
          <p:cNvPr id="4" name="Picture 4" descr="A screenshot of a cell phone&#10;&#10;Description automatically generated">
            <a:extLst>
              <a:ext uri="{FF2B5EF4-FFF2-40B4-BE49-F238E27FC236}">
                <a16:creationId xmlns:a16="http://schemas.microsoft.com/office/drawing/2014/main" id="{750A5F34-C4D8-4AB3-8240-992B7013FF5F}"/>
              </a:ext>
            </a:extLst>
          </p:cNvPr>
          <p:cNvPicPr>
            <a:picLocks noChangeAspect="1"/>
          </p:cNvPicPr>
          <p:nvPr/>
        </p:nvPicPr>
        <p:blipFill>
          <a:blip r:embed="rId2"/>
          <a:stretch>
            <a:fillRect/>
          </a:stretch>
        </p:blipFill>
        <p:spPr>
          <a:xfrm>
            <a:off x="1820174" y="1241689"/>
            <a:ext cx="9759350" cy="3698886"/>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36FA98F6-14EE-4B33-BACB-FFFDD135A63B}"/>
              </a:ext>
            </a:extLst>
          </p:cNvPr>
          <p:cNvSpPr txBox="1"/>
          <p:nvPr/>
        </p:nvSpPr>
        <p:spPr>
          <a:xfrm>
            <a:off x="1820174" y="5457645"/>
            <a:ext cx="970184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This graph shows the no. Of apps &amp; no. Of reviews given by the user to the apps downloaded in different  Android Versions stated in the graph.</a:t>
            </a:r>
          </a:p>
        </p:txBody>
      </p:sp>
    </p:spTree>
    <p:extLst>
      <p:ext uri="{BB962C8B-B14F-4D97-AF65-F5344CB8AC3E}">
        <p14:creationId xmlns:p14="http://schemas.microsoft.com/office/powerpoint/2010/main" val="2697510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office theme</Template>
  <TotalTime>42</TotalTime>
  <Words>412</Words>
  <Application>Microsoft Office PowerPoint</Application>
  <PresentationFormat>Widescreen</PresentationFormat>
  <Paragraphs>31</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Corbel</vt:lpstr>
      <vt:lpstr>Parallax</vt:lpstr>
      <vt:lpstr>Google PlayStore Data Analysis</vt:lpstr>
      <vt:lpstr>About Dataset</vt:lpstr>
      <vt:lpstr>Problem Statement</vt:lpstr>
      <vt:lpstr>No. Of Applications per Catagory</vt:lpstr>
      <vt:lpstr>Percentage of Paid Vs Free Applications</vt:lpstr>
      <vt:lpstr>No. Of Applications according to their Genre</vt:lpstr>
      <vt:lpstr>No. Of Applications Updated Per Year</vt:lpstr>
      <vt:lpstr>No. of Applications depending on their Genres &amp; Ratings</vt:lpstr>
      <vt:lpstr>Applications used on which Android Version with Reviews</vt:lpstr>
      <vt:lpstr>No. Of Paid Applications</vt:lpstr>
      <vt:lpstr>Story line of Data to Analyze PlayStore Dataset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Aditya</cp:lastModifiedBy>
  <cp:revision>76</cp:revision>
  <dcterms:created xsi:type="dcterms:W3CDTF">2013-07-15T20:26:40Z</dcterms:created>
  <dcterms:modified xsi:type="dcterms:W3CDTF">2021-02-03T14:23:21Z</dcterms:modified>
</cp:coreProperties>
</file>