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670badb309ed787a/trai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ITYA\Desktop\Excel_Dashboard_Titanic_AdityaVerma.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ITYA\Desktop\Excel_Dashboard_Titanic_AdityaVerm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ITYA\Desktop\Excel_Dashboard_Titanic_AdityaVerm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ITYA\Desktop\Excel_Dashboard_Titanic_AdityaVerm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ITYA\Desktop\Excel_Dashboard_Titanic_AdityaVerm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ITYA\Desktop\Excel_Dashboard_Titanic_AdityaVerm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ITYA\Desktop\Excel_Dashboard_Titanic_AdityaVerm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ITYA\Desktop\Excel_Dashboard_Titanic_AdityaVerm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ITYA\Desktop\Excel_Dashboard_Titanic_AdityaVerm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[train.xlsx]MaleFemale!PivotTable1</c:name>
    <c:fmtId val="8"/>
  </c:pivotSource>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a:t>Male VS. Female</a:t>
            </a:r>
          </a:p>
        </c:rich>
      </c:tx>
      <c:layout>
        <c:manualLayout>
          <c:xMode val="edge"/>
          <c:yMode val="edge"/>
          <c:x val="0.24559798820221823"/>
          <c:y val="2.6663788937005013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3"/>
        <c:dLbl>
          <c:idx val="0"/>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7"/>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63500" sx="102000" sy="102000" algn="ctr" rotWithShape="0">
              <a:prstClr val="black">
                <a:alpha val="20000"/>
              </a:prstClr>
            </a:outerShdw>
          </a:effectLst>
        </c:spPr>
      </c:pivotFmt>
      <c:pivotFmt>
        <c:idx val="1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a:outerShdw blurRad="63500" sx="102000" sy="102000" algn="ctr" rotWithShape="0">
              <a:prstClr val="black">
                <a:alpha val="20000"/>
              </a:prstClr>
            </a:outerShdw>
          </a:effectLst>
        </c:spPr>
      </c:pivotFmt>
      <c:pivotFmt>
        <c:idx val="2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63500" sx="102000" sy="102000" algn="ctr" rotWithShape="0">
              <a:prstClr val="black">
                <a:alpha val="20000"/>
              </a:prstClr>
            </a:outerShdw>
          </a:effectLst>
        </c:spPr>
      </c:pivotFmt>
      <c:pivotFmt>
        <c:idx val="23"/>
        <c:spPr>
          <a:solidFill>
            <a:schemeClr val="accent2"/>
          </a:solidFill>
          <a:ln>
            <a:noFill/>
          </a:ln>
          <a:effectLst>
            <a:outerShdw blurRad="63500" sx="102000" sy="102000" algn="ctr" rotWithShape="0">
              <a:prstClr val="black">
                <a:alpha val="20000"/>
              </a:prstClr>
            </a:outerShdw>
          </a:effectLst>
        </c:spPr>
      </c:pivotFmt>
      <c:pivotFmt>
        <c:idx val="2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63500" sx="102000" sy="102000" algn="ctr" rotWithShape="0">
              <a:prstClr val="black">
                <a:alpha val="20000"/>
              </a:prstClr>
            </a:outerShdw>
          </a:effectLst>
        </c:spPr>
      </c:pivotFmt>
      <c:pivotFmt>
        <c:idx val="26"/>
        <c:spPr>
          <a:solidFill>
            <a:schemeClr val="accent2"/>
          </a:solidFill>
          <a:ln>
            <a:noFill/>
          </a:ln>
          <a:effectLst>
            <a:outerShdw blurRad="63500" sx="102000" sy="102000" algn="ctr" rotWithShape="0">
              <a:prstClr val="black">
                <a:alpha val="20000"/>
              </a:prstClr>
            </a:outerShdw>
          </a:effectLst>
        </c:spPr>
      </c:pivotFmt>
    </c:pivotFmts>
    <c:plotArea>
      <c:layout>
        <c:manualLayout>
          <c:layoutTarget val="inner"/>
          <c:xMode val="edge"/>
          <c:yMode val="edge"/>
          <c:x val="0.2864155263507871"/>
          <c:y val="0.20253968253968255"/>
          <c:w val="0.36636667229823561"/>
          <c:h val="0.72242424242424241"/>
        </c:manualLayout>
      </c:layout>
      <c:pieChart>
        <c:varyColors val="1"/>
        <c:ser>
          <c:idx val="0"/>
          <c:order val="0"/>
          <c:tx>
            <c:strRef>
              <c:f>MaleFemale!$B$3</c:f>
              <c:strCache>
                <c:ptCount val="1"/>
                <c:pt idx="0">
                  <c:v>Total</c:v>
                </c:pt>
              </c:strCache>
            </c:strRef>
          </c:tx>
          <c:dPt>
            <c:idx val="0"/>
            <c:bubble3D val="0"/>
            <c:explosion val="4"/>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631B-414D-9EA2-EB38AE3C05C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631B-414D-9EA2-EB38AE3C05C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631B-414D-9EA2-EB38AE3C05C6}"/>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631B-414D-9EA2-EB38AE3C05C6}"/>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631B-414D-9EA2-EB38AE3C05C6}"/>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MaleFemale!$A$4:$A$6</c:f>
              <c:strCache>
                <c:ptCount val="2"/>
                <c:pt idx="0">
                  <c:v>female</c:v>
                </c:pt>
                <c:pt idx="1">
                  <c:v>male</c:v>
                </c:pt>
              </c:strCache>
            </c:strRef>
          </c:cat>
          <c:val>
            <c:numRef>
              <c:f>MaleFemale!$B$4:$B$6</c:f>
              <c:numCache>
                <c:formatCode>General</c:formatCode>
                <c:ptCount val="2"/>
                <c:pt idx="0">
                  <c:v>231</c:v>
                </c:pt>
                <c:pt idx="1">
                  <c:v>109</c:v>
                </c:pt>
              </c:numCache>
            </c:numRef>
          </c:val>
          <c:extLst>
            <c:ext xmlns:c16="http://schemas.microsoft.com/office/drawing/2014/chart" uri="{C3380CC4-5D6E-409C-BE32-E72D297353CC}">
              <c16:uniqueId val="{00000005-631B-414D-9EA2-EB38AE3C05C6}"/>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[Excel_Dashboard_Titanic_AdityaVerma.xlsx]SurvivedVsFare!PivotTable4</c:name>
    <c:fmtId val="6"/>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Survived vs. Fare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s>
    <c:plotArea>
      <c:layout/>
      <c:barChart>
        <c:barDir val="col"/>
        <c:grouping val="clustered"/>
        <c:varyColors val="0"/>
        <c:ser>
          <c:idx val="0"/>
          <c:order val="0"/>
          <c:tx>
            <c:strRef>
              <c:f>SurvivedVsFare!$B$3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SurvivedVsFare!$A$4:$A$6</c:f>
              <c:strCache>
                <c:ptCount val="2"/>
                <c:pt idx="0">
                  <c:v>0</c:v>
                </c:pt>
                <c:pt idx="1">
                  <c:v>1</c:v>
                </c:pt>
              </c:strCache>
            </c:strRef>
          </c:cat>
          <c:val>
            <c:numRef>
              <c:f>SurvivedVsFare!$B$4:$B$6</c:f>
              <c:numCache>
                <c:formatCode>General</c:formatCode>
                <c:ptCount val="2"/>
                <c:pt idx="0">
                  <c:v>549</c:v>
                </c:pt>
                <c:pt idx="1">
                  <c:v>342</c:v>
                </c:pt>
              </c:numCache>
            </c:numRef>
          </c:val>
          <c:extLst>
            <c:ext xmlns:c16="http://schemas.microsoft.com/office/drawing/2014/chart" uri="{C3380CC4-5D6E-409C-BE32-E72D297353CC}">
              <c16:uniqueId val="{00000000-777F-4DAF-B599-BACA9CF78D01}"/>
            </c:ext>
          </c:extLst>
        </c:ser>
        <c:dLbls>
          <c:showLegendKey val="0"/>
          <c:showVal val="0"/>
          <c:showCatName val="0"/>
          <c:showSerName val="0"/>
          <c:showPercent val="0"/>
          <c:showBubbleSize val="0"/>
        </c:dLbls>
        <c:gapWidth val="100"/>
        <c:overlap val="-24"/>
        <c:axId val="732629368"/>
        <c:axId val="732633632"/>
      </c:barChart>
      <c:catAx>
        <c:axId val="7326293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2633632"/>
        <c:crosses val="autoZero"/>
        <c:auto val="1"/>
        <c:lblAlgn val="ctr"/>
        <c:lblOffset val="100"/>
        <c:noMultiLvlLbl val="0"/>
      </c:catAx>
      <c:valAx>
        <c:axId val="732633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2629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[Excel_Dashboard_Titanic_AdityaVerma.xlsx]MaleFemaleWRTsex!PivotTable1</c:name>
    <c:fmtId val="3"/>
  </c:pivotSource>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Male</a:t>
            </a:r>
            <a:r>
              <a:rPr lang="en-US" baseline="0" dirty="0"/>
              <a:t> Vs. female</a:t>
            </a:r>
            <a:endParaRPr lang="en-US" dirty="0"/>
          </a:p>
        </c:rich>
      </c:tx>
      <c:layout>
        <c:manualLayout>
          <c:xMode val="edge"/>
          <c:yMode val="edge"/>
          <c:x val="0.24758333333333332"/>
          <c:y val="6.9444444444444448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strRef>
              <c:f>MaleFemaleWRTsex!$B$3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F5DE-46BA-82A3-56D9F95F7E69}"/>
              </c:ext>
            </c:extLst>
          </c:dPt>
          <c:dPt>
            <c:idx val="1"/>
            <c:bubble3D val="0"/>
            <c:explosion val="6"/>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F5DE-46BA-82A3-56D9F95F7E69}"/>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F5DE-46BA-82A3-56D9F95F7E69}"/>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F5DE-46BA-82A3-56D9F95F7E69}"/>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MaleFemaleWRTsex!$A$4:$A$6</c:f>
              <c:strCache>
                <c:ptCount val="2"/>
                <c:pt idx="0">
                  <c:v>female</c:v>
                </c:pt>
                <c:pt idx="1">
                  <c:v>male</c:v>
                </c:pt>
              </c:strCache>
            </c:strRef>
          </c:cat>
          <c:val>
            <c:numRef>
              <c:f>MaleFemaleWRTsex!$B$4:$B$6</c:f>
              <c:numCache>
                <c:formatCode>General</c:formatCode>
                <c:ptCount val="2"/>
                <c:pt idx="0">
                  <c:v>81</c:v>
                </c:pt>
                <c:pt idx="1">
                  <c:v>468</c:v>
                </c:pt>
              </c:numCache>
            </c:numRef>
          </c:val>
          <c:extLst>
            <c:ext xmlns:c16="http://schemas.microsoft.com/office/drawing/2014/chart" uri="{C3380CC4-5D6E-409C-BE32-E72D297353CC}">
              <c16:uniqueId val="{00000004-F5DE-46BA-82A3-56D9F95F7E69}"/>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[Excel_Dashboard_Titanic_AdityaVerma.xlsx]Pclass!PivotTable2</c:name>
    <c:fmtId val="10"/>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Survived vs. Pclass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Pclass!$B$3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Pclass!$A$4:$A$7</c:f>
              <c:strCache>
                <c:ptCount val="3"/>
                <c:pt idx="0">
                  <c:v>1</c:v>
                </c:pt>
                <c:pt idx="1">
                  <c:v>2</c:v>
                </c:pt>
                <c:pt idx="2">
                  <c:v>3</c:v>
                </c:pt>
              </c:strCache>
            </c:strRef>
          </c:cat>
          <c:val>
            <c:numRef>
              <c:f>Pclass!$B$4:$B$7</c:f>
              <c:numCache>
                <c:formatCode>General</c:formatCode>
                <c:ptCount val="3"/>
                <c:pt idx="0">
                  <c:v>136</c:v>
                </c:pt>
                <c:pt idx="1">
                  <c:v>87</c:v>
                </c:pt>
                <c:pt idx="2">
                  <c:v>119</c:v>
                </c:pt>
              </c:numCache>
            </c:numRef>
          </c:val>
          <c:extLst>
            <c:ext xmlns:c16="http://schemas.microsoft.com/office/drawing/2014/chart" uri="{C3380CC4-5D6E-409C-BE32-E72D297353CC}">
              <c16:uniqueId val="{00000000-7A5C-4613-AF6D-FDFD9A263BCE}"/>
            </c:ext>
          </c:extLst>
        </c:ser>
        <c:dLbls>
          <c:showLegendKey val="0"/>
          <c:showVal val="0"/>
          <c:showCatName val="0"/>
          <c:showSerName val="0"/>
          <c:showPercent val="0"/>
          <c:showBubbleSize val="0"/>
        </c:dLbls>
        <c:gapWidth val="100"/>
        <c:overlap val="-24"/>
        <c:axId val="363310272"/>
        <c:axId val="363310600"/>
      </c:barChart>
      <c:catAx>
        <c:axId val="3633102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3310600"/>
        <c:crosses val="autoZero"/>
        <c:auto val="1"/>
        <c:lblAlgn val="ctr"/>
        <c:lblOffset val="100"/>
        <c:noMultiLvlLbl val="0"/>
      </c:catAx>
      <c:valAx>
        <c:axId val="363310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3310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[Excel_Dashboard_Titanic_AdityaVerma.xlsx]Pclass_non-survived!PivotTable2</c:name>
    <c:fmtId val="3"/>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Non-Survived  vs. Pclass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clustered"/>
        <c:varyColors val="0"/>
        <c:ser>
          <c:idx val="0"/>
          <c:order val="0"/>
          <c:tx>
            <c:strRef>
              <c:f>'Pclass_non-survived'!$B$3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'Pclass_non-survived'!$A$4:$A$7</c:f>
              <c:strCache>
                <c:ptCount val="3"/>
                <c:pt idx="0">
                  <c:v>1</c:v>
                </c:pt>
                <c:pt idx="1">
                  <c:v>2</c:v>
                </c:pt>
                <c:pt idx="2">
                  <c:v>3</c:v>
                </c:pt>
              </c:strCache>
            </c:strRef>
          </c:cat>
          <c:val>
            <c:numRef>
              <c:f>'Pclass_non-survived'!$B$4:$B$7</c:f>
              <c:numCache>
                <c:formatCode>General</c:formatCode>
                <c:ptCount val="3"/>
                <c:pt idx="0">
                  <c:v>80</c:v>
                </c:pt>
                <c:pt idx="1">
                  <c:v>97</c:v>
                </c:pt>
                <c:pt idx="2">
                  <c:v>372</c:v>
                </c:pt>
              </c:numCache>
            </c:numRef>
          </c:val>
          <c:extLst>
            <c:ext xmlns:c16="http://schemas.microsoft.com/office/drawing/2014/chart" uri="{C3380CC4-5D6E-409C-BE32-E72D297353CC}">
              <c16:uniqueId val="{00000000-9C2E-4C5A-9B73-530334A857EB}"/>
            </c:ext>
          </c:extLst>
        </c:ser>
        <c:dLbls>
          <c:showLegendKey val="0"/>
          <c:showVal val="0"/>
          <c:showCatName val="0"/>
          <c:showSerName val="0"/>
          <c:showPercent val="0"/>
          <c:showBubbleSize val="0"/>
        </c:dLbls>
        <c:gapWidth val="100"/>
        <c:overlap val="-24"/>
        <c:axId val="415410176"/>
        <c:axId val="415415096"/>
      </c:barChart>
      <c:catAx>
        <c:axId val="41541017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5415096"/>
        <c:crosses val="autoZero"/>
        <c:auto val="1"/>
        <c:lblAlgn val="ctr"/>
        <c:lblOffset val="100"/>
        <c:noMultiLvlLbl val="0"/>
      </c:catAx>
      <c:valAx>
        <c:axId val="415415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5410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[Excel_Dashboard_Titanic_AdityaVerma.xlsx]Embarked!PivotTable4</c:name>
    <c:fmtId val="1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Survived</a:t>
            </a:r>
            <a:r>
              <a:rPr lang="en-US" baseline="0" dirty="0"/>
              <a:t> vs. Embarked</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s>
    <c:plotArea>
      <c:layout/>
      <c:doughnutChart>
        <c:varyColors val="1"/>
        <c:ser>
          <c:idx val="0"/>
          <c:order val="0"/>
          <c:tx>
            <c:strRef>
              <c:f>Embarked!$B$3</c:f>
              <c:strCache>
                <c:ptCount val="1"/>
                <c:pt idx="0">
                  <c:v>Total</c:v>
                </c:pt>
              </c:strCache>
            </c:strRef>
          </c:tx>
          <c:dPt>
            <c:idx val="0"/>
            <c:bubble3D val="0"/>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38100" dist="25400" dir="5400000" rotWithShape="0">
                  <a:srgbClr val="000000">
                    <a:alpha val="25000"/>
                  </a:srgbClr>
                </a:outerShdw>
              </a:effectLst>
            </c:spPr>
            <c:extLst>
              <c:ext xmlns:c16="http://schemas.microsoft.com/office/drawing/2014/chart" uri="{C3380CC4-5D6E-409C-BE32-E72D297353CC}">
                <c16:uniqueId val="{00000001-3A60-47FB-95A2-D15856F8249D}"/>
              </c:ext>
            </c:extLst>
          </c:dPt>
          <c:dPt>
            <c:idx val="1"/>
            <c:bubble3D val="0"/>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38100" dist="25400" dir="5400000" rotWithShape="0">
                  <a:srgbClr val="000000">
                    <a:alpha val="25000"/>
                  </a:srgbClr>
                </a:outerShdw>
              </a:effectLst>
            </c:spPr>
            <c:extLst>
              <c:ext xmlns:c16="http://schemas.microsoft.com/office/drawing/2014/chart" uri="{C3380CC4-5D6E-409C-BE32-E72D297353CC}">
                <c16:uniqueId val="{00000003-3A60-47FB-95A2-D15856F8249D}"/>
              </c:ext>
            </c:extLst>
          </c:dPt>
          <c:dPt>
            <c:idx val="2"/>
            <c:bubble3D val="0"/>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38100" dist="25400" dir="5400000" rotWithShape="0">
                  <a:srgbClr val="000000">
                    <a:alpha val="25000"/>
                  </a:srgbClr>
                </a:outerShdw>
              </a:effectLst>
            </c:spPr>
            <c:extLst>
              <c:ext xmlns:c16="http://schemas.microsoft.com/office/drawing/2014/chart" uri="{C3380CC4-5D6E-409C-BE32-E72D297353CC}">
                <c16:uniqueId val="{00000005-3A60-47FB-95A2-D15856F8249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Embarked!$A$4:$A$7</c:f>
              <c:strCache>
                <c:ptCount val="3"/>
                <c:pt idx="0">
                  <c:v>C</c:v>
                </c:pt>
                <c:pt idx="1">
                  <c:v>Q</c:v>
                </c:pt>
                <c:pt idx="2">
                  <c:v>S</c:v>
                </c:pt>
              </c:strCache>
            </c:strRef>
          </c:cat>
          <c:val>
            <c:numRef>
              <c:f>Embarked!$B$4:$B$7</c:f>
              <c:numCache>
                <c:formatCode>General</c:formatCode>
                <c:ptCount val="3"/>
                <c:pt idx="0">
                  <c:v>168</c:v>
                </c:pt>
                <c:pt idx="1">
                  <c:v>77</c:v>
                </c:pt>
                <c:pt idx="2">
                  <c:v>644</c:v>
                </c:pt>
              </c:numCache>
            </c:numRef>
          </c:val>
          <c:extLst>
            <c:ext xmlns:c16="http://schemas.microsoft.com/office/drawing/2014/chart" uri="{C3380CC4-5D6E-409C-BE32-E72D297353CC}">
              <c16:uniqueId val="{00000006-3A60-47FB-95A2-D15856F8249D}"/>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[Excel_Dashboard_Titanic_AdityaVerma.xlsx]Siblings!PivotTable5</c:name>
    <c:fmtId val="50"/>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Survived</a:t>
            </a:r>
            <a:r>
              <a:rPr lang="en-US" baseline="0" dirty="0"/>
              <a:t> vs. SibSp</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gradFill rotWithShape="1">
            <a:gsLst>
              <a:gs pos="0">
                <a:schemeClr val="accent1">
                  <a:tint val="96000"/>
                  <a:lumMod val="104000"/>
                </a:schemeClr>
              </a:gs>
              <a:gs pos="100000">
                <a:schemeClr val="accent1">
                  <a:shade val="98000"/>
                  <a:lumMod val="94000"/>
                </a:schemeClr>
              </a:gs>
            </a:gsLst>
            <a:lin ang="5400000" scaled="0"/>
          </a:gradFill>
          <a:ln w="28575" cap="rnd">
            <a:solidFill>
              <a:schemeClr val="accent1"/>
            </a:solidFill>
            <a:round/>
          </a:ln>
          <a:effectLst/>
        </c:spPr>
        <c:marker>
          <c:symbol val="none"/>
        </c:marker>
      </c:pivotFmt>
    </c:pivotFmts>
    <c:plotArea>
      <c:layout/>
      <c:lineChart>
        <c:grouping val="standard"/>
        <c:varyColors val="0"/>
        <c:ser>
          <c:idx val="0"/>
          <c:order val="0"/>
          <c:tx>
            <c:strRef>
              <c:f>Siblings!$B$3</c:f>
              <c:strCache>
                <c:ptCount val="1"/>
                <c:pt idx="0">
                  <c:v>Total</c:v>
                </c:pt>
              </c:strCache>
            </c:strRef>
          </c:tx>
          <c:spPr>
            <a:ln w="34925" cap="rnd">
              <a:solidFill>
                <a:schemeClr val="accent1"/>
              </a:solidFill>
              <a:round/>
            </a:ln>
            <a:effectLst>
              <a:outerShdw blurRad="50800" dist="38100" dir="5400000" rotWithShape="0">
                <a:srgbClr val="000000">
                  <a:alpha val="60000"/>
                </a:srgbClr>
              </a:outerShdw>
            </a:effectLst>
          </c:spPr>
          <c:marker>
            <c:symbol val="none"/>
          </c:marker>
          <c:cat>
            <c:strRef>
              <c:f>Siblings!$A$4:$A$11</c:f>
              <c:strCache>
                <c:ptCount val="7"/>
                <c:pt idx="0">
                  <c:v>0</c:v>
                </c:pt>
                <c:pt idx="1">
                  <c:v>1</c:v>
                </c:pt>
                <c:pt idx="2">
                  <c:v>2</c:v>
                </c:pt>
                <c:pt idx="3">
                  <c:v>3</c:v>
                </c:pt>
                <c:pt idx="4">
                  <c:v>4</c:v>
                </c:pt>
                <c:pt idx="5">
                  <c:v>5</c:v>
                </c:pt>
                <c:pt idx="6">
                  <c:v>8</c:v>
                </c:pt>
              </c:strCache>
            </c:strRef>
          </c:cat>
          <c:val>
            <c:numRef>
              <c:f>Siblings!$B$4:$B$11</c:f>
              <c:numCache>
                <c:formatCode>General</c:formatCode>
                <c:ptCount val="7"/>
                <c:pt idx="0">
                  <c:v>608</c:v>
                </c:pt>
                <c:pt idx="1">
                  <c:v>209</c:v>
                </c:pt>
                <c:pt idx="2">
                  <c:v>28</c:v>
                </c:pt>
                <c:pt idx="3">
                  <c:v>16</c:v>
                </c:pt>
                <c:pt idx="4">
                  <c:v>18</c:v>
                </c:pt>
                <c:pt idx="5">
                  <c:v>5</c:v>
                </c:pt>
                <c:pt idx="6">
                  <c:v>7</c:v>
                </c:pt>
              </c:numCache>
            </c:numRef>
          </c:val>
          <c:smooth val="0"/>
          <c:extLst>
            <c:ext xmlns:c16="http://schemas.microsoft.com/office/drawing/2014/chart" uri="{C3380CC4-5D6E-409C-BE32-E72D297353CC}">
              <c16:uniqueId val="{00000000-CBBE-4A93-8F05-3100CFA1B9A7}"/>
            </c:ext>
          </c:extLst>
        </c:ser>
        <c:dLbls>
          <c:showLegendKey val="0"/>
          <c:showVal val="0"/>
          <c:showCatName val="0"/>
          <c:showSerName val="0"/>
          <c:showPercent val="0"/>
          <c:showBubbleSize val="0"/>
        </c:dLbls>
        <c:smooth val="0"/>
        <c:axId val="662749248"/>
        <c:axId val="662757448"/>
      </c:lineChart>
      <c:catAx>
        <c:axId val="6627492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2757448"/>
        <c:crosses val="autoZero"/>
        <c:auto val="1"/>
        <c:lblAlgn val="ctr"/>
        <c:lblOffset val="100"/>
        <c:noMultiLvlLbl val="0"/>
      </c:catAx>
      <c:valAx>
        <c:axId val="662757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2749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[Excel_Dashboard_Titanic_AdityaVerma.xlsx]ParentsChildrens!PivotTable7</c:name>
    <c:fmtId val="8"/>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Survived</a:t>
            </a:r>
            <a:r>
              <a:rPr lang="en-US" baseline="0" dirty="0"/>
              <a:t> vs. Parch</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s>
    <c:plotArea>
      <c:layout/>
      <c:lineChart>
        <c:grouping val="standard"/>
        <c:varyColors val="0"/>
        <c:ser>
          <c:idx val="0"/>
          <c:order val="0"/>
          <c:tx>
            <c:strRef>
              <c:f>ParentsChildrens!$B$3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ParentsChildrens!$A$4:$A$11</c:f>
              <c:strCache>
                <c:ptCount val="7"/>
                <c:pt idx="0">
                  <c:v>0</c:v>
                </c:pt>
                <c:pt idx="1">
                  <c:v>1</c:v>
                </c:pt>
                <c:pt idx="2">
                  <c:v>2</c:v>
                </c:pt>
                <c:pt idx="3">
                  <c:v>3</c:v>
                </c:pt>
                <c:pt idx="4">
                  <c:v>4</c:v>
                </c:pt>
                <c:pt idx="5">
                  <c:v>5</c:v>
                </c:pt>
                <c:pt idx="6">
                  <c:v>6</c:v>
                </c:pt>
              </c:strCache>
            </c:strRef>
          </c:cat>
          <c:val>
            <c:numRef>
              <c:f>ParentsChildrens!$B$4:$B$11</c:f>
              <c:numCache>
                <c:formatCode>General</c:formatCode>
                <c:ptCount val="7"/>
                <c:pt idx="0">
                  <c:v>678</c:v>
                </c:pt>
                <c:pt idx="1">
                  <c:v>118</c:v>
                </c:pt>
                <c:pt idx="2">
                  <c:v>80</c:v>
                </c:pt>
                <c:pt idx="3">
                  <c:v>5</c:v>
                </c:pt>
                <c:pt idx="4">
                  <c:v>4</c:v>
                </c:pt>
                <c:pt idx="5">
                  <c:v>5</c:v>
                </c:pt>
                <c:pt idx="6">
                  <c:v>1</c:v>
                </c:pt>
              </c:numCache>
            </c:numRef>
          </c:val>
          <c:smooth val="0"/>
          <c:extLst>
            <c:ext xmlns:c16="http://schemas.microsoft.com/office/drawing/2014/chart" uri="{C3380CC4-5D6E-409C-BE32-E72D297353CC}">
              <c16:uniqueId val="{00000000-C365-4E0E-BB34-6DF2A6C5E6B9}"/>
            </c:ext>
          </c:extLst>
        </c:ser>
        <c:dLbls>
          <c:showLegendKey val="0"/>
          <c:showVal val="0"/>
          <c:showCatName val="0"/>
          <c:showSerName val="0"/>
          <c:showPercent val="0"/>
          <c:showBubbleSize val="0"/>
        </c:dLbls>
        <c:marker val="1"/>
        <c:smooth val="0"/>
        <c:axId val="619312016"/>
        <c:axId val="619309392"/>
      </c:lineChart>
      <c:catAx>
        <c:axId val="61931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9309392"/>
        <c:crosses val="autoZero"/>
        <c:auto val="1"/>
        <c:lblAlgn val="ctr"/>
        <c:lblOffset val="100"/>
        <c:noMultiLvlLbl val="0"/>
      </c:catAx>
      <c:valAx>
        <c:axId val="619309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9312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[Excel_Dashboard_Titanic_AdityaVerma.xlsx]SurvivedVsPclass&amp;Sex!PivotTable1</c:name>
    <c:fmtId val="7"/>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Survived vs. Sex &amp; Pclass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s>
    <c:plotArea>
      <c:layout/>
      <c:barChart>
        <c:barDir val="col"/>
        <c:grouping val="clustered"/>
        <c:varyColors val="0"/>
        <c:ser>
          <c:idx val="0"/>
          <c:order val="0"/>
          <c:tx>
            <c:strRef>
              <c:f>'SurvivedVsPclass&amp;Sex'!$B$3</c:f>
              <c:strCache>
                <c:ptCount val="1"/>
                <c:pt idx="0">
                  <c:v>Total</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cat>
            <c:strRef>
              <c:f>'SurvivedVsPclass&amp;Sex'!$A$4:$A$7</c:f>
              <c:strCache>
                <c:ptCount val="3"/>
                <c:pt idx="0">
                  <c:v>1</c:v>
                </c:pt>
                <c:pt idx="1">
                  <c:v>2</c:v>
                </c:pt>
                <c:pt idx="2">
                  <c:v>3</c:v>
                </c:pt>
              </c:strCache>
            </c:strRef>
          </c:cat>
          <c:val>
            <c:numRef>
              <c:f>'SurvivedVsPclass&amp;Sex'!$B$4:$B$7</c:f>
              <c:numCache>
                <c:formatCode>General</c:formatCode>
                <c:ptCount val="3"/>
                <c:pt idx="0">
                  <c:v>216</c:v>
                </c:pt>
                <c:pt idx="1">
                  <c:v>184</c:v>
                </c:pt>
                <c:pt idx="2">
                  <c:v>491</c:v>
                </c:pt>
              </c:numCache>
            </c:numRef>
          </c:val>
          <c:extLst>
            <c:ext xmlns:c16="http://schemas.microsoft.com/office/drawing/2014/chart" uri="{C3380CC4-5D6E-409C-BE32-E72D297353CC}">
              <c16:uniqueId val="{00000000-2C2A-49EF-B2B5-4C6BA197D89C}"/>
            </c:ext>
          </c:extLst>
        </c:ser>
        <c:dLbls>
          <c:showLegendKey val="0"/>
          <c:showVal val="0"/>
          <c:showCatName val="0"/>
          <c:showSerName val="0"/>
          <c:showPercent val="0"/>
          <c:showBubbleSize val="0"/>
        </c:dLbls>
        <c:gapWidth val="100"/>
        <c:overlap val="-24"/>
        <c:axId val="510938608"/>
        <c:axId val="510936312"/>
      </c:barChart>
      <c:catAx>
        <c:axId val="51093860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0936312"/>
        <c:crosses val="autoZero"/>
        <c:auto val="1"/>
        <c:lblAlgn val="ctr"/>
        <c:lblOffset val="100"/>
        <c:noMultiLvlLbl val="0"/>
      </c:catAx>
      <c:valAx>
        <c:axId val="510936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0938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[Excel_Dashboard_Titanic_AdityaVerma.xlsx]AgeVrsSurvived!PivotTable2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Survived</a:t>
            </a:r>
            <a:r>
              <a:rPr lang="en-US" baseline="0"/>
              <a:t> vs. Age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AgeVrsSurvived!$B$3</c:f>
              <c:strCache>
                <c:ptCount val="1"/>
                <c:pt idx="0">
                  <c:v>Total</c:v>
                </c:pt>
              </c:strCache>
            </c:strRef>
          </c:tx>
          <c:spPr>
            <a:solidFill>
              <a:schemeClr val="accent1"/>
            </a:solidFill>
            <a:ln>
              <a:noFill/>
            </a:ln>
            <a:effectLst/>
            <a:sp3d/>
          </c:spPr>
          <c:invertIfNegative val="0"/>
          <c:cat>
            <c:strRef>
              <c:f>AgeVrsSurvived!$A$4:$A$6</c:f>
              <c:strCache>
                <c:ptCount val="2"/>
                <c:pt idx="0">
                  <c:v>0</c:v>
                </c:pt>
                <c:pt idx="1">
                  <c:v>1</c:v>
                </c:pt>
              </c:strCache>
            </c:strRef>
          </c:cat>
          <c:val>
            <c:numRef>
              <c:f>AgeVrsSurvived!$B$4:$B$6</c:f>
              <c:numCache>
                <c:formatCode>General</c:formatCode>
                <c:ptCount val="2"/>
                <c:pt idx="0">
                  <c:v>4</c:v>
                </c:pt>
                <c:pt idx="1">
                  <c:v>6</c:v>
                </c:pt>
              </c:numCache>
            </c:numRef>
          </c:val>
          <c:extLst>
            <c:ext xmlns:c16="http://schemas.microsoft.com/office/drawing/2014/chart" uri="{C3380CC4-5D6E-409C-BE32-E72D297353CC}">
              <c16:uniqueId val="{00000000-073D-46EB-89EB-61265EB81377}"/>
            </c:ext>
          </c:extLst>
        </c:ser>
        <c:dLbls>
          <c:showLegendKey val="0"/>
          <c:showVal val="0"/>
          <c:showCatName val="0"/>
          <c:showSerName val="0"/>
          <c:showPercent val="0"/>
          <c:showBubbleSize val="0"/>
        </c:dLbls>
        <c:gapWidth val="150"/>
        <c:shape val="box"/>
        <c:axId val="517346992"/>
        <c:axId val="517347320"/>
        <c:axId val="0"/>
      </c:bar3DChart>
      <c:catAx>
        <c:axId val="5173469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347320"/>
        <c:crosses val="autoZero"/>
        <c:auto val="1"/>
        <c:lblAlgn val="ctr"/>
        <c:lblOffset val="100"/>
        <c:noMultiLvlLbl val="0"/>
      </c:catAx>
      <c:valAx>
        <c:axId val="517347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346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86B502-4F5C-4A19-B9A2-60C2E33BB18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276063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86B502-4F5C-4A19-B9A2-60C2E33BB18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201477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86B502-4F5C-4A19-B9A2-60C2E33BB18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77400C-8945-4140-BBF1-0B89596489D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6693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B86B502-4F5C-4A19-B9A2-60C2E33BB18C}"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3656130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B86B502-4F5C-4A19-B9A2-60C2E33BB18C}"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77400C-8945-4140-BBF1-0B89596489D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4096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B86B502-4F5C-4A19-B9A2-60C2E33BB18C}"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1168080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86B502-4F5C-4A19-B9A2-60C2E33BB18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153213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86B502-4F5C-4A19-B9A2-60C2E33BB18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32951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86B502-4F5C-4A19-B9A2-60C2E33BB18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197092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86B502-4F5C-4A19-B9A2-60C2E33BB18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61902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86B502-4F5C-4A19-B9A2-60C2E33BB18C}"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294737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86B502-4F5C-4A19-B9A2-60C2E33BB18C}"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295844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86B502-4F5C-4A19-B9A2-60C2E33BB18C}"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397113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6B502-4F5C-4A19-B9A2-60C2E33BB18C}"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104875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86B502-4F5C-4A19-B9A2-60C2E33BB18C}"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11947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86B502-4F5C-4A19-B9A2-60C2E33BB18C}"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77400C-8945-4140-BBF1-0B89596489DA}" type="slidenum">
              <a:rPr lang="en-US" smtClean="0"/>
              <a:t>‹#›</a:t>
            </a:fld>
            <a:endParaRPr lang="en-US"/>
          </a:p>
        </p:txBody>
      </p:sp>
    </p:spTree>
    <p:extLst>
      <p:ext uri="{BB962C8B-B14F-4D97-AF65-F5344CB8AC3E}">
        <p14:creationId xmlns:p14="http://schemas.microsoft.com/office/powerpoint/2010/main" val="155340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86B502-4F5C-4A19-B9A2-60C2E33BB18C}" type="datetimeFigureOut">
              <a:rPr lang="en-US" smtClean="0"/>
              <a:t>2/3/2021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77400C-8945-4140-BBF1-0B89596489DA}" type="slidenum">
              <a:rPr lang="en-US" smtClean="0"/>
              <a:t>‹#›</a:t>
            </a:fld>
            <a:endParaRPr lang="en-US"/>
          </a:p>
        </p:txBody>
      </p:sp>
    </p:spTree>
    <p:extLst>
      <p:ext uri="{BB962C8B-B14F-4D97-AF65-F5344CB8AC3E}">
        <p14:creationId xmlns:p14="http://schemas.microsoft.com/office/powerpoint/2010/main" val="16681671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2213" y="177800"/>
            <a:ext cx="8915399" cy="2262781"/>
          </a:xfrm>
        </p:spPr>
        <p:txBody>
          <a:bodyPr/>
          <a:lstStyle/>
          <a:p>
            <a:r>
              <a:rPr lang="en-US" dirty="0"/>
              <a:t>Titanic Survival Dashboard</a:t>
            </a:r>
          </a:p>
        </p:txBody>
      </p:sp>
      <p:sp>
        <p:nvSpPr>
          <p:cNvPr id="3" name="Subtitle 2"/>
          <p:cNvSpPr>
            <a:spLocks noGrp="1"/>
          </p:cNvSpPr>
          <p:nvPr>
            <p:ph type="subTitle" idx="1"/>
          </p:nvPr>
        </p:nvSpPr>
        <p:spPr>
          <a:xfrm>
            <a:off x="8023225" y="5044079"/>
            <a:ext cx="3354387" cy="353421"/>
          </a:xfrm>
        </p:spPr>
        <p:txBody>
          <a:bodyPr>
            <a:normAutofit lnSpcReduction="10000"/>
          </a:bodyPr>
          <a:lstStyle/>
          <a:p>
            <a:r>
              <a:rPr lang="en-US" dirty="0"/>
              <a:t>Presented By: Aditya Verma</a:t>
            </a:r>
          </a:p>
          <a:p>
            <a:endParaRPr lang="en-US" dirty="0"/>
          </a:p>
        </p:txBody>
      </p:sp>
    </p:spTree>
    <p:extLst>
      <p:ext uri="{BB962C8B-B14F-4D97-AF65-F5344CB8AC3E}">
        <p14:creationId xmlns:p14="http://schemas.microsoft.com/office/powerpoint/2010/main" val="1950482675"/>
      </p:ext>
    </p:extLst>
  </p:cSld>
  <p:clrMapOvr>
    <a:masterClrMapping/>
  </p:clrMapOvr>
  <mc:AlternateContent xmlns:mc="http://schemas.openxmlformats.org/markup-compatibility/2006" xmlns:p14="http://schemas.microsoft.com/office/powerpoint/2010/main">
    <mc:Choice Requires="p14">
      <p:transition spd="slow" p14:dur="2000" advTm="2555"/>
    </mc:Choice>
    <mc:Fallback xmlns="">
      <p:transition spd="slow" advTm="25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Survived vs. Fare</a:t>
            </a:r>
          </a:p>
        </p:txBody>
      </p:sp>
      <p:graphicFrame>
        <p:nvGraphicFramePr>
          <p:cNvPr id="4" name="Chart 3"/>
          <p:cNvGraphicFramePr>
            <a:graphicFrameLocks/>
          </p:cNvGraphicFramePr>
          <p:nvPr>
            <p:extLst>
              <p:ext uri="{D42A27DB-BD31-4B8C-83A1-F6EECF244321}">
                <p14:modId xmlns:p14="http://schemas.microsoft.com/office/powerpoint/2010/main" val="1286925354"/>
              </p:ext>
            </p:extLst>
          </p:nvPr>
        </p:nvGraphicFramePr>
        <p:xfrm>
          <a:off x="4762768" y="1905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108621" y="4867422"/>
            <a:ext cx="5880294" cy="1200329"/>
          </a:xfrm>
          <a:prstGeom prst="rect">
            <a:avLst/>
          </a:prstGeom>
          <a:noFill/>
        </p:spPr>
        <p:txBody>
          <a:bodyPr wrap="square" rtlCol="0">
            <a:spAutoFit/>
          </a:bodyPr>
          <a:lstStyle/>
          <a:p>
            <a:pPr algn="just"/>
            <a:r>
              <a:rPr lang="en-US" dirty="0"/>
              <a:t>This graph shows that how the Survival rate depends on the Fare or the Price of the ticket which the passengers buys, also it is somehow related to the class too.</a:t>
            </a:r>
          </a:p>
        </p:txBody>
      </p:sp>
    </p:spTree>
    <p:extLst>
      <p:ext uri="{BB962C8B-B14F-4D97-AF65-F5344CB8AC3E}">
        <p14:creationId xmlns:p14="http://schemas.microsoft.com/office/powerpoint/2010/main" val="313697076"/>
      </p:ext>
    </p:extLst>
  </p:cSld>
  <p:clrMapOvr>
    <a:masterClrMapping/>
  </p:clrMapOvr>
  <mc:AlternateContent xmlns:mc="http://schemas.openxmlformats.org/markup-compatibility/2006" xmlns:p14="http://schemas.microsoft.com/office/powerpoint/2010/main">
    <mc:Choice Requires="p14">
      <p:transition spd="slow" p14:dur="2000" advTm="19596"/>
    </mc:Choice>
    <mc:Fallback xmlns="">
      <p:transition spd="slow" advTm="1959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The purpose of the Titanic dataset was to use the existing features of passengers onboard Titanic as predictors to predict their survival outcome.</a:t>
            </a:r>
          </a:p>
          <a:p>
            <a:r>
              <a:rPr lang="en-US" dirty="0"/>
              <a:t>Titanic survival outcome is highly depended on several predictors, such as sex, age, passenger class etc.</a:t>
            </a:r>
          </a:p>
          <a:p>
            <a:r>
              <a:rPr lang="en-US" dirty="0"/>
              <a:t>This dashboard concludes one more thing that the female are more likely to survive while keeping other predictors conditions constant.</a:t>
            </a:r>
          </a:p>
          <a:p>
            <a:r>
              <a:rPr lang="en-US" dirty="0"/>
              <a:t>And lastly, people from a lower class are less likely to survived keeping other predictors conditions constant. </a:t>
            </a:r>
          </a:p>
        </p:txBody>
      </p:sp>
    </p:spTree>
    <p:extLst>
      <p:ext uri="{BB962C8B-B14F-4D97-AF65-F5344CB8AC3E}">
        <p14:creationId xmlns:p14="http://schemas.microsoft.com/office/powerpoint/2010/main" val="280348838"/>
      </p:ext>
    </p:extLst>
  </p:cSld>
  <p:clrMapOvr>
    <a:masterClrMapping/>
  </p:clrMapOvr>
  <mc:AlternateContent xmlns:mc="http://schemas.openxmlformats.org/markup-compatibility/2006" xmlns:p14="http://schemas.microsoft.com/office/powerpoint/2010/main">
    <mc:Choice Requires="p14">
      <p:transition spd="slow" p14:dur="2000" advTm="29052"/>
    </mc:Choice>
    <mc:Fallback xmlns="">
      <p:transition spd="slow" advTm="290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313" y="2860873"/>
            <a:ext cx="2471444" cy="656050"/>
          </a:xfrm>
        </p:spPr>
        <p:txBody>
          <a:bodyPr/>
          <a:lstStyle/>
          <a:p>
            <a:r>
              <a:rPr lang="en-US" dirty="0"/>
              <a:t>Thank You</a:t>
            </a:r>
          </a:p>
        </p:txBody>
      </p:sp>
      <p:sp>
        <p:nvSpPr>
          <p:cNvPr id="4" name="TextBox 3"/>
          <p:cNvSpPr txBox="1"/>
          <p:nvPr/>
        </p:nvSpPr>
        <p:spPr>
          <a:xfrm flipH="1">
            <a:off x="7479323" y="6488668"/>
            <a:ext cx="4712677" cy="369332"/>
          </a:xfrm>
          <a:prstGeom prst="rect">
            <a:avLst/>
          </a:prstGeom>
          <a:noFill/>
        </p:spPr>
        <p:txBody>
          <a:bodyPr wrap="square" rtlCol="0">
            <a:spAutoFit/>
          </a:bodyPr>
          <a:lstStyle/>
          <a:p>
            <a:r>
              <a:rPr lang="en-US" dirty="0"/>
              <a:t>Contact- verma.aditya3636@gmail.com</a:t>
            </a:r>
          </a:p>
        </p:txBody>
      </p:sp>
    </p:spTree>
    <p:extLst>
      <p:ext uri="{BB962C8B-B14F-4D97-AF65-F5344CB8AC3E}">
        <p14:creationId xmlns:p14="http://schemas.microsoft.com/office/powerpoint/2010/main" val="79860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Dataset</a:t>
            </a:r>
          </a:p>
        </p:txBody>
      </p:sp>
      <p:sp>
        <p:nvSpPr>
          <p:cNvPr id="3" name="Content Placeholder 2"/>
          <p:cNvSpPr>
            <a:spLocks noGrp="1"/>
          </p:cNvSpPr>
          <p:nvPr>
            <p:ph idx="1"/>
          </p:nvPr>
        </p:nvSpPr>
        <p:spPr/>
        <p:txBody>
          <a:bodyPr/>
          <a:lstStyle/>
          <a:p>
            <a:r>
              <a:rPr lang="en-US" dirty="0"/>
              <a:t>Titanic dataset provides observations for the passengers and their survival outcome.</a:t>
            </a:r>
          </a:p>
          <a:p>
            <a:r>
              <a:rPr lang="en-US" dirty="0"/>
              <a:t>Further all the problem statements entails predicting weather a passenger would survive or not, given features such as passengers class, sex, age, number of siblings/spouse abroad, number of parents/children abroad, and others.</a:t>
            </a:r>
          </a:p>
          <a:p>
            <a:r>
              <a:rPr lang="en-US" dirty="0"/>
              <a:t>In this presentation I have analyzed each of the stated features with respect to survival outcome based on the dataset taken from www.kaggle.com.</a:t>
            </a:r>
          </a:p>
        </p:txBody>
      </p:sp>
    </p:spTree>
    <p:extLst>
      <p:ext uri="{BB962C8B-B14F-4D97-AF65-F5344CB8AC3E}">
        <p14:creationId xmlns:p14="http://schemas.microsoft.com/office/powerpoint/2010/main" val="821858762"/>
      </p:ext>
    </p:extLst>
  </p:cSld>
  <p:clrMapOvr>
    <a:masterClrMapping/>
  </p:clrMapOvr>
  <mc:AlternateContent xmlns:mc="http://schemas.openxmlformats.org/markup-compatibility/2006" xmlns:p14="http://schemas.microsoft.com/office/powerpoint/2010/main">
    <mc:Choice Requires="p14">
      <p:transition spd="slow" p14:dur="2000" advTm="30559"/>
    </mc:Choice>
    <mc:Fallback xmlns="">
      <p:transition spd="slow" advTm="3055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Male vs. Female Survived</a:t>
            </a:r>
          </a:p>
        </p:txBody>
      </p:sp>
      <p:graphicFrame>
        <p:nvGraphicFramePr>
          <p:cNvPr id="5" name="Chart 4"/>
          <p:cNvGraphicFramePr>
            <a:graphicFrameLocks/>
          </p:cNvGraphicFramePr>
          <p:nvPr>
            <p:extLst>
              <p:ext uri="{D42A27DB-BD31-4B8C-83A1-F6EECF244321}">
                <p14:modId xmlns:p14="http://schemas.microsoft.com/office/powerpoint/2010/main" val="755922951"/>
              </p:ext>
            </p:extLst>
          </p:nvPr>
        </p:nvGraphicFramePr>
        <p:xfrm>
          <a:off x="2592925" y="1501646"/>
          <a:ext cx="4152306" cy="238150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flipH="1">
            <a:off x="2221787" y="4202872"/>
            <a:ext cx="4894581" cy="1477328"/>
          </a:xfrm>
          <a:prstGeom prst="rect">
            <a:avLst/>
          </a:prstGeom>
          <a:noFill/>
        </p:spPr>
        <p:txBody>
          <a:bodyPr wrap="square" rtlCol="0">
            <a:spAutoFit/>
          </a:bodyPr>
          <a:lstStyle/>
          <a:p>
            <a:pPr algn="just"/>
            <a:r>
              <a:rPr lang="en-US" dirty="0"/>
              <a:t>The survival rate of male and female is shown in this pie chart, which clearly shows that if you were a men then your chances for survival might be really low as compared to women.</a:t>
            </a:r>
          </a:p>
        </p:txBody>
      </p:sp>
      <p:graphicFrame>
        <p:nvGraphicFramePr>
          <p:cNvPr id="7" name="Chart 6"/>
          <p:cNvGraphicFramePr>
            <a:graphicFrameLocks/>
          </p:cNvGraphicFramePr>
          <p:nvPr>
            <p:extLst>
              <p:ext uri="{D42A27DB-BD31-4B8C-83A1-F6EECF244321}">
                <p14:modId xmlns:p14="http://schemas.microsoft.com/office/powerpoint/2010/main" val="2462611307"/>
              </p:ext>
            </p:extLst>
          </p:nvPr>
        </p:nvGraphicFramePr>
        <p:xfrm>
          <a:off x="6745231" y="13208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7392345" y="4202872"/>
            <a:ext cx="4452652" cy="1477328"/>
          </a:xfrm>
          <a:prstGeom prst="rect">
            <a:avLst/>
          </a:prstGeom>
          <a:noFill/>
        </p:spPr>
        <p:txBody>
          <a:bodyPr wrap="square" rtlCol="0">
            <a:spAutoFit/>
          </a:bodyPr>
          <a:lstStyle/>
          <a:p>
            <a:pPr algn="just"/>
            <a:r>
              <a:rPr lang="en-US" dirty="0"/>
              <a:t>The Non-Survival rate of male and female is depicted in this chart, which shows vice-versa i.e. if you were a male then your chances of Non-Survival would be higher.</a:t>
            </a:r>
          </a:p>
        </p:txBody>
      </p:sp>
    </p:spTree>
    <p:extLst>
      <p:ext uri="{BB962C8B-B14F-4D97-AF65-F5344CB8AC3E}">
        <p14:creationId xmlns:p14="http://schemas.microsoft.com/office/powerpoint/2010/main" val="827447343"/>
      </p:ext>
    </p:extLst>
  </p:cSld>
  <p:clrMapOvr>
    <a:masterClrMapping/>
  </p:clrMapOvr>
  <mc:AlternateContent xmlns:mc="http://schemas.openxmlformats.org/markup-compatibility/2006" xmlns:p14="http://schemas.microsoft.com/office/powerpoint/2010/main">
    <mc:Choice Requires="p14">
      <p:transition spd="slow" p14:dur="2000" advTm="20576"/>
    </mc:Choice>
    <mc:Fallback xmlns="">
      <p:transition spd="slow" advTm="205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725" y="319310"/>
            <a:ext cx="8911687" cy="1280890"/>
          </a:xfrm>
        </p:spPr>
        <p:txBody>
          <a:bodyPr/>
          <a:lstStyle/>
          <a:p>
            <a:r>
              <a:rPr lang="en-US" dirty="0"/>
              <a:t>Survived vs. Pclass (Passenger class)</a:t>
            </a:r>
          </a:p>
        </p:txBody>
      </p:sp>
      <p:graphicFrame>
        <p:nvGraphicFramePr>
          <p:cNvPr id="6" name="Chart 5"/>
          <p:cNvGraphicFramePr>
            <a:graphicFrameLocks/>
          </p:cNvGraphicFramePr>
          <p:nvPr>
            <p:extLst>
              <p:ext uri="{D42A27DB-BD31-4B8C-83A1-F6EECF244321}">
                <p14:modId xmlns:p14="http://schemas.microsoft.com/office/powerpoint/2010/main" val="1849034567"/>
              </p:ext>
            </p:extLst>
          </p:nvPr>
        </p:nvGraphicFramePr>
        <p:xfrm>
          <a:off x="2181859" y="1600200"/>
          <a:ext cx="3505201" cy="22288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2626061685"/>
              </p:ext>
            </p:extLst>
          </p:nvPr>
        </p:nvGraphicFramePr>
        <p:xfrm>
          <a:off x="6738424" y="1600200"/>
          <a:ext cx="4220307" cy="222885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flipH="1">
            <a:off x="1985474" y="4375052"/>
            <a:ext cx="4162108" cy="1200329"/>
          </a:xfrm>
          <a:prstGeom prst="rect">
            <a:avLst/>
          </a:prstGeom>
          <a:noFill/>
        </p:spPr>
        <p:txBody>
          <a:bodyPr wrap="square" rtlCol="0">
            <a:spAutoFit/>
          </a:bodyPr>
          <a:lstStyle/>
          <a:p>
            <a:pPr algn="just"/>
            <a:r>
              <a:rPr lang="en-US" dirty="0"/>
              <a:t>This bar graph shows the relation b/w the survived passengers according to their ticket class i.e. 1</a:t>
            </a:r>
            <a:r>
              <a:rPr lang="en-US" baseline="30000" dirty="0"/>
              <a:t>st</a:t>
            </a:r>
            <a:r>
              <a:rPr lang="en-US" dirty="0"/>
              <a:t>, 2</a:t>
            </a:r>
            <a:r>
              <a:rPr lang="en-US" baseline="30000" dirty="0"/>
              <a:t>nd</a:t>
            </a:r>
            <a:r>
              <a:rPr lang="en-US" dirty="0"/>
              <a:t> or 3</a:t>
            </a:r>
            <a:r>
              <a:rPr lang="en-US" baseline="30000" dirty="0"/>
              <a:t>rd</a:t>
            </a:r>
            <a:r>
              <a:rPr lang="en-US" dirty="0"/>
              <a:t> . </a:t>
            </a:r>
          </a:p>
        </p:txBody>
      </p:sp>
      <p:sp>
        <p:nvSpPr>
          <p:cNvPr id="7" name="TextBox 6"/>
          <p:cNvSpPr txBox="1"/>
          <p:nvPr/>
        </p:nvSpPr>
        <p:spPr>
          <a:xfrm>
            <a:off x="6738424" y="4375051"/>
            <a:ext cx="4487594" cy="1200329"/>
          </a:xfrm>
          <a:prstGeom prst="rect">
            <a:avLst/>
          </a:prstGeom>
          <a:noFill/>
        </p:spPr>
        <p:txBody>
          <a:bodyPr wrap="square" rtlCol="0">
            <a:spAutoFit/>
          </a:bodyPr>
          <a:lstStyle/>
          <a:p>
            <a:pPr algn="just"/>
            <a:r>
              <a:rPr lang="en-US" dirty="0"/>
              <a:t>This graph as it states is the opposite of the 1</a:t>
            </a:r>
            <a:r>
              <a:rPr lang="en-US" baseline="30000" dirty="0"/>
              <a:t>st</a:t>
            </a:r>
            <a:r>
              <a:rPr lang="en-US" dirty="0"/>
              <a:t> one, which shows the non-survival rate of passengers according to their class.</a:t>
            </a:r>
          </a:p>
        </p:txBody>
      </p:sp>
    </p:spTree>
    <p:extLst>
      <p:ext uri="{BB962C8B-B14F-4D97-AF65-F5344CB8AC3E}">
        <p14:creationId xmlns:p14="http://schemas.microsoft.com/office/powerpoint/2010/main" val="4067144465"/>
      </p:ext>
    </p:extLst>
  </p:cSld>
  <p:clrMapOvr>
    <a:masterClrMapping/>
  </p:clrMapOvr>
  <mc:AlternateContent xmlns:mc="http://schemas.openxmlformats.org/markup-compatibility/2006" xmlns:p14="http://schemas.microsoft.com/office/powerpoint/2010/main">
    <mc:Choice Requires="p14">
      <p:transition spd="slow" p14:dur="2000" advTm="28646"/>
    </mc:Choice>
    <mc:Fallback xmlns="">
      <p:transition spd="slow" advTm="2864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Survived vs. Embarked</a:t>
            </a:r>
          </a:p>
        </p:txBody>
      </p:sp>
      <p:graphicFrame>
        <p:nvGraphicFramePr>
          <p:cNvPr id="5" name="Chart 4"/>
          <p:cNvGraphicFramePr>
            <a:graphicFrameLocks/>
          </p:cNvGraphicFramePr>
          <p:nvPr>
            <p:extLst>
              <p:ext uri="{D42A27DB-BD31-4B8C-83A1-F6EECF244321}">
                <p14:modId xmlns:p14="http://schemas.microsoft.com/office/powerpoint/2010/main" val="2984270038"/>
              </p:ext>
            </p:extLst>
          </p:nvPr>
        </p:nvGraphicFramePr>
        <p:xfrm>
          <a:off x="3984711" y="1742342"/>
          <a:ext cx="4737258" cy="235135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587262" y="4656406"/>
            <a:ext cx="6344529" cy="1200329"/>
          </a:xfrm>
          <a:prstGeom prst="rect">
            <a:avLst/>
          </a:prstGeom>
          <a:noFill/>
        </p:spPr>
        <p:txBody>
          <a:bodyPr wrap="square" rtlCol="0">
            <a:spAutoFit/>
          </a:bodyPr>
          <a:lstStyle/>
          <a:p>
            <a:r>
              <a:rPr lang="en-US" dirty="0"/>
              <a:t>This Doughnut chart shows the percentage of survival rate of the passengers according to the Port of Embarkation, 19% is Cherbourg, 9% is Queenstown and 72% is Southampton.</a:t>
            </a:r>
          </a:p>
        </p:txBody>
      </p:sp>
    </p:spTree>
    <p:extLst>
      <p:ext uri="{BB962C8B-B14F-4D97-AF65-F5344CB8AC3E}">
        <p14:creationId xmlns:p14="http://schemas.microsoft.com/office/powerpoint/2010/main" val="2439688008"/>
      </p:ext>
    </p:extLst>
  </p:cSld>
  <p:clrMapOvr>
    <a:masterClrMapping/>
  </p:clrMapOvr>
  <mc:AlternateContent xmlns:mc="http://schemas.openxmlformats.org/markup-compatibility/2006" xmlns:p14="http://schemas.microsoft.com/office/powerpoint/2010/main">
    <mc:Choice Requires="p14">
      <p:transition spd="slow" p14:dur="2000" advTm="18072"/>
    </mc:Choice>
    <mc:Fallback xmlns="">
      <p:transition spd="slow" advTm="180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763" y="624110"/>
            <a:ext cx="9791113" cy="1280890"/>
          </a:xfrm>
        </p:spPr>
        <p:txBody>
          <a:bodyPr/>
          <a:lstStyle/>
          <a:p>
            <a:r>
              <a:rPr lang="en-US" dirty="0"/>
              <a:t>Survived vs. SibSp (Siblings/Spouse Abroad)</a:t>
            </a:r>
          </a:p>
        </p:txBody>
      </p:sp>
      <p:graphicFrame>
        <p:nvGraphicFramePr>
          <p:cNvPr id="4" name="Chart 3"/>
          <p:cNvGraphicFramePr>
            <a:graphicFrameLocks/>
          </p:cNvGraphicFramePr>
          <p:nvPr>
            <p:extLst>
              <p:ext uri="{D42A27DB-BD31-4B8C-83A1-F6EECF244321}">
                <p14:modId xmlns:p14="http://schemas.microsoft.com/office/powerpoint/2010/main" val="783781551"/>
              </p:ext>
            </p:extLst>
          </p:nvPr>
        </p:nvGraphicFramePr>
        <p:xfrm>
          <a:off x="4611858" y="1905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flipH="1">
            <a:off x="3464168" y="5261317"/>
            <a:ext cx="7213210" cy="1200329"/>
          </a:xfrm>
          <a:prstGeom prst="rect">
            <a:avLst/>
          </a:prstGeom>
          <a:noFill/>
        </p:spPr>
        <p:txBody>
          <a:bodyPr wrap="square" rtlCol="0">
            <a:spAutoFit/>
          </a:bodyPr>
          <a:lstStyle/>
          <a:p>
            <a:pPr algn="just"/>
            <a:r>
              <a:rPr lang="en-US" dirty="0"/>
              <a:t>This line graph shows the relation b/w Survival rate and Siblings/Spouses, it depicts that the rate of Non-survival decreases as the number of siblings and spouses are increased.</a:t>
            </a:r>
          </a:p>
        </p:txBody>
      </p:sp>
    </p:spTree>
    <p:extLst>
      <p:ext uri="{BB962C8B-B14F-4D97-AF65-F5344CB8AC3E}">
        <p14:creationId xmlns:p14="http://schemas.microsoft.com/office/powerpoint/2010/main" val="1271618718"/>
      </p:ext>
    </p:extLst>
  </p:cSld>
  <p:clrMapOvr>
    <a:masterClrMapping/>
  </p:clrMapOvr>
  <mc:AlternateContent xmlns:mc="http://schemas.openxmlformats.org/markup-compatibility/2006" xmlns:p14="http://schemas.microsoft.com/office/powerpoint/2010/main">
    <mc:Choice Requires="p14">
      <p:transition spd="slow" p14:dur="2000" advTm="15069"/>
    </mc:Choice>
    <mc:Fallback xmlns="">
      <p:transition spd="slow" advTm="1506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613" y="624110"/>
            <a:ext cx="10194388" cy="1280890"/>
          </a:xfrm>
        </p:spPr>
        <p:txBody>
          <a:bodyPr/>
          <a:lstStyle/>
          <a:p>
            <a:r>
              <a:rPr lang="en-US" dirty="0"/>
              <a:t>Survived vs. Parch (Parents/Children Abroad)</a:t>
            </a:r>
          </a:p>
        </p:txBody>
      </p:sp>
      <p:graphicFrame>
        <p:nvGraphicFramePr>
          <p:cNvPr id="4" name="Chart 3"/>
          <p:cNvGraphicFramePr>
            <a:graphicFrameLocks/>
          </p:cNvGraphicFramePr>
          <p:nvPr>
            <p:extLst>
              <p:ext uri="{D42A27DB-BD31-4B8C-83A1-F6EECF244321}">
                <p14:modId xmlns:p14="http://schemas.microsoft.com/office/powerpoint/2010/main" val="3484518116"/>
              </p:ext>
            </p:extLst>
          </p:nvPr>
        </p:nvGraphicFramePr>
        <p:xfrm>
          <a:off x="4457113" y="1905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077285" y="5005760"/>
            <a:ext cx="5331656" cy="923330"/>
          </a:xfrm>
          <a:prstGeom prst="rect">
            <a:avLst/>
          </a:prstGeom>
          <a:noFill/>
        </p:spPr>
        <p:txBody>
          <a:bodyPr wrap="square" rtlCol="0">
            <a:spAutoFit/>
          </a:bodyPr>
          <a:lstStyle/>
          <a:p>
            <a:pPr algn="just"/>
            <a:r>
              <a:rPr lang="en-US" dirty="0"/>
              <a:t>This Dotted-Line graph shows that how the Non-Survival rate decreases with increase in number of Parents/Children abroad the ship.</a:t>
            </a:r>
          </a:p>
        </p:txBody>
      </p:sp>
    </p:spTree>
    <p:extLst>
      <p:ext uri="{BB962C8B-B14F-4D97-AF65-F5344CB8AC3E}">
        <p14:creationId xmlns:p14="http://schemas.microsoft.com/office/powerpoint/2010/main" val="786987686"/>
      </p:ext>
    </p:extLst>
  </p:cSld>
  <p:clrMapOvr>
    <a:masterClrMapping/>
  </p:clrMapOvr>
  <mc:AlternateContent xmlns:mc="http://schemas.openxmlformats.org/markup-compatibility/2006" xmlns:p14="http://schemas.microsoft.com/office/powerpoint/2010/main">
    <mc:Choice Requires="p14">
      <p:transition spd="slow" p14:dur="2000" advTm="18048"/>
    </mc:Choice>
    <mc:Fallback xmlns="">
      <p:transition spd="slow" advTm="1804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Survived vs. Sex &amp; Pclass</a:t>
            </a:r>
          </a:p>
        </p:txBody>
      </p:sp>
      <p:graphicFrame>
        <p:nvGraphicFramePr>
          <p:cNvPr id="4" name="Chart 3"/>
          <p:cNvGraphicFramePr>
            <a:graphicFrameLocks/>
          </p:cNvGraphicFramePr>
          <p:nvPr>
            <p:extLst>
              <p:ext uri="{D42A27DB-BD31-4B8C-83A1-F6EECF244321}">
                <p14:modId xmlns:p14="http://schemas.microsoft.com/office/powerpoint/2010/main" val="1547229453"/>
              </p:ext>
            </p:extLst>
          </p:nvPr>
        </p:nvGraphicFramePr>
        <p:xfrm>
          <a:off x="4762768" y="19050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207094" y="4825219"/>
            <a:ext cx="5683348" cy="1477328"/>
          </a:xfrm>
          <a:prstGeom prst="rect">
            <a:avLst/>
          </a:prstGeom>
          <a:noFill/>
        </p:spPr>
        <p:txBody>
          <a:bodyPr wrap="square" rtlCol="0">
            <a:spAutoFit/>
          </a:bodyPr>
          <a:lstStyle/>
          <a:p>
            <a:pPr algn="just"/>
            <a:r>
              <a:rPr lang="en-US" dirty="0"/>
              <a:t>This bar graph shows that how the Survival rate of men and women combined depends upon the class they were in, this graph clearly shows that Death rate was much higher for the 3</a:t>
            </a:r>
            <a:r>
              <a:rPr lang="en-US" baseline="30000" dirty="0"/>
              <a:t>rd</a:t>
            </a:r>
            <a:r>
              <a:rPr lang="en-US" dirty="0"/>
              <a:t> class peoples as compared to 1</a:t>
            </a:r>
            <a:r>
              <a:rPr lang="en-US" baseline="30000" dirty="0"/>
              <a:t>st</a:t>
            </a:r>
            <a:r>
              <a:rPr lang="en-US" dirty="0"/>
              <a:t> and the 2</a:t>
            </a:r>
            <a:r>
              <a:rPr lang="en-US" baseline="30000" dirty="0"/>
              <a:t>nd</a:t>
            </a:r>
            <a:r>
              <a:rPr lang="en-US" dirty="0"/>
              <a:t> one.</a:t>
            </a:r>
          </a:p>
        </p:txBody>
      </p:sp>
    </p:spTree>
    <p:extLst>
      <p:ext uri="{BB962C8B-B14F-4D97-AF65-F5344CB8AC3E}">
        <p14:creationId xmlns:p14="http://schemas.microsoft.com/office/powerpoint/2010/main" val="597349431"/>
      </p:ext>
    </p:extLst>
  </p:cSld>
  <p:clrMapOvr>
    <a:masterClrMapping/>
  </p:clrMapOvr>
  <mc:AlternateContent xmlns:mc="http://schemas.openxmlformats.org/markup-compatibility/2006" xmlns:p14="http://schemas.microsoft.com/office/powerpoint/2010/main">
    <mc:Choice Requires="p14">
      <p:transition spd="slow" p14:dur="2000" advTm="15608"/>
    </mc:Choice>
    <mc:Fallback xmlns="">
      <p:transition spd="slow" advTm="1560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Survived vs. Age</a:t>
            </a:r>
          </a:p>
        </p:txBody>
      </p:sp>
      <p:graphicFrame>
        <p:nvGraphicFramePr>
          <p:cNvPr id="4" name="Chart 3"/>
          <p:cNvGraphicFramePr>
            <a:graphicFrameLocks/>
          </p:cNvGraphicFramePr>
          <p:nvPr>
            <p:extLst>
              <p:ext uri="{D42A27DB-BD31-4B8C-83A1-F6EECF244321}">
                <p14:modId xmlns:p14="http://schemas.microsoft.com/office/powerpoint/2010/main" val="827358322"/>
              </p:ext>
            </p:extLst>
          </p:nvPr>
        </p:nvGraphicFramePr>
        <p:xfrm>
          <a:off x="4762768"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288410" y="5064369"/>
            <a:ext cx="5520715" cy="1200329"/>
          </a:xfrm>
          <a:prstGeom prst="rect">
            <a:avLst/>
          </a:prstGeom>
          <a:noFill/>
        </p:spPr>
        <p:txBody>
          <a:bodyPr wrap="square" rtlCol="0">
            <a:spAutoFit/>
          </a:bodyPr>
          <a:lstStyle/>
          <a:p>
            <a:pPr algn="just"/>
            <a:r>
              <a:rPr lang="en-US" dirty="0"/>
              <a:t>This 3-D bar graph gives you the information how the number of peoples survived and died according to the age where you can select the age group of persons in the dashboard.</a:t>
            </a:r>
          </a:p>
        </p:txBody>
      </p:sp>
    </p:spTree>
    <p:extLst>
      <p:ext uri="{BB962C8B-B14F-4D97-AF65-F5344CB8AC3E}">
        <p14:creationId xmlns:p14="http://schemas.microsoft.com/office/powerpoint/2010/main" val="317130701"/>
      </p:ext>
    </p:extLst>
  </p:cSld>
  <p:clrMapOvr>
    <a:masterClrMapping/>
  </p:clrMapOvr>
  <mc:AlternateContent xmlns:mc="http://schemas.openxmlformats.org/markup-compatibility/2006" xmlns:p14="http://schemas.microsoft.com/office/powerpoint/2010/main">
    <mc:Choice Requires="p14">
      <p:transition spd="slow" p14:dur="2000" advTm="14601"/>
    </mc:Choice>
    <mc:Fallback xmlns="">
      <p:transition spd="slow" advTm="14601"/>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1159</TotalTime>
  <Words>610</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Titanic Survival Dashboard</vt:lpstr>
      <vt:lpstr>About Dataset</vt:lpstr>
      <vt:lpstr>Male vs. Female Survived</vt:lpstr>
      <vt:lpstr>Survived vs. Pclass (Passenger class)</vt:lpstr>
      <vt:lpstr>Survived vs. Embarked</vt:lpstr>
      <vt:lpstr>Survived vs. SibSp (Siblings/Spouse Abroad)</vt:lpstr>
      <vt:lpstr>Survived vs. Parch (Parents/Children Abroad)</vt:lpstr>
      <vt:lpstr>Survived vs. Sex &amp; Pclass</vt:lpstr>
      <vt:lpstr>Survived vs. Age</vt:lpstr>
      <vt:lpstr>Survived vs. Fare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Dashboard</dc:title>
  <dc:creator>ADITYA</dc:creator>
  <cp:lastModifiedBy>Aditya</cp:lastModifiedBy>
  <cp:revision>25</cp:revision>
  <dcterms:created xsi:type="dcterms:W3CDTF">2020-07-09T05:59:32Z</dcterms:created>
  <dcterms:modified xsi:type="dcterms:W3CDTF">2021-02-03T14:42:23Z</dcterms:modified>
</cp:coreProperties>
</file>