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6" r:id="rId2"/>
    <p:sldId id="301" r:id="rId3"/>
    <p:sldId id="302" r:id="rId4"/>
    <p:sldId id="303" r:id="rId5"/>
    <p:sldId id="304" r:id="rId6"/>
    <p:sldId id="305" r:id="rId7"/>
    <p:sldId id="308" r:id="rId8"/>
    <p:sldId id="307" r:id="rId9"/>
    <p:sldId id="309" r:id="rId10"/>
    <p:sldId id="315" r:id="rId11"/>
    <p:sldId id="298" r:id="rId12"/>
    <p:sldId id="331" r:id="rId13"/>
    <p:sldId id="310" r:id="rId14"/>
    <p:sldId id="311" r:id="rId15"/>
    <p:sldId id="313" r:id="rId16"/>
    <p:sldId id="323" r:id="rId17"/>
    <p:sldId id="324" r:id="rId18"/>
    <p:sldId id="322" r:id="rId19"/>
    <p:sldId id="312" r:id="rId20"/>
    <p:sldId id="316" r:id="rId21"/>
    <p:sldId id="317" r:id="rId22"/>
    <p:sldId id="318" r:id="rId23"/>
    <p:sldId id="319" r:id="rId24"/>
    <p:sldId id="320" r:id="rId25"/>
    <p:sldId id="330" r:id="rId26"/>
    <p:sldId id="325" r:id="rId27"/>
    <p:sldId id="326" r:id="rId28"/>
    <p:sldId id="327" r:id="rId29"/>
    <p:sldId id="329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3" autoAdjust="0"/>
    <p:restoredTop sz="78993" autoAdjust="0"/>
  </p:normalViewPr>
  <p:slideViewPr>
    <p:cSldViewPr>
      <p:cViewPr>
        <p:scale>
          <a:sx n="156" d="100"/>
          <a:sy n="156" d="100"/>
        </p:scale>
        <p:origin x="-896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Please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2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86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Fast</a:t>
            </a:r>
          </a:p>
        </p:txBody>
      </p:sp>
      <p:pic>
        <p:nvPicPr>
          <p:cNvPr id="6" name="Picture 5" descr="f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46578"/>
            <a:ext cx="1295400" cy="1295400"/>
          </a:xfrm>
          <a:prstGeom prst="rect">
            <a:avLst/>
          </a:prstGeom>
        </p:spPr>
      </p:pic>
      <p:pic>
        <p:nvPicPr>
          <p:cNvPr id="7" name="Picture 6" descr="react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46578"/>
            <a:ext cx="1295400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594378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Reactive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57150"/>
            <a:ext cx="7772400" cy="165973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9600" b="1">
                <a:solidFill>
                  <a:srgbClr val="7DBD00"/>
                </a:solidFill>
              </a:rPr>
              <a:t>Arrowjs.io</a:t>
            </a:r>
            <a:endParaRPr lang="en-US" sz="5400" dirty="0">
              <a:latin typeface="Corbel"/>
              <a:cs typeface="Corbel"/>
            </a:endParaRPr>
          </a:p>
        </p:txBody>
      </p:sp>
      <p:pic>
        <p:nvPicPr>
          <p:cNvPr id="11" name="Picture 10" descr="geck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40064"/>
            <a:ext cx="2228808" cy="168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6200" y="3616464"/>
            <a:ext cx="2590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ECF613"/>
                </a:solidFill>
              </a:rPr>
              <a:t>Themeable</a:t>
            </a:r>
          </a:p>
        </p:txBody>
      </p:sp>
      <p:pic>
        <p:nvPicPr>
          <p:cNvPr id="15" name="Picture 14" descr="bul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150"/>
            <a:ext cx="2050224" cy="1524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29400" y="3638550"/>
            <a:ext cx="2438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ECF613"/>
                </a:solidFill>
              </a:rPr>
              <a:t>No bull sh*t</a:t>
            </a:r>
          </a:p>
        </p:txBody>
      </p:sp>
    </p:spTree>
    <p:extLst>
      <p:ext uri="{BB962C8B-B14F-4D97-AF65-F5344CB8AC3E}">
        <p14:creationId xmlns:p14="http://schemas.microsoft.com/office/powerpoint/2010/main" val="276254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Update Arrowjs Core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update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949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Manually Install a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Upload zip into </a:t>
            </a:r>
            <a:r>
              <a:rPr lang="en-US">
                <a:solidFill>
                  <a:srgbClr val="FFFF00"/>
                </a:solidFill>
              </a:rPr>
              <a:t>public/theme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unzips theme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parses theme.json to get folder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Arrow CMS copy theme data to </a:t>
            </a:r>
            <a:r>
              <a:rPr lang="en-US">
                <a:solidFill>
                  <a:srgbClr val="FFFF00"/>
                </a:solidFill>
              </a:rPr>
              <a:t>public/themes/themeName</a:t>
            </a:r>
          </a:p>
        </p:txBody>
      </p:sp>
    </p:spTree>
    <p:extLst>
      <p:ext uri="{BB962C8B-B14F-4D97-AF65-F5344CB8AC3E}">
        <p14:creationId xmlns:p14="http://schemas.microsoft.com/office/powerpoint/2010/main" val="90777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Structure</a:t>
            </a:r>
          </a:p>
        </p:txBody>
      </p:sp>
    </p:spTree>
    <p:extLst>
      <p:ext uri="{BB962C8B-B14F-4D97-AF65-F5344CB8AC3E}">
        <p14:creationId xmlns:p14="http://schemas.microsoft.com/office/powerpoint/2010/main" val="346602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33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200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266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666750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node_modules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6667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Node modules cục bộ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120015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logic router, controller và models. Render view, cung cấp web service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1333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file cấu hình hệ thống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42481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server.js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4248150"/>
            <a:ext cx="375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file javascript chính để chạy ứng dụng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95600" y="22669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file HTML báo lỗi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28800" y="2800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28003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Sử dụng remote web services</a:t>
            </a:r>
          </a:p>
        </p:txBody>
      </p:sp>
    </p:spTree>
    <p:extLst>
      <p:ext uri="{BB962C8B-B14F-4D97-AF65-F5344CB8AC3E}">
        <p14:creationId xmlns:p14="http://schemas.microsoft.com/office/powerpoint/2010/main" val="194365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33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config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200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266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724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themeA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800" y="3181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themeB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1733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5600" y="1733550"/>
            <a:ext cx="205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Hàm xử lý trên 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666750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node_modules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6667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Node modules cục bộ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12001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logic router, controller và models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133350"/>
            <a:ext cx="31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Chứa các file cấu hình hệ thống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28800" y="3638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5600" y="3638550"/>
            <a:ext cx="367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Partial view tái sử dụng trên view lớn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42481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server.js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4248150"/>
            <a:ext cx="375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file javascript chính để chạy ứng dụng</a:t>
            </a:r>
          </a:p>
        </p:txBody>
      </p:sp>
    </p:spTree>
    <p:extLst>
      <p:ext uri="{BB962C8B-B14F-4D97-AF65-F5344CB8AC3E}">
        <p14:creationId xmlns:p14="http://schemas.microsoft.com/office/powerpoint/2010/main" val="220981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10600" cy="590550"/>
          </a:xfrm>
        </p:spPr>
        <p:txBody>
          <a:bodyPr>
            <a:normAutofit fontScale="90000"/>
          </a:bodyPr>
          <a:lstStyle/>
          <a:p>
            <a:r>
              <a:rPr lang="en-US"/>
              <a:t>Cấu trúc modules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666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1123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cxnSp>
        <p:nvCxnSpPr>
          <p:cNvPr id="7" name="Elbow Connector 6"/>
          <p:cNvCxnSpPr>
            <a:stCxn id="3" idx="3"/>
            <a:endCxn id="4" idx="1"/>
          </p:cNvCxnSpPr>
          <p:nvPr/>
        </p:nvCxnSpPr>
        <p:spPr>
          <a:xfrm>
            <a:off x="1447800" y="857250"/>
            <a:ext cx="685800" cy="457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33600" y="1581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2038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cxnSp>
        <p:nvCxnSpPr>
          <p:cNvPr id="14" name="Elbow Connector 13"/>
          <p:cNvCxnSpPr>
            <a:stCxn id="3" idx="3"/>
            <a:endCxn id="11" idx="1"/>
          </p:cNvCxnSpPr>
          <p:nvPr/>
        </p:nvCxnSpPr>
        <p:spPr>
          <a:xfrm>
            <a:off x="1447800" y="857250"/>
            <a:ext cx="685800" cy="914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12" idx="1"/>
          </p:cNvCxnSpPr>
          <p:nvPr/>
        </p:nvCxnSpPr>
        <p:spPr>
          <a:xfrm>
            <a:off x="1447800" y="8572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1000" y="24193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33600" y="28765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modules</a:t>
            </a:r>
          </a:p>
        </p:txBody>
      </p:sp>
      <p:cxnSp>
        <p:nvCxnSpPr>
          <p:cNvPr id="19" name="Elbow Connector 18"/>
          <p:cNvCxnSpPr>
            <a:stCxn id="17" idx="3"/>
            <a:endCxn id="18" idx="1"/>
          </p:cNvCxnSpPr>
          <p:nvPr/>
        </p:nvCxnSpPr>
        <p:spPr>
          <a:xfrm>
            <a:off x="1447800" y="2609850"/>
            <a:ext cx="685800" cy="457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33600" y="3333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plugins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33600" y="3790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widgets</a:t>
            </a:r>
          </a:p>
        </p:txBody>
      </p:sp>
      <p:cxnSp>
        <p:nvCxnSpPr>
          <p:cNvPr id="22" name="Elbow Connector 21"/>
          <p:cNvCxnSpPr>
            <a:stCxn id="17" idx="3"/>
            <a:endCxn id="20" idx="1"/>
          </p:cNvCxnSpPr>
          <p:nvPr/>
        </p:nvCxnSpPr>
        <p:spPr>
          <a:xfrm>
            <a:off x="1447800" y="2609850"/>
            <a:ext cx="685800" cy="914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3"/>
            <a:endCxn id="21" idx="1"/>
          </p:cNvCxnSpPr>
          <p:nvPr/>
        </p:nvCxnSpPr>
        <p:spPr>
          <a:xfrm>
            <a:off x="1447800" y="26098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10000" y="11239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moduleA</a:t>
            </a:r>
          </a:p>
        </p:txBody>
      </p:sp>
      <p:cxnSp>
        <p:nvCxnSpPr>
          <p:cNvPr id="26" name="Straight Connector 25"/>
          <p:cNvCxnSpPr>
            <a:stCxn id="4" idx="3"/>
            <a:endCxn id="24" idx="1"/>
          </p:cNvCxnSpPr>
          <p:nvPr/>
        </p:nvCxnSpPr>
        <p:spPr>
          <a:xfrm>
            <a:off x="3200400" y="1314450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91200" y="1428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backend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91200" y="19621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frontend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91200" y="2571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91200" y="3181350"/>
            <a:ext cx="1219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module.js</a:t>
            </a:r>
          </a:p>
        </p:txBody>
      </p:sp>
      <p:cxnSp>
        <p:nvCxnSpPr>
          <p:cNvPr id="32" name="Elbow Connector 31"/>
          <p:cNvCxnSpPr>
            <a:stCxn id="24" idx="3"/>
            <a:endCxn id="27" idx="1"/>
          </p:cNvCxnSpPr>
          <p:nvPr/>
        </p:nvCxnSpPr>
        <p:spPr>
          <a:xfrm>
            <a:off x="4876800" y="1314450"/>
            <a:ext cx="914400" cy="3048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4" idx="3"/>
            <a:endCxn id="28" idx="1"/>
          </p:cNvCxnSpPr>
          <p:nvPr/>
        </p:nvCxnSpPr>
        <p:spPr>
          <a:xfrm>
            <a:off x="4876800" y="1314450"/>
            <a:ext cx="914400" cy="838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4" idx="3"/>
            <a:endCxn id="29" idx="1"/>
          </p:cNvCxnSpPr>
          <p:nvPr/>
        </p:nvCxnSpPr>
        <p:spPr>
          <a:xfrm>
            <a:off x="4876800" y="1314450"/>
            <a:ext cx="914400" cy="14478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4" idx="3"/>
            <a:endCxn id="30" idx="1"/>
          </p:cNvCxnSpPr>
          <p:nvPr/>
        </p:nvCxnSpPr>
        <p:spPr>
          <a:xfrm>
            <a:off x="4876800" y="1314450"/>
            <a:ext cx="914400" cy="2057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543800" y="1657350"/>
            <a:ext cx="1219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43800" y="2190750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</a:t>
            </a:r>
          </a:p>
        </p:txBody>
      </p:sp>
      <p:cxnSp>
        <p:nvCxnSpPr>
          <p:cNvPr id="46" name="Elbow Connector 45"/>
          <p:cNvCxnSpPr>
            <a:stCxn id="27" idx="3"/>
            <a:endCxn id="39" idx="1"/>
          </p:cNvCxnSpPr>
          <p:nvPr/>
        </p:nvCxnSpPr>
        <p:spPr>
          <a:xfrm>
            <a:off x="6858000" y="1619250"/>
            <a:ext cx="685800" cy="228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7" idx="3"/>
            <a:endCxn id="44" idx="1"/>
          </p:cNvCxnSpPr>
          <p:nvPr/>
        </p:nvCxnSpPr>
        <p:spPr>
          <a:xfrm>
            <a:off x="6858000" y="1619250"/>
            <a:ext cx="685800" cy="7620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43800" y="2800350"/>
            <a:ext cx="1066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route.js</a:t>
            </a:r>
          </a:p>
        </p:txBody>
      </p:sp>
      <p:cxnSp>
        <p:nvCxnSpPr>
          <p:cNvPr id="52" name="Elbow Connector 51"/>
          <p:cNvCxnSpPr>
            <a:stCxn id="27" idx="3"/>
            <a:endCxn id="50" idx="1"/>
          </p:cNvCxnSpPr>
          <p:nvPr/>
        </p:nvCxnSpPr>
        <p:spPr>
          <a:xfrm>
            <a:off x="6858000" y="1619250"/>
            <a:ext cx="685800" cy="13716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1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Theme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Pro</a:t>
            </a:r>
          </a:p>
          <a:p>
            <a:pPr lvl="1">
              <a:spcBef>
                <a:spcPts val="600"/>
              </a:spcBef>
            </a:pPr>
            <a:r>
              <a:rPr lang="en-US" sz="1600" dirty="0" err="1"/>
              <a:t>Cài</a:t>
            </a:r>
            <a:r>
              <a:rPr lang="en-US" sz="1600" dirty="0"/>
              <a:t> </a:t>
            </a:r>
            <a:r>
              <a:rPr lang="en-US" sz="1600" dirty="0" err="1" smtClean="0"/>
              <a:t>đặt</a:t>
            </a:r>
            <a:r>
              <a:rPr lang="en-US" sz="1600" dirty="0" smtClean="0"/>
              <a:t>, </a:t>
            </a:r>
            <a:r>
              <a:rPr lang="en-US" sz="1600" dirty="0" err="1" smtClean="0"/>
              <a:t>gỡ</a:t>
            </a:r>
            <a:r>
              <a:rPr lang="en-US" sz="1600" dirty="0" smtClean="0"/>
              <a:t> </a:t>
            </a:r>
            <a:r>
              <a:rPr lang="en-US" sz="1600" dirty="0" err="1" smtClean="0"/>
              <a:t>gói</a:t>
            </a:r>
            <a:r>
              <a:rPr lang="en-US" sz="1600" dirty="0" smtClean="0"/>
              <a:t> theme </a:t>
            </a:r>
            <a:r>
              <a:rPr lang="en-US" sz="1600" dirty="0" err="1" smtClean="0"/>
              <a:t>dễ</a:t>
            </a:r>
            <a:r>
              <a:rPr lang="en-US" sz="1600" dirty="0" smtClean="0"/>
              <a:t> </a:t>
            </a:r>
            <a:r>
              <a:rPr lang="en-US" sz="1600" dirty="0" err="1" smtClean="0"/>
              <a:t>dàng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 err="1"/>
              <a:t>Phù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post, page,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/>
              <a:t>tiêu</a:t>
            </a:r>
            <a:r>
              <a:rPr lang="en-US" sz="1600" dirty="0"/>
              <a:t> </a:t>
            </a:r>
            <a:r>
              <a:rPr lang="en-US" sz="1600" dirty="0" err="1"/>
              <a:t>chuẩn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 err="1"/>
              <a:t>Độc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custom module</a:t>
            </a:r>
          </a:p>
          <a:p>
            <a:r>
              <a:rPr lang="en-US" sz="1800" dirty="0"/>
              <a:t>Cons</a:t>
            </a:r>
          </a:p>
          <a:p>
            <a:pPr lvl="1">
              <a:spcBef>
                <a:spcPts val="600"/>
              </a:spcBef>
            </a:pP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màn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view </a:t>
            </a:r>
            <a:r>
              <a:rPr lang="en-US" sz="1600" dirty="0" err="1"/>
              <a:t>lớn</a:t>
            </a:r>
            <a:r>
              <a:rPr lang="en-US" sz="1600" dirty="0"/>
              <a:t> </a:t>
            </a:r>
            <a:r>
              <a:rPr lang="en-US" sz="1600" dirty="0" err="1"/>
              <a:t>lên</a:t>
            </a:r>
            <a:r>
              <a:rPr lang="en-US" sz="1600" dirty="0"/>
              <a:t>, module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view </a:t>
            </a:r>
            <a:r>
              <a:rPr lang="en-US" sz="1600" dirty="0" err="1"/>
              <a:t>lớn</a:t>
            </a:r>
            <a:r>
              <a:rPr lang="en-US" sz="1600" dirty="0"/>
              <a:t>, theme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lộn</a:t>
            </a:r>
            <a:r>
              <a:rPr lang="en-US" sz="1600" dirty="0"/>
              <a:t> </a:t>
            </a:r>
            <a:r>
              <a:rPr lang="en-US" sz="1600" dirty="0" err="1"/>
              <a:t>xộn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 err="1"/>
              <a:t>Khó</a:t>
            </a:r>
            <a:r>
              <a:rPr lang="en-US" sz="1600" dirty="0"/>
              <a:t> </a:t>
            </a:r>
            <a:r>
              <a:rPr lang="en-US" sz="1600" dirty="0" err="1"/>
              <a:t>cái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gói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module</a:t>
            </a:r>
          </a:p>
          <a:p>
            <a:pPr lvl="1">
              <a:spcBef>
                <a:spcPts val="600"/>
              </a:spcBef>
            </a:pP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/>
              <a:t>đặc</a:t>
            </a:r>
            <a:r>
              <a:rPr lang="en-US" sz="1600" dirty="0"/>
              <a:t> </a:t>
            </a:r>
            <a:r>
              <a:rPr lang="en-US" sz="1600" dirty="0" err="1"/>
              <a:t>thù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Theme/View trong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/>
              <a:t>Pro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Đi cùng model, controller trong module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Cài đặt cùng với module thuận tiện với các màn hình đặc thù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Gỡ module là gỡ luôn theme</a:t>
            </a:r>
            <a:endParaRPr lang="en-US" sz="1800"/>
          </a:p>
          <a:p>
            <a:r>
              <a:rPr lang="en-US" sz="2000"/>
              <a:t>Cons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Không cài đặt theme bằng câu lệnh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Giới hạn dùng cho các màn hình đặc thù không phải post/page</a:t>
            </a:r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3396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Đề xuất cách xử lý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Theme chuẩn cho CMS (post, page, post list) sẽ để ở thư mục </a:t>
            </a:r>
            <a:r>
              <a:rPr lang="en-US" sz="2400">
                <a:solidFill>
                  <a:srgbClr val="FFFF00"/>
                </a:solidFill>
              </a:rPr>
              <a:t>public</a:t>
            </a:r>
            <a:r>
              <a:rPr lang="en-US" sz="2400"/>
              <a:t>. Cài đặt, quản lý dạng gói theme bằng lệnh </a:t>
            </a:r>
            <a:r>
              <a:rPr lang="en-US" sz="2400">
                <a:solidFill>
                  <a:srgbClr val="FFFF00"/>
                </a:solidFill>
              </a:rPr>
              <a:t>arrow install -t</a:t>
            </a:r>
          </a:p>
          <a:p>
            <a:r>
              <a:rPr lang="en-US" sz="2400"/>
              <a:t>View + theme cho các màn hình đặc thù (adhoc screen).</a:t>
            </a:r>
          </a:p>
          <a:p>
            <a:r>
              <a:rPr lang="en-US" sz="2400"/>
              <a:t>Mức độ ưu tiên:</a:t>
            </a:r>
          </a:p>
          <a:p>
            <a:pPr lvl="1"/>
            <a:r>
              <a:rPr lang="en-US" sz="2000"/>
              <a:t>Gói theme trong public buộc phải có để hỗ trợ chức năng CMS và back end căn bản</a:t>
            </a:r>
          </a:p>
          <a:p>
            <a:pPr lvl="1"/>
            <a:r>
              <a:rPr lang="en-US" sz="2000"/>
              <a:t>Theme đi cùng module mở rộng thì có hoặc không có.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0903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sánh với các framework khác</a:t>
            </a:r>
          </a:p>
        </p:txBody>
      </p:sp>
    </p:spTree>
    <p:extLst>
      <p:ext uri="{BB962C8B-B14F-4D97-AF65-F5344CB8AC3E}">
        <p14:creationId xmlns:p14="http://schemas.microsoft.com/office/powerpoint/2010/main" val="323520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Support SQL</a:t>
            </a:r>
          </a:p>
          <a:p>
            <a:pPr lvl="1"/>
            <a:r>
              <a:rPr lang="en-US" dirty="0" smtClean="0"/>
              <a:t>Can use React, Angular .</a:t>
            </a:r>
            <a:r>
              <a:rPr lang="en-US" dirty="0" err="1" smtClean="0"/>
              <a:t>v.v</a:t>
            </a:r>
            <a:endParaRPr lang="en-US" dirty="0"/>
          </a:p>
          <a:p>
            <a:pPr lvl="1"/>
            <a:r>
              <a:rPr lang="en-US" dirty="0" smtClean="0"/>
              <a:t>Cache </a:t>
            </a:r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No mongo</a:t>
            </a:r>
          </a:p>
          <a:p>
            <a:pPr lvl="1"/>
            <a:r>
              <a:rPr lang="en-US" dirty="0" smtClean="0"/>
              <a:t>No bower and grunt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Support mongo</a:t>
            </a:r>
          </a:p>
          <a:p>
            <a:pPr lvl="1"/>
            <a:r>
              <a:rPr lang="en-US" dirty="0" smtClean="0"/>
              <a:t>Support angular</a:t>
            </a:r>
          </a:p>
          <a:p>
            <a:pPr lvl="1"/>
            <a:r>
              <a:rPr lang="en-US" dirty="0" smtClean="0"/>
              <a:t>Support bower and grunt</a:t>
            </a:r>
          </a:p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Fix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04950"/>
            <a:ext cx="8610600" cy="1981200"/>
          </a:xfrm>
        </p:spPr>
        <p:txBody>
          <a:bodyPr>
            <a:normAutofit/>
          </a:bodyPr>
          <a:lstStyle/>
          <a:p>
            <a:r>
              <a:rPr lang="en-US"/>
              <a:t>Install by bash script</a:t>
            </a:r>
            <a:br>
              <a:rPr lang="en-US"/>
            </a:br>
            <a:r>
              <a:rPr lang="en-US" sz="3000" b="1">
                <a:solidFill>
                  <a:srgbClr val="7DBD00"/>
                </a:solidFill>
                <a:latin typeface="Consolas"/>
                <a:cs typeface="Consolas"/>
              </a:rPr>
              <a:t>curl http://arrowjs.io/install.sh | bash</a:t>
            </a:r>
          </a:p>
        </p:txBody>
      </p:sp>
    </p:spTree>
    <p:extLst>
      <p:ext uri="{BB962C8B-B14F-4D97-AF65-F5344CB8AC3E}">
        <p14:creationId xmlns:p14="http://schemas.microsoft.com/office/powerpoint/2010/main" val="22094871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Sail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3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Arrowjs hơn / kém gì BluePencil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4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No Reactive</a:t>
            </a:r>
          </a:p>
          <a:p>
            <a:pPr lvl="1"/>
            <a:r>
              <a:rPr lang="en-US" dirty="0" smtClean="0"/>
              <a:t>No Mongo</a:t>
            </a:r>
          </a:p>
          <a:p>
            <a:pPr lvl="1"/>
            <a:r>
              <a:rPr lang="en-US" dirty="0" smtClean="0"/>
              <a:t>Less document</a:t>
            </a:r>
          </a:p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Easy deploy</a:t>
            </a:r>
          </a:p>
          <a:p>
            <a:pPr lvl="1"/>
            <a:r>
              <a:rPr lang="en-US" dirty="0" smtClean="0"/>
              <a:t>Easy cluttering</a:t>
            </a:r>
          </a:p>
          <a:p>
            <a:pPr lvl="1"/>
            <a:r>
              <a:rPr lang="en-US" smtClean="0"/>
              <a:t>Support cache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Meteor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All global</a:t>
            </a:r>
          </a:p>
          <a:p>
            <a:pPr lvl="1"/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Many convention</a:t>
            </a:r>
          </a:p>
          <a:p>
            <a:pPr lvl="1"/>
            <a:r>
              <a:rPr lang="en-US" dirty="0" smtClean="0"/>
              <a:t>Cluttering difficult</a:t>
            </a:r>
          </a:p>
          <a:p>
            <a:pPr lvl="1"/>
            <a:r>
              <a:rPr lang="en-US" dirty="0" smtClean="0"/>
              <a:t>Difficult to deploy</a:t>
            </a:r>
          </a:p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Reactive</a:t>
            </a:r>
          </a:p>
          <a:p>
            <a:pPr lvl="1"/>
            <a:r>
              <a:rPr lang="en-US" dirty="0" smtClean="0"/>
              <a:t>Mongo default</a:t>
            </a:r>
          </a:p>
          <a:p>
            <a:pPr lvl="1"/>
            <a:r>
              <a:rPr lang="en-US" dirty="0" smtClean="0"/>
              <a:t>Fast to code</a:t>
            </a:r>
          </a:p>
          <a:p>
            <a:pPr lvl="1"/>
            <a:r>
              <a:rPr lang="en-US" dirty="0" smtClean="0"/>
              <a:t>Best for </a:t>
            </a:r>
            <a:r>
              <a:rPr lang="en-US" dirty="0" err="1" smtClean="0"/>
              <a:t>singlePage</a:t>
            </a:r>
            <a:endParaRPr lang="en-US" dirty="0" smtClean="0"/>
          </a:p>
          <a:p>
            <a:pPr lvl="1"/>
            <a:r>
              <a:rPr lang="en-US" dirty="0" smtClean="0"/>
              <a:t>Isomorphic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39053" y="742950"/>
            <a:ext cx="40386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orbel"/>
                <a:ea typeface="Segoe UI" pitchFamily="34" charset="0"/>
                <a:cs typeface="Corbe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71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Rủi ro của Arrowjs.io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CMS khó nâng cấp</a:t>
            </a:r>
          </a:p>
          <a:p>
            <a:pPr lvl="1"/>
            <a:r>
              <a:rPr lang="en-US"/>
              <a:t>Cập nhật CMS mới có thể phá vỡ code cũ</a:t>
            </a:r>
          </a:p>
          <a:p>
            <a:pPr lvl="1"/>
            <a:endParaRPr lang="en-US"/>
          </a:p>
          <a:p>
            <a:r>
              <a:rPr lang="en-US"/>
              <a:t>Vấn đề bảo mật</a:t>
            </a:r>
          </a:p>
          <a:p>
            <a:pPr lvl="1"/>
            <a:r>
              <a:rPr lang="en-US"/>
              <a:t>Helmet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4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Dùng</a:t>
            </a:r>
            <a:r>
              <a:rPr lang="en-US" sz="2800" dirty="0"/>
              <a:t> Yeoman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mẫu</a:t>
            </a:r>
            <a:r>
              <a:rPr lang="en-US" sz="2800" dirty="0"/>
              <a:t> </a:t>
            </a:r>
            <a:r>
              <a:rPr lang="en-US" sz="2800" dirty="0" err="1"/>
              <a:t>Arrowjs</a:t>
            </a:r>
            <a:r>
              <a:rPr lang="en-US" sz="2800" dirty="0"/>
              <a:t> CMS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96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– configure route, handler</a:t>
            </a:r>
          </a:p>
        </p:txBody>
      </p:sp>
    </p:spTree>
    <p:extLst>
      <p:ext uri="{BB962C8B-B14F-4D97-AF65-F5344CB8AC3E}">
        <p14:creationId xmlns:p14="http://schemas.microsoft.com/office/powerpoint/2010/main" val="1818177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Router for each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  <a:latin typeface="Andale Mono"/>
                <a:cs typeface="Andale Mono"/>
              </a:rPr>
              <a:t>"/" </a:t>
            </a:r>
            <a:r>
              <a:rPr lang="en-US" sz="1400" dirty="0">
                <a:latin typeface="Andale Mono"/>
                <a:cs typeface="Andale Mono"/>
              </a:rPr>
              <a:t>: </a:t>
            </a:r>
            <a:r>
              <a:rPr lang="en-US" sz="1400" dirty="0" smtClean="0">
                <a:latin typeface="Andale Mono"/>
                <a:cs typeface="Andale Mono"/>
              </a:rPr>
              <a:t>{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  <a:t>/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  <a:t>/Route path</a:t>
            </a:r>
            <a:br>
              <a:rPr lang="en-US" sz="1400" dirty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</a:br>
            <a:r>
              <a:rPr lang="en-US" sz="1400" dirty="0">
                <a:latin typeface="Andale Mono"/>
                <a:cs typeface="Andale Mono"/>
              </a:rPr>
              <a:t>    </a:t>
            </a:r>
            <a:r>
              <a:rPr lang="en-US" sz="1400" b="1" dirty="0">
                <a:solidFill>
                  <a:srgbClr val="9BBB59"/>
                </a:solidFill>
                <a:latin typeface="Andale Mono"/>
                <a:cs typeface="Andale Mono"/>
              </a:rPr>
              <a:t>get</a:t>
            </a:r>
            <a:r>
              <a:rPr lang="en-US" sz="1400" b="1" dirty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: { </a:t>
            </a:r>
            <a: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  <a:t>//Http methods , </a:t>
            </a:r>
            <a:r>
              <a:rPr lang="en-US" sz="1400" dirty="0" err="1">
                <a:solidFill>
                  <a:srgbClr val="BFBFBF"/>
                </a:solidFill>
                <a:latin typeface="Andale Mono"/>
                <a:cs typeface="Andale Mono"/>
              </a:rPr>
              <a:t>params</a:t>
            </a:r>
            <a: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  <a:t/>
            </a:r>
            <a:b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>
                <a:latin typeface="Andale Mono"/>
                <a:cs typeface="Andale Mono"/>
              </a:rPr>
              <a:t>        </a:t>
            </a:r>
            <a:r>
              <a:rPr lang="en-US" sz="1400" dirty="0">
                <a:solidFill>
                  <a:srgbClr val="9BBB59"/>
                </a:solidFill>
                <a:latin typeface="Andale Mono"/>
                <a:cs typeface="Andale Mono"/>
              </a:rPr>
              <a:t>handler</a:t>
            </a:r>
            <a:r>
              <a:rPr lang="en-US" sz="1400" dirty="0">
                <a:latin typeface="Andale Mono"/>
                <a:cs typeface="Andale Mono"/>
              </a:rPr>
              <a:t> : </a:t>
            </a:r>
            <a:r>
              <a:rPr lang="en-US" sz="1400" dirty="0" err="1" smtClean="0">
                <a:solidFill>
                  <a:srgbClr val="FFFF00"/>
                </a:solidFill>
                <a:latin typeface="Andale Mono"/>
                <a:cs typeface="Andale Mono"/>
              </a:rPr>
              <a:t>component.controllers.</a:t>
            </a:r>
            <a:r>
              <a:rPr lang="en-US" sz="1400" i="1" dirty="0" err="1" smtClean="0">
                <a:solidFill>
                  <a:srgbClr val="FFFF00"/>
                </a:solidFill>
                <a:latin typeface="Andale Mono"/>
                <a:cs typeface="Andale Mono"/>
              </a:rPr>
              <a:t>get</a:t>
            </a:r>
            <a:r>
              <a:rPr lang="en-US" sz="1400" dirty="0" smtClean="0">
                <a:latin typeface="Andale Mono"/>
                <a:cs typeface="Andale Mono"/>
              </a:rPr>
              <a:t>,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	//function , array[function] 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name</a:t>
            </a:r>
            <a:r>
              <a:rPr lang="en-US" sz="1400" dirty="0" smtClean="0">
                <a:latin typeface="Andale Mono"/>
                <a:cs typeface="Andale Mono"/>
              </a:rPr>
              <a:t> :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"login-route"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, //unique string, name route.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 authenticate </a:t>
            </a:r>
            <a:r>
              <a:rPr lang="en-US" sz="1400" dirty="0" smtClean="0">
                <a:latin typeface="Andale Mono"/>
                <a:cs typeface="Andale Mono"/>
              </a:rPr>
              <a:t>: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  <a:latin typeface="Andale Mono"/>
                <a:cs typeface="Andale Mono"/>
              </a:rPr>
              <a:t>true</a:t>
            </a:r>
            <a:r>
              <a:rPr lang="en-US" sz="1400" dirty="0" smtClean="0">
                <a:latin typeface="Andale Mono"/>
                <a:cs typeface="Andale Mono"/>
              </a:rPr>
              <a:t>,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 //</a:t>
            </a:r>
            <a:r>
              <a:rPr lang="en-US" sz="1400" dirty="0" err="1" smtClean="0">
                <a:solidFill>
                  <a:srgbClr val="BFBFBF"/>
                </a:solidFill>
                <a:latin typeface="Andale Mono"/>
                <a:cs typeface="Andale Mono"/>
              </a:rPr>
              <a:t>boolean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, true false.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role </a:t>
            </a:r>
            <a:r>
              <a:rPr lang="en-US" sz="1400" dirty="0" smtClean="0">
                <a:latin typeface="Andale Mono"/>
                <a:cs typeface="Andale Mono"/>
              </a:rPr>
              <a:t>: 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"render-view"</a:t>
            </a:r>
            <a:r>
              <a:rPr lang="en-US" sz="1400" dirty="0" smtClean="0">
                <a:latin typeface="Andale Mono"/>
                <a:cs typeface="Andale Mono"/>
              </a:rPr>
              <a:t>,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//string, array string multi role.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validate</a:t>
            </a:r>
            <a:r>
              <a:rPr lang="en-US" sz="1400" dirty="0" smtClean="0">
                <a:latin typeface="Andale Mono"/>
                <a:cs typeface="Andale Mono"/>
              </a:rPr>
              <a:t> : { 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//validate input.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body </a:t>
            </a:r>
            <a:r>
              <a:rPr lang="en-US" sz="1400" dirty="0" smtClean="0">
                <a:latin typeface="Andale Mono"/>
                <a:cs typeface="Andale Mono"/>
              </a:rPr>
              <a:t>: { 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//</a:t>
            </a:r>
            <a:r>
              <a:rPr lang="en-US" sz="1400" dirty="0" err="1" smtClean="0">
                <a:solidFill>
                  <a:srgbClr val="BFBFBF"/>
                </a:solidFill>
                <a:latin typeface="Andale Mono"/>
                <a:cs typeface="Andale Mono"/>
              </a:rPr>
              <a:t>req.body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/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email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: </a:t>
            </a:r>
            <a:r>
              <a:rPr lang="en-US" sz="1400" dirty="0" err="1" smtClean="0">
                <a:solidFill>
                  <a:srgbClr val="FFFF00"/>
                </a:solidFill>
                <a:latin typeface="Andale Mono"/>
                <a:cs typeface="Andale Mono"/>
              </a:rPr>
              <a:t>application.validation.isEmail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()</a:t>
            </a:r>
            <a:b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 },</a:t>
            </a:r>
            <a:br>
              <a:rPr lang="en-US" sz="1400" dirty="0" smtClean="0"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query</a:t>
            </a:r>
            <a:r>
              <a:rPr lang="en-US" sz="1400" dirty="0" smtClean="0">
                <a:latin typeface="Andale Mono"/>
                <a:cs typeface="Andale Mono"/>
              </a:rPr>
              <a:t> : {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//</a:t>
            </a:r>
            <a:r>
              <a:rPr lang="en-US" sz="1400" dirty="0" err="1" smtClean="0">
                <a:solidFill>
                  <a:srgbClr val="BFBFBF"/>
                </a:solidFill>
                <a:latin typeface="Andale Mono"/>
                <a:cs typeface="Andale Mono"/>
              </a:rPr>
              <a:t>req.query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/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theme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: </a:t>
            </a:r>
            <a:r>
              <a:rPr lang="en-US" sz="1400" dirty="0" err="1" smtClean="0">
                <a:solidFill>
                  <a:srgbClr val="FFFF00"/>
                </a:solidFill>
                <a:latin typeface="Andale Mono"/>
                <a:cs typeface="Andale Mono"/>
              </a:rPr>
              <a:t>application.validation.isEmail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()</a:t>
            </a:r>
            <a:b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    }</a:t>
            </a:r>
            <a:br>
              <a:rPr lang="en-US" sz="1400" dirty="0" smtClean="0"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}</a:t>
            </a:r>
            <a:br>
              <a:rPr lang="en-US" sz="1400" dirty="0" smtClean="0"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}</a:t>
            </a:r>
            <a:br>
              <a:rPr lang="en-US" sz="1400" dirty="0" smtClean="0"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}</a:t>
            </a:r>
            <a:endParaRPr lang="en-US" sz="1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15892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Router for each module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  <a:latin typeface="Andale Mono"/>
                <a:cs typeface="Andale Mono"/>
              </a:rPr>
              <a:t>"/" </a:t>
            </a:r>
            <a:r>
              <a:rPr lang="en-US" sz="1400" dirty="0">
                <a:latin typeface="Andale Mono"/>
                <a:cs typeface="Andale Mono"/>
              </a:rPr>
              <a:t>: </a:t>
            </a:r>
            <a:r>
              <a:rPr lang="en-US" sz="1400" dirty="0" smtClean="0">
                <a:latin typeface="Andale Mono"/>
                <a:cs typeface="Andale Mono"/>
              </a:rPr>
              <a:t>{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  <a:t>/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  <a:t>/Route path</a:t>
            </a:r>
            <a:br>
              <a:rPr lang="en-US" sz="1400" dirty="0">
                <a:solidFill>
                  <a:schemeClr val="bg1">
                    <a:lumMod val="75000"/>
                  </a:schemeClr>
                </a:solidFill>
                <a:latin typeface="Andale Mono"/>
                <a:cs typeface="Andale Mono"/>
              </a:rPr>
            </a:br>
            <a:r>
              <a:rPr lang="en-US" sz="1400" dirty="0">
                <a:latin typeface="Andale Mono"/>
                <a:cs typeface="Andale Mono"/>
              </a:rPr>
              <a:t>    </a:t>
            </a:r>
            <a:r>
              <a:rPr lang="en-US" sz="1400" b="1" dirty="0">
                <a:solidFill>
                  <a:srgbClr val="9BBB59"/>
                </a:solidFill>
                <a:latin typeface="Andale Mono"/>
                <a:cs typeface="Andale Mono"/>
              </a:rPr>
              <a:t>get</a:t>
            </a:r>
            <a:r>
              <a:rPr lang="en-US" sz="1400" b="1" dirty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: { </a:t>
            </a:r>
            <a: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  <a:t>//Http methods , </a:t>
            </a:r>
            <a:r>
              <a:rPr lang="en-US" sz="1400" dirty="0" err="1">
                <a:solidFill>
                  <a:srgbClr val="BFBFBF"/>
                </a:solidFill>
                <a:latin typeface="Andale Mono"/>
                <a:cs typeface="Andale Mono"/>
              </a:rPr>
              <a:t>params</a:t>
            </a:r>
            <a: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  <a:t/>
            </a:r>
            <a:b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  <a:t>        </a:t>
            </a:r>
            <a: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  <a:t>//handler , array[handler] </a:t>
            </a:r>
            <a: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  <a:t/>
            </a:r>
            <a:br>
              <a:rPr lang="en-US" sz="1400" dirty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>
                <a:latin typeface="Andale Mono"/>
                <a:cs typeface="Andale Mono"/>
              </a:rPr>
              <a:t>        </a:t>
            </a:r>
            <a:r>
              <a:rPr lang="en-US" sz="1400" dirty="0">
                <a:solidFill>
                  <a:srgbClr val="9BBB59"/>
                </a:solidFill>
                <a:latin typeface="Andale Mono"/>
                <a:cs typeface="Andale Mono"/>
              </a:rPr>
              <a:t>handler</a:t>
            </a:r>
            <a:r>
              <a:rPr lang="en-US" sz="1400" dirty="0">
                <a:latin typeface="Andale Mono"/>
                <a:cs typeface="Andale Mono"/>
              </a:rPr>
              <a:t> : [</a:t>
            </a:r>
            <a:r>
              <a:rPr lang="en-US" sz="1400" dirty="0" err="1" smtClean="0">
                <a:solidFill>
                  <a:srgbClr val="FFFF00"/>
                </a:solidFill>
                <a:latin typeface="Andale Mono"/>
                <a:cs typeface="Andale Mono"/>
              </a:rPr>
              <a:t>component.controllers.</a:t>
            </a:r>
            <a:r>
              <a:rPr lang="en-US" sz="1400" i="1" dirty="0" err="1" smtClean="0">
                <a:solidFill>
                  <a:srgbClr val="FFFF00"/>
                </a:solidFill>
                <a:latin typeface="Andale Mono"/>
                <a:cs typeface="Andale Mono"/>
              </a:rPr>
              <a:t>index</a:t>
            </a:r>
            <a:r>
              <a:rPr lang="en-US" sz="1400" dirty="0" smtClean="0">
                <a:latin typeface="Andale Mono"/>
                <a:cs typeface="Andale Mono"/>
              </a:rPr>
              <a:t>, </a:t>
            </a:r>
            <a:r>
              <a:rPr lang="en-US" sz="1400" dirty="0" err="1">
                <a:solidFill>
                  <a:srgbClr val="FFFF00"/>
                </a:solidFill>
                <a:latin typeface="Andale Mono"/>
                <a:cs typeface="Andale Mono"/>
              </a:rPr>
              <a:t>function(req, res){}]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/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name</a:t>
            </a:r>
            <a:r>
              <a:rPr lang="en-US" sz="1400" dirty="0" smtClean="0">
                <a:latin typeface="Andale Mono"/>
                <a:cs typeface="Andale Mono"/>
              </a:rPr>
              <a:t> :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"login-route"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, //unique string, name route.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 authenticate </a:t>
            </a:r>
            <a:r>
              <a:rPr lang="en-US" sz="1400" dirty="0" smtClean="0">
                <a:latin typeface="Andale Mono"/>
                <a:cs typeface="Andale Mono"/>
              </a:rPr>
              <a:t>: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rgbClr val="FFFF00"/>
                </a:solidFill>
                <a:latin typeface="Andale Mono"/>
                <a:cs typeface="Andale Mono"/>
              </a:rPr>
              <a:t>true</a:t>
            </a:r>
            <a:r>
              <a:rPr lang="en-US" sz="1400" dirty="0" smtClean="0">
                <a:latin typeface="Andale Mono"/>
                <a:cs typeface="Andale Mono"/>
              </a:rPr>
              <a:t>,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 //</a:t>
            </a:r>
            <a:r>
              <a:rPr lang="en-US" sz="1400" dirty="0" err="1" smtClean="0">
                <a:solidFill>
                  <a:srgbClr val="BFBFBF"/>
                </a:solidFill>
                <a:latin typeface="Andale Mono"/>
                <a:cs typeface="Andale Mono"/>
              </a:rPr>
              <a:t>boolean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, true false.</a:t>
            </a:r>
            <a:b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       </a:t>
            </a:r>
            <a:r>
              <a:rPr lang="en-US" sz="1400" dirty="0" smtClean="0">
                <a:solidFill>
                  <a:srgbClr val="9BBB59"/>
                </a:solidFill>
                <a:latin typeface="Andale Mono"/>
                <a:cs typeface="Andale Mono"/>
              </a:rPr>
              <a:t> role </a:t>
            </a:r>
            <a:r>
              <a:rPr lang="en-US" sz="1400" dirty="0" smtClean="0">
                <a:latin typeface="Andale Mono"/>
                <a:cs typeface="Andale Mono"/>
              </a:rPr>
              <a:t>:  </a:t>
            </a:r>
            <a:r>
              <a:rPr lang="en-US" sz="1400" dirty="0" smtClean="0">
                <a:solidFill>
                  <a:srgbClr val="FFFF00"/>
                </a:solidFill>
                <a:latin typeface="Andale Mono"/>
                <a:cs typeface="Andale Mono"/>
              </a:rPr>
              <a:t>[read, write, delete]</a:t>
            </a:r>
            <a:r>
              <a:rPr lang="en-US" sz="1400" dirty="0" smtClean="0">
                <a:latin typeface="Andale Mono"/>
                <a:cs typeface="Andale Mono"/>
              </a:rPr>
              <a:t>, </a:t>
            </a:r>
            <a:r>
              <a:rPr lang="en-US" sz="1400" dirty="0" smtClean="0">
                <a:solidFill>
                  <a:srgbClr val="BFBFBF"/>
                </a:solidFill>
                <a:latin typeface="Andale Mono"/>
                <a:cs typeface="Andale Mono"/>
              </a:rPr>
              <a:t>//string, array string multi role.</a:t>
            </a:r>
          </a:p>
          <a:p>
            <a:pPr marL="0" indent="0">
              <a:buNone/>
            </a:pPr>
            <a:r>
              <a:rPr lang="en-US" sz="1400" dirty="0" smtClean="0">
                <a:latin typeface="Andale Mono"/>
                <a:cs typeface="Andale Mono"/>
              </a:rPr>
              <a:t>    }</a:t>
            </a:r>
            <a:br>
              <a:rPr lang="en-US" sz="1400" dirty="0" smtClean="0">
                <a:latin typeface="Andale Mono"/>
                <a:cs typeface="Andale Mono"/>
              </a:rPr>
            </a:br>
            <a:r>
              <a:rPr lang="en-US" sz="1400" dirty="0" smtClean="0">
                <a:latin typeface="Andale Mono"/>
                <a:cs typeface="Andale Mono"/>
              </a:rPr>
              <a:t>}</a:t>
            </a:r>
            <a:endParaRPr lang="en-US" sz="1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37786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- Sequelize</a:t>
            </a:r>
          </a:p>
        </p:txBody>
      </p:sp>
    </p:spTree>
    <p:extLst>
      <p:ext uri="{BB962C8B-B14F-4D97-AF65-F5344CB8AC3E}">
        <p14:creationId xmlns:p14="http://schemas.microsoft.com/office/powerpoint/2010/main" val="1455138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Andale Mono"/>
                <a:cs typeface="Andale Mono"/>
              </a:rPr>
              <a:t>classMethods</a:t>
            </a:r>
            <a:r>
              <a:rPr lang="en-US" sz="2000" dirty="0">
                <a:latin typeface="Andale Mono"/>
                <a:cs typeface="Andale Mono"/>
              </a:rPr>
              <a:t>: {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associate: </a:t>
            </a:r>
            <a:r>
              <a:rPr lang="en-US" sz="2000" b="1" dirty="0">
                <a:latin typeface="Andale Mono"/>
                <a:cs typeface="Andale Mono"/>
              </a:rPr>
              <a:t>function </a:t>
            </a:r>
            <a:r>
              <a:rPr lang="en-US" sz="2000" dirty="0">
                <a:latin typeface="Andale Mono"/>
                <a:cs typeface="Andale Mono"/>
              </a:rPr>
              <a:t>() {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b="1" dirty="0">
                <a:latin typeface="Andale Mono"/>
                <a:cs typeface="Andale Mono"/>
              </a:rPr>
              <a:t>return </a:t>
            </a:r>
            <a:r>
              <a:rPr lang="en-US" sz="2000" dirty="0">
                <a:latin typeface="Andale Mono"/>
                <a:cs typeface="Andale Mono"/>
              </a:rPr>
              <a:t>{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        </a:t>
            </a:r>
            <a:r>
              <a:rPr lang="en-US" sz="2000" dirty="0">
                <a:solidFill>
                  <a:srgbClr val="FF6600"/>
                </a:solidFill>
                <a:latin typeface="Andale Mono"/>
                <a:cs typeface="Andale Mono"/>
              </a:rPr>
              <a:t>"user" </a:t>
            </a:r>
            <a:r>
              <a:rPr lang="en-US" sz="2000" dirty="0">
                <a:latin typeface="Andale Mono"/>
                <a:cs typeface="Andale Mono"/>
              </a:rPr>
              <a:t>: {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            type : </a:t>
            </a:r>
            <a:r>
              <a:rPr lang="en-US" sz="2000" dirty="0">
                <a:solidFill>
                  <a:srgbClr val="FF6600"/>
                </a:solidFill>
                <a:latin typeface="Andale Mono"/>
                <a:cs typeface="Andale Mono"/>
              </a:rPr>
              <a:t>"</a:t>
            </a:r>
            <a:r>
              <a:rPr lang="en-US" sz="2000" dirty="0" err="1">
                <a:solidFill>
                  <a:srgbClr val="FF6600"/>
                </a:solidFill>
                <a:latin typeface="Andale Mono"/>
                <a:cs typeface="Andale Mono"/>
              </a:rPr>
              <a:t>belongsTo</a:t>
            </a:r>
            <a:r>
              <a:rPr lang="en-US" sz="2000" dirty="0">
                <a:solidFill>
                  <a:srgbClr val="FF6600"/>
                </a:solidFill>
                <a:latin typeface="Andale Mono"/>
                <a:cs typeface="Andale Mono"/>
              </a:rPr>
              <a:t>"</a:t>
            </a:r>
            <a:r>
              <a:rPr lang="en-US" sz="2000" dirty="0">
                <a:latin typeface="Andale Mono"/>
                <a:cs typeface="Andale Mono"/>
              </a:rPr>
              <a:t>,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            option : {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                </a:t>
            </a:r>
            <a:r>
              <a:rPr lang="en-US" sz="2000" dirty="0" err="1">
                <a:latin typeface="Andale Mono"/>
                <a:cs typeface="Andale Mono"/>
              </a:rPr>
              <a:t>foreignKey</a:t>
            </a:r>
            <a:r>
              <a:rPr lang="en-US" sz="2000" dirty="0">
                <a:latin typeface="Andale Mono"/>
                <a:cs typeface="Andale Mono"/>
              </a:rPr>
              <a:t>: '</a:t>
            </a:r>
            <a:r>
              <a:rPr lang="en-US" sz="2000" dirty="0" err="1">
                <a:latin typeface="Andale Mono"/>
                <a:cs typeface="Andale Mono"/>
              </a:rPr>
              <a:t>created_by</a:t>
            </a:r>
            <a:r>
              <a:rPr lang="en-US" sz="2000" dirty="0">
                <a:latin typeface="Andale Mono"/>
                <a:cs typeface="Andale Mono"/>
              </a:rPr>
              <a:t>'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            }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        }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    }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    }</a:t>
            </a:r>
            <a:br>
              <a:rPr lang="en-US" sz="2000" dirty="0">
                <a:latin typeface="Andale Mono"/>
                <a:cs typeface="Andale Mono"/>
              </a:rPr>
            </a:br>
            <a:r>
              <a:rPr lang="en-US" sz="2000" dirty="0"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46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5950"/>
            <a:ext cx="8610600" cy="1828800"/>
          </a:xfrm>
        </p:spPr>
        <p:txBody>
          <a:bodyPr>
            <a:normAutofit/>
          </a:bodyPr>
          <a:lstStyle/>
          <a:p>
            <a:r>
              <a:rPr lang="en-US"/>
              <a:t>Install by Docker</a:t>
            </a:r>
            <a:br>
              <a:rPr lang="en-US"/>
            </a:br>
            <a:r>
              <a:rPr lang="en-US" sz="4000" b="1">
                <a:solidFill>
                  <a:srgbClr val="7DBD00"/>
                </a:solidFill>
                <a:latin typeface="Consolas"/>
                <a:cs typeface="Consolas"/>
              </a:rPr>
              <a:t>sudo docker pull arrowjs</a:t>
            </a:r>
          </a:p>
        </p:txBody>
      </p:sp>
    </p:spTree>
    <p:extLst>
      <p:ext uri="{BB962C8B-B14F-4D97-AF65-F5344CB8AC3E}">
        <p14:creationId xmlns:p14="http://schemas.microsoft.com/office/powerpoint/2010/main" val="271365725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5950"/>
            <a:ext cx="8610600" cy="1828800"/>
          </a:xfrm>
        </p:spPr>
        <p:txBody>
          <a:bodyPr>
            <a:normAutofit/>
          </a:bodyPr>
          <a:lstStyle/>
          <a:p>
            <a:r>
              <a:rPr lang="en-US"/>
              <a:t>Install Arrowjs Core</a:t>
            </a:r>
            <a:br>
              <a:rPr lang="en-US"/>
            </a:br>
            <a:r>
              <a:rPr lang="en-US" sz="4000" b="1">
                <a:solidFill>
                  <a:srgbClr val="7DBD00"/>
                </a:solidFill>
                <a:latin typeface="Consolas"/>
                <a:cs typeface="Consolas"/>
              </a:rPr>
              <a:t>npm install arrowjs</a:t>
            </a:r>
          </a:p>
        </p:txBody>
      </p:sp>
    </p:spTree>
    <p:extLst>
      <p:ext uri="{BB962C8B-B14F-4D97-AF65-F5344CB8AC3E}">
        <p14:creationId xmlns:p14="http://schemas.microsoft.com/office/powerpoint/2010/main" val="7530780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Yeoman to create sample appl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yo arrowjs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54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Install theme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install –t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YourThemeName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1335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Remove theme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uninstall –t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YourThemeName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879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Install module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install –m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YourModuleName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498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2150"/>
            <a:ext cx="8610600" cy="1447800"/>
          </a:xfrm>
        </p:spPr>
        <p:txBody>
          <a:bodyPr>
            <a:normAutofit/>
          </a:bodyPr>
          <a:lstStyle/>
          <a:p>
            <a:r>
              <a:rPr lang="en-US"/>
              <a:t>Remove module</a:t>
            </a:r>
            <a:br>
              <a:rPr lang="en-US"/>
            </a:br>
            <a:r>
              <a:rPr lang="en-US" b="1">
                <a:solidFill>
                  <a:srgbClr val="7DBD00"/>
                </a:solidFill>
                <a:latin typeface="Consolas"/>
                <a:cs typeface="Consolas"/>
              </a:rPr>
              <a:t>arrow uninstall –m </a:t>
            </a:r>
            <a:r>
              <a:rPr lang="en-US" b="1">
                <a:solidFill>
                  <a:srgbClr val="FFFF00"/>
                </a:solidFill>
                <a:latin typeface="Consolas"/>
                <a:cs typeface="Consolas"/>
              </a:rPr>
              <a:t>YourModuleName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037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17988</TotalTime>
  <Words>561</Words>
  <Application>Microsoft Macintosh PowerPoint</Application>
  <PresentationFormat>On-screen Show (16:9)</PresentationFormat>
  <Paragraphs>147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TechMasterBlack</vt:lpstr>
      <vt:lpstr>PowerPoint Presentation</vt:lpstr>
      <vt:lpstr>Install by bash script curl http://arrowjs.io/install.sh | bash</vt:lpstr>
      <vt:lpstr>Install by Docker sudo docker pull arrowjs</vt:lpstr>
      <vt:lpstr>Install Arrowjs Core npm install arrowjs</vt:lpstr>
      <vt:lpstr>Yeoman to create sample appl yo arrowjs</vt:lpstr>
      <vt:lpstr>Install theme arrow install –t YourThemeName</vt:lpstr>
      <vt:lpstr>Remove theme arrow uninstall –t YourThemeName</vt:lpstr>
      <vt:lpstr>Install module arrow install –m YourModuleName</vt:lpstr>
      <vt:lpstr>Remove module arrow uninstall –m YourModuleName</vt:lpstr>
      <vt:lpstr>Update Arrowjs Core arrow update</vt:lpstr>
      <vt:lpstr>Manually Install a Theme</vt:lpstr>
      <vt:lpstr>App Structure</vt:lpstr>
      <vt:lpstr>PowerPoint Presentation</vt:lpstr>
      <vt:lpstr>PowerPoint Presentation</vt:lpstr>
      <vt:lpstr>Cấu trúc modules</vt:lpstr>
      <vt:lpstr>PowerPoint Presentation</vt:lpstr>
      <vt:lpstr>Đề xuất cách xử lý</vt:lpstr>
      <vt:lpstr>So sánh với các framework khác</vt:lpstr>
      <vt:lpstr>PowerPoint Presentation</vt:lpstr>
      <vt:lpstr>PowerPoint Presentation</vt:lpstr>
      <vt:lpstr>Arrowjs hơn / kém gì BluePencil</vt:lpstr>
      <vt:lpstr>PowerPoint Presentation</vt:lpstr>
      <vt:lpstr>Rủi ro của Arrowjs.io là gì?</vt:lpstr>
      <vt:lpstr>Dùng Yeoman để tạo mẫu Arrowjs CMS được không?</vt:lpstr>
      <vt:lpstr>Router – configure route, handler</vt:lpstr>
      <vt:lpstr>Router for each module</vt:lpstr>
      <vt:lpstr>Router for each module #2</vt:lpstr>
      <vt:lpstr>Model - Sequelize</vt:lpstr>
      <vt:lpstr>Associate model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Jeremy Wall</cp:lastModifiedBy>
  <cp:revision>3426</cp:revision>
  <dcterms:created xsi:type="dcterms:W3CDTF">2010-08-13T13:59:12Z</dcterms:created>
  <dcterms:modified xsi:type="dcterms:W3CDTF">2015-11-10T04:40:06Z</dcterms:modified>
</cp:coreProperties>
</file>