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21"/>
  </p:notesMasterIdLst>
  <p:sldIdLst>
    <p:sldId id="256" r:id="rId4"/>
    <p:sldId id="257" r:id="rId5"/>
    <p:sldId id="258" r:id="rId6"/>
    <p:sldId id="260" r:id="rId7"/>
    <p:sldId id="281" r:id="rId8"/>
    <p:sldId id="310" r:id="rId9"/>
    <p:sldId id="311" r:id="rId10"/>
    <p:sldId id="282" r:id="rId11"/>
    <p:sldId id="312" r:id="rId12"/>
    <p:sldId id="313" r:id="rId13"/>
    <p:sldId id="314" r:id="rId14"/>
    <p:sldId id="316" r:id="rId15"/>
    <p:sldId id="317" r:id="rId16"/>
    <p:sldId id="318" r:id="rId17"/>
    <p:sldId id="319" r:id="rId18"/>
    <p:sldId id="283" r:id="rId19"/>
    <p:sldId id="290" r:id="rId20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微软雅黑" panose="020B0503020204020204" pitchFamily="34" charset="-122"/>
      <p:regular r:id="rId29"/>
    </p:embeddedFont>
    <p:embeddedFont>
      <p:font typeface="等线" panose="02010600030101010101" charset="-122"/>
      <p:regular r:id="rId30"/>
    </p:embeddedFont>
  </p:embeddedFontLst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4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4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gs" Target="tags/tag1.xml"/><Relationship Id="rId30" Type="http://schemas.openxmlformats.org/officeDocument/2006/relationships/font" Target="fonts/font6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685E3-2275-44E4-A82F-5A8247D81E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AEACF-2B53-4479-8B00-1BF5D88467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27679-BCBD-48E5-8B40-F751F9D609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2DE05-3C0D-4695-B7D7-4B96EE23BE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ECB27-8922-47C2-9DEF-D8B706B88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80D5C-5495-4CDC-9104-31D587ECCF3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hemeOverride" Target="../theme/themeOverride10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hemeOverride" Target="../theme/themeOverride11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hemeOverride" Target="../theme/themeOverride1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hemeOverride" Target="../theme/themeOverride13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hemeOverride" Target="../theme/themeOverride1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hemeOverride" Target="../theme/themeOverride15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hemeOverride" Target="../theme/themeOverride16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hemeOverride" Target="../theme/themeOverride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hemeOverride" Target="../theme/themeOverride9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>
            <a:off x="2" y="0"/>
            <a:ext cx="4342283" cy="6858000"/>
          </a:xfrm>
          <a:custGeom>
            <a:avLst/>
            <a:gdLst>
              <a:gd name="connsiteX0" fmla="*/ 0 w 4342283"/>
              <a:gd name="connsiteY0" fmla="*/ 0 h 6858000"/>
              <a:gd name="connsiteX1" fmla="*/ 2633189 w 4342283"/>
              <a:gd name="connsiteY1" fmla="*/ 0 h 6858000"/>
              <a:gd name="connsiteX2" fmla="*/ 2767776 w 4342283"/>
              <a:gd name="connsiteY2" fmla="*/ 100643 h 6858000"/>
              <a:gd name="connsiteX3" fmla="*/ 4342283 w 4342283"/>
              <a:gd name="connsiteY3" fmla="*/ 3439314 h 6858000"/>
              <a:gd name="connsiteX4" fmla="*/ 2767776 w 4342283"/>
              <a:gd name="connsiteY4" fmla="*/ 6777986 h 6858000"/>
              <a:gd name="connsiteX5" fmla="*/ 2660774 w 4342283"/>
              <a:gd name="connsiteY5" fmla="*/ 6858000 h 6858000"/>
              <a:gd name="connsiteX6" fmla="*/ 0 w 434228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2283" h="6858000">
                <a:moveTo>
                  <a:pt x="0" y="0"/>
                </a:moveTo>
                <a:lnTo>
                  <a:pt x="2633189" y="0"/>
                </a:lnTo>
                <a:lnTo>
                  <a:pt x="2767776" y="100643"/>
                </a:lnTo>
                <a:cubicBezTo>
                  <a:pt x="3729367" y="894218"/>
                  <a:pt x="4342283" y="2095189"/>
                  <a:pt x="4342283" y="3439314"/>
                </a:cubicBezTo>
                <a:cubicBezTo>
                  <a:pt x="4342283" y="4783440"/>
                  <a:pt x="3729367" y="5984410"/>
                  <a:pt x="2767776" y="6777986"/>
                </a:cubicBezTo>
                <a:lnTo>
                  <a:pt x="266077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57115" y="1763395"/>
            <a:ext cx="710057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Analysis hidden mutation positions of the  SARS-CoV-2 basing on machine learning</a:t>
            </a:r>
            <a:endParaRPr kumimoji="0" lang="en-US" altLang="zh-CN" sz="4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57825" y="2021136"/>
            <a:ext cx="234175" cy="13763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911465" y="4959350"/>
            <a:ext cx="3500755" cy="9658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09844" y="5096495"/>
            <a:ext cx="23043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Li  Yin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4" name="任意多边形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 flipV="1">
            <a:off x="10685320" y="820597"/>
            <a:ext cx="1460388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0000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5" name="任意多边形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6966648" y="4833899"/>
            <a:ext cx="1085482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0000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6" name="任意多边形 1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8309395" y="573092"/>
            <a:ext cx="708505" cy="9336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0000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7" name="任意多边形 1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6432058" y="3134900"/>
            <a:ext cx="1375336" cy="5690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0000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>
            <a:off x="11176644" y="4255779"/>
            <a:ext cx="594218" cy="116477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0000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83550" y="5556885"/>
            <a:ext cx="3328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Supervisor: Dr Efi Psomopoulou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0.00092 0.1009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04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-3.7037E-6 L -0.00013 -0.1349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75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7 L -0.00026 -0.0775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88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556E-17 -7.40741E-7 L 0.00065 -0.1078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539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8.33333E-7 3.7037E-7 L 8.33333E-7 0.15579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9" grpId="0" animBg="1"/>
      <p:bldP spid="19" grpId="1" animBg="1"/>
      <p:bldP spid="19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61"/>
          <p:cNvSpPr>
            <a:spLocks noChangeArrowheads="1"/>
          </p:cNvSpPr>
          <p:nvPr/>
        </p:nvSpPr>
        <p:spPr bwMode="auto">
          <a:xfrm>
            <a:off x="0" y="0"/>
            <a:ext cx="311531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Calibri" panose="020F0502020204030204" pitchFamily="34" charset="0"/>
              </a:rPr>
              <a:t>Methods &amp; Results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521970"/>
            <a:ext cx="84035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Supervised feature selection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- Random Forest   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317115"/>
            <a:ext cx="4306570" cy="19126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110" y="1497965"/>
            <a:ext cx="7852410" cy="34810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340" y="5183505"/>
            <a:ext cx="8529320" cy="1487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61"/>
          <p:cNvSpPr>
            <a:spLocks noChangeArrowheads="1"/>
          </p:cNvSpPr>
          <p:nvPr/>
        </p:nvSpPr>
        <p:spPr bwMode="auto">
          <a:xfrm>
            <a:off x="0" y="0"/>
            <a:ext cx="311531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Calibri" panose="020F0502020204030204" pitchFamily="34" charset="0"/>
              </a:rPr>
              <a:t>Methods &amp; Results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521970"/>
            <a:ext cx="84035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Uns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upervised feature selection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- Laplacian Score   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2265" y="1407795"/>
            <a:ext cx="8967470" cy="4848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61"/>
          <p:cNvSpPr>
            <a:spLocks noChangeArrowheads="1"/>
          </p:cNvSpPr>
          <p:nvPr/>
        </p:nvSpPr>
        <p:spPr bwMode="auto">
          <a:xfrm>
            <a:off x="0" y="0"/>
            <a:ext cx="311531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Calibri" panose="020F0502020204030204" pitchFamily="34" charset="0"/>
              </a:rPr>
              <a:t>Methods &amp; Results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521970"/>
            <a:ext cx="84035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Uns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upervised feature selection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- Laplacian Score   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715" y="2107565"/>
            <a:ext cx="10909935" cy="17665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30" y="4526915"/>
            <a:ext cx="10823575" cy="1801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61"/>
          <p:cNvSpPr>
            <a:spLocks noChangeArrowheads="1"/>
          </p:cNvSpPr>
          <p:nvPr/>
        </p:nvSpPr>
        <p:spPr bwMode="auto">
          <a:xfrm>
            <a:off x="0" y="0"/>
            <a:ext cx="311531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Calibri" panose="020F0502020204030204" pitchFamily="34" charset="0"/>
              </a:rPr>
              <a:t>Methods &amp; Results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521970"/>
            <a:ext cx="84035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Uns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upervised feature selection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- MCFS   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265" y="1483360"/>
            <a:ext cx="10238105" cy="4853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61"/>
          <p:cNvSpPr>
            <a:spLocks noChangeArrowheads="1"/>
          </p:cNvSpPr>
          <p:nvPr/>
        </p:nvSpPr>
        <p:spPr bwMode="auto">
          <a:xfrm>
            <a:off x="0" y="0"/>
            <a:ext cx="311531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Calibri" panose="020F0502020204030204" pitchFamily="34" charset="0"/>
              </a:rPr>
              <a:t>Methods &amp; Results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521970"/>
            <a:ext cx="84035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Uns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upervised feature selection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- MCFS   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00" y="1294130"/>
            <a:ext cx="10566400" cy="21247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" y="3916680"/>
            <a:ext cx="11805285" cy="2088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61"/>
          <p:cNvSpPr>
            <a:spLocks noChangeArrowheads="1"/>
          </p:cNvSpPr>
          <p:nvPr/>
        </p:nvSpPr>
        <p:spPr bwMode="auto">
          <a:xfrm>
            <a:off x="0" y="0"/>
            <a:ext cx="311531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Calibri" panose="020F0502020204030204" pitchFamily="34" charset="0"/>
              </a:rPr>
              <a:t>Methods &amp; Results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521970"/>
            <a:ext cx="84035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Uns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upervised feature selection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- MCFS   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3020" y="2952750"/>
            <a:ext cx="7045960" cy="3905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10" y="1291590"/>
            <a:ext cx="9441180" cy="1661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27718" y="1702109"/>
            <a:ext cx="4063382" cy="4063382"/>
            <a:chOff x="2477118" y="1168709"/>
            <a:chExt cx="4063382" cy="4063382"/>
          </a:xfrm>
        </p:grpSpPr>
        <p:sp>
          <p:nvSpPr>
            <p:cNvPr id="4" name="流程图: 接点 3"/>
            <p:cNvSpPr/>
            <p:nvPr/>
          </p:nvSpPr>
          <p:spPr>
            <a:xfrm>
              <a:off x="2477118" y="1168709"/>
              <a:ext cx="4063382" cy="4063382"/>
            </a:xfrm>
            <a:prstGeom prst="flowChartConnector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2" name="流程图: 接点 1"/>
            <p:cNvSpPr/>
            <p:nvPr/>
          </p:nvSpPr>
          <p:spPr>
            <a:xfrm>
              <a:off x="2769218" y="1460809"/>
              <a:ext cx="3479182" cy="3479182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773376" y="1327987"/>
            <a:ext cx="42434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700" b="1" i="0" u="none" strike="noStrike" kern="1200" cap="none" spc="0" normalizeH="0" baseline="0" noProof="0">
                <a:ln>
                  <a:noFill/>
                </a:ln>
                <a:blipFill>
                  <a:blip r:embed="rId1"/>
                  <a:stretch>
                    <a:fillRect/>
                  </a:stretch>
                </a:blip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4</a:t>
            </a:r>
            <a:endParaRPr kumimoji="0" lang="zh-CN" altLang="en-US" sz="28700" b="1" i="0" u="none" strike="noStrike" kern="1200" cap="none" spc="0" normalizeH="0" baseline="0" noProof="0">
              <a:ln>
                <a:noFill/>
              </a:ln>
              <a:blipFill>
                <a:blip r:embed="rId1"/>
                <a:stretch>
                  <a:fillRect/>
                </a:stretch>
              </a:blip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9" name="任意多边形 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5950481" y="3596455"/>
            <a:ext cx="1662751" cy="251344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0000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" name="Rectangle 161"/>
          <p:cNvSpPr>
            <a:spLocks noChangeArrowheads="1"/>
          </p:cNvSpPr>
          <p:nvPr/>
        </p:nvSpPr>
        <p:spPr bwMode="auto">
          <a:xfrm>
            <a:off x="6241415" y="2921396"/>
            <a:ext cx="5396949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Calibri" panose="020F0502020204030204" pitchFamily="34" charset="0"/>
              </a:rPr>
              <a:t>Conclusion</a:t>
            </a:r>
            <a:endParaRPr kumimoji="0" lang="en-US" altLang="id-ID" sz="6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19005 L 0 -2.59259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 29"/>
          <p:cNvSpPr/>
          <p:nvPr/>
        </p:nvSpPr>
        <p:spPr>
          <a:xfrm flipV="1">
            <a:off x="1896167" y="4086653"/>
            <a:ext cx="8927152" cy="2771347"/>
          </a:xfrm>
          <a:custGeom>
            <a:avLst/>
            <a:gdLst>
              <a:gd name="connsiteX0" fmla="*/ 0 w 8927152"/>
              <a:gd name="connsiteY0" fmla="*/ 0 h 2771347"/>
              <a:gd name="connsiteX1" fmla="*/ 8927152 w 8927152"/>
              <a:gd name="connsiteY1" fmla="*/ 0 h 2771347"/>
              <a:gd name="connsiteX2" fmla="*/ 8849663 w 8927152"/>
              <a:gd name="connsiteY2" fmla="*/ 160857 h 2771347"/>
              <a:gd name="connsiteX3" fmla="*/ 4463576 w 8927152"/>
              <a:gd name="connsiteY3" fmla="*/ 2771347 h 2771347"/>
              <a:gd name="connsiteX4" fmla="*/ 77489 w 8927152"/>
              <a:gd name="connsiteY4" fmla="*/ 160857 h 277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7152" h="2771347">
                <a:moveTo>
                  <a:pt x="0" y="0"/>
                </a:moveTo>
                <a:lnTo>
                  <a:pt x="8927152" y="0"/>
                </a:lnTo>
                <a:lnTo>
                  <a:pt x="8849663" y="160857"/>
                </a:lnTo>
                <a:cubicBezTo>
                  <a:pt x="8004977" y="1715782"/>
                  <a:pt x="6357547" y="2771347"/>
                  <a:pt x="4463576" y="2771347"/>
                </a:cubicBezTo>
                <a:cubicBezTo>
                  <a:pt x="2569605" y="2771347"/>
                  <a:pt x="922174" y="1715782"/>
                  <a:pt x="77489" y="160857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  <a:effectLst>
            <a:glow rad="63500">
              <a:schemeClr val="tx2">
                <a:alpha val="40000"/>
              </a:schemeClr>
            </a:glow>
            <a:outerShdw blurRad="50800" dir="28200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42781" y="2359604"/>
            <a:ext cx="3064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THANK YOU</a:t>
            </a:r>
            <a:endParaRPr lang="zh-CN" altLang="en-US" sz="3200" b="1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-4.58333E-6 0.05347 " pathEditMode="relative" rAng="0" ptsTypes="AA">
                                      <p:cBhvr>
                                        <p:cTn id="11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4147" y="3429000"/>
            <a:ext cx="548640" cy="5094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01369" y="3429000"/>
            <a:ext cx="548640" cy="5094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88592" y="3429000"/>
            <a:ext cx="548640" cy="5094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75814" y="3429000"/>
            <a:ext cx="548640" cy="5094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42779" y="3402448"/>
            <a:ext cx="473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blipFill>
                  <a:blip r:embed="rId1"/>
                  <a:stretch>
                    <a:fillRect/>
                  </a:stretch>
                </a:blip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4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blipFill>
                <a:blip r:embed="rId1"/>
                <a:stretch>
                  <a:fillRect/>
                </a:stretch>
              </a:blip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63821" y="3415231"/>
            <a:ext cx="473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blipFill>
                  <a:blip r:embed="rId2"/>
                  <a:stretch>
                    <a:fillRect/>
                  </a:stretch>
                </a:blip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3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blipFill>
                <a:blip r:embed="rId2"/>
                <a:stretch>
                  <a:fillRect/>
                </a:stretch>
              </a:blip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76599" y="3415231"/>
            <a:ext cx="473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blipFill>
                  <a:blip r:embed="rId2"/>
                  <a:stretch>
                    <a:fillRect/>
                  </a:stretch>
                </a:blip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2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blipFill>
                <a:blip r:embed="rId2"/>
                <a:stretch>
                  <a:fillRect/>
                </a:stretch>
              </a:blip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81112" y="3415231"/>
            <a:ext cx="473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blipFill>
                  <a:blip r:embed="rId2"/>
                  <a:stretch>
                    <a:fillRect/>
                  </a:stretch>
                </a:blip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1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blipFill>
                <a:blip r:embed="rId2"/>
                <a:stretch>
                  <a:fillRect/>
                </a:stretch>
              </a:blip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6" name="Rectangle 161"/>
          <p:cNvSpPr>
            <a:spLocks noChangeArrowheads="1"/>
          </p:cNvSpPr>
          <p:nvPr/>
        </p:nvSpPr>
        <p:spPr bwMode="auto">
          <a:xfrm>
            <a:off x="1627505" y="4076065"/>
            <a:ext cx="23215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Introduction</a:t>
            </a: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0" name="Rectangle 161"/>
          <p:cNvSpPr>
            <a:spLocks noChangeArrowheads="1"/>
          </p:cNvSpPr>
          <p:nvPr/>
        </p:nvSpPr>
        <p:spPr bwMode="auto">
          <a:xfrm>
            <a:off x="4248785" y="4076065"/>
            <a:ext cx="14541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Data Source</a:t>
            </a: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2" name="Rectangle 161"/>
          <p:cNvSpPr>
            <a:spLocks noChangeArrowheads="1"/>
          </p:cNvSpPr>
          <p:nvPr/>
        </p:nvSpPr>
        <p:spPr bwMode="auto">
          <a:xfrm>
            <a:off x="6275705" y="4076065"/>
            <a:ext cx="177419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Methods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id-ID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&amp;</a:t>
            </a:r>
            <a:endParaRPr kumimoji="0" lang="en-US" altLang="id-ID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id-ID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Results</a:t>
            </a:r>
            <a:endParaRPr kumimoji="0" lang="en-US" altLang="id-ID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8" name="Rectangle 161"/>
          <p:cNvSpPr>
            <a:spLocks noChangeArrowheads="1"/>
          </p:cNvSpPr>
          <p:nvPr/>
        </p:nvSpPr>
        <p:spPr bwMode="auto">
          <a:xfrm>
            <a:off x="8250555" y="4076065"/>
            <a:ext cx="22580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Conclusion</a:t>
            </a: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1863493" y="4535"/>
            <a:ext cx="8927152" cy="2771347"/>
          </a:xfrm>
          <a:custGeom>
            <a:avLst/>
            <a:gdLst>
              <a:gd name="connsiteX0" fmla="*/ 0 w 8927152"/>
              <a:gd name="connsiteY0" fmla="*/ 0 h 2771347"/>
              <a:gd name="connsiteX1" fmla="*/ 8927152 w 8927152"/>
              <a:gd name="connsiteY1" fmla="*/ 0 h 2771347"/>
              <a:gd name="connsiteX2" fmla="*/ 8849663 w 8927152"/>
              <a:gd name="connsiteY2" fmla="*/ 160857 h 2771347"/>
              <a:gd name="connsiteX3" fmla="*/ 4463576 w 8927152"/>
              <a:gd name="connsiteY3" fmla="*/ 2771347 h 2771347"/>
              <a:gd name="connsiteX4" fmla="*/ 77489 w 8927152"/>
              <a:gd name="connsiteY4" fmla="*/ 160857 h 277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7152" h="2771347">
                <a:moveTo>
                  <a:pt x="0" y="0"/>
                </a:moveTo>
                <a:lnTo>
                  <a:pt x="8927152" y="0"/>
                </a:lnTo>
                <a:lnTo>
                  <a:pt x="8849663" y="160857"/>
                </a:lnTo>
                <a:cubicBezTo>
                  <a:pt x="8004977" y="1715782"/>
                  <a:pt x="6357547" y="2771347"/>
                  <a:pt x="4463576" y="2771347"/>
                </a:cubicBezTo>
                <a:cubicBezTo>
                  <a:pt x="2569605" y="2771347"/>
                  <a:pt x="922174" y="1715782"/>
                  <a:pt x="77489" y="160857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  <a:effectLst>
            <a:glow rad="63500">
              <a:schemeClr val="tx2">
                <a:alpha val="40000"/>
              </a:schemeClr>
            </a:glow>
            <a:outerShdw blurRad="50800" dir="28200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-2.29167E-6 0.05348 " pathEditMode="relative" rAng="0" ptsTypes="AA">
                                      <p:cBhvr>
                                        <p:cTn id="65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/>
      <p:bldP spid="16" grpId="1" build="allAtOnce"/>
      <p:bldP spid="20" grpId="0" build="allAtOnce"/>
      <p:bldP spid="20" grpId="1" build="allAtOnce"/>
      <p:bldP spid="22" grpId="0" build="allAtOnce"/>
      <p:bldP spid="22" grpId="1" build="allAtOnce"/>
      <p:bldP spid="28" grpId="0" build="allAtOnce"/>
      <p:bldP spid="28" grpId="1" build="allAtOnce"/>
      <p:bldP spid="30" grpId="0" animBg="1"/>
      <p:bldP spid="3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27718" y="1702109"/>
            <a:ext cx="4063382" cy="4063382"/>
            <a:chOff x="2477118" y="1168709"/>
            <a:chExt cx="4063382" cy="4063382"/>
          </a:xfrm>
        </p:grpSpPr>
        <p:sp>
          <p:nvSpPr>
            <p:cNvPr id="4" name="流程图: 接点 3"/>
            <p:cNvSpPr/>
            <p:nvPr/>
          </p:nvSpPr>
          <p:spPr>
            <a:xfrm>
              <a:off x="2477118" y="1168709"/>
              <a:ext cx="4063382" cy="4063382"/>
            </a:xfrm>
            <a:prstGeom prst="flowChartConnector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2" name="流程图: 接点 1"/>
            <p:cNvSpPr/>
            <p:nvPr/>
          </p:nvSpPr>
          <p:spPr>
            <a:xfrm>
              <a:off x="2769218" y="1460809"/>
              <a:ext cx="3479182" cy="3479182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858592" y="1327987"/>
            <a:ext cx="42434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700" b="1" i="0" u="none" strike="noStrike" kern="1200" cap="none" spc="0" normalizeH="0" baseline="0" noProof="0">
                <a:ln>
                  <a:noFill/>
                </a:ln>
                <a:blipFill>
                  <a:blip r:embed="rId1"/>
                  <a:stretch>
                    <a:fillRect/>
                  </a:stretch>
                </a:blip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1</a:t>
            </a:r>
            <a:endParaRPr kumimoji="0" lang="zh-CN" altLang="en-US" sz="28700" b="1" i="0" u="none" strike="noStrike" kern="1200" cap="none" spc="0" normalizeH="0" baseline="0" noProof="0">
              <a:ln>
                <a:noFill/>
              </a:ln>
              <a:blipFill>
                <a:blip r:embed="rId1"/>
                <a:stretch>
                  <a:fillRect/>
                </a:stretch>
              </a:blip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8" name="Rectangle 161"/>
          <p:cNvSpPr>
            <a:spLocks noChangeArrowheads="1"/>
          </p:cNvSpPr>
          <p:nvPr/>
        </p:nvSpPr>
        <p:spPr bwMode="auto">
          <a:xfrm>
            <a:off x="6096000" y="3120786"/>
            <a:ext cx="5396949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Introduction</a:t>
            </a:r>
            <a:endParaRPr kumimoji="0" lang="id-ID" sz="6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9" name="任意多边形 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5950481" y="3596455"/>
            <a:ext cx="1662751" cy="251344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0000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19005 L 0 -2.59259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61"/>
          <p:cNvSpPr>
            <a:spLocks noChangeArrowheads="1"/>
          </p:cNvSpPr>
          <p:nvPr/>
        </p:nvSpPr>
        <p:spPr bwMode="auto">
          <a:xfrm>
            <a:off x="-136" y="-312"/>
            <a:ext cx="215206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Introduction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225"/>
            <a:ext cx="8042910" cy="51092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42275" y="2162175"/>
            <a:ext cx="41497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Machine learning: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Supervised feature selection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Unsupervised feature selection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27718" y="1702109"/>
            <a:ext cx="4063382" cy="4063382"/>
            <a:chOff x="2477118" y="1168709"/>
            <a:chExt cx="4063382" cy="4063382"/>
          </a:xfrm>
        </p:grpSpPr>
        <p:sp>
          <p:nvSpPr>
            <p:cNvPr id="4" name="流程图: 接点 3"/>
            <p:cNvSpPr/>
            <p:nvPr/>
          </p:nvSpPr>
          <p:spPr>
            <a:xfrm>
              <a:off x="2477118" y="1168709"/>
              <a:ext cx="4063382" cy="4063382"/>
            </a:xfrm>
            <a:prstGeom prst="flowChartConnector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2" name="流程图: 接点 1"/>
            <p:cNvSpPr/>
            <p:nvPr/>
          </p:nvSpPr>
          <p:spPr>
            <a:xfrm>
              <a:off x="2769218" y="1460809"/>
              <a:ext cx="3479182" cy="3479182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858592" y="1479336"/>
            <a:ext cx="42434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700" b="1" i="0" u="none" strike="noStrike" kern="1200" cap="none" spc="0" normalizeH="0" baseline="0" noProof="0">
                <a:ln>
                  <a:noFill/>
                </a:ln>
                <a:blipFill>
                  <a:blip r:embed="rId1"/>
                  <a:stretch>
                    <a:fillRect/>
                  </a:stretch>
                </a:blip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2</a:t>
            </a:r>
            <a:endParaRPr kumimoji="0" lang="zh-CN" altLang="en-US" sz="28700" b="1" i="0" u="none" strike="noStrike" kern="1200" cap="none" spc="0" normalizeH="0" baseline="0" noProof="0">
              <a:ln>
                <a:noFill/>
              </a:ln>
              <a:blipFill>
                <a:blip r:embed="rId1"/>
                <a:stretch>
                  <a:fillRect/>
                </a:stretch>
              </a:blip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9" name="任意多边形 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5950481" y="3596455"/>
            <a:ext cx="1662751" cy="251344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0000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" name="Rectangle 161"/>
          <p:cNvSpPr>
            <a:spLocks noChangeArrowheads="1"/>
          </p:cNvSpPr>
          <p:nvPr/>
        </p:nvSpPr>
        <p:spPr bwMode="auto">
          <a:xfrm>
            <a:off x="6096000" y="3120786"/>
            <a:ext cx="5396949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Calibri" panose="020F0502020204030204" pitchFamily="34" charset="0"/>
              </a:rPr>
              <a:t>Data Source</a:t>
            </a:r>
            <a:endParaRPr kumimoji="0" lang="id-ID" sz="6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19005 L 0 -2.59259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61"/>
          <p:cNvSpPr>
            <a:spLocks noChangeArrowheads="1"/>
          </p:cNvSpPr>
          <p:nvPr/>
        </p:nvSpPr>
        <p:spPr bwMode="auto">
          <a:xfrm>
            <a:off x="-136" y="-312"/>
            <a:ext cx="215206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Data Source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8335" y="999490"/>
            <a:ext cx="6463665" cy="2022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9585" y="3255010"/>
            <a:ext cx="577659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Advantage: 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1. Retain the genes type information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2. Less dimensions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Disadvantages: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1. Loss a lot of  mutation positions’ information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15405" y="3255010"/>
            <a:ext cx="57765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Advantage: 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1. Retain all of mutation positions’ information 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Disadvantages: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1. Huge amount of features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9585" y="567690"/>
            <a:ext cx="95103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ive different variants: B.1.1.7, B.1.617.2, AY.4, AY.9 and AY.12 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5" y="1089660"/>
            <a:ext cx="5064760" cy="1939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61"/>
          <p:cNvSpPr>
            <a:spLocks noChangeArrowheads="1"/>
          </p:cNvSpPr>
          <p:nvPr/>
        </p:nvSpPr>
        <p:spPr bwMode="auto">
          <a:xfrm>
            <a:off x="-136" y="-312"/>
            <a:ext cx="215206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Data Source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pic>
        <p:nvPicPr>
          <p:cNvPr id="3" name="图片 3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895" y="1128395"/>
            <a:ext cx="10062845" cy="5073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27718" y="1702109"/>
            <a:ext cx="4063382" cy="4063382"/>
            <a:chOff x="2477118" y="1168709"/>
            <a:chExt cx="4063382" cy="4063382"/>
          </a:xfrm>
        </p:grpSpPr>
        <p:sp>
          <p:nvSpPr>
            <p:cNvPr id="4" name="流程图: 接点 3"/>
            <p:cNvSpPr/>
            <p:nvPr/>
          </p:nvSpPr>
          <p:spPr>
            <a:xfrm>
              <a:off x="2477118" y="1168709"/>
              <a:ext cx="4063382" cy="4063382"/>
            </a:xfrm>
            <a:prstGeom prst="flowChartConnector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2" name="流程图: 接点 1"/>
            <p:cNvSpPr/>
            <p:nvPr/>
          </p:nvSpPr>
          <p:spPr>
            <a:xfrm>
              <a:off x="2769218" y="1460809"/>
              <a:ext cx="3479182" cy="3479182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025430" y="1441236"/>
            <a:ext cx="42434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700" b="1" i="0" u="none" strike="noStrike" kern="1200" cap="none" spc="0" normalizeH="0" baseline="0" noProof="0">
                <a:ln>
                  <a:noFill/>
                </a:ln>
                <a:blipFill>
                  <a:blip r:embed="rId1"/>
                  <a:stretch>
                    <a:fillRect/>
                  </a:stretch>
                </a:blip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3</a:t>
            </a:r>
            <a:endParaRPr kumimoji="0" lang="zh-CN" altLang="en-US" sz="28700" b="1" i="0" u="none" strike="noStrike" kern="1200" cap="none" spc="0" normalizeH="0" baseline="0" noProof="0">
              <a:ln>
                <a:noFill/>
              </a:ln>
              <a:blipFill>
                <a:blip r:embed="rId1"/>
                <a:stretch>
                  <a:fillRect/>
                </a:stretch>
              </a:blip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9" name="任意多边形 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5950481" y="3596455"/>
            <a:ext cx="1662751" cy="251344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0000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" name="Rectangle 161"/>
          <p:cNvSpPr>
            <a:spLocks noChangeArrowheads="1"/>
          </p:cNvSpPr>
          <p:nvPr/>
        </p:nvSpPr>
        <p:spPr bwMode="auto">
          <a:xfrm>
            <a:off x="6186805" y="2302906"/>
            <a:ext cx="5396949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Calibri" panose="020F0502020204030204" pitchFamily="34" charset="0"/>
              </a:rPr>
              <a:t>Methods</a:t>
            </a: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Calibri" panose="020F050202020403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id-ID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Calibri" panose="020F0502020204030204" pitchFamily="34" charset="0"/>
              </a:rPr>
              <a:t>&amp;</a:t>
            </a:r>
            <a:endParaRPr kumimoji="0" lang="en-US" altLang="id-ID" sz="6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Calibri" panose="020F050202020403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id-ID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Calibri" panose="020F0502020204030204" pitchFamily="34" charset="0"/>
              </a:rPr>
              <a:t>Results</a:t>
            </a:r>
            <a:endParaRPr kumimoji="0" lang="en-US" altLang="id-ID" sz="6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19005 L 0 -2.59259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61"/>
          <p:cNvSpPr>
            <a:spLocks noChangeArrowheads="1"/>
          </p:cNvSpPr>
          <p:nvPr/>
        </p:nvSpPr>
        <p:spPr bwMode="auto">
          <a:xfrm>
            <a:off x="0" y="0"/>
            <a:ext cx="311531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Calibri" panose="020F0502020204030204" pitchFamily="34" charset="0"/>
              </a:rPr>
              <a:t>Methods &amp; Results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521970"/>
            <a:ext cx="84035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Supervised feature selection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- Mutual Information   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0" y="1426210"/>
            <a:ext cx="4431665" cy="8045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95" y="2280285"/>
            <a:ext cx="3075940" cy="27546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135" y="1426210"/>
            <a:ext cx="7555865" cy="33045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610" y="5113020"/>
            <a:ext cx="9542780" cy="1645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MjJkNTM0YjU2ZWNjMWMxNGQ2YjIxNGRmNmFmNzljNG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0tyka2w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34F56"/>
      </a:accent1>
      <a:accent2>
        <a:srgbClr val="F34F56"/>
      </a:accent2>
      <a:accent3>
        <a:srgbClr val="5A6C90"/>
      </a:accent3>
      <a:accent4>
        <a:srgbClr val="434F5A"/>
      </a:accent4>
      <a:accent5>
        <a:srgbClr val="A5A5A5"/>
      </a:accent5>
      <a:accent6>
        <a:srgbClr val="44546A"/>
      </a:accent6>
      <a:hlink>
        <a:srgbClr val="F34F56"/>
      </a:hlink>
      <a:folHlink>
        <a:srgbClr val="BFBFBF"/>
      </a:folHlink>
    </a:clrScheme>
    <a:fontScheme name="c0tyka2w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2"/>
              </a:gs>
            </a:gsLst>
            <a:lin ang="5400000" scaled="1"/>
          </a:gra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34F56"/>
    </a:accent1>
    <a:accent2>
      <a:srgbClr val="F34F56"/>
    </a:accent2>
    <a:accent3>
      <a:srgbClr val="5A6C90"/>
    </a:accent3>
    <a:accent4>
      <a:srgbClr val="434F5A"/>
    </a:accent4>
    <a:accent5>
      <a:srgbClr val="A5A5A5"/>
    </a:accent5>
    <a:accent6>
      <a:srgbClr val="44546A"/>
    </a:accent6>
    <a:hlink>
      <a:srgbClr val="F34F56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34F56"/>
    </a:accent1>
    <a:accent2>
      <a:srgbClr val="F34F56"/>
    </a:accent2>
    <a:accent3>
      <a:srgbClr val="5A6C90"/>
    </a:accent3>
    <a:accent4>
      <a:srgbClr val="434F5A"/>
    </a:accent4>
    <a:accent5>
      <a:srgbClr val="A5A5A5"/>
    </a:accent5>
    <a:accent6>
      <a:srgbClr val="44546A"/>
    </a:accent6>
    <a:hlink>
      <a:srgbClr val="F34F56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34F56"/>
    </a:accent1>
    <a:accent2>
      <a:srgbClr val="F34F56"/>
    </a:accent2>
    <a:accent3>
      <a:srgbClr val="5A6C90"/>
    </a:accent3>
    <a:accent4>
      <a:srgbClr val="434F5A"/>
    </a:accent4>
    <a:accent5>
      <a:srgbClr val="A5A5A5"/>
    </a:accent5>
    <a:accent6>
      <a:srgbClr val="44546A"/>
    </a:accent6>
    <a:hlink>
      <a:srgbClr val="F34F56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34F56"/>
    </a:accent1>
    <a:accent2>
      <a:srgbClr val="F34F56"/>
    </a:accent2>
    <a:accent3>
      <a:srgbClr val="5A6C90"/>
    </a:accent3>
    <a:accent4>
      <a:srgbClr val="434F5A"/>
    </a:accent4>
    <a:accent5>
      <a:srgbClr val="A5A5A5"/>
    </a:accent5>
    <a:accent6>
      <a:srgbClr val="44546A"/>
    </a:accent6>
    <a:hlink>
      <a:srgbClr val="F34F56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34F56"/>
    </a:accent1>
    <a:accent2>
      <a:srgbClr val="F34F56"/>
    </a:accent2>
    <a:accent3>
      <a:srgbClr val="5A6C90"/>
    </a:accent3>
    <a:accent4>
      <a:srgbClr val="434F5A"/>
    </a:accent4>
    <a:accent5>
      <a:srgbClr val="A5A5A5"/>
    </a:accent5>
    <a:accent6>
      <a:srgbClr val="44546A"/>
    </a:accent6>
    <a:hlink>
      <a:srgbClr val="F34F56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34F56"/>
    </a:accent1>
    <a:accent2>
      <a:srgbClr val="F34F56"/>
    </a:accent2>
    <a:accent3>
      <a:srgbClr val="5A6C90"/>
    </a:accent3>
    <a:accent4>
      <a:srgbClr val="434F5A"/>
    </a:accent4>
    <a:accent5>
      <a:srgbClr val="A5A5A5"/>
    </a:accent5>
    <a:accent6>
      <a:srgbClr val="44546A"/>
    </a:accent6>
    <a:hlink>
      <a:srgbClr val="F34F56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34F56"/>
    </a:accent1>
    <a:accent2>
      <a:srgbClr val="F34F56"/>
    </a:accent2>
    <a:accent3>
      <a:srgbClr val="5A6C90"/>
    </a:accent3>
    <a:accent4>
      <a:srgbClr val="434F5A"/>
    </a:accent4>
    <a:accent5>
      <a:srgbClr val="A5A5A5"/>
    </a:accent5>
    <a:accent6>
      <a:srgbClr val="44546A"/>
    </a:accent6>
    <a:hlink>
      <a:srgbClr val="F34F56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34F56"/>
    </a:accent1>
    <a:accent2>
      <a:srgbClr val="F34F56"/>
    </a:accent2>
    <a:accent3>
      <a:srgbClr val="5A6C90"/>
    </a:accent3>
    <a:accent4>
      <a:srgbClr val="434F5A"/>
    </a:accent4>
    <a:accent5>
      <a:srgbClr val="A5A5A5"/>
    </a:accent5>
    <a:accent6>
      <a:srgbClr val="44546A"/>
    </a:accent6>
    <a:hlink>
      <a:srgbClr val="F34F56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34F56"/>
    </a:accent1>
    <a:accent2>
      <a:srgbClr val="F34F56"/>
    </a:accent2>
    <a:accent3>
      <a:srgbClr val="5A6C90"/>
    </a:accent3>
    <a:accent4>
      <a:srgbClr val="434F5A"/>
    </a:accent4>
    <a:accent5>
      <a:srgbClr val="A5A5A5"/>
    </a:accent5>
    <a:accent6>
      <a:srgbClr val="44546A"/>
    </a:accent6>
    <a:hlink>
      <a:srgbClr val="F34F56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34F56"/>
    </a:accent1>
    <a:accent2>
      <a:srgbClr val="F34F56"/>
    </a:accent2>
    <a:accent3>
      <a:srgbClr val="5A6C90"/>
    </a:accent3>
    <a:accent4>
      <a:srgbClr val="434F5A"/>
    </a:accent4>
    <a:accent5>
      <a:srgbClr val="A5A5A5"/>
    </a:accent5>
    <a:accent6>
      <a:srgbClr val="44546A"/>
    </a:accent6>
    <a:hlink>
      <a:srgbClr val="F34F56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34F56"/>
    </a:accent1>
    <a:accent2>
      <a:srgbClr val="F34F56"/>
    </a:accent2>
    <a:accent3>
      <a:srgbClr val="5A6C90"/>
    </a:accent3>
    <a:accent4>
      <a:srgbClr val="434F5A"/>
    </a:accent4>
    <a:accent5>
      <a:srgbClr val="A5A5A5"/>
    </a:accent5>
    <a:accent6>
      <a:srgbClr val="44546A"/>
    </a:accent6>
    <a:hlink>
      <a:srgbClr val="F34F56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34F56"/>
    </a:accent1>
    <a:accent2>
      <a:srgbClr val="F34F56"/>
    </a:accent2>
    <a:accent3>
      <a:srgbClr val="5A6C90"/>
    </a:accent3>
    <a:accent4>
      <a:srgbClr val="434F5A"/>
    </a:accent4>
    <a:accent5>
      <a:srgbClr val="A5A5A5"/>
    </a:accent5>
    <a:accent6>
      <a:srgbClr val="44546A"/>
    </a:accent6>
    <a:hlink>
      <a:srgbClr val="F34F56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34F56"/>
    </a:accent1>
    <a:accent2>
      <a:srgbClr val="F34F56"/>
    </a:accent2>
    <a:accent3>
      <a:srgbClr val="5A6C90"/>
    </a:accent3>
    <a:accent4>
      <a:srgbClr val="434F5A"/>
    </a:accent4>
    <a:accent5>
      <a:srgbClr val="A5A5A5"/>
    </a:accent5>
    <a:accent6>
      <a:srgbClr val="44546A"/>
    </a:accent6>
    <a:hlink>
      <a:srgbClr val="F34F56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34F56"/>
    </a:accent1>
    <a:accent2>
      <a:srgbClr val="F34F56"/>
    </a:accent2>
    <a:accent3>
      <a:srgbClr val="5A6C90"/>
    </a:accent3>
    <a:accent4>
      <a:srgbClr val="434F5A"/>
    </a:accent4>
    <a:accent5>
      <a:srgbClr val="A5A5A5"/>
    </a:accent5>
    <a:accent6>
      <a:srgbClr val="44546A"/>
    </a:accent6>
    <a:hlink>
      <a:srgbClr val="F34F56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34F56"/>
    </a:accent1>
    <a:accent2>
      <a:srgbClr val="F34F56"/>
    </a:accent2>
    <a:accent3>
      <a:srgbClr val="5A6C90"/>
    </a:accent3>
    <a:accent4>
      <a:srgbClr val="434F5A"/>
    </a:accent4>
    <a:accent5>
      <a:srgbClr val="A5A5A5"/>
    </a:accent5>
    <a:accent6>
      <a:srgbClr val="44546A"/>
    </a:accent6>
    <a:hlink>
      <a:srgbClr val="F34F56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34F56"/>
    </a:accent1>
    <a:accent2>
      <a:srgbClr val="F34F56"/>
    </a:accent2>
    <a:accent3>
      <a:srgbClr val="5A6C90"/>
    </a:accent3>
    <a:accent4>
      <a:srgbClr val="434F5A"/>
    </a:accent4>
    <a:accent5>
      <a:srgbClr val="A5A5A5"/>
    </a:accent5>
    <a:accent6>
      <a:srgbClr val="44546A"/>
    </a:accent6>
    <a:hlink>
      <a:srgbClr val="F34F56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34F56"/>
    </a:accent1>
    <a:accent2>
      <a:srgbClr val="F34F56"/>
    </a:accent2>
    <a:accent3>
      <a:srgbClr val="5A6C90"/>
    </a:accent3>
    <a:accent4>
      <a:srgbClr val="434F5A"/>
    </a:accent4>
    <a:accent5>
      <a:srgbClr val="A5A5A5"/>
    </a:accent5>
    <a:accent6>
      <a:srgbClr val="44546A"/>
    </a:accent6>
    <a:hlink>
      <a:srgbClr val="F34F5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1073</Words>
  <Application>WPS 演示</Application>
  <PresentationFormat>宽屏</PresentationFormat>
  <Paragraphs>97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微软雅黑</vt:lpstr>
      <vt:lpstr>Times New Roman</vt:lpstr>
      <vt:lpstr>Arial Unicode MS</vt:lpstr>
      <vt:lpstr>等线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Aral</cp:lastModifiedBy>
  <cp:revision>36</cp:revision>
  <dcterms:created xsi:type="dcterms:W3CDTF">2017-08-04T00:54:00Z</dcterms:created>
  <dcterms:modified xsi:type="dcterms:W3CDTF">2022-09-08T13:08:49Z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D0A5DB7228544875AF5B514240A7F88E</vt:lpwstr>
  </property>
</Properties>
</file>