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6" r:id="rId3"/>
    <p:sldId id="26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817AF-1DE5-4E69-8197-46FD53AED441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8B701-829F-4F9F-8FD6-E8DFEEA837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82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AA3FA-AB04-41C1-AA4A-1516E04B3F6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414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AA3FA-AB04-41C1-AA4A-1516E04B3F6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414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22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756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686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612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15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895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532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56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703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80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21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DE68-33B3-4D91-9356-0B0A024AE62E}" type="datetimeFigureOut">
              <a:rPr lang="fr-CA" smtClean="0"/>
              <a:t>2016-03-16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7C0B-E513-4C16-BC12-0F3A149C9F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77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3.png"/><Relationship Id="rId7" Type="http://schemas.openxmlformats.org/officeDocument/2006/relationships/tags" Target="../tags/tag7.xml"/><Relationship Id="rId17" Type="http://schemas.openxmlformats.org/officeDocument/2006/relationships/tags" Target="../tags/tag8.xml"/><Relationship Id="rId2" Type="http://schemas.openxmlformats.org/officeDocument/2006/relationships/tags" Target="../tags/tag2.xml"/><Relationship Id="rId20" Type="http://schemas.microsoft.com/office/2007/relationships/hdphoto" Target="../media/hdphoto1.wd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jpeg"/><Relationship Id="rId24" Type="http://schemas.openxmlformats.org/officeDocument/2006/relationships/image" Target="../media/image6.png"/><Relationship Id="rId5" Type="http://schemas.openxmlformats.org/officeDocument/2006/relationships/tags" Target="../tags/tag5.xml"/><Relationship Id="rId23" Type="http://schemas.openxmlformats.org/officeDocument/2006/relationships/image" Target="../media/image4.png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22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>
            <p:custDataLst>
              <p:tags r:id="rId1"/>
            </p:custDataLst>
          </p:nvPr>
        </p:nvSpPr>
        <p:spPr>
          <a:xfrm>
            <a:off x="5238022" y="3645024"/>
            <a:ext cx="1913439" cy="234263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1200" dirty="0"/>
          </a:p>
        </p:txBody>
      </p:sp>
      <p:grpSp>
        <p:nvGrpSpPr>
          <p:cNvPr id="27" name="Group 17"/>
          <p:cNvGrpSpPr>
            <a:grpSpLocks/>
          </p:cNvGrpSpPr>
          <p:nvPr/>
        </p:nvGrpSpPr>
        <p:grpSpPr bwMode="auto">
          <a:xfrm>
            <a:off x="0" y="6541116"/>
            <a:ext cx="9107489" cy="317500"/>
            <a:chOff x="0" y="4089"/>
            <a:chExt cx="5760" cy="234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94" y="4089"/>
              <a:ext cx="1066" cy="23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C19328C-48EE-4265-ABFF-394824E74996}" type="slidenum">
                <a:rPr lang="en-US" sz="1100">
                  <a:solidFill>
                    <a:schemeClr val="bg1"/>
                  </a:solidFill>
                </a:rPr>
                <a:pPr algn="ctr"/>
                <a:t>1</a:t>
              </a:fld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0" y="4089"/>
              <a:ext cx="1292" cy="23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sz="1100" dirty="0" smtClean="0">
                  <a:solidFill>
                    <a:schemeClr val="bg1"/>
                  </a:solidFill>
                </a:rPr>
                <a:t>LAIMI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302" y="4093"/>
              <a:ext cx="3404" cy="23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E:\Administration\LAIMI\logo\LogoLAIMI_couleur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39232" r="81721" b="19027"/>
          <a:stretch/>
        </p:blipFill>
        <p:spPr bwMode="auto">
          <a:xfrm>
            <a:off x="8430429" y="458709"/>
            <a:ext cx="714607" cy="9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2063140" y="1496481"/>
            <a:ext cx="2127111" cy="18709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/>
              <a:t>Évaluation temps réels du comportement humain pendant l’interaction dans </a:t>
            </a:r>
            <a:r>
              <a:rPr lang="fr-CA" sz="1200" b="1" dirty="0" smtClean="0"/>
              <a:t>une cellule </a:t>
            </a:r>
            <a:r>
              <a:rPr lang="fr-CA" sz="1200" b="1" dirty="0"/>
              <a:t>de travail hybride </a:t>
            </a:r>
            <a:r>
              <a:rPr lang="fr-CA" b="1" dirty="0" smtClean="0"/>
              <a:t>*</a:t>
            </a:r>
            <a:endParaRPr lang="fr-CA" b="1" dirty="0"/>
          </a:p>
          <a:p>
            <a:pPr algn="ctr"/>
            <a:endParaRPr lang="fr-CA" sz="1200" dirty="0"/>
          </a:p>
        </p:txBody>
      </p:sp>
      <p:grpSp>
        <p:nvGrpSpPr>
          <p:cNvPr id="45" name="Groupe 44"/>
          <p:cNvGrpSpPr/>
          <p:nvPr/>
        </p:nvGrpSpPr>
        <p:grpSpPr>
          <a:xfrm>
            <a:off x="2330637" y="3717032"/>
            <a:ext cx="1594013" cy="1944216"/>
            <a:chOff x="1189592" y="643130"/>
            <a:chExt cx="1654216" cy="1990602"/>
          </a:xfrm>
        </p:grpSpPr>
        <p:sp>
          <p:nvSpPr>
            <p:cNvPr id="46" name="Rectangle 45"/>
            <p:cNvSpPr/>
            <p:nvPr/>
          </p:nvSpPr>
          <p:spPr>
            <a:xfrm>
              <a:off x="1189592" y="944724"/>
              <a:ext cx="1654216" cy="16890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/>
                <a:t>Mécanisme réel:</a:t>
              </a:r>
            </a:p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Transparence (</a:t>
              </a:r>
              <a:r>
                <a:rPr lang="fr-CA" sz="1200" dirty="0"/>
                <a:t>anisotropie, rigidité</a:t>
              </a:r>
              <a:r>
                <a:rPr lang="fr-CA" sz="12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Collision</a:t>
              </a:r>
            </a:p>
            <a:p>
              <a:pPr algn="ctr"/>
              <a:r>
                <a:rPr lang="fr-CA" sz="1200" dirty="0" smtClean="0"/>
                <a:t>Environnement </a:t>
              </a:r>
              <a:r>
                <a:rPr lang="fr-CA" sz="1200" dirty="0"/>
                <a:t>optimal pour </a:t>
              </a:r>
              <a:r>
                <a:rPr lang="fr-CA" sz="1200" dirty="0" smtClean="0"/>
                <a:t>l’entraînement</a:t>
              </a:r>
            </a:p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Calibration, décentralisation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89592" y="643130"/>
              <a:ext cx="1654216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 smtClean="0">
                  <a:solidFill>
                    <a:schemeClr val="tx1"/>
                  </a:solidFill>
                </a:rPr>
                <a:t>U.Laval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/>
          <p:cNvSpPr/>
          <p:nvPr>
            <p:custDataLst>
              <p:tags r:id="rId2"/>
            </p:custDataLst>
          </p:nvPr>
        </p:nvSpPr>
        <p:spPr>
          <a:xfrm>
            <a:off x="5738961" y="1532260"/>
            <a:ext cx="1898606" cy="675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Génération de trajectoires </a:t>
            </a: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sécuritaires admissibles 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58" name="Ellipse 57"/>
          <p:cNvSpPr/>
          <p:nvPr>
            <p:custDataLst>
              <p:tags r:id="rId3"/>
            </p:custDataLst>
          </p:nvPr>
        </p:nvSpPr>
        <p:spPr>
          <a:xfrm>
            <a:off x="4124422" y="1605741"/>
            <a:ext cx="284872" cy="261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1</a:t>
            </a:r>
            <a:endParaRPr lang="fr-CA" dirty="0"/>
          </a:p>
        </p:txBody>
      </p:sp>
      <p:sp>
        <p:nvSpPr>
          <p:cNvPr id="52" name="Rectangle 51"/>
          <p:cNvSpPr/>
          <p:nvPr/>
        </p:nvSpPr>
        <p:spPr>
          <a:xfrm>
            <a:off x="179512" y="537632"/>
            <a:ext cx="1792696" cy="17009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fr-CA" sz="1200" dirty="0" smtClean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effectLst/>
                <a:latin typeface="Times New Roman"/>
                <a:ea typeface="Times New Roman"/>
              </a:rPr>
              <a:t>Humain </a:t>
            </a:r>
            <a:endParaRPr lang="fr-CA" sz="1200" dirty="0" smtClean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fr-CA" sz="1200" dirty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</a:t>
            </a:r>
            <a:r>
              <a:rPr lang="fr-CA" sz="1200" dirty="0" smtClean="0">
                <a:solidFill>
                  <a:schemeClr val="bg1"/>
                </a:solidFill>
                <a:effectLst/>
                <a:latin typeface="Times New Roman"/>
                <a:ea typeface="Times New Roman"/>
              </a:rPr>
              <a:t>+ </a:t>
            </a:r>
          </a:p>
          <a:p>
            <a:pPr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effectLst/>
                <a:latin typeface="Times New Roman"/>
                <a:ea typeface="Times New Roman"/>
              </a:rPr>
              <a:t>Casque de </a:t>
            </a:r>
          </a:p>
          <a:p>
            <a:pPr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effectLst/>
                <a:latin typeface="Times New Roman"/>
                <a:ea typeface="Times New Roman"/>
              </a:rPr>
              <a:t>Sécurité</a:t>
            </a:r>
          </a:p>
          <a:p>
            <a:pPr>
              <a:spcAft>
                <a:spcPts val="0"/>
              </a:spcAft>
            </a:pPr>
            <a:r>
              <a:rPr lang="fr-CA" sz="1200" dirty="0">
                <a:solidFill>
                  <a:schemeClr val="bg1"/>
                </a:solidFill>
                <a:latin typeface="Times New Roman"/>
                <a:ea typeface="Times New Roman"/>
              </a:rPr>
              <a:t> </a:t>
            </a: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   +</a:t>
            </a:r>
          </a:p>
          <a:p>
            <a:pPr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Semelle 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71" name="Rectangle 70"/>
          <p:cNvSpPr/>
          <p:nvPr>
            <p:custDataLst>
              <p:tags r:id="rId4"/>
            </p:custDataLst>
          </p:nvPr>
        </p:nvSpPr>
        <p:spPr>
          <a:xfrm>
            <a:off x="5724128" y="2437515"/>
            <a:ext cx="1913439" cy="8455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/>
              <a:t>Collisions permises avec l’environnement (</a:t>
            </a:r>
            <a:r>
              <a:rPr lang="fr-CA" sz="1200" dirty="0" smtClean="0"/>
              <a:t>Continuité </a:t>
            </a:r>
            <a:r>
              <a:rPr lang="fr-CA" sz="1200" dirty="0"/>
              <a:t>de l’interaction physique)</a:t>
            </a:r>
          </a:p>
        </p:txBody>
      </p:sp>
      <p:cxnSp>
        <p:nvCxnSpPr>
          <p:cNvPr id="21" name="Connecteur en angle 20"/>
          <p:cNvCxnSpPr>
            <a:stCxn id="52" idx="2"/>
            <a:endCxn id="7" idx="2"/>
          </p:cNvCxnSpPr>
          <p:nvPr/>
        </p:nvCxnSpPr>
        <p:spPr>
          <a:xfrm rot="16200000" flipH="1">
            <a:off x="1472800" y="1841620"/>
            <a:ext cx="193401" cy="98728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8244" y="5829223"/>
            <a:ext cx="233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*     :    Voir diapositive 2</a:t>
            </a:r>
          </a:p>
          <a:p>
            <a:r>
              <a:rPr lang="fr-CA" sz="1000" dirty="0" smtClean="0"/>
              <a:t>SM : Sélection du mode voir diapositive 3</a:t>
            </a:r>
          </a:p>
          <a:p>
            <a:r>
              <a:rPr lang="fr-CA" sz="1000" dirty="0" smtClean="0"/>
              <a:t>1     : Coopération</a:t>
            </a:r>
          </a:p>
          <a:p>
            <a:r>
              <a:rPr lang="fr-CA" sz="1000" dirty="0" smtClean="0"/>
              <a:t>2     : Interaction physique</a:t>
            </a:r>
            <a:endParaRPr lang="fr-CA" sz="1000" dirty="0"/>
          </a:p>
        </p:txBody>
      </p:sp>
      <p:cxnSp>
        <p:nvCxnSpPr>
          <p:cNvPr id="24" name="Connecteur en angle 23"/>
          <p:cNvCxnSpPr/>
          <p:nvPr/>
        </p:nvCxnSpPr>
        <p:spPr>
          <a:xfrm rot="5400000" flipH="1" flipV="1">
            <a:off x="4224686" y="1991383"/>
            <a:ext cx="547300" cy="309742"/>
          </a:xfrm>
          <a:prstGeom prst="bentConnector3">
            <a:avLst>
              <a:gd name="adj1" fmla="val 10105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/>
          <p:nvPr/>
        </p:nvCxnSpPr>
        <p:spPr>
          <a:xfrm rot="16200000" flipH="1">
            <a:off x="4252407" y="2478960"/>
            <a:ext cx="482642" cy="30053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>
            <p:custDataLst>
              <p:tags r:id="rId5"/>
            </p:custDataLst>
          </p:nvPr>
        </p:nvSpPr>
        <p:spPr>
          <a:xfrm>
            <a:off x="7983328" y="2447196"/>
            <a:ext cx="981160" cy="82694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effectLst/>
                <a:latin typeface="Times New Roman"/>
                <a:ea typeface="Times New Roman"/>
              </a:rPr>
              <a:t>Commande Hybride</a:t>
            </a:r>
          </a:p>
        </p:txBody>
      </p:sp>
      <p:cxnSp>
        <p:nvCxnSpPr>
          <p:cNvPr id="35870" name="Connecteur en angle 35869"/>
          <p:cNvCxnSpPr>
            <a:endCxn id="100" idx="0"/>
          </p:cNvCxnSpPr>
          <p:nvPr/>
        </p:nvCxnSpPr>
        <p:spPr>
          <a:xfrm>
            <a:off x="7637567" y="1866982"/>
            <a:ext cx="836341" cy="580214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190251" y="2419904"/>
            <a:ext cx="15321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00" idx="2"/>
          </p:cNvCxnSpPr>
          <p:nvPr/>
        </p:nvCxnSpPr>
        <p:spPr>
          <a:xfrm rot="5400000">
            <a:off x="7062997" y="3362605"/>
            <a:ext cx="1499376" cy="1322447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9" idx="1"/>
            <a:endCxn id="46" idx="3"/>
          </p:cNvCxnSpPr>
          <p:nvPr/>
        </p:nvCxnSpPr>
        <p:spPr>
          <a:xfrm flipH="1">
            <a:off x="3924650" y="4816341"/>
            <a:ext cx="1313372" cy="20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47" idx="0"/>
            <a:endCxn id="7" idx="4"/>
          </p:cNvCxnSpPr>
          <p:nvPr/>
        </p:nvCxnSpPr>
        <p:spPr>
          <a:xfrm flipH="1" flipV="1">
            <a:off x="3126696" y="3367440"/>
            <a:ext cx="947" cy="3495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>
            <p:custDataLst>
              <p:tags r:id="rId6"/>
            </p:custDataLst>
          </p:nvPr>
        </p:nvSpPr>
        <p:spPr>
          <a:xfrm>
            <a:off x="4124422" y="2876264"/>
            <a:ext cx="284872" cy="261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cxnSp>
        <p:nvCxnSpPr>
          <p:cNvPr id="87" name="Connecteur droit avec flèche 86"/>
          <p:cNvCxnSpPr>
            <a:stCxn id="71" idx="3"/>
            <a:endCxn id="100" idx="1"/>
          </p:cNvCxnSpPr>
          <p:nvPr/>
        </p:nvCxnSpPr>
        <p:spPr>
          <a:xfrm>
            <a:off x="7637567" y="2860266"/>
            <a:ext cx="345761" cy="4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18244" y="2279"/>
            <a:ext cx="9107512" cy="47439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	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	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	</a:t>
            </a:r>
            <a:r>
              <a:rPr lang="fr-FR" sz="140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endParaRPr lang="fr-FR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80452" y="22860"/>
            <a:ext cx="901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</a:rPr>
              <a:t>Étude des modèles d’interactivité humain-robot en réalité mixte afin de </a:t>
            </a:r>
            <a:r>
              <a:rPr lang="fr-CA" sz="1200" dirty="0" smtClean="0">
                <a:solidFill>
                  <a:schemeClr val="bg1"/>
                </a:solidFill>
              </a:rPr>
              <a:t>réduire l’apparition </a:t>
            </a:r>
            <a:r>
              <a:rPr lang="fr-CA" sz="1200" dirty="0">
                <a:solidFill>
                  <a:schemeClr val="bg1"/>
                </a:solidFill>
              </a:rPr>
              <a:t>des troubles musculo-squelettiques en utilisant une cellule </a:t>
            </a:r>
            <a:r>
              <a:rPr lang="fr-CA" sz="1200" dirty="0" smtClean="0">
                <a:solidFill>
                  <a:schemeClr val="bg1"/>
                </a:solidFill>
              </a:rPr>
              <a:t>de travail </a:t>
            </a:r>
            <a:r>
              <a:rPr lang="fr-CA" sz="1200" dirty="0">
                <a:solidFill>
                  <a:schemeClr val="bg1"/>
                </a:solidFill>
              </a:rPr>
              <a:t>hybride</a:t>
            </a:r>
            <a:endParaRPr lang="fr-CA" sz="12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>
            <p:custDataLst>
              <p:tags r:id="rId7"/>
            </p:custDataLst>
          </p:nvPr>
        </p:nvSpPr>
        <p:spPr>
          <a:xfrm>
            <a:off x="4644008" y="1663591"/>
            <a:ext cx="648072" cy="40678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b="1" dirty="0" smtClean="0">
                <a:solidFill>
                  <a:schemeClr val="bg1"/>
                </a:solidFill>
                <a:effectLst/>
                <a:latin typeface="Times New Roman"/>
                <a:ea typeface="Times New Roman"/>
              </a:rPr>
              <a:t>SM </a:t>
            </a:r>
          </a:p>
        </p:txBody>
      </p:sp>
      <p:cxnSp>
        <p:nvCxnSpPr>
          <p:cNvPr id="12" name="Connecteur droit 11"/>
          <p:cNvCxnSpPr>
            <a:stCxn id="35" idx="3"/>
          </p:cNvCxnSpPr>
          <p:nvPr/>
        </p:nvCxnSpPr>
        <p:spPr>
          <a:xfrm>
            <a:off x="5292080" y="1866982"/>
            <a:ext cx="432048" cy="6463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>
                <p:custDataLst>
                  <p:tags r:id="rId8"/>
                </p:custDataLst>
              </p:nvPr>
            </p:nvSpPr>
            <p:spPr>
              <a:xfrm>
                <a:off x="4640810" y="2667156"/>
                <a:ext cx="697477" cy="406782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12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CA" sz="1200" b="1" i="0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𝐒𝐌</m:t>
                          </m:r>
                        </m:e>
                        <m:sup>
                          <m:r>
                            <a:rPr lang="fr-CA" sz="1200" b="1" i="0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fr-CA" sz="1200" b="1" i="0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fr-CA" sz="1200" b="1" dirty="0" smtClean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4640810" y="2667156"/>
                <a:ext cx="697477" cy="40678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>
            <a:endCxn id="71" idx="1"/>
          </p:cNvCxnSpPr>
          <p:nvPr/>
        </p:nvCxnSpPr>
        <p:spPr>
          <a:xfrm>
            <a:off x="5338287" y="2860266"/>
            <a:ext cx="385841" cy="0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3dcadbrowser.com/th/1/40/40836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19375" r="80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87" y="4647370"/>
            <a:ext cx="1465573" cy="1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338287" y="3797739"/>
            <a:ext cx="1753993" cy="207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McGill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38022" y="6004798"/>
            <a:ext cx="1913439" cy="207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Réalité augmentée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4423" y="645583"/>
            <a:ext cx="1677195" cy="207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UQAC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86892" y="3033842"/>
            <a:ext cx="876996" cy="207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ÉTS</a:t>
            </a:r>
            <a:endParaRPr lang="fr-CA" sz="1200" dirty="0">
              <a:solidFill>
                <a:schemeClr val="tx1"/>
              </a:solidFill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305709" y="3717032"/>
            <a:ext cx="1595909" cy="1728192"/>
            <a:chOff x="1187624" y="716928"/>
            <a:chExt cx="1656184" cy="1245863"/>
          </a:xfrm>
        </p:grpSpPr>
        <p:sp>
          <p:nvSpPr>
            <p:cNvPr id="54" name="Rectangle 53"/>
            <p:cNvSpPr/>
            <p:nvPr/>
          </p:nvSpPr>
          <p:spPr>
            <a:xfrm>
              <a:off x="1187624" y="935931"/>
              <a:ext cx="1656184" cy="10268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/>
                <a:t>Étude des domaines d’application, étude des TMS en entreprises, prise de données en entreprise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9592" y="716928"/>
              <a:ext cx="1654216" cy="2085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CPA (CCTT)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9474" r="89474"/>
                    </a14:imgEffect>
                    <a14:imgEffect>
                      <a14:sharpenSoften amount="-50000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44" y="4805969"/>
            <a:ext cx="567806" cy="90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3608" y="914163"/>
            <a:ext cx="851198" cy="453521"/>
          </a:xfrm>
          <a:prstGeom prst="rect">
            <a:avLst/>
          </a:prstGeom>
        </p:spPr>
      </p:pic>
      <p:pic>
        <p:nvPicPr>
          <p:cNvPr id="61" name="Image 60"/>
          <p:cNvPicPr/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t="14510" r="4150" b="12694"/>
          <a:stretch/>
        </p:blipFill>
        <p:spPr bwMode="auto">
          <a:xfrm>
            <a:off x="1021431" y="1433684"/>
            <a:ext cx="880188" cy="411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20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1066290" y="3356992"/>
            <a:ext cx="1646234" cy="1310744"/>
            <a:chOff x="1187624" y="643130"/>
            <a:chExt cx="1656184" cy="1142448"/>
          </a:xfrm>
        </p:grpSpPr>
        <p:sp>
          <p:nvSpPr>
            <p:cNvPr id="20" name="Rectangle 19"/>
            <p:cNvSpPr/>
            <p:nvPr/>
          </p:nvSpPr>
          <p:spPr>
            <a:xfrm>
              <a:off x="1187624" y="944724"/>
              <a:ext cx="1656184" cy="8408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Types d’interactions pour changer de mode:</a:t>
              </a:r>
            </a:p>
            <a:p>
              <a:pPr algn="ctr"/>
              <a:r>
                <a:rPr lang="fr-CA" sz="1200" i="1" dirty="0"/>
                <a:t>modèles utilisés dans l'intelligence de l'interaction</a:t>
              </a:r>
              <a:r>
                <a:rPr lang="fr-CA" sz="1200" dirty="0" smtClean="0">
                  <a:solidFill>
                    <a:schemeClr val="tx1"/>
                  </a:solidFill>
                </a:rPr>
                <a:t> 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89592" y="643130"/>
              <a:ext cx="1654216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McGill (Guofan </a:t>
              </a:r>
              <a:r>
                <a:rPr lang="fr-CA" sz="1200" dirty="0" smtClean="0">
                  <a:solidFill>
                    <a:schemeClr val="tx1"/>
                  </a:solidFill>
                </a:rPr>
                <a:t>Yin)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1064315" y="1982385"/>
            <a:ext cx="1661963" cy="1312111"/>
            <a:chOff x="8930823" y="1328870"/>
            <a:chExt cx="1661963" cy="974352"/>
          </a:xfrm>
        </p:grpSpPr>
        <p:sp>
          <p:nvSpPr>
            <p:cNvPr id="30" name="Rectangle 29"/>
            <p:cNvSpPr/>
            <p:nvPr/>
          </p:nvSpPr>
          <p:spPr>
            <a:xfrm>
              <a:off x="8936602" y="1619146"/>
              <a:ext cx="1656184" cy="6840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Mesure de l’état mental</a:t>
              </a:r>
            </a:p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Mesure de la posture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30823" y="1328870"/>
              <a:ext cx="1654216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UQAC (Eya B.)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5146980" y="2763762"/>
            <a:ext cx="1641022" cy="576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Interaction physique </a:t>
            </a:r>
          </a:p>
          <a:p>
            <a:pPr algn="ctr">
              <a:spcAft>
                <a:spcPts val="0"/>
              </a:spcAft>
            </a:pPr>
            <a:r>
              <a:rPr lang="fr-CA" sz="12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(Collaboration)</a:t>
            </a:r>
            <a:endParaRPr lang="fr-CA" b="1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4160661" y="3994111"/>
            <a:ext cx="1995516" cy="1235088"/>
            <a:chOff x="1187624" y="643130"/>
            <a:chExt cx="1656184" cy="1094524"/>
          </a:xfrm>
        </p:grpSpPr>
        <p:sp>
          <p:nvSpPr>
            <p:cNvPr id="4" name="Rectangle 3"/>
            <p:cNvSpPr/>
            <p:nvPr/>
          </p:nvSpPr>
          <p:spPr>
            <a:xfrm>
              <a:off x="1187624" y="944723"/>
              <a:ext cx="1656184" cy="7929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Détection </a:t>
              </a:r>
              <a:r>
                <a:rPr lang="fr-CA" sz="1200" dirty="0">
                  <a:solidFill>
                    <a:schemeClr val="tx1"/>
                  </a:solidFill>
                </a:rPr>
                <a:t>de comportements </a:t>
              </a:r>
              <a:r>
                <a:rPr lang="fr-CA" sz="1200" dirty="0" smtClean="0">
                  <a:solidFill>
                    <a:schemeClr val="tx1"/>
                  </a:solidFill>
                </a:rPr>
                <a:t>anormaux:</a:t>
              </a:r>
            </a:p>
            <a:p>
              <a:pPr algn="ctr"/>
              <a:r>
                <a:rPr lang="fr-CA" sz="1200" i="1" dirty="0"/>
                <a:t>indices quantitatifs des TMS</a:t>
              </a:r>
              <a:endParaRPr lang="fr-CA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(postures, séquences d’activités)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9592" y="643130"/>
              <a:ext cx="1654216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ÉTS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376683" y="5589240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Segmentation d’une séquence d’activités</a:t>
            </a:r>
            <a:endParaRPr lang="fr-CA" sz="1200" dirty="0">
              <a:solidFill>
                <a:schemeClr val="tx1"/>
              </a:solidFill>
            </a:endParaRPr>
          </a:p>
        </p:txBody>
      </p:sp>
      <p:cxnSp>
        <p:nvCxnSpPr>
          <p:cNvPr id="61" name="Connecteur droit avec flèche 60"/>
          <p:cNvCxnSpPr>
            <a:stCxn id="4" idx="2"/>
            <a:endCxn id="57" idx="0"/>
          </p:cNvCxnSpPr>
          <p:nvPr/>
        </p:nvCxnSpPr>
        <p:spPr>
          <a:xfrm>
            <a:off x="5158419" y="5229199"/>
            <a:ext cx="10352" cy="3600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/>
          <p:cNvCxnSpPr>
            <a:stCxn id="57" idx="1"/>
            <a:endCxn id="43" idx="1"/>
          </p:cNvCxnSpPr>
          <p:nvPr/>
        </p:nvCxnSpPr>
        <p:spPr>
          <a:xfrm rot="10800000">
            <a:off x="1066291" y="741198"/>
            <a:ext cx="3310393" cy="5136075"/>
          </a:xfrm>
          <a:prstGeom prst="bentConnector3">
            <a:avLst>
              <a:gd name="adj1" fmla="val 11784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>
            <p:custDataLst>
              <p:tags r:id="rId2"/>
            </p:custDataLst>
          </p:nvPr>
        </p:nvSpPr>
        <p:spPr>
          <a:xfrm>
            <a:off x="4245779" y="1026820"/>
            <a:ext cx="1617368" cy="29893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Évaluation de la distance</a:t>
            </a:r>
            <a:r>
              <a:rPr lang="fr-CA" sz="11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endParaRPr lang="fr-CA" sz="16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1064315" y="614259"/>
            <a:ext cx="1661963" cy="1302573"/>
            <a:chOff x="1187624" y="486734"/>
            <a:chExt cx="1656184" cy="2280246"/>
          </a:xfrm>
        </p:grpSpPr>
        <p:sp>
          <p:nvSpPr>
            <p:cNvPr id="41" name="Rectangle 40"/>
            <p:cNvSpPr/>
            <p:nvPr/>
          </p:nvSpPr>
          <p:spPr>
            <a:xfrm>
              <a:off x="1187624" y="967493"/>
              <a:ext cx="1656184" cy="179948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/>
                <a:t>Comportements anormaux:</a:t>
              </a:r>
            </a:p>
            <a:p>
              <a:pPr algn="ctr"/>
              <a:r>
                <a:rPr lang="fr-CA" sz="1200" dirty="0"/>
                <a:t>profils pouvant quantifier la progression des </a:t>
              </a:r>
              <a:r>
                <a:rPr lang="fr-CA" sz="1200" dirty="0" smtClean="0"/>
                <a:t>TMS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89592" y="486734"/>
              <a:ext cx="1654216" cy="4444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ÉTS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4139952" y="548679"/>
            <a:ext cx="1809962" cy="166077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9" name="Group 17"/>
          <p:cNvGrpSpPr>
            <a:grpSpLocks/>
          </p:cNvGrpSpPr>
          <p:nvPr/>
        </p:nvGrpSpPr>
        <p:grpSpPr bwMode="auto">
          <a:xfrm>
            <a:off x="0" y="6541116"/>
            <a:ext cx="9107489" cy="317500"/>
            <a:chOff x="0" y="4089"/>
            <a:chExt cx="5760" cy="234"/>
          </a:xfrm>
        </p:grpSpPr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4694" y="4089"/>
              <a:ext cx="1066" cy="23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C19328C-48EE-4265-ABFF-394824E74996}" type="slidenum">
                <a:rPr lang="en-US" sz="1100">
                  <a:solidFill>
                    <a:schemeClr val="bg1"/>
                  </a:solidFill>
                </a:rPr>
                <a:pPr algn="ctr"/>
                <a:t>2</a:t>
              </a:fld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0" y="4089"/>
              <a:ext cx="1292" cy="23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sz="1100" dirty="0" smtClean="0">
                  <a:solidFill>
                    <a:schemeClr val="bg1"/>
                  </a:solidFill>
                </a:rPr>
                <a:t>LAIMI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302" y="4093"/>
              <a:ext cx="3404" cy="23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6804248" y="4338425"/>
            <a:ext cx="1999362" cy="767940"/>
            <a:chOff x="1187624" y="643130"/>
            <a:chExt cx="1656184" cy="985670"/>
          </a:xfrm>
        </p:grpSpPr>
        <p:sp>
          <p:nvSpPr>
            <p:cNvPr id="69" name="Rectangle 68"/>
            <p:cNvSpPr/>
            <p:nvPr/>
          </p:nvSpPr>
          <p:spPr>
            <a:xfrm>
              <a:off x="1187624" y="944724"/>
              <a:ext cx="1656184" cy="6840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Vibration et stabilité </a:t>
              </a:r>
              <a:r>
                <a:rPr lang="fr-CA" sz="1200" dirty="0" smtClean="0">
                  <a:solidFill>
                    <a:schemeClr val="tx1"/>
                  </a:solidFill>
                </a:rPr>
                <a:t>de la commande avec l’AVO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89592" y="643130"/>
              <a:ext cx="1654216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UQAC (Amir Sassi) + Laval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245779" y="614259"/>
            <a:ext cx="1654216" cy="3366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Calcul du Risque</a:t>
            </a:r>
            <a:endParaRPr lang="fr-CA" sz="1200" dirty="0">
              <a:solidFill>
                <a:schemeClr val="tx1"/>
              </a:solidFill>
            </a:endParaRPr>
          </a:p>
        </p:txBody>
      </p:sp>
      <p:cxnSp>
        <p:nvCxnSpPr>
          <p:cNvPr id="82" name="Connecteur en angle 81"/>
          <p:cNvCxnSpPr>
            <a:stCxn id="37" idx="2"/>
            <a:endCxn id="70" idx="0"/>
          </p:cNvCxnSpPr>
          <p:nvPr/>
        </p:nvCxnSpPr>
        <p:spPr>
          <a:xfrm rot="16200000" flipH="1">
            <a:off x="6387005" y="2920312"/>
            <a:ext cx="998599" cy="1837626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endCxn id="21" idx="1"/>
          </p:cNvCxnSpPr>
          <p:nvPr/>
        </p:nvCxnSpPr>
        <p:spPr>
          <a:xfrm>
            <a:off x="447170" y="3522223"/>
            <a:ext cx="62107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>
            <p:custDataLst>
              <p:tags r:id="rId3"/>
            </p:custDataLst>
          </p:nvPr>
        </p:nvSpPr>
        <p:spPr>
          <a:xfrm>
            <a:off x="3479151" y="2752252"/>
            <a:ext cx="1593736" cy="576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Partage </a:t>
            </a:r>
            <a:r>
              <a:rPr lang="fr-CA" sz="1200" b="1" dirty="0">
                <a:solidFill>
                  <a:schemeClr val="bg1"/>
                </a:solidFill>
                <a:latin typeface="Times New Roman"/>
                <a:ea typeface="Times New Roman"/>
              </a:rPr>
              <a:t>des </a:t>
            </a:r>
            <a:r>
              <a:rPr lang="fr-CA" sz="12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tâches</a:t>
            </a:r>
          </a:p>
          <a:p>
            <a:pPr algn="ctr">
              <a:spcAft>
                <a:spcPts val="0"/>
              </a:spcAft>
            </a:pPr>
            <a:r>
              <a:rPr lang="fr-CA" sz="1200" b="1" dirty="0" smtClean="0">
                <a:solidFill>
                  <a:schemeClr val="bg1"/>
                </a:solidFill>
                <a:effectLst/>
                <a:latin typeface="Times New Roman"/>
                <a:ea typeface="Times New Roman"/>
              </a:rPr>
              <a:t>(temps et/ou activités)</a:t>
            </a:r>
            <a:endParaRPr lang="fr-CA" b="1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grpSp>
        <p:nvGrpSpPr>
          <p:cNvPr id="71" name="Groupe 70"/>
          <p:cNvGrpSpPr/>
          <p:nvPr/>
        </p:nvGrpSpPr>
        <p:grpSpPr>
          <a:xfrm>
            <a:off x="3417706" y="3306179"/>
            <a:ext cx="3492217" cy="714225"/>
            <a:chOff x="916367" y="4869160"/>
            <a:chExt cx="7632848" cy="1185467"/>
          </a:xfrm>
        </p:grpSpPr>
        <p:sp>
          <p:nvSpPr>
            <p:cNvPr id="73" name="Accolade ouvrante 72"/>
            <p:cNvSpPr/>
            <p:nvPr/>
          </p:nvSpPr>
          <p:spPr>
            <a:xfrm rot="16200000">
              <a:off x="4336747" y="1448780"/>
              <a:ext cx="792088" cy="7632848"/>
            </a:xfrm>
            <a:prstGeom prst="leftBrace">
              <a:avLst>
                <a:gd name="adj1" fmla="val 8333"/>
                <a:gd name="adj2" fmla="val 49767"/>
              </a:avLst>
            </a:prstGeom>
            <a:ln w="635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5" name="Connecteur droit avec flèche 74"/>
            <p:cNvCxnSpPr/>
            <p:nvPr/>
          </p:nvCxnSpPr>
          <p:spPr>
            <a:xfrm>
              <a:off x="4715035" y="5517232"/>
              <a:ext cx="0" cy="53739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>
            <p:custDataLst>
              <p:tags r:id="rId4"/>
            </p:custDataLst>
          </p:nvPr>
        </p:nvSpPr>
        <p:spPr>
          <a:xfrm>
            <a:off x="4245779" y="1358770"/>
            <a:ext cx="1617368" cy="3420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Dynamique </a:t>
            </a:r>
            <a:endParaRPr lang="fr-CA" sz="10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fr-CA" sz="1000" dirty="0">
                <a:solidFill>
                  <a:schemeClr val="tx1"/>
                </a:solidFill>
                <a:latin typeface="Times New Roman"/>
                <a:ea typeface="Times New Roman"/>
              </a:rPr>
              <a:t>Trajectoire admissible</a:t>
            </a:r>
            <a:endParaRPr lang="fr-CA" sz="1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447170" y="2176909"/>
            <a:ext cx="64427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77" idx="2"/>
            <a:endCxn id="64" idx="0"/>
          </p:cNvCxnSpPr>
          <p:nvPr/>
        </p:nvCxnSpPr>
        <p:spPr>
          <a:xfrm flipH="1">
            <a:off x="4276019" y="2209450"/>
            <a:ext cx="768914" cy="542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77" idx="2"/>
            <a:endCxn id="37" idx="0"/>
          </p:cNvCxnSpPr>
          <p:nvPr/>
        </p:nvCxnSpPr>
        <p:spPr>
          <a:xfrm>
            <a:off x="5044933" y="2209450"/>
            <a:ext cx="922558" cy="5543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31" idx="3"/>
          </p:cNvCxnSpPr>
          <p:nvPr/>
        </p:nvCxnSpPr>
        <p:spPr>
          <a:xfrm>
            <a:off x="2718531" y="2176324"/>
            <a:ext cx="47523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21" idx="3"/>
          </p:cNvCxnSpPr>
          <p:nvPr/>
        </p:nvCxnSpPr>
        <p:spPr>
          <a:xfrm flipV="1">
            <a:off x="2712524" y="3518989"/>
            <a:ext cx="534506" cy="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>
            <a:off x="2726278" y="764704"/>
            <a:ext cx="47523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21" idx="3"/>
            <a:endCxn id="72" idx="1"/>
          </p:cNvCxnSpPr>
          <p:nvPr/>
        </p:nvCxnSpPr>
        <p:spPr>
          <a:xfrm flipV="1">
            <a:off x="2712524" y="782596"/>
            <a:ext cx="1533255" cy="2739627"/>
          </a:xfrm>
          <a:prstGeom prst="bentConnector3">
            <a:avLst>
              <a:gd name="adj1" fmla="val 31777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8244" y="2279"/>
            <a:ext cx="9107512" cy="47439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	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	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	</a:t>
            </a:r>
            <a:r>
              <a:rPr lang="fr-FR" sz="140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endParaRPr lang="fr-FR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80452" y="22860"/>
            <a:ext cx="901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</a:rPr>
              <a:t>Étude des modèles d’interactivité humain-robot en réalité mixte afin de </a:t>
            </a:r>
            <a:r>
              <a:rPr lang="fr-CA" sz="1200" dirty="0" smtClean="0">
                <a:solidFill>
                  <a:schemeClr val="bg1"/>
                </a:solidFill>
              </a:rPr>
              <a:t>réduire l’apparition </a:t>
            </a:r>
            <a:r>
              <a:rPr lang="fr-CA" sz="1200" dirty="0">
                <a:solidFill>
                  <a:schemeClr val="bg1"/>
                </a:solidFill>
              </a:rPr>
              <a:t>des troubles musculo-squelettiques en utilisant une cellule </a:t>
            </a:r>
            <a:r>
              <a:rPr lang="fr-CA" sz="1200" dirty="0" smtClean="0">
                <a:solidFill>
                  <a:schemeClr val="bg1"/>
                </a:solidFill>
              </a:rPr>
              <a:t>de travail </a:t>
            </a:r>
            <a:r>
              <a:rPr lang="fr-CA" sz="1200" dirty="0">
                <a:solidFill>
                  <a:schemeClr val="bg1"/>
                </a:solidFill>
              </a:rPr>
              <a:t>hybride</a:t>
            </a:r>
            <a:endParaRPr lang="fr-CA" sz="1200" b="1" dirty="0">
              <a:solidFill>
                <a:schemeClr val="bg1"/>
              </a:solidFill>
            </a:endParaRPr>
          </a:p>
        </p:txBody>
      </p:sp>
      <p:cxnSp>
        <p:nvCxnSpPr>
          <p:cNvPr id="117" name="Connecteur en angle 116"/>
          <p:cNvCxnSpPr>
            <a:stCxn id="69" idx="2"/>
            <a:endCxn id="20" idx="2"/>
          </p:cNvCxnSpPr>
          <p:nvPr/>
        </p:nvCxnSpPr>
        <p:spPr>
          <a:xfrm rot="5400000" flipH="1">
            <a:off x="4627353" y="1929790"/>
            <a:ext cx="438629" cy="5914522"/>
          </a:xfrm>
          <a:prstGeom prst="bentConnector3">
            <a:avLst>
              <a:gd name="adj1" fmla="val -52117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>
            <p:custDataLst>
              <p:tags r:id="rId5"/>
            </p:custDataLst>
          </p:nvPr>
        </p:nvSpPr>
        <p:spPr>
          <a:xfrm>
            <a:off x="7099342" y="2780928"/>
            <a:ext cx="1641022" cy="5760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Contexte d’application optimal</a:t>
            </a:r>
            <a:endParaRPr lang="fr-CA" b="1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138" name="Connecteur en angle 137"/>
          <p:cNvCxnSpPr>
            <a:stCxn id="137" idx="0"/>
            <a:endCxn id="72" idx="3"/>
          </p:cNvCxnSpPr>
          <p:nvPr/>
        </p:nvCxnSpPr>
        <p:spPr>
          <a:xfrm rot="16200000" flipV="1">
            <a:off x="5910758" y="771833"/>
            <a:ext cx="1998332" cy="201985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7099342" y="2498376"/>
            <a:ext cx="1659988" cy="2538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CPA (CCTT) Laval D.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>
            <p:custDataLst>
              <p:tags r:id="rId6"/>
            </p:custDataLst>
          </p:nvPr>
        </p:nvSpPr>
        <p:spPr>
          <a:xfrm>
            <a:off x="4245779" y="1749019"/>
            <a:ext cx="1617368" cy="3420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ÉTS+McGill+UQAC</a:t>
            </a:r>
            <a:endParaRPr lang="fr-CA" sz="1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5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7"/>
          <p:cNvGrpSpPr>
            <a:grpSpLocks/>
          </p:cNvGrpSpPr>
          <p:nvPr/>
        </p:nvGrpSpPr>
        <p:grpSpPr bwMode="auto">
          <a:xfrm>
            <a:off x="0" y="6541116"/>
            <a:ext cx="9107489" cy="317500"/>
            <a:chOff x="0" y="4089"/>
            <a:chExt cx="5760" cy="234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94" y="4089"/>
              <a:ext cx="1066" cy="23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C19328C-48EE-4265-ABFF-394824E74996}" type="slidenum">
                <a:rPr lang="en-US" sz="1100">
                  <a:solidFill>
                    <a:schemeClr val="bg1"/>
                  </a:solidFill>
                </a:rPr>
                <a:pPr algn="ctr"/>
                <a:t>3</a:t>
              </a:fld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0" y="4089"/>
              <a:ext cx="1292" cy="23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sz="1100" dirty="0" smtClean="0">
                  <a:solidFill>
                    <a:schemeClr val="bg1"/>
                  </a:solidFill>
                </a:rPr>
                <a:t>LAIMI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302" y="4093"/>
              <a:ext cx="3404" cy="23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Connecteur droit 19"/>
          <p:cNvCxnSpPr>
            <a:stCxn id="83" idx="2"/>
            <a:endCxn id="123" idx="0"/>
          </p:cNvCxnSpPr>
          <p:nvPr/>
        </p:nvCxnSpPr>
        <p:spPr>
          <a:xfrm flipH="1">
            <a:off x="7710556" y="2877467"/>
            <a:ext cx="11435" cy="353288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osange 62"/>
          <p:cNvSpPr/>
          <p:nvPr/>
        </p:nvSpPr>
        <p:spPr>
          <a:xfrm>
            <a:off x="4523928" y="1577275"/>
            <a:ext cx="1584176" cy="7020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dirty="0" smtClean="0"/>
              <a:t>Interaction ?</a:t>
            </a:r>
            <a:endParaRPr lang="fr-CA" sz="1200" dirty="0"/>
          </a:p>
        </p:txBody>
      </p:sp>
      <p:sp>
        <p:nvSpPr>
          <p:cNvPr id="66" name="Rectangle 65"/>
          <p:cNvSpPr/>
          <p:nvPr>
            <p:custDataLst>
              <p:tags r:id="rId1"/>
            </p:custDataLst>
          </p:nvPr>
        </p:nvSpPr>
        <p:spPr>
          <a:xfrm>
            <a:off x="4256538" y="332656"/>
            <a:ext cx="2115662" cy="98413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Paramètre </a:t>
            </a:r>
            <a:r>
              <a:rPr lang="fr-CA" sz="12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du diagnostic</a:t>
            </a: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:</a:t>
            </a:r>
          </a:p>
          <a:p>
            <a:pPr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 -Risque</a:t>
            </a:r>
          </a:p>
          <a:p>
            <a:pPr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-Séquence d’activités humaines</a:t>
            </a:r>
          </a:p>
          <a:p>
            <a:pPr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- État du robot 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35843" name="Connecteur droit 35842"/>
          <p:cNvCxnSpPr>
            <a:stCxn id="66" idx="2"/>
            <a:endCxn id="63" idx="0"/>
          </p:cNvCxnSpPr>
          <p:nvPr/>
        </p:nvCxnSpPr>
        <p:spPr>
          <a:xfrm>
            <a:off x="5314369" y="1316793"/>
            <a:ext cx="1647" cy="260482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7" idx="2"/>
            <a:endCxn id="52" idx="0"/>
          </p:cNvCxnSpPr>
          <p:nvPr/>
        </p:nvCxnSpPr>
        <p:spPr>
          <a:xfrm>
            <a:off x="3243808" y="2840527"/>
            <a:ext cx="0" cy="42937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osange 75"/>
          <p:cNvSpPr/>
          <p:nvPr/>
        </p:nvSpPr>
        <p:spPr>
          <a:xfrm>
            <a:off x="2553524" y="4237785"/>
            <a:ext cx="1377012" cy="6703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/>
              <a:t>Posture ?</a:t>
            </a:r>
            <a:endParaRPr lang="fr-CA" sz="1200" dirty="0"/>
          </a:p>
        </p:txBody>
      </p:sp>
      <p:sp>
        <p:nvSpPr>
          <p:cNvPr id="77" name="Rectangle 76"/>
          <p:cNvSpPr/>
          <p:nvPr>
            <p:custDataLst>
              <p:tags r:id="rId2"/>
            </p:custDataLst>
          </p:nvPr>
        </p:nvSpPr>
        <p:spPr>
          <a:xfrm>
            <a:off x="2294505" y="2383948"/>
            <a:ext cx="1898606" cy="45657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Partage des tâches (temps et activités) 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81" name="Connecteur droit 80"/>
          <p:cNvCxnSpPr>
            <a:stCxn id="52" idx="2"/>
            <a:endCxn id="76" idx="0"/>
          </p:cNvCxnSpPr>
          <p:nvPr/>
        </p:nvCxnSpPr>
        <p:spPr>
          <a:xfrm flipH="1">
            <a:off x="3242030" y="3974676"/>
            <a:ext cx="1778" cy="263109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>
            <p:custDataLst>
              <p:tags r:id="rId3"/>
            </p:custDataLst>
          </p:nvPr>
        </p:nvSpPr>
        <p:spPr>
          <a:xfrm>
            <a:off x="6911541" y="2420888"/>
            <a:ext cx="1620899" cy="45657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Interaction physique 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35854" name="Connecteur droit 35853"/>
          <p:cNvCxnSpPr>
            <a:stCxn id="76" idx="2"/>
          </p:cNvCxnSpPr>
          <p:nvPr/>
        </p:nvCxnSpPr>
        <p:spPr>
          <a:xfrm flipH="1">
            <a:off x="3235860" y="4908132"/>
            <a:ext cx="6170" cy="449749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0" name="Connecteur en angle 35859"/>
          <p:cNvCxnSpPr>
            <a:stCxn id="76" idx="3"/>
            <a:endCxn id="83" idx="1"/>
          </p:cNvCxnSpPr>
          <p:nvPr/>
        </p:nvCxnSpPr>
        <p:spPr>
          <a:xfrm flipV="1">
            <a:off x="3930536" y="2649178"/>
            <a:ext cx="2981005" cy="1923781"/>
          </a:xfrm>
          <a:prstGeom prst="bentConnector3">
            <a:avLst>
              <a:gd name="adj1" fmla="val 4799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1" name="Ellipse 35860"/>
          <p:cNvSpPr/>
          <p:nvPr/>
        </p:nvSpPr>
        <p:spPr>
          <a:xfrm>
            <a:off x="4581126" y="3598043"/>
            <a:ext cx="1512168" cy="6230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/>
              <a:t>Proposition</a:t>
            </a:r>
          </a:p>
          <a:p>
            <a:pPr algn="ctr"/>
            <a:r>
              <a:rPr lang="fr-CA" sz="1200" dirty="0" err="1" smtClean="0"/>
              <a:t>haptique</a:t>
            </a:r>
            <a:endParaRPr lang="fr-CA" sz="1200" dirty="0"/>
          </a:p>
        </p:txBody>
      </p:sp>
      <p:sp>
        <p:nvSpPr>
          <p:cNvPr id="97" name="Losange 96"/>
          <p:cNvSpPr/>
          <p:nvPr/>
        </p:nvSpPr>
        <p:spPr>
          <a:xfrm>
            <a:off x="7024696" y="4108718"/>
            <a:ext cx="1380568" cy="6263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/>
              <a:t>Posture ?</a:t>
            </a:r>
            <a:endParaRPr lang="fr-CA" sz="1200" dirty="0"/>
          </a:p>
        </p:txBody>
      </p:sp>
      <p:sp>
        <p:nvSpPr>
          <p:cNvPr id="102" name="Rectangle 101"/>
          <p:cNvSpPr/>
          <p:nvPr>
            <p:custDataLst>
              <p:tags r:id="rId4"/>
            </p:custDataLst>
          </p:nvPr>
        </p:nvSpPr>
        <p:spPr>
          <a:xfrm>
            <a:off x="6125777" y="4735040"/>
            <a:ext cx="933288" cy="35646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Alerte TMS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35871" name="Connecteur en angle 35870"/>
          <p:cNvCxnSpPr>
            <a:stCxn id="63" idx="3"/>
            <a:endCxn id="83" idx="0"/>
          </p:cNvCxnSpPr>
          <p:nvPr/>
        </p:nvCxnSpPr>
        <p:spPr>
          <a:xfrm>
            <a:off x="6108104" y="1928314"/>
            <a:ext cx="1613887" cy="49257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588224" y="5101027"/>
            <a:ext cx="0" cy="256854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3883865" y="4311348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i="1" dirty="0" smtClean="0"/>
              <a:t>Inadéquate </a:t>
            </a:r>
            <a:endParaRPr lang="fr-CA" sz="1100" i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6403149" y="4159855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i="1" dirty="0" smtClean="0"/>
              <a:t>Inadéquate </a:t>
            </a:r>
            <a:endParaRPr lang="fr-CA" sz="1100" i="1" dirty="0"/>
          </a:p>
        </p:txBody>
      </p:sp>
      <p:sp>
        <p:nvSpPr>
          <p:cNvPr id="35" name="Rectangle 34"/>
          <p:cNvSpPr/>
          <p:nvPr>
            <p:custDataLst>
              <p:tags r:id="rId5"/>
            </p:custDataLst>
          </p:nvPr>
        </p:nvSpPr>
        <p:spPr>
          <a:xfrm>
            <a:off x="259596" y="2348426"/>
            <a:ext cx="1432083" cy="45657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Calcul de risque</a:t>
            </a:r>
          </a:p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effectLst/>
                <a:latin typeface="Times New Roman"/>
                <a:ea typeface="Times New Roman"/>
              </a:rPr>
              <a:t>(vitesse et distance)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6" name="Rectangle 35"/>
          <p:cNvSpPr/>
          <p:nvPr>
            <p:custDataLst>
              <p:tags r:id="rId6"/>
            </p:custDataLst>
          </p:nvPr>
        </p:nvSpPr>
        <p:spPr>
          <a:xfrm>
            <a:off x="288150" y="3078286"/>
            <a:ext cx="1403529" cy="45657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Évaluation posture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8" name="Rectangle 37"/>
          <p:cNvSpPr/>
          <p:nvPr>
            <p:custDataLst>
              <p:tags r:id="rId7"/>
            </p:custDataLst>
          </p:nvPr>
        </p:nvSpPr>
        <p:spPr>
          <a:xfrm>
            <a:off x="288150" y="3815783"/>
            <a:ext cx="1403529" cy="45657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Évaluation fatigue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3" name="Connecteur en angle 2"/>
          <p:cNvCxnSpPr>
            <a:stCxn id="35" idx="0"/>
            <a:endCxn id="70" idx="2"/>
          </p:cNvCxnSpPr>
          <p:nvPr/>
        </p:nvCxnSpPr>
        <p:spPr>
          <a:xfrm rot="16200000" flipH="1">
            <a:off x="-521950" y="3846014"/>
            <a:ext cx="3009454" cy="14278"/>
          </a:xfrm>
          <a:prstGeom prst="bentConnector5">
            <a:avLst>
              <a:gd name="adj1" fmla="val -12344"/>
              <a:gd name="adj2" fmla="val -6459294"/>
              <a:gd name="adj3" fmla="val 107596"/>
            </a:avLst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35" idx="2"/>
            <a:endCxn id="36" idx="0"/>
          </p:cNvCxnSpPr>
          <p:nvPr/>
        </p:nvCxnSpPr>
        <p:spPr>
          <a:xfrm>
            <a:off x="975638" y="2805005"/>
            <a:ext cx="14277" cy="273281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36" idx="2"/>
          </p:cNvCxnSpPr>
          <p:nvPr/>
        </p:nvCxnSpPr>
        <p:spPr>
          <a:xfrm flipH="1">
            <a:off x="975637" y="3534865"/>
            <a:ext cx="14278" cy="26233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osange 51"/>
          <p:cNvSpPr/>
          <p:nvPr/>
        </p:nvSpPr>
        <p:spPr>
          <a:xfrm>
            <a:off x="2553524" y="3269897"/>
            <a:ext cx="1380568" cy="7047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/>
              <a:t>Fatigue/Stress </a:t>
            </a:r>
            <a:r>
              <a:rPr lang="fr-CA" sz="1200" dirty="0" smtClean="0"/>
              <a:t>?</a:t>
            </a:r>
            <a:endParaRPr lang="fr-CA" sz="1200" dirty="0"/>
          </a:p>
        </p:txBody>
      </p:sp>
      <p:sp>
        <p:nvSpPr>
          <p:cNvPr id="70" name="Rectangle 69"/>
          <p:cNvSpPr/>
          <p:nvPr>
            <p:custDataLst>
              <p:tags r:id="rId8"/>
            </p:custDataLst>
          </p:nvPr>
        </p:nvSpPr>
        <p:spPr>
          <a:xfrm>
            <a:off x="288151" y="4519339"/>
            <a:ext cx="1403529" cy="8385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latin typeface="Times New Roman"/>
                <a:ea typeface="Times New Roman"/>
              </a:rPr>
              <a:t>Activités humaines (tête et pied)</a:t>
            </a:r>
          </a:p>
          <a:p>
            <a:pPr algn="ctr">
              <a:spcAft>
                <a:spcPts val="0"/>
              </a:spcAft>
            </a:pPr>
            <a:r>
              <a:rPr lang="fr-CA" sz="1200" dirty="0" smtClean="0">
                <a:solidFill>
                  <a:schemeClr val="bg1"/>
                </a:solidFill>
                <a:effectLst/>
                <a:latin typeface="Times New Roman"/>
                <a:ea typeface="Times New Roman"/>
              </a:rPr>
              <a:t>Séquences d’activités</a:t>
            </a:r>
            <a:endParaRPr lang="fr-CA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78" name="Connecteur droit 77"/>
          <p:cNvCxnSpPr>
            <a:stCxn id="38" idx="2"/>
            <a:endCxn id="70" idx="0"/>
          </p:cNvCxnSpPr>
          <p:nvPr/>
        </p:nvCxnSpPr>
        <p:spPr>
          <a:xfrm>
            <a:off x="989915" y="4272362"/>
            <a:ext cx="1" cy="246977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3212502" y="490813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i="1" dirty="0" smtClean="0"/>
              <a:t>adéquate </a:t>
            </a:r>
            <a:endParaRPr lang="fr-CA" sz="1100" i="1" dirty="0"/>
          </a:p>
        </p:txBody>
      </p:sp>
      <p:sp>
        <p:nvSpPr>
          <p:cNvPr id="85" name="ZoneTexte 84"/>
          <p:cNvSpPr txBox="1"/>
          <p:nvPr/>
        </p:nvSpPr>
        <p:spPr>
          <a:xfrm rot="5400000">
            <a:off x="7430249" y="5039135"/>
            <a:ext cx="809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i="1" dirty="0" smtClean="0"/>
              <a:t>adéquate </a:t>
            </a:r>
            <a:endParaRPr lang="fr-CA" sz="1200" i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6093294" y="1689373"/>
            <a:ext cx="7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smtClean="0"/>
              <a:t>Requête</a:t>
            </a:r>
            <a:endParaRPr lang="fr-CA" sz="1400" i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3419872" y="1681063"/>
            <a:ext cx="112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smtClean="0"/>
              <a:t>Sans requête</a:t>
            </a:r>
            <a:endParaRPr lang="fr-CA" sz="1400" i="1" dirty="0"/>
          </a:p>
        </p:txBody>
      </p:sp>
      <p:sp>
        <p:nvSpPr>
          <p:cNvPr id="89" name="Losange 88"/>
          <p:cNvSpPr/>
          <p:nvPr/>
        </p:nvSpPr>
        <p:spPr>
          <a:xfrm>
            <a:off x="4613610" y="2831380"/>
            <a:ext cx="1479684" cy="5643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/>
              <a:t>Interaction ?</a:t>
            </a:r>
            <a:endParaRPr lang="fr-CA" sz="900" dirty="0"/>
          </a:p>
        </p:txBody>
      </p:sp>
      <p:sp>
        <p:nvSpPr>
          <p:cNvPr id="90" name="ZoneTexte 89"/>
          <p:cNvSpPr txBox="1"/>
          <p:nvPr/>
        </p:nvSpPr>
        <p:spPr>
          <a:xfrm>
            <a:off x="5566192" y="2457816"/>
            <a:ext cx="67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smtClean="0"/>
              <a:t>accord</a:t>
            </a:r>
            <a:endParaRPr lang="fr-CA" sz="1400" i="1" dirty="0"/>
          </a:p>
        </p:txBody>
      </p:sp>
      <p:cxnSp>
        <p:nvCxnSpPr>
          <p:cNvPr id="91" name="Connecteur en angle 90"/>
          <p:cNvCxnSpPr>
            <a:stCxn id="89" idx="1"/>
            <a:endCxn id="77" idx="3"/>
          </p:cNvCxnSpPr>
          <p:nvPr/>
        </p:nvCxnSpPr>
        <p:spPr>
          <a:xfrm rot="10800000">
            <a:off x="4193112" y="2612238"/>
            <a:ext cx="420499" cy="5013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en angle 99"/>
          <p:cNvCxnSpPr>
            <a:stCxn id="66" idx="1"/>
            <a:endCxn id="97" idx="2"/>
          </p:cNvCxnSpPr>
          <p:nvPr/>
        </p:nvCxnSpPr>
        <p:spPr>
          <a:xfrm rot="10800000" flipH="1" flipV="1">
            <a:off x="4256538" y="824724"/>
            <a:ext cx="3458442" cy="3910315"/>
          </a:xfrm>
          <a:prstGeom prst="bentConnector4">
            <a:avLst>
              <a:gd name="adj1" fmla="val -65914"/>
              <a:gd name="adj2" fmla="val 115462"/>
            </a:avLst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ngle 112"/>
          <p:cNvCxnSpPr>
            <a:stCxn id="102" idx="0"/>
            <a:endCxn id="97" idx="1"/>
          </p:cNvCxnSpPr>
          <p:nvPr/>
        </p:nvCxnSpPr>
        <p:spPr>
          <a:xfrm rot="5400000" flipH="1" flipV="1">
            <a:off x="6651978" y="4362323"/>
            <a:ext cx="313161" cy="432275"/>
          </a:xfrm>
          <a:prstGeom prst="bentConnector2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Losange 122"/>
          <p:cNvSpPr/>
          <p:nvPr/>
        </p:nvSpPr>
        <p:spPr>
          <a:xfrm>
            <a:off x="7020272" y="3230755"/>
            <a:ext cx="1380568" cy="634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/>
              <a:t>Fatigue/Stress </a:t>
            </a:r>
            <a:r>
              <a:rPr lang="fr-CA" sz="1200" dirty="0" smtClean="0"/>
              <a:t>?</a:t>
            </a:r>
            <a:endParaRPr lang="fr-CA" sz="1200" dirty="0"/>
          </a:p>
        </p:txBody>
      </p:sp>
      <p:cxnSp>
        <p:nvCxnSpPr>
          <p:cNvPr id="127" name="Connecteur droit 126"/>
          <p:cNvCxnSpPr>
            <a:stCxn id="123" idx="2"/>
            <a:endCxn id="97" idx="0"/>
          </p:cNvCxnSpPr>
          <p:nvPr/>
        </p:nvCxnSpPr>
        <p:spPr>
          <a:xfrm>
            <a:off x="7710556" y="3865458"/>
            <a:ext cx="4424" cy="24326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4613609" y="5557547"/>
            <a:ext cx="1512168" cy="6230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Arrêt du robot (frein)</a:t>
            </a:r>
            <a:endParaRPr lang="fr-CA" sz="1400" dirty="0"/>
          </a:p>
        </p:txBody>
      </p:sp>
      <p:cxnSp>
        <p:nvCxnSpPr>
          <p:cNvPr id="134" name="Connecteur en angle 133"/>
          <p:cNvCxnSpPr>
            <a:stCxn id="123" idx="3"/>
            <a:endCxn id="133" idx="6"/>
          </p:cNvCxnSpPr>
          <p:nvPr/>
        </p:nvCxnSpPr>
        <p:spPr>
          <a:xfrm flipH="1">
            <a:off x="6125777" y="3548107"/>
            <a:ext cx="2275063" cy="2320963"/>
          </a:xfrm>
          <a:prstGeom prst="bentConnector3">
            <a:avLst>
              <a:gd name="adj1" fmla="val -1004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ngle 137"/>
          <p:cNvCxnSpPr>
            <a:stCxn id="52" idx="1"/>
            <a:endCxn id="133" idx="2"/>
          </p:cNvCxnSpPr>
          <p:nvPr/>
        </p:nvCxnSpPr>
        <p:spPr>
          <a:xfrm rot="10800000" flipH="1" flipV="1">
            <a:off x="2553523" y="3622286"/>
            <a:ext cx="2060085" cy="2246783"/>
          </a:xfrm>
          <a:prstGeom prst="bentConnector3">
            <a:avLst>
              <a:gd name="adj1" fmla="val -1109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33" idx="4"/>
            <a:endCxn id="66" idx="3"/>
          </p:cNvCxnSpPr>
          <p:nvPr/>
        </p:nvCxnSpPr>
        <p:spPr>
          <a:xfrm rot="5400000" flipH="1" flipV="1">
            <a:off x="3193012" y="3001405"/>
            <a:ext cx="5355867" cy="1002507"/>
          </a:xfrm>
          <a:prstGeom prst="bentConnector4">
            <a:avLst>
              <a:gd name="adj1" fmla="val -4268"/>
              <a:gd name="adj2" fmla="val 36233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43991" y="2513379"/>
            <a:ext cx="1636121" cy="2931845"/>
          </a:xfrm>
          <a:prstGeom prst="rect">
            <a:avLst/>
          </a:prstGeom>
          <a:noFill/>
          <a:ln>
            <a:solidFill>
              <a:schemeClr val="tx1">
                <a:alpha val="51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5" name="Connecteur en angle 54"/>
          <p:cNvCxnSpPr>
            <a:endCxn id="77" idx="0"/>
          </p:cNvCxnSpPr>
          <p:nvPr/>
        </p:nvCxnSpPr>
        <p:spPr>
          <a:xfrm rot="10800000" flipV="1">
            <a:off x="3243808" y="1928314"/>
            <a:ext cx="1280120" cy="45563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879894" y="3090257"/>
            <a:ext cx="1807338" cy="2139197"/>
          </a:xfrm>
          <a:prstGeom prst="rect">
            <a:avLst/>
          </a:prstGeom>
          <a:noFill/>
          <a:ln>
            <a:solidFill>
              <a:schemeClr val="tx1">
                <a:alpha val="51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/>
          <p:cNvSpPr txBox="1"/>
          <p:nvPr/>
        </p:nvSpPr>
        <p:spPr>
          <a:xfrm>
            <a:off x="4520809" y="247210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dirty="0" smtClean="0">
                <a:solidFill>
                  <a:srgbClr val="FF0000"/>
                </a:solidFill>
              </a:rPr>
              <a:t>McGill</a:t>
            </a:r>
            <a:endParaRPr lang="fr-CA" sz="1400" b="1" dirty="0">
              <a:solidFill>
                <a:srgbClr val="FF000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871456" y="3076867"/>
            <a:ext cx="441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dirty="0" smtClean="0">
                <a:solidFill>
                  <a:srgbClr val="00B050"/>
                </a:solidFill>
              </a:rPr>
              <a:t>ÉTS</a:t>
            </a:r>
            <a:endParaRPr lang="fr-CA" sz="1400" b="1" dirty="0">
              <a:solidFill>
                <a:srgbClr val="00B05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65042" y="1689373"/>
            <a:ext cx="1822190" cy="1400884"/>
          </a:xfrm>
          <a:prstGeom prst="rect">
            <a:avLst/>
          </a:prstGeom>
          <a:noFill/>
          <a:ln>
            <a:solidFill>
              <a:schemeClr val="tx1">
                <a:alpha val="51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ZoneTexte 61"/>
          <p:cNvSpPr txBox="1"/>
          <p:nvPr/>
        </p:nvSpPr>
        <p:spPr>
          <a:xfrm>
            <a:off x="6887161" y="1676337"/>
            <a:ext cx="763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dirty="0" smtClean="0">
                <a:solidFill>
                  <a:srgbClr val="FFC000"/>
                </a:solidFill>
              </a:rPr>
              <a:t>U. Laval</a:t>
            </a:r>
            <a:endParaRPr lang="fr-CA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357</Words>
  <Application>Microsoft Office PowerPoint</Application>
  <PresentationFormat>Affichage à l'écran (4:3)</PresentationFormat>
  <Paragraphs>102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Usager</dc:creator>
  <cp:lastModifiedBy>Martin Otis</cp:lastModifiedBy>
  <cp:revision>102</cp:revision>
  <dcterms:created xsi:type="dcterms:W3CDTF">2016-02-17T21:05:43Z</dcterms:created>
  <dcterms:modified xsi:type="dcterms:W3CDTF">2016-03-16T17:51:28Z</dcterms:modified>
</cp:coreProperties>
</file>