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084F093-FA5C-4FFE-B821-7EA839001A49}" type="datetimeFigureOut">
              <a:rPr lang="hr-BA" smtClean="0"/>
              <a:t>4. 3. 2024.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FAE4CF-C475-4E75-901B-46C2FB352C3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64198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F093-FA5C-4FFE-B821-7EA839001A49}" type="datetimeFigureOut">
              <a:rPr lang="hr-BA" smtClean="0"/>
              <a:t>4. 3. 2024.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E4CF-C475-4E75-901B-46C2FB352C3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87299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084F093-FA5C-4FFE-B821-7EA839001A49}" type="datetimeFigureOut">
              <a:rPr lang="hr-BA" smtClean="0"/>
              <a:t>4. 3. 2024.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FAE4CF-C475-4E75-901B-46C2FB352C3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23690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F093-FA5C-4FFE-B821-7EA839001A49}" type="datetimeFigureOut">
              <a:rPr lang="hr-BA" smtClean="0"/>
              <a:t>4. 3. 2024.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1FAE4CF-C475-4E75-901B-46C2FB352C3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72972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084F093-FA5C-4FFE-B821-7EA839001A49}" type="datetimeFigureOut">
              <a:rPr lang="hr-BA" smtClean="0"/>
              <a:t>4. 3. 2024.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FAE4CF-C475-4E75-901B-46C2FB352C3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02468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F093-FA5C-4FFE-B821-7EA839001A49}" type="datetimeFigureOut">
              <a:rPr lang="hr-BA" smtClean="0"/>
              <a:t>4. 3. 2024.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E4CF-C475-4E75-901B-46C2FB352C3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27658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F093-FA5C-4FFE-B821-7EA839001A49}" type="datetimeFigureOut">
              <a:rPr lang="hr-BA" smtClean="0"/>
              <a:t>4. 3. 2024.</a:t>
            </a:fld>
            <a:endParaRPr lang="hr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E4CF-C475-4E75-901B-46C2FB352C3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7171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F093-FA5C-4FFE-B821-7EA839001A49}" type="datetimeFigureOut">
              <a:rPr lang="hr-BA" smtClean="0"/>
              <a:t>4. 3. 2024.</a:t>
            </a:fld>
            <a:endParaRPr lang="hr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E4CF-C475-4E75-901B-46C2FB352C3F}" type="slidenum">
              <a:rPr lang="hr-BA" smtClean="0"/>
              <a:t>‹#›</a:t>
            </a:fld>
            <a:endParaRPr lang="hr-BA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4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F093-FA5C-4FFE-B821-7EA839001A49}" type="datetimeFigureOut">
              <a:rPr lang="hr-BA" smtClean="0"/>
              <a:t>4. 3. 2024.</a:t>
            </a:fld>
            <a:endParaRPr lang="hr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E4CF-C475-4E75-901B-46C2FB352C3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06037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084F093-FA5C-4FFE-B821-7EA839001A49}" type="datetimeFigureOut">
              <a:rPr lang="hr-BA" smtClean="0"/>
              <a:t>4. 3. 2024.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FAE4CF-C475-4E75-901B-46C2FB352C3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34869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F093-FA5C-4FFE-B821-7EA839001A49}" type="datetimeFigureOut">
              <a:rPr lang="hr-BA" smtClean="0"/>
              <a:t>4. 3. 2024.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E4CF-C475-4E75-901B-46C2FB352C3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00164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084F093-FA5C-4FFE-B821-7EA839001A49}" type="datetimeFigureOut">
              <a:rPr lang="hr-BA" smtClean="0"/>
              <a:t>4. 3. 2024.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1FAE4CF-C475-4E75-901B-46C2FB352C3F}" type="slidenum">
              <a:rPr lang="hr-BA" smtClean="0"/>
              <a:t>‹#›</a:t>
            </a:fld>
            <a:endParaRPr lang="hr-BA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492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r-BA" sz="4800" dirty="0" smtClean="0">
                <a:solidFill>
                  <a:schemeClr val="bg1"/>
                </a:solidFill>
              </a:rPr>
              <a:t>OLUJA IDEJA</a:t>
            </a:r>
            <a:endParaRPr lang="hr-BA" sz="4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78" y="601663"/>
            <a:ext cx="7991492" cy="447648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r-BA" sz="2000" dirty="0" smtClean="0"/>
              <a:t>Marija Jurić, Drago Lasić, Domagoj Dragoje</a:t>
            </a:r>
            <a:endParaRPr lang="hr-BA" sz="2000" dirty="0"/>
          </a:p>
        </p:txBody>
      </p:sp>
    </p:spTree>
    <p:extLst>
      <p:ext uri="{BB962C8B-B14F-4D97-AF65-F5344CB8AC3E}">
        <p14:creationId xmlns:p14="http://schemas.microsoft.com/office/powerpoint/2010/main" val="54229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KORACI BRAINSTORMINGA U RAZREDU</a:t>
            </a:r>
            <a:endParaRPr lang="hr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BA" dirty="0" smtClean="0"/>
              <a:t>5</a:t>
            </a:r>
          </a:p>
          <a:p>
            <a:endParaRPr lang="hr-BA" dirty="0"/>
          </a:p>
        </p:txBody>
      </p:sp>
      <p:sp>
        <p:nvSpPr>
          <p:cNvPr id="4" name="Rectangle 3"/>
          <p:cNvSpPr/>
          <p:nvPr/>
        </p:nvSpPr>
        <p:spPr>
          <a:xfrm>
            <a:off x="581192" y="2244591"/>
            <a:ext cx="4483169" cy="516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BA" sz="1600" dirty="0" smtClean="0">
                <a:solidFill>
                  <a:schemeClr val="tx2"/>
                </a:solidFill>
              </a:rPr>
              <a:t>U REČENICI ILI DVIJE UČITELJ DEFINIRA SPECIFIČNU TEMU BRAINSTORMINGA</a:t>
            </a:r>
            <a:endParaRPr lang="hr-BA" sz="16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1185" y="2981311"/>
            <a:ext cx="4483177" cy="516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BA" sz="1600" dirty="0" smtClean="0">
                <a:solidFill>
                  <a:schemeClr val="tx2"/>
                </a:solidFill>
              </a:rPr>
              <a:t>UČENICI INDIVIDUALNO ZAPIŠU JEDNU-DVIJE IDEJE ZA LISTU KOJU ĆE SKUPINA IZRADITI</a:t>
            </a:r>
            <a:endParaRPr lang="hr-BA" sz="1600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1184" y="3718031"/>
            <a:ext cx="4483177" cy="516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BA" sz="1600" dirty="0" smtClean="0">
                <a:solidFill>
                  <a:schemeClr val="tx2"/>
                </a:solidFill>
              </a:rPr>
              <a:t>UČENICI U PAROVIMA USPOREDE I KOMBINIRAJU SVOJE IDEJE</a:t>
            </a:r>
            <a:endParaRPr lang="hr-BA" sz="1600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1184" y="4454752"/>
            <a:ext cx="4483177" cy="581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BA" sz="1600" dirty="0" smtClean="0">
                <a:solidFill>
                  <a:schemeClr val="tx2"/>
                </a:solidFill>
              </a:rPr>
              <a:t>PO ČETVERO UČENIKA (DVA PARA) USPOREĐUJU I KOMBINIRAJU SVOJE IDEJE</a:t>
            </a:r>
            <a:endParaRPr lang="hr-BA" sz="1600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1187" y="5257239"/>
            <a:ext cx="4483177" cy="581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BA" sz="1600" dirty="0" smtClean="0">
                <a:solidFill>
                  <a:schemeClr val="tx2"/>
                </a:solidFill>
              </a:rPr>
              <a:t>JEDAN ILI DVA DOBROVOLJCA IZ RAZREDA ZAPISUJU INFORMACIJE NA PLOČU</a:t>
            </a:r>
            <a:endParaRPr lang="hr-BA" sz="1600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01962" y="2180497"/>
            <a:ext cx="4708845" cy="75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BA" sz="1600" dirty="0" smtClean="0">
                <a:solidFill>
                  <a:schemeClr val="tx2"/>
                </a:solidFill>
              </a:rPr>
              <a:t>SVAKI TIM UČENIKA NUDI PO JEDNU IDEJU ZA ZAJEDNIČKU LISTU, A PROCES SE NASTAVLJA SVE DOK NISU ZAPISANE NOVE IDEJE</a:t>
            </a:r>
            <a:endParaRPr lang="hr-BA" sz="16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01963" y="3147646"/>
            <a:ext cx="4708844" cy="76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BA" sz="1600" dirty="0" smtClean="0">
                <a:solidFill>
                  <a:schemeClr val="tx2"/>
                </a:solidFill>
              </a:rPr>
              <a:t>UČITELJ PITA UČENIKE DA POGLEDAJU LISTU I PONUDE JOŠ NOVIH IDEJA AKO SE MOGU SJETITI</a:t>
            </a:r>
            <a:endParaRPr lang="hr-BA" sz="1600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01963" y="4120864"/>
            <a:ext cx="4708844" cy="7647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BA" sz="1600" dirty="0" smtClean="0">
                <a:solidFill>
                  <a:schemeClr val="tx2"/>
                </a:solidFill>
              </a:rPr>
              <a:t>KADA SU SVE INFORMACIJE ISCRPLJENE UČITELJ MOŽE DODATI VLASTITI DOPRINOS LISTI DA OSIGURA SVE VAŽNE INFORMACIJE</a:t>
            </a:r>
            <a:endParaRPr lang="hr-BA" sz="1600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01963" y="5094085"/>
            <a:ext cx="4708844" cy="764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BA" sz="1600" dirty="0" smtClean="0">
                <a:solidFill>
                  <a:schemeClr val="tx2"/>
                </a:solidFill>
              </a:rPr>
              <a:t>AKTIVNOST MOŽE ZAVRŠITI OVDJE ILI SE MOŽE NASTAVITI KORAKOM ANALIZE</a:t>
            </a:r>
            <a:endParaRPr lang="hr-BA" sz="1600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64361" y="2332105"/>
            <a:ext cx="31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1</a:t>
            </a:r>
            <a:endParaRPr lang="hr-BA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64361" y="3068825"/>
            <a:ext cx="31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dirty="0">
                <a:latin typeface="Arial Rounded MT Bold" panose="020F0704030504030204" pitchFamily="34" charset="0"/>
                <a:cs typeface="Arial" panose="020B0604020202020204" pitchFamily="34" charset="0"/>
              </a:rPr>
              <a:t>2</a:t>
            </a:r>
            <a:endParaRPr lang="hr-BA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64361" y="3804954"/>
            <a:ext cx="31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dirty="0">
                <a:latin typeface="Arial Rounded MT Bold" panose="020F0704030504030204" pitchFamily="34" charset="0"/>
                <a:cs typeface="Arial" panose="020B0604020202020204" pitchFamily="34" charset="0"/>
              </a:rPr>
              <a:t>3</a:t>
            </a:r>
            <a:endParaRPr lang="hr-BA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64360" y="4561065"/>
            <a:ext cx="31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dirty="0">
                <a:latin typeface="Arial Rounded MT Bold" panose="020F0704030504030204" pitchFamily="34" charset="0"/>
                <a:cs typeface="Arial" panose="020B0604020202020204" pitchFamily="34" charset="0"/>
              </a:rPr>
              <a:t>4</a:t>
            </a:r>
            <a:endParaRPr lang="hr-BA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64359" y="5363551"/>
            <a:ext cx="31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dirty="0">
                <a:latin typeface="Arial Rounded MT Bold" panose="020F0704030504030204" pitchFamily="34" charset="0"/>
                <a:cs typeface="Arial" panose="020B0604020202020204" pitchFamily="34" charset="0"/>
              </a:rPr>
              <a:t>5</a:t>
            </a:r>
            <a:endParaRPr lang="hr-BA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18022" y="2361378"/>
            <a:ext cx="31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dirty="0">
                <a:latin typeface="Arial Rounded MT Bold" panose="020F0704030504030204" pitchFamily="34" charset="0"/>
                <a:cs typeface="Arial" panose="020B0604020202020204" pitchFamily="34" charset="0"/>
              </a:rPr>
              <a:t>6</a:t>
            </a:r>
            <a:endParaRPr lang="hr-BA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18021" y="3312838"/>
            <a:ext cx="31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7</a:t>
            </a:r>
            <a:endParaRPr lang="hr-BA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18021" y="4318554"/>
            <a:ext cx="31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8</a:t>
            </a:r>
            <a:endParaRPr lang="hr-BA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18021" y="5291776"/>
            <a:ext cx="31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9</a:t>
            </a:r>
            <a:endParaRPr lang="hr-BA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994" y="5363551"/>
            <a:ext cx="1256392" cy="142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3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PREDNOSTI BRAINSTORMING METODE U RADU S UČENICIMA</a:t>
            </a:r>
            <a:endParaRPr lang="hr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5875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r-BA" sz="2400" dirty="0" smtClean="0"/>
              <a:t>Smanjuje pretjerani broj predavanja učitelja</a:t>
            </a:r>
          </a:p>
          <a:p>
            <a:pPr marL="457200" indent="-457200">
              <a:buFont typeface="+mj-lt"/>
              <a:buAutoNum type="arabicPeriod"/>
            </a:pPr>
            <a:r>
              <a:rPr lang="hr-BA" sz="2400" dirty="0" smtClean="0"/>
              <a:t>Povećava nivo aktivnog učenja</a:t>
            </a:r>
          </a:p>
          <a:p>
            <a:pPr marL="457200" indent="-457200">
              <a:buFont typeface="+mj-lt"/>
              <a:buAutoNum type="arabicPeriod"/>
            </a:pPr>
            <a:r>
              <a:rPr lang="hr-BA" sz="2400" dirty="0" smtClean="0"/>
              <a:t>Aktivira kreativno mišljenje učenika</a:t>
            </a:r>
          </a:p>
          <a:p>
            <a:pPr marL="457200" indent="-457200">
              <a:buFont typeface="+mj-lt"/>
              <a:buAutoNum type="arabicPeriod"/>
            </a:pPr>
            <a:r>
              <a:rPr lang="hr-BA" sz="2400" dirty="0" smtClean="0"/>
              <a:t>Osigurava temeljit pregled zadataka ili prethodno izloženog sadržaja</a:t>
            </a:r>
          </a:p>
          <a:p>
            <a:pPr marL="457200" indent="-457200">
              <a:buFont typeface="+mj-lt"/>
              <a:buAutoNum type="arabicPeriod"/>
            </a:pPr>
            <a:r>
              <a:rPr lang="hr-BA" sz="2400" dirty="0" smtClean="0"/>
              <a:t>Učinkovito trošenje razrednog vremena</a:t>
            </a:r>
          </a:p>
          <a:p>
            <a:pPr marL="457200" indent="-457200">
              <a:buFont typeface="+mj-lt"/>
              <a:buAutoNum type="arabicPeriod"/>
            </a:pPr>
            <a:r>
              <a:rPr lang="hr-BA" sz="2400" dirty="0" smtClean="0"/>
              <a:t>Mogućnost učitelja da učenika promatra u akciji</a:t>
            </a:r>
          </a:p>
          <a:p>
            <a:pPr marL="457200" indent="-457200">
              <a:buFont typeface="+mj-lt"/>
              <a:buAutoNum type="arabicPeriod"/>
            </a:pPr>
            <a:r>
              <a:rPr lang="hr-BA" sz="2400" dirty="0" smtClean="0"/>
              <a:t>Uključuje visok nivo sudjelovanja učenika</a:t>
            </a:r>
          </a:p>
          <a:p>
            <a:pPr marL="457200" indent="-457200">
              <a:buFont typeface="+mj-lt"/>
              <a:buAutoNum type="arabicPeriod"/>
            </a:pPr>
            <a:r>
              <a:rPr lang="hr-BA" sz="2400" dirty="0" smtClean="0"/>
              <a:t>Omogućava učenicima da mentalno operiraju informacijama</a:t>
            </a:r>
            <a:endParaRPr lang="hr-BA" sz="2400" dirty="0"/>
          </a:p>
        </p:txBody>
      </p:sp>
    </p:spTree>
    <p:extLst>
      <p:ext uri="{BB962C8B-B14F-4D97-AF65-F5344CB8AC3E}">
        <p14:creationId xmlns:p14="http://schemas.microsoft.com/office/powerpoint/2010/main" val="28097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r-BA" sz="4400" dirty="0" smtClean="0">
                <a:solidFill>
                  <a:schemeClr val="bg1"/>
                </a:solidFill>
              </a:rPr>
              <a:t>Hvala na pažnji!</a:t>
            </a:r>
            <a:endParaRPr lang="hr-BA" sz="44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946" y="601663"/>
            <a:ext cx="5604933" cy="42037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4310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Što je OLUJA IDEJA ILI BRAINSTORMING I KAKO JE NASTALA?</a:t>
            </a:r>
            <a:endParaRPr lang="hr-B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BA" sz="2400" dirty="0" smtClean="0"/>
              <a:t>Oluja ideja ili brainstorming je tehnika rada osobe ili skupine kojom se kreativno stvara veliki broj ideja za rješavanje nekog problema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BA" sz="2400" dirty="0" smtClean="0"/>
              <a:t>Alex Osborn, stručnjak u području oglašavanja, zaključio je 1941. da tradicionalni poslovni sastanci koče stvaranje novih ideja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BA" sz="2400" dirty="0" smtClean="0"/>
              <a:t>Predložio je da se uvedu pravila rada na sastancima kojima će se poticati kreativnost: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BA" sz="2400" dirty="0" smtClean="0"/>
              <a:t>Nema kritiziranja ideja, što veći broj ideja, građenje na tuđim idejama te potaknuti divlje i preuveličane ideje</a:t>
            </a:r>
            <a:endParaRPr lang="hr-BA" sz="2400" dirty="0"/>
          </a:p>
        </p:txBody>
      </p:sp>
    </p:spTree>
    <p:extLst>
      <p:ext uri="{BB962C8B-B14F-4D97-AF65-F5344CB8AC3E}">
        <p14:creationId xmlns:p14="http://schemas.microsoft.com/office/powerpoint/2010/main" val="35423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Vrste oluje ideja</a:t>
            </a:r>
            <a:endParaRPr lang="hr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346" y="2294796"/>
            <a:ext cx="11029615" cy="3678303"/>
          </a:xfrm>
        </p:spPr>
        <p:txBody>
          <a:bodyPr/>
          <a:lstStyle/>
          <a:p>
            <a:endParaRPr lang="hr-BA" dirty="0"/>
          </a:p>
        </p:txBody>
      </p:sp>
      <p:sp>
        <p:nvSpPr>
          <p:cNvPr id="4" name="Oval 3"/>
          <p:cNvSpPr/>
          <p:nvPr/>
        </p:nvSpPr>
        <p:spPr>
          <a:xfrm>
            <a:off x="4658456" y="3566843"/>
            <a:ext cx="2875085" cy="90560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BA" dirty="0" smtClean="0">
                <a:solidFill>
                  <a:schemeClr val="tx2"/>
                </a:solidFill>
              </a:rPr>
              <a:t>BRAINSTORMING</a:t>
            </a:r>
            <a:endParaRPr lang="hr-BA" dirty="0">
              <a:solidFill>
                <a:schemeClr val="tx2"/>
              </a:solidFill>
            </a:endParaRPr>
          </a:p>
        </p:txBody>
      </p:sp>
      <p:cxnSp>
        <p:nvCxnSpPr>
          <p:cNvPr id="10" name="Curved Connector 9"/>
          <p:cNvCxnSpPr>
            <a:stCxn id="4" idx="7"/>
          </p:cNvCxnSpPr>
          <p:nvPr/>
        </p:nvCxnSpPr>
        <p:spPr>
          <a:xfrm rot="5400000" flipH="1" flipV="1">
            <a:off x="7342384" y="3058435"/>
            <a:ext cx="411143" cy="87092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0"/>
          </p:cNvCxnSpPr>
          <p:nvPr/>
        </p:nvCxnSpPr>
        <p:spPr>
          <a:xfrm rot="16200000" flipV="1">
            <a:off x="5623360" y="3094203"/>
            <a:ext cx="945279" cy="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1"/>
          </p:cNvCxnSpPr>
          <p:nvPr/>
        </p:nvCxnSpPr>
        <p:spPr>
          <a:xfrm rot="16200000" flipV="1">
            <a:off x="4434833" y="3054797"/>
            <a:ext cx="491691" cy="7976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4" idx="2"/>
          </p:cNvCxnSpPr>
          <p:nvPr/>
        </p:nvCxnSpPr>
        <p:spPr>
          <a:xfrm rot="10800000">
            <a:off x="3658544" y="4019647"/>
            <a:ext cx="999913" cy="127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4" idx="3"/>
          </p:cNvCxnSpPr>
          <p:nvPr/>
        </p:nvCxnSpPr>
        <p:spPr>
          <a:xfrm rot="5400000">
            <a:off x="4434833" y="4186849"/>
            <a:ext cx="491691" cy="7976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H="1">
            <a:off x="6471815" y="4600721"/>
            <a:ext cx="945285" cy="6887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4" idx="5"/>
          </p:cNvCxnSpPr>
          <p:nvPr/>
        </p:nvCxnSpPr>
        <p:spPr>
          <a:xfrm rot="16200000" flipH="1">
            <a:off x="7204638" y="4247685"/>
            <a:ext cx="613362" cy="7976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6"/>
          </p:cNvCxnSpPr>
          <p:nvPr/>
        </p:nvCxnSpPr>
        <p:spPr>
          <a:xfrm>
            <a:off x="7533541" y="4019647"/>
            <a:ext cx="921038" cy="635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>
            <a:off x="4829036" y="4638099"/>
            <a:ext cx="928527" cy="59722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5400000">
            <a:off x="5510884" y="5094876"/>
            <a:ext cx="1170228" cy="127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8546123" y="3810037"/>
            <a:ext cx="1705708" cy="4192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BA" sz="1600" dirty="0" smtClean="0">
                <a:solidFill>
                  <a:schemeClr val="tx2"/>
                </a:solidFill>
              </a:rPr>
              <a:t>U PARU</a:t>
            </a:r>
            <a:endParaRPr lang="hr-BA" sz="1600" dirty="0">
              <a:solidFill>
                <a:schemeClr val="tx2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071338" y="3044807"/>
            <a:ext cx="2013439" cy="449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BA" sz="1600" dirty="0" smtClean="0">
                <a:solidFill>
                  <a:schemeClr val="tx2"/>
                </a:solidFill>
              </a:rPr>
              <a:t>SA</a:t>
            </a:r>
            <a:r>
              <a:rPr lang="hr-BA" sz="1600" dirty="0" smtClean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</a:rPr>
              <a:t> </a:t>
            </a:r>
            <a:r>
              <a:rPr lang="hr-BA" sz="1600" dirty="0" smtClean="0">
                <a:solidFill>
                  <a:schemeClr val="tx2"/>
                </a:solidFill>
              </a:rPr>
              <a:t>SMJERNICAMA</a:t>
            </a:r>
            <a:endParaRPr lang="hr-BA" sz="1600" dirty="0">
              <a:solidFill>
                <a:schemeClr val="tx2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204312" y="2073489"/>
            <a:ext cx="1783372" cy="4860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BA" sz="1600" dirty="0" smtClean="0">
                <a:solidFill>
                  <a:schemeClr val="tx2"/>
                </a:solidFill>
              </a:rPr>
              <a:t>OSNOVNI</a:t>
            </a:r>
            <a:endParaRPr lang="hr-BA" sz="1600" dirty="0">
              <a:solidFill>
                <a:schemeClr val="tx2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071338" y="4755008"/>
            <a:ext cx="1670539" cy="3969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BA" sz="1600" dirty="0" smtClean="0">
                <a:solidFill>
                  <a:schemeClr val="tx2"/>
                </a:solidFill>
              </a:rPr>
              <a:t>USMJERENI</a:t>
            </a:r>
            <a:endParaRPr lang="hr-BA" sz="1600" dirty="0">
              <a:solidFill>
                <a:schemeClr val="tx2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112494" y="5466448"/>
            <a:ext cx="2137997" cy="513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BA" sz="1600" dirty="0" smtClean="0">
                <a:solidFill>
                  <a:schemeClr val="tx2"/>
                </a:solidFill>
              </a:rPr>
              <a:t>DODAVANJE IDEJA</a:t>
            </a:r>
            <a:endParaRPr lang="hr-BA" sz="1600" dirty="0">
              <a:solidFill>
                <a:schemeClr val="tx2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311773" y="5995392"/>
            <a:ext cx="1581149" cy="5124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BA" sz="1600" dirty="0" smtClean="0">
                <a:solidFill>
                  <a:schemeClr val="tx2"/>
                </a:solidFill>
              </a:rPr>
              <a:t>POTICANI</a:t>
            </a:r>
            <a:endParaRPr lang="hr-BA" sz="1600" dirty="0">
              <a:solidFill>
                <a:schemeClr val="tx2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658543" y="5471879"/>
            <a:ext cx="1704765" cy="4303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BA" sz="1600" dirty="0" smtClean="0">
                <a:solidFill>
                  <a:schemeClr val="tx2"/>
                </a:solidFill>
              </a:rPr>
              <a:t>ZAPISIVANJEM</a:t>
            </a:r>
            <a:endParaRPr lang="hr-BA" sz="1600" dirty="0">
              <a:solidFill>
                <a:schemeClr val="tx2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453955" y="4611188"/>
            <a:ext cx="1739980" cy="4253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BA" sz="1600" dirty="0" smtClean="0">
                <a:solidFill>
                  <a:schemeClr val="tx2"/>
                </a:solidFill>
              </a:rPr>
              <a:t>INDIVIDUALNI</a:t>
            </a:r>
            <a:endParaRPr lang="hr-BA" sz="1600" dirty="0">
              <a:solidFill>
                <a:schemeClr val="tx2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250830" y="3810037"/>
            <a:ext cx="1224495" cy="4192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BA" sz="1600" dirty="0" smtClean="0">
                <a:solidFill>
                  <a:schemeClr val="tx2"/>
                </a:solidFill>
              </a:rPr>
              <a:t>SKUPNI</a:t>
            </a:r>
            <a:endParaRPr lang="hr-BA" sz="1600" dirty="0">
              <a:solidFill>
                <a:schemeClr val="tx2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32303" y="2980592"/>
            <a:ext cx="1488358" cy="4305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BA" sz="1600" dirty="0" smtClean="0">
                <a:solidFill>
                  <a:schemeClr val="tx2"/>
                </a:solidFill>
              </a:rPr>
              <a:t>MJEŠOVITI</a:t>
            </a:r>
            <a:endParaRPr lang="hr-BA" sz="1600" dirty="0">
              <a:solidFill>
                <a:schemeClr val="tx2"/>
              </a:solidFill>
            </a:endParaRPr>
          </a:p>
        </p:txBody>
      </p:sp>
      <p:cxnSp>
        <p:nvCxnSpPr>
          <p:cNvPr id="56" name="Curved Connector 55"/>
          <p:cNvCxnSpPr/>
          <p:nvPr/>
        </p:nvCxnSpPr>
        <p:spPr>
          <a:xfrm rot="16200000" flipV="1">
            <a:off x="4736155" y="2728514"/>
            <a:ext cx="867448" cy="84406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5400000" flipH="1" flipV="1">
            <a:off x="6586610" y="2794292"/>
            <a:ext cx="786030" cy="75907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2711138" y="2169335"/>
            <a:ext cx="2283549" cy="4966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BA" sz="1600" dirty="0" smtClean="0">
                <a:solidFill>
                  <a:schemeClr val="tx2"/>
                </a:solidFill>
              </a:rPr>
              <a:t>ZAPISIVANJE IDEJA-BRAINWRITING</a:t>
            </a:r>
            <a:endParaRPr lang="hr-BA" sz="1600" dirty="0">
              <a:solidFill>
                <a:schemeClr val="tx2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178677" y="2202600"/>
            <a:ext cx="2734891" cy="509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BA" sz="1600" dirty="0" smtClean="0">
                <a:solidFill>
                  <a:schemeClr val="tx2"/>
                </a:solidFill>
              </a:rPr>
              <a:t>OLUJA IDEJA PREKO INTERNETA - BRAINLINING</a:t>
            </a:r>
            <a:endParaRPr lang="hr-BA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4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PRAVILA OLUJE IDEJA</a:t>
            </a:r>
            <a:endParaRPr lang="hr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14796"/>
          </a:xfrm>
        </p:spPr>
        <p:txBody>
          <a:bodyPr>
            <a:normAutofit/>
          </a:bodyPr>
          <a:lstStyle/>
          <a:p>
            <a:r>
              <a:rPr lang="hr-BA" sz="2400" dirty="0" smtClean="0"/>
              <a:t>Brainstorming može izgledati nestrukturirano, međutim, učinkovitost se ostvaruje poštivanjem temeljnih pravila.</a:t>
            </a:r>
          </a:p>
          <a:p>
            <a:pPr marL="457200" indent="-457200">
              <a:buFont typeface="+mj-lt"/>
              <a:buAutoNum type="arabicPeriod"/>
            </a:pPr>
            <a:r>
              <a:rPr lang="hr-BA" sz="2400" dirty="0" smtClean="0"/>
              <a:t>Svi trebaju doprinositi</a:t>
            </a:r>
          </a:p>
          <a:p>
            <a:pPr marL="457200" indent="-457200">
              <a:buFont typeface="+mj-lt"/>
              <a:buAutoNum type="arabicPeriod"/>
            </a:pPr>
            <a:r>
              <a:rPr lang="hr-BA" sz="2400" dirty="0" smtClean="0"/>
              <a:t>Potaknuti neobične ideje</a:t>
            </a:r>
          </a:p>
          <a:p>
            <a:pPr marL="457200" indent="-457200">
              <a:buFont typeface="+mj-lt"/>
              <a:buAutoNum type="arabicPeriod"/>
            </a:pPr>
            <a:r>
              <a:rPr lang="hr-BA" sz="2400" dirty="0" smtClean="0"/>
              <a:t>Poželjna je kvantiteta</a:t>
            </a:r>
          </a:p>
          <a:p>
            <a:pPr marL="457200" indent="-457200">
              <a:buFont typeface="+mj-lt"/>
              <a:buAutoNum type="arabicPeriod"/>
            </a:pPr>
            <a:r>
              <a:rPr lang="hr-BA" sz="2400" dirty="0" smtClean="0"/>
              <a:t>Pitati za pojašnjenje, ali izbjegavati pitanja kako i zašto</a:t>
            </a:r>
          </a:p>
          <a:p>
            <a:pPr marL="457200" indent="-457200">
              <a:buFont typeface="+mj-lt"/>
              <a:buAutoNum type="arabicPeriod"/>
            </a:pPr>
            <a:r>
              <a:rPr lang="hr-BA" sz="2400" dirty="0" smtClean="0"/>
              <a:t>Svaka osoba i svaka ideja su ravnopravne</a:t>
            </a:r>
          </a:p>
          <a:p>
            <a:pPr marL="457200" indent="-457200">
              <a:buFont typeface="+mj-lt"/>
              <a:buAutoNum type="arabicPeriod"/>
            </a:pPr>
            <a:r>
              <a:rPr lang="hr-BA" sz="2400" dirty="0" smtClean="0"/>
              <a:t>U ovoj fazi važnija je kvantiteta, nego kvaliteta</a:t>
            </a:r>
            <a:endParaRPr lang="hr-BA" sz="2400" dirty="0"/>
          </a:p>
        </p:txBody>
      </p:sp>
    </p:spTree>
    <p:extLst>
      <p:ext uri="{BB962C8B-B14F-4D97-AF65-F5344CB8AC3E}">
        <p14:creationId xmlns:p14="http://schemas.microsoft.com/office/powerpoint/2010/main" val="23051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PRAVILA OLUJE IDEJA</a:t>
            </a:r>
            <a:endParaRPr lang="hr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3460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hr-BA" sz="2400" dirty="0" smtClean="0"/>
              <a:t>Nadovezivanje ideja na tuđe ideje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hr-BA" sz="2400" dirty="0" smtClean="0"/>
              <a:t>Osigurati dovoljno vremena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hr-BA" sz="2400" dirty="0" smtClean="0"/>
              <a:t>Postaviti vremenski limit sastanka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hr-BA" sz="2400" dirty="0" smtClean="0"/>
              <a:t>Graditi na idejama koje su drugi izrekli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hr-BA" sz="2400" dirty="0" smtClean="0"/>
              <a:t>Suzdržavati se od kritiziranja ideja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hr-BA" sz="2400" dirty="0" smtClean="0"/>
              <a:t>Izreći sve ideje koje „padnu na pamet”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hr-BA" sz="2400" dirty="0" smtClean="0"/>
              <a:t>Govoriti trebaju sudionici, a ne voditelji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hr-BA" sz="2400" dirty="0" smtClean="0"/>
              <a:t>Potaknuti humor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hr-BA" sz="2400" dirty="0" smtClean="0"/>
              <a:t>Svi trebaju slobodno govoriti</a:t>
            </a:r>
            <a:endParaRPr lang="hr-BA" sz="2400" dirty="0"/>
          </a:p>
        </p:txBody>
      </p:sp>
    </p:spTree>
    <p:extLst>
      <p:ext uri="{BB962C8B-B14F-4D97-AF65-F5344CB8AC3E}">
        <p14:creationId xmlns:p14="http://schemas.microsoft.com/office/powerpoint/2010/main" val="217581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TIJEK OLUJE IDEJA</a:t>
            </a:r>
            <a:endParaRPr lang="hr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11512"/>
          </a:xfrm>
        </p:spPr>
        <p:txBody>
          <a:bodyPr>
            <a:normAutofit/>
          </a:bodyPr>
          <a:lstStyle/>
          <a:p>
            <a:r>
              <a:rPr lang="hr-BA" sz="2400" dirty="0" smtClean="0"/>
              <a:t>Da bi oluja ideja bila uspješna treba se pridržavati određenih pravila.</a:t>
            </a:r>
          </a:p>
          <a:p>
            <a:r>
              <a:rPr lang="hr-BA" sz="2400" dirty="0" smtClean="0"/>
              <a:t>Koraci koji povećavaju uspješnost brainstorming procesa su:</a:t>
            </a:r>
          </a:p>
          <a:p>
            <a:pPr marL="0" indent="0">
              <a:buNone/>
            </a:pPr>
            <a:r>
              <a:rPr lang="hr-BA" sz="2400" dirty="0"/>
              <a:t> </a:t>
            </a:r>
            <a:r>
              <a:rPr lang="hr-BA" sz="2400" dirty="0" smtClean="0"/>
              <a:t>       - objasniti pravila brainstorminga – ispisati ih,</a:t>
            </a:r>
          </a:p>
          <a:p>
            <a:pPr marL="0" indent="0">
              <a:buNone/>
            </a:pPr>
            <a:r>
              <a:rPr lang="hr-BA" sz="2400" dirty="0" smtClean="0"/>
              <a:t>        - precizno definirati problem i opisati njegove aspekte,</a:t>
            </a:r>
          </a:p>
          <a:p>
            <a:pPr marL="0" indent="0">
              <a:buNone/>
            </a:pPr>
            <a:r>
              <a:rPr lang="hr-BA" sz="2400" dirty="0" smtClean="0"/>
              <a:t>        - uvjeriti se da svi razumiju središnje pitanje</a:t>
            </a:r>
          </a:p>
          <a:p>
            <a:pPr marL="0" indent="0">
              <a:buNone/>
            </a:pPr>
            <a:r>
              <a:rPr lang="hr-BA" sz="2400" dirty="0" smtClean="0"/>
              <a:t>        - sudionicima dati vremena da zapišu par ideja prije,</a:t>
            </a:r>
          </a:p>
          <a:p>
            <a:pPr marL="0" indent="0">
              <a:buNone/>
            </a:pPr>
            <a:r>
              <a:rPr lang="hr-BA" sz="2400" dirty="0" smtClean="0"/>
              <a:t>        - moderator svakome daje priliku da priloži ideju,</a:t>
            </a:r>
          </a:p>
          <a:p>
            <a:pPr marL="0" indent="0">
              <a:buNone/>
            </a:pPr>
            <a:r>
              <a:rPr lang="hr-BA" sz="2400" dirty="0" smtClean="0"/>
              <a:t>        - više ideja je bolje,</a:t>
            </a:r>
          </a:p>
          <a:p>
            <a:endParaRPr lang="hr-BA" sz="2400" dirty="0"/>
          </a:p>
        </p:txBody>
      </p:sp>
    </p:spTree>
    <p:extLst>
      <p:ext uri="{BB962C8B-B14F-4D97-AF65-F5344CB8AC3E}">
        <p14:creationId xmlns:p14="http://schemas.microsoft.com/office/powerpoint/2010/main" val="303953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TIJEK OLUJE IDEJA</a:t>
            </a:r>
            <a:endParaRPr lang="hr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44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BA" sz="2400" dirty="0"/>
              <a:t> </a:t>
            </a:r>
            <a:r>
              <a:rPr lang="hr-BA" sz="2400" dirty="0" smtClean="0"/>
              <a:t>       - poticati radikalne ideje i povezivanje s već izraženim,</a:t>
            </a:r>
          </a:p>
          <a:p>
            <a:pPr marL="0" indent="0">
              <a:buNone/>
            </a:pPr>
            <a:r>
              <a:rPr lang="hr-BA" sz="2400" dirty="0"/>
              <a:t> </a:t>
            </a:r>
            <a:r>
              <a:rPr lang="hr-BA" sz="2400" dirty="0" smtClean="0"/>
              <a:t>       - spriječiti kritiziranje ideja,</a:t>
            </a:r>
          </a:p>
          <a:p>
            <a:pPr marL="0" indent="0">
              <a:buNone/>
            </a:pPr>
            <a:r>
              <a:rPr lang="hr-BA" sz="2400" dirty="0"/>
              <a:t> </a:t>
            </a:r>
            <a:r>
              <a:rPr lang="hr-BA" sz="2400" dirty="0" smtClean="0"/>
              <a:t>       - zapisati na ploču točno što je rečeno,</a:t>
            </a:r>
          </a:p>
          <a:p>
            <a:pPr marL="0" indent="0">
              <a:buNone/>
            </a:pPr>
            <a:r>
              <a:rPr lang="hr-BA" sz="2400" dirty="0"/>
              <a:t> </a:t>
            </a:r>
            <a:r>
              <a:rPr lang="hr-BA" sz="2400" dirty="0" smtClean="0"/>
              <a:t>       - ne stati dok ideje ne postanu rijetke,</a:t>
            </a:r>
          </a:p>
          <a:p>
            <a:pPr marL="0" indent="0">
              <a:buNone/>
            </a:pPr>
            <a:r>
              <a:rPr lang="hr-BA" sz="2400" dirty="0"/>
              <a:t> </a:t>
            </a:r>
            <a:r>
              <a:rPr lang="hr-BA" sz="2400" dirty="0" smtClean="0"/>
              <a:t>       - dopustiti „u zadnji tren” ideje,</a:t>
            </a:r>
          </a:p>
          <a:p>
            <a:pPr marL="0" indent="0">
              <a:buNone/>
            </a:pPr>
            <a:r>
              <a:rPr lang="hr-BA" sz="2400" dirty="0"/>
              <a:t> </a:t>
            </a:r>
            <a:r>
              <a:rPr lang="hr-BA" sz="2400" dirty="0" smtClean="0"/>
              <a:t>       - izbrisati ideje koje se ponavljaju.</a:t>
            </a:r>
          </a:p>
          <a:p>
            <a:r>
              <a:rPr lang="hr-BA" sz="2400" dirty="0" smtClean="0"/>
              <a:t>Brainstorming započinje s jasnim pitanjem i završava sa listom „sirovih” ideja. To je ono što ta metoda čini – daje listu „sirovih” ideja.</a:t>
            </a:r>
            <a:endParaRPr lang="hr-BA" sz="2400" dirty="0"/>
          </a:p>
        </p:txBody>
      </p:sp>
    </p:spTree>
    <p:extLst>
      <p:ext uri="{BB962C8B-B14F-4D97-AF65-F5344CB8AC3E}">
        <p14:creationId xmlns:p14="http://schemas.microsoft.com/office/powerpoint/2010/main" val="32660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METODA GRUPIRANJA I DIJAGRAM</a:t>
            </a:r>
            <a:endParaRPr lang="hr-B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81193" y="2250892"/>
            <a:ext cx="6127337" cy="3991646"/>
          </a:xfrm>
        </p:spPr>
        <p:txBody>
          <a:bodyPr>
            <a:normAutofit fontScale="92500"/>
          </a:bodyPr>
          <a:lstStyle/>
          <a:p>
            <a:r>
              <a:rPr lang="hr-BA" sz="2400" dirty="0" smtClean="0"/>
              <a:t>Brainstorming se često smatra procesom jednostavnog navođenja svih ideja kojih se može dosjetiti grupa ljudi kao odgovor na zadani problem ili pitanje.</a:t>
            </a:r>
          </a:p>
          <a:p>
            <a:r>
              <a:rPr lang="hr-BA" sz="2400" dirty="0" smtClean="0"/>
              <a:t>Dijagram grupiranja je metoda koja pomaže pri organizaciji ideja koje mogu biti mnogobrojne, složene ili ideja koju nije lako organizirati</a:t>
            </a:r>
          </a:p>
          <a:p>
            <a:r>
              <a:rPr lang="hr-BA" sz="2400" dirty="0" smtClean="0"/>
              <a:t>Dijagram grupiranja može se koristiti samostalno ili u analitičkoj fazi koja dolazi nakon završetka procesa brainstorminga.</a:t>
            </a:r>
            <a:endParaRPr lang="hr-BA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r-BA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794" y="2925763"/>
            <a:ext cx="4035625" cy="2935287"/>
          </a:xfrm>
        </p:spPr>
      </p:pic>
    </p:spTree>
    <p:extLst>
      <p:ext uri="{BB962C8B-B14F-4D97-AF65-F5344CB8AC3E}">
        <p14:creationId xmlns:p14="http://schemas.microsoft.com/office/powerpoint/2010/main" val="16644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KORACI NASTAVE UPORABOM OLUJE IDEJA</a:t>
            </a:r>
            <a:endParaRPr lang="hr-B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BA" sz="2400" dirty="0" smtClean="0"/>
              <a:t>Brainstorming je jednostavna metoda za iznošenje i pristupanje informacijama.</a:t>
            </a:r>
          </a:p>
          <a:p>
            <a:endParaRPr lang="hr-BA" sz="2400" dirty="0" smtClean="0"/>
          </a:p>
          <a:p>
            <a:r>
              <a:rPr lang="hr-BA" sz="2400" dirty="0" smtClean="0"/>
              <a:t>Često se </a:t>
            </a:r>
            <a:r>
              <a:rPr lang="hr-BA" sz="2400" dirty="0"/>
              <a:t>koristi za prikupljanje mišljenja i raznovrsnih gledišta o nekom problemu</a:t>
            </a:r>
            <a:r>
              <a:rPr lang="hr-BA" sz="2400" dirty="0" smtClean="0"/>
              <a:t>.</a:t>
            </a:r>
          </a:p>
          <a:p>
            <a:endParaRPr lang="hr-BA" sz="2400" dirty="0" smtClean="0"/>
          </a:p>
          <a:p>
            <a:r>
              <a:rPr lang="hr-BA" sz="2400" dirty="0" smtClean="0"/>
              <a:t>Metoda je pogotovo korisna u radu s učenicima kada treba generirati nekakvu listu – inventara, karakteristika, razloga...</a:t>
            </a:r>
            <a:endParaRPr lang="hr-BA" sz="2400" dirty="0"/>
          </a:p>
        </p:txBody>
      </p:sp>
    </p:spTree>
    <p:extLst>
      <p:ext uri="{BB962C8B-B14F-4D97-AF65-F5344CB8AC3E}">
        <p14:creationId xmlns:p14="http://schemas.microsoft.com/office/powerpoint/2010/main" val="122290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124</TotalTime>
  <Words>681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Rounded MT Bold</vt:lpstr>
      <vt:lpstr>Gill Sans MT</vt:lpstr>
      <vt:lpstr>Wingdings</vt:lpstr>
      <vt:lpstr>Wingdings 2</vt:lpstr>
      <vt:lpstr>Dividend</vt:lpstr>
      <vt:lpstr>OLUJA IDEJA</vt:lpstr>
      <vt:lpstr>Što je OLUJA IDEJA ILI BRAINSTORMING I KAKO JE NASTALA?</vt:lpstr>
      <vt:lpstr>Vrste oluje ideja</vt:lpstr>
      <vt:lpstr>PRAVILA OLUJE IDEJA</vt:lpstr>
      <vt:lpstr>PRAVILA OLUJE IDEJA</vt:lpstr>
      <vt:lpstr>TIJEK OLUJE IDEJA</vt:lpstr>
      <vt:lpstr>TIJEK OLUJE IDEJA</vt:lpstr>
      <vt:lpstr>METODA GRUPIRANJA I DIJAGRAM</vt:lpstr>
      <vt:lpstr>KORACI NASTAVE UPORABOM OLUJE IDEJA</vt:lpstr>
      <vt:lpstr>KORACI BRAINSTORMINGA U RAZREDU</vt:lpstr>
      <vt:lpstr>PREDNOSTI BRAINSTORMING METODE U RADU S UČENICIMA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OLUJA IDEJA</dc:title>
  <dc:creator>Domagoj</dc:creator>
  <cp:lastModifiedBy>Domagoj</cp:lastModifiedBy>
  <cp:revision>14</cp:revision>
  <dcterms:created xsi:type="dcterms:W3CDTF">2024-03-04T17:10:29Z</dcterms:created>
  <dcterms:modified xsi:type="dcterms:W3CDTF">2024-03-04T19:15:09Z</dcterms:modified>
</cp:coreProperties>
</file>