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550" r:id="rId2"/>
    <p:sldId id="405" r:id="rId3"/>
    <p:sldId id="551" r:id="rId4"/>
    <p:sldId id="407" r:id="rId5"/>
    <p:sldId id="408" r:id="rId6"/>
    <p:sldId id="404" r:id="rId7"/>
    <p:sldId id="411" r:id="rId8"/>
    <p:sldId id="413" r:id="rId9"/>
    <p:sldId id="414" r:id="rId10"/>
    <p:sldId id="415" r:id="rId11"/>
    <p:sldId id="420" r:id="rId12"/>
    <p:sldId id="421" r:id="rId13"/>
    <p:sldId id="416" r:id="rId14"/>
    <p:sldId id="425" r:id="rId15"/>
    <p:sldId id="435" r:id="rId16"/>
    <p:sldId id="438" r:id="rId17"/>
    <p:sldId id="436" r:id="rId18"/>
    <p:sldId id="471" r:id="rId19"/>
    <p:sldId id="437" r:id="rId20"/>
    <p:sldId id="426" r:id="rId21"/>
    <p:sldId id="479" r:id="rId22"/>
    <p:sldId id="439" r:id="rId23"/>
    <p:sldId id="445" r:id="rId24"/>
    <p:sldId id="441" r:id="rId25"/>
    <p:sldId id="451" r:id="rId26"/>
    <p:sldId id="452" r:id="rId27"/>
    <p:sldId id="440" r:id="rId28"/>
    <p:sldId id="478" r:id="rId29"/>
    <p:sldId id="456" r:id="rId30"/>
    <p:sldId id="552" r:id="rId31"/>
    <p:sldId id="477" r:id="rId32"/>
    <p:sldId id="458" r:id="rId33"/>
    <p:sldId id="468" r:id="rId34"/>
    <p:sldId id="470" r:id="rId35"/>
    <p:sldId id="469" r:id="rId36"/>
    <p:sldId id="472" r:id="rId37"/>
    <p:sldId id="473" r:id="rId38"/>
    <p:sldId id="474" r:id="rId39"/>
    <p:sldId id="475" r:id="rId40"/>
    <p:sldId id="480" r:id="rId41"/>
    <p:sldId id="481" r:id="rId42"/>
    <p:sldId id="511" r:id="rId43"/>
    <p:sldId id="508" r:id="rId44"/>
    <p:sldId id="512" r:id="rId45"/>
    <p:sldId id="519" r:id="rId46"/>
    <p:sldId id="482" r:id="rId47"/>
    <p:sldId id="491" r:id="rId48"/>
    <p:sldId id="492" r:id="rId49"/>
    <p:sldId id="495" r:id="rId50"/>
    <p:sldId id="483" r:id="rId51"/>
    <p:sldId id="497" r:id="rId52"/>
    <p:sldId id="498" r:id="rId53"/>
    <p:sldId id="514" r:id="rId54"/>
    <p:sldId id="484" r:id="rId55"/>
    <p:sldId id="517" r:id="rId56"/>
    <p:sldId id="528" r:id="rId57"/>
    <p:sldId id="529" r:id="rId58"/>
    <p:sldId id="527" r:id="rId59"/>
    <p:sldId id="530" r:id="rId60"/>
    <p:sldId id="560" r:id="rId61"/>
    <p:sldId id="523" r:id="rId62"/>
    <p:sldId id="518" r:id="rId63"/>
    <p:sldId id="520" r:id="rId64"/>
    <p:sldId id="531" r:id="rId65"/>
    <p:sldId id="521" r:id="rId66"/>
    <p:sldId id="522" r:id="rId67"/>
    <p:sldId id="525" r:id="rId68"/>
    <p:sldId id="493" r:id="rId69"/>
    <p:sldId id="345" r:id="rId70"/>
    <p:sldId id="553" r:id="rId71"/>
    <p:sldId id="554" r:id="rId72"/>
    <p:sldId id="561" r:id="rId73"/>
    <p:sldId id="562" r:id="rId74"/>
    <p:sldId id="563" r:id="rId75"/>
    <p:sldId id="564" r:id="rId76"/>
    <p:sldId id="555" r:id="rId77"/>
    <p:sldId id="556" r:id="rId78"/>
    <p:sldId id="557" r:id="rId79"/>
    <p:sldId id="558" r:id="rId80"/>
    <p:sldId id="559" r:id="rId81"/>
    <p:sldId id="565" r:id="rId82"/>
    <p:sldId id="566" r:id="rId83"/>
    <p:sldId id="567" r:id="rId84"/>
    <p:sldId id="568" r:id="rId85"/>
    <p:sldId id="569" r:id="rId86"/>
    <p:sldId id="496"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280"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389B79-8538-434B-B9F6-72C54FCB4A18}" type="datetimeFigureOut">
              <a:rPr lang="en-US" smtClean="0"/>
              <a:t>31/03/2016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BE04C-4AC9-4378-BC64-D660DA0CDE91}" type="slidenum">
              <a:rPr lang="en-US" smtClean="0"/>
              <a:t>‹#›</a:t>
            </a:fld>
            <a:endParaRPr lang="en-US"/>
          </a:p>
        </p:txBody>
      </p:sp>
    </p:spTree>
    <p:extLst>
      <p:ext uri="{BB962C8B-B14F-4D97-AF65-F5344CB8AC3E}">
        <p14:creationId xmlns:p14="http://schemas.microsoft.com/office/powerpoint/2010/main" val="2693082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regexr.com/" TargetMode="External"/><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3</a:t>
            </a:fld>
            <a:endParaRPr lang="en-US"/>
          </a:p>
        </p:txBody>
      </p:sp>
    </p:spTree>
    <p:extLst>
      <p:ext uri="{BB962C8B-B14F-4D97-AF65-F5344CB8AC3E}">
        <p14:creationId xmlns:p14="http://schemas.microsoft.com/office/powerpoint/2010/main" val="760099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a:t>
            </a:r>
            <a:r>
              <a:rPr lang="en-US" baseline="0" dirty="0" smtClean="0"/>
              <a:t> are alias?</a:t>
            </a:r>
          </a:p>
          <a:p>
            <a:endParaRPr lang="en-US" dirty="0" smtClean="0"/>
          </a:p>
          <a:p>
            <a:r>
              <a:rPr lang="en-US" dirty="0" smtClean="0"/>
              <a:t>ls,</a:t>
            </a:r>
            <a:r>
              <a:rPr lang="en-US" baseline="0" dirty="0" smtClean="0"/>
              <a:t> </a:t>
            </a:r>
            <a:r>
              <a:rPr lang="en-US" baseline="0" dirty="0" err="1" smtClean="0"/>
              <a:t>ll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20</a:t>
            </a:fld>
            <a:endParaRPr lang="en-US"/>
          </a:p>
        </p:txBody>
      </p:sp>
    </p:spTree>
    <p:extLst>
      <p:ext uri="{BB962C8B-B14F-4D97-AF65-F5344CB8AC3E}">
        <p14:creationId xmlns:p14="http://schemas.microsoft.com/office/powerpoint/2010/main" val="3844726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a:t>
            </a:r>
            <a:r>
              <a:rPr lang="en-US" baseline="0" dirty="0" smtClean="0"/>
              <a:t> are alias?</a:t>
            </a:r>
          </a:p>
          <a:p>
            <a:endParaRPr lang="en-US" dirty="0" smtClean="0"/>
          </a:p>
          <a:p>
            <a:r>
              <a:rPr lang="en-US" dirty="0" smtClean="0"/>
              <a:t>ls,</a:t>
            </a:r>
            <a:r>
              <a:rPr lang="en-US" baseline="0" dirty="0" smtClean="0"/>
              <a:t> </a:t>
            </a:r>
            <a:r>
              <a:rPr lang="en-US" baseline="0" dirty="0" err="1" smtClean="0"/>
              <a:t>ll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21</a:t>
            </a:fld>
            <a:endParaRPr lang="en-US"/>
          </a:p>
        </p:txBody>
      </p:sp>
    </p:spTree>
    <p:extLst>
      <p:ext uri="{BB962C8B-B14F-4D97-AF65-F5344CB8AC3E}">
        <p14:creationId xmlns:p14="http://schemas.microsoft.com/office/powerpoint/2010/main" val="742294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22</a:t>
            </a:fld>
            <a:endParaRPr lang="en-US"/>
          </a:p>
        </p:txBody>
      </p:sp>
    </p:spTree>
    <p:extLst>
      <p:ext uri="{BB962C8B-B14F-4D97-AF65-F5344CB8AC3E}">
        <p14:creationId xmlns:p14="http://schemas.microsoft.com/office/powerpoint/2010/main" val="658887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List just directories : ls -</a:t>
            </a:r>
            <a:r>
              <a:rPr lang="en-US" dirty="0" err="1" smtClean="0"/>
              <a:t>ld</a:t>
            </a:r>
            <a:r>
              <a:rPr lang="en-US" dirty="0" smtClean="0"/>
              <a:t> *(/)</a:t>
            </a:r>
          </a:p>
          <a:p>
            <a:endParaRPr lang="en-US" dirty="0" smtClean="0"/>
          </a:p>
          <a:p>
            <a:pPr fontAlgn="t"/>
            <a:r>
              <a:rPr lang="en-US" dirty="0" smtClean="0">
                <a:effectLst/>
              </a:rPr>
              <a:t>*/ is a pattern that matches all of the subdirectories in the current directory (* would match all files </a:t>
            </a:r>
            <a:r>
              <a:rPr lang="en-US" i="1" dirty="0" smtClean="0">
                <a:effectLst/>
              </a:rPr>
              <a:t>and</a:t>
            </a:r>
            <a:r>
              <a:rPr lang="en-US" dirty="0" smtClean="0">
                <a:effectLst/>
              </a:rPr>
              <a:t> subdirectories; the / restricts it to directories).</a:t>
            </a:r>
          </a:p>
          <a:p>
            <a:endParaRPr lang="en-US" dirty="0" smtClean="0"/>
          </a:p>
          <a:p>
            <a:r>
              <a:rPr lang="en-US" sz="1200" kern="1200" dirty="0" smtClean="0">
                <a:solidFill>
                  <a:schemeClr val="tx1"/>
                </a:solidFill>
                <a:effectLst/>
                <a:latin typeface="+mn-lt"/>
                <a:ea typeface="+mn-ea"/>
                <a:cs typeface="+mn-cs"/>
              </a:rPr>
              <a:t>ls -</a:t>
            </a:r>
            <a:r>
              <a:rPr lang="en-US" sz="1200" kern="1200" dirty="0" err="1" smtClean="0">
                <a:solidFill>
                  <a:schemeClr val="tx1"/>
                </a:solidFill>
                <a:effectLst/>
                <a:latin typeface="+mn-lt"/>
                <a:ea typeface="+mn-ea"/>
                <a:cs typeface="+mn-cs"/>
              </a:rPr>
              <a:t>ld</a:t>
            </a:r>
            <a:r>
              <a:rPr lang="en-US" sz="1200" kern="1200" dirty="0" smtClean="0">
                <a:solidFill>
                  <a:schemeClr val="tx1"/>
                </a:solidFill>
                <a:effectLst/>
                <a:latin typeface="+mn-lt"/>
                <a:ea typeface="+mn-ea"/>
                <a:cs typeface="+mn-cs"/>
              </a:rPr>
              <a:t> *(/)</a:t>
            </a:r>
            <a:endParaRPr lang="en-US" dirty="0" smtClean="0">
              <a:effectLst/>
            </a:endParaRPr>
          </a:p>
          <a:p>
            <a:r>
              <a:rPr lang="en-US" dirty="0" smtClean="0">
                <a:effectLst/>
              </a:rPr>
              <a:t>*(/) is a pattern that matches all of the subdirectories in the current directory (* would match all files </a:t>
            </a:r>
            <a:r>
              <a:rPr lang="en-US" i="1" dirty="0" smtClean="0">
                <a:effectLst/>
              </a:rPr>
              <a:t>and</a:t>
            </a:r>
            <a:r>
              <a:rPr lang="en-US" dirty="0" smtClean="0">
                <a:effectLst/>
              </a:rPr>
              <a:t> subdirectories; the / restricts it to directories).</a:t>
            </a:r>
          </a:p>
          <a:p>
            <a:r>
              <a:rPr lang="en-US" dirty="0" smtClean="0">
                <a:effectLst/>
              </a:rPr>
              <a:t>ls  -l *(.)</a:t>
            </a:r>
          </a:p>
          <a:p>
            <a:r>
              <a:rPr lang="en-US" dirty="0" smtClean="0">
                <a:effectLst/>
              </a:rPr>
              <a:t>ls -al *(^/) – any pattern that doesn’t have “/” inside</a:t>
            </a:r>
          </a:p>
          <a:p>
            <a:r>
              <a:rPr lang="en-US" dirty="0" smtClean="0">
                <a:effectLst/>
              </a:rPr>
              <a:t>ls –l (.)* for hidden file</a:t>
            </a:r>
          </a:p>
          <a:p>
            <a:r>
              <a:rPr lang="en-US" dirty="0" smtClean="0">
                <a:effectLst/>
              </a:rPr>
              <a:t>ls -l *(D-.) for hidden file and regular files</a:t>
            </a:r>
          </a:p>
          <a:p>
            <a:r>
              <a:rPr lang="en-US" dirty="0" smtClean="0">
                <a:effectLst/>
              </a:rPr>
              <a:t> </a:t>
            </a:r>
          </a:p>
          <a:p>
            <a:r>
              <a:rPr lang="en-US" dirty="0" smtClean="0">
                <a:effectLst/>
              </a:rPr>
              <a:t>Use this for absolute path </a:t>
            </a:r>
            <a:r>
              <a:rPr lang="en-US" dirty="0" err="1" smtClean="0">
                <a:effectLst/>
              </a:rPr>
              <a:t>dirs</a:t>
            </a:r>
            <a:r>
              <a:rPr lang="en-US" dirty="0" smtClean="0">
                <a:effectLst/>
              </a:rPr>
              <a:t>:</a:t>
            </a:r>
          </a:p>
          <a:p>
            <a:r>
              <a:rPr lang="en-US" dirty="0" smtClean="0">
                <a:effectLst/>
              </a:rPr>
              <a:t>ls -d -1 $PWD/** </a:t>
            </a:r>
          </a:p>
          <a:p>
            <a:r>
              <a:rPr lang="en-US" dirty="0" smtClean="0">
                <a:effectLst/>
              </a:rPr>
              <a:t>this for files:</a:t>
            </a:r>
          </a:p>
          <a:p>
            <a:r>
              <a:rPr lang="en-US" dirty="0" smtClean="0">
                <a:effectLst/>
              </a:rPr>
              <a:t>ls -d -1 $PWD/*.* </a:t>
            </a:r>
          </a:p>
          <a:p>
            <a:r>
              <a:rPr lang="en-US" dirty="0" smtClean="0">
                <a:effectLst/>
              </a:rPr>
              <a:t>this for everything:</a:t>
            </a:r>
          </a:p>
          <a:p>
            <a:r>
              <a:rPr lang="en-US" dirty="0" smtClean="0">
                <a:effectLst/>
              </a:rPr>
              <a:t>ls -d -1 $PWD/**/*</a:t>
            </a:r>
          </a:p>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23</a:t>
            </a:fld>
            <a:endParaRPr lang="en-US"/>
          </a:p>
        </p:txBody>
      </p:sp>
    </p:spTree>
    <p:extLst>
      <p:ext uri="{BB962C8B-B14F-4D97-AF65-F5344CB8AC3E}">
        <p14:creationId xmlns:p14="http://schemas.microsoft.com/office/powerpoint/2010/main" val="3720991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24</a:t>
            </a:fld>
            <a:endParaRPr lang="en-US"/>
          </a:p>
        </p:txBody>
      </p:sp>
    </p:spTree>
    <p:extLst>
      <p:ext uri="{BB962C8B-B14F-4D97-AF65-F5344CB8AC3E}">
        <p14:creationId xmlns:p14="http://schemas.microsoft.com/office/powerpoint/2010/main" val="3559724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err="1" smtClean="0"/>
              <a:t>maxdepth</a:t>
            </a:r>
            <a:r>
              <a:rPr lang="en-US" dirty="0" smtClean="0"/>
              <a:t> 0 means only apply the tests and actions to the command line arguments</a:t>
            </a:r>
          </a:p>
          <a:p>
            <a:r>
              <a:rPr lang="en-US" sz="1200" b="0" i="0" kern="1200" dirty="0" smtClean="0">
                <a:solidFill>
                  <a:schemeClr val="tx1"/>
                </a:solidFill>
                <a:effectLst/>
                <a:latin typeface="+mn-lt"/>
                <a:ea typeface="+mn-ea"/>
                <a:cs typeface="+mn-cs"/>
              </a:rPr>
              <a:t>In other words, </a:t>
            </a:r>
            <a:r>
              <a:rPr lang="en-US" dirty="0" smtClean="0"/>
              <a:t>-</a:t>
            </a:r>
            <a:r>
              <a:rPr lang="en-US" dirty="0" err="1" smtClean="0"/>
              <a:t>maxdepth</a:t>
            </a:r>
            <a:r>
              <a:rPr lang="en-US" dirty="0" smtClean="0"/>
              <a:t> 0</a:t>
            </a:r>
            <a:r>
              <a:rPr lang="en-US" sz="1200" b="0" i="0" kern="1200" dirty="0" smtClean="0">
                <a:solidFill>
                  <a:schemeClr val="tx1"/>
                </a:solidFill>
                <a:effectLst/>
                <a:latin typeface="+mn-lt"/>
                <a:ea typeface="+mn-ea"/>
                <a:cs typeface="+mn-cs"/>
              </a:rPr>
              <a:t> means do </a:t>
            </a:r>
            <a:r>
              <a:rPr lang="en-US" sz="1200" b="1" i="0" kern="1200" dirty="0" smtClean="0">
                <a:solidFill>
                  <a:schemeClr val="tx1"/>
                </a:solidFill>
                <a:effectLst/>
                <a:latin typeface="+mn-lt"/>
                <a:ea typeface="+mn-ea"/>
                <a:cs typeface="+mn-cs"/>
              </a:rPr>
              <a:t>not</a:t>
            </a:r>
            <a:r>
              <a:rPr lang="en-US" sz="1200" b="0" i="0" kern="1200" dirty="0" smtClean="0">
                <a:solidFill>
                  <a:schemeClr val="tx1"/>
                </a:solidFill>
                <a:effectLst/>
                <a:latin typeface="+mn-lt"/>
                <a:ea typeface="+mn-ea"/>
                <a:cs typeface="+mn-cs"/>
              </a:rPr>
              <a:t> search directories or subdirectories. Instead only look for a matching file among those explicitly listed on the command line.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http://unix.stackexchange.com/questions/162411/find-maxdepth-0-not-returning-me-any-output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suppose that we have file1 in the current directory. Then:</a:t>
            </a:r>
          </a:p>
          <a:p>
            <a:r>
              <a:rPr lang="en-US" dirty="0" smtClean="0"/>
              <a:t>$ find . -</a:t>
            </a:r>
            <a:r>
              <a:rPr lang="en-US" dirty="0" err="1" smtClean="0"/>
              <a:t>maxdepth</a:t>
            </a:r>
            <a:r>
              <a:rPr lang="en-US" dirty="0" smtClean="0"/>
              <a:t> 0 -name "file1" </a:t>
            </a:r>
          </a:p>
          <a:p>
            <a:r>
              <a:rPr lang="en-US" dirty="0" smtClean="0"/>
              <a:t>$ find . file1 -</a:t>
            </a:r>
            <a:r>
              <a:rPr lang="en-US" dirty="0" err="1" smtClean="0"/>
              <a:t>maxdepth</a:t>
            </a:r>
            <a:r>
              <a:rPr lang="en-US" dirty="0" smtClean="0"/>
              <a:t> 0 -name "file1" </a:t>
            </a:r>
          </a:p>
          <a:p>
            <a:r>
              <a:rPr lang="en-US" dirty="0" smtClean="0"/>
              <a:t>File1f</a:t>
            </a:r>
          </a:p>
          <a:p>
            <a:endParaRPr lang="en-US" dirty="0" smtClean="0"/>
          </a:p>
          <a:p>
            <a:r>
              <a:rPr lang="en-US" sz="1200" b="0" i="0" kern="1200" dirty="0" smtClean="0">
                <a:solidFill>
                  <a:schemeClr val="tx1"/>
                </a:solidFill>
                <a:effectLst/>
                <a:latin typeface="+mn-lt"/>
                <a:ea typeface="+mn-ea"/>
                <a:cs typeface="+mn-cs"/>
              </a:rPr>
              <a:t>In my first example above, only the directory </a:t>
            </a:r>
            <a:r>
              <a:rPr lang="en-US" dirty="0" smtClean="0"/>
              <a:t>.</a:t>
            </a:r>
            <a:r>
              <a:rPr lang="en-US" sz="1200" b="0" i="0" kern="1200" dirty="0" smtClean="0">
                <a:solidFill>
                  <a:schemeClr val="tx1"/>
                </a:solidFill>
                <a:effectLst/>
                <a:latin typeface="+mn-lt"/>
                <a:ea typeface="+mn-ea"/>
                <a:cs typeface="+mn-cs"/>
              </a:rPr>
              <a:t> is listed on the command line. Since </a:t>
            </a:r>
            <a:r>
              <a:rPr lang="en-US" dirty="0" smtClean="0"/>
              <a:t>.</a:t>
            </a:r>
            <a:r>
              <a:rPr lang="en-US" sz="1200" b="0" i="0" kern="1200" dirty="0" smtClean="0">
                <a:solidFill>
                  <a:schemeClr val="tx1"/>
                </a:solidFill>
                <a:effectLst/>
                <a:latin typeface="+mn-lt"/>
                <a:ea typeface="+mn-ea"/>
                <a:cs typeface="+mn-cs"/>
              </a:rPr>
              <a:t> does not have the name </a:t>
            </a:r>
            <a:r>
              <a:rPr lang="en-US" dirty="0" smtClean="0"/>
              <a:t>file1</a:t>
            </a:r>
            <a:r>
              <a:rPr lang="en-US" sz="1200" b="0" i="0" kern="1200" dirty="0" smtClean="0">
                <a:solidFill>
                  <a:schemeClr val="tx1"/>
                </a:solidFill>
                <a:effectLst/>
                <a:latin typeface="+mn-lt"/>
                <a:ea typeface="+mn-ea"/>
                <a:cs typeface="+mn-cs"/>
              </a:rPr>
              <a:t>, nothing is listed in the output. In my second example above, both </a:t>
            </a:r>
            <a:r>
              <a:rPr lang="en-US" dirty="0" smtClean="0"/>
              <a:t>.</a:t>
            </a:r>
            <a:r>
              <a:rPr lang="en-US" sz="1200" b="0" i="0" kern="1200" dirty="0" smtClean="0">
                <a:solidFill>
                  <a:schemeClr val="tx1"/>
                </a:solidFill>
                <a:effectLst/>
                <a:latin typeface="+mn-lt"/>
                <a:ea typeface="+mn-ea"/>
                <a:cs typeface="+mn-cs"/>
              </a:rPr>
              <a:t> and </a:t>
            </a:r>
            <a:r>
              <a:rPr lang="en-US" dirty="0" smtClean="0"/>
              <a:t>file1</a:t>
            </a:r>
            <a:r>
              <a:rPr lang="en-US" sz="1200" b="0" i="0" kern="1200" dirty="0" smtClean="0">
                <a:solidFill>
                  <a:schemeClr val="tx1"/>
                </a:solidFill>
                <a:effectLst/>
                <a:latin typeface="+mn-lt"/>
                <a:ea typeface="+mn-ea"/>
                <a:cs typeface="+mn-cs"/>
              </a:rPr>
              <a:t> are listed on the command line and, because </a:t>
            </a:r>
            <a:r>
              <a:rPr lang="en-US" dirty="0" smtClean="0"/>
              <a:t>file1</a:t>
            </a:r>
            <a:r>
              <a:rPr lang="en-US" sz="1200" b="0" i="0" kern="1200" dirty="0" smtClean="0">
                <a:solidFill>
                  <a:schemeClr val="tx1"/>
                </a:solidFill>
                <a:effectLst/>
                <a:latin typeface="+mn-lt"/>
                <a:ea typeface="+mn-ea"/>
                <a:cs typeface="+mn-cs"/>
              </a:rPr>
              <a:t> matches </a:t>
            </a:r>
            <a:r>
              <a:rPr lang="en-US" dirty="0" smtClean="0"/>
              <a:t>-name "file1"</a:t>
            </a:r>
            <a:r>
              <a:rPr lang="en-US" sz="1200" b="0" i="0" kern="1200" dirty="0" smtClean="0">
                <a:solidFill>
                  <a:schemeClr val="tx1"/>
                </a:solidFill>
                <a:effectLst/>
                <a:latin typeface="+mn-lt"/>
                <a:ea typeface="+mn-ea"/>
                <a:cs typeface="+mn-cs"/>
              </a:rPr>
              <a:t>, it was returned in the output</a:t>
            </a:r>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25</a:t>
            </a:fld>
            <a:endParaRPr lang="en-US"/>
          </a:p>
        </p:txBody>
      </p:sp>
    </p:spTree>
    <p:extLst>
      <p:ext uri="{BB962C8B-B14F-4D97-AF65-F5344CB8AC3E}">
        <p14:creationId xmlns:p14="http://schemas.microsoft.com/office/powerpoint/2010/main" val="1264351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smtClean="0"/>
              <a:t> </a:t>
            </a:r>
            <a:r>
              <a:rPr lang="en-US" sz="1800" b="1" dirty="0" err="1" smtClean="0">
                <a:solidFill>
                  <a:srgbClr val="FF0000"/>
                </a:solidFill>
              </a:rPr>
              <a:t>chmod</a:t>
            </a:r>
            <a:r>
              <a:rPr lang="en-US" sz="1800" dirty="0" smtClean="0">
                <a:solidFill>
                  <a:srgbClr val="FF0000"/>
                </a:solidFill>
              </a:rPr>
              <a:t> </a:t>
            </a:r>
            <a:r>
              <a:rPr lang="en-US" sz="1800" dirty="0" smtClean="0"/>
              <a:t>– change file read/write/execute permissions 	Example: </a:t>
            </a:r>
            <a:r>
              <a:rPr lang="en-US" sz="1800" dirty="0" err="1" smtClean="0"/>
              <a:t>chmod</a:t>
            </a:r>
            <a:r>
              <a:rPr lang="en-US" sz="1800" dirty="0" smtClean="0"/>
              <a:t> </a:t>
            </a:r>
            <a:r>
              <a:rPr lang="en-US" sz="1800" dirty="0" err="1" smtClean="0"/>
              <a:t>u+r,g+xwe</a:t>
            </a:r>
            <a:r>
              <a:rPr lang="en-US" sz="1800" dirty="0" smtClean="0"/>
              <a:t> file</a:t>
            </a:r>
          </a:p>
          <a:p>
            <a:pPr lvl="1"/>
            <a:r>
              <a:rPr lang="en-US" sz="1600" dirty="0" err="1" smtClean="0"/>
              <a:t>ugo</a:t>
            </a:r>
            <a:r>
              <a:rPr lang="en-US" sz="1600" dirty="0" smtClean="0"/>
              <a:t> = user/group/other</a:t>
            </a:r>
          </a:p>
          <a:p>
            <a:pPr lvl="1"/>
            <a:r>
              <a:rPr lang="en-US" sz="1600" dirty="0" err="1" smtClean="0"/>
              <a:t>rwx</a:t>
            </a:r>
            <a:r>
              <a:rPr lang="en-US" sz="1600" dirty="0" smtClean="0"/>
              <a:t>= read/write/execute</a:t>
            </a:r>
          </a:p>
          <a:p>
            <a:pPr lvl="1"/>
            <a:r>
              <a:rPr lang="en-US" sz="1600" dirty="0" err="1" smtClean="0"/>
              <a:t>chmod</a:t>
            </a:r>
            <a:r>
              <a:rPr lang="en-US" sz="1600" dirty="0" smtClean="0"/>
              <a:t> 777 = </a:t>
            </a:r>
            <a:r>
              <a:rPr lang="en-US" sz="1600" dirty="0" err="1" smtClean="0"/>
              <a:t>chmod</a:t>
            </a:r>
            <a:r>
              <a:rPr lang="en-US" sz="1600" dirty="0" smtClean="0"/>
              <a:t> </a:t>
            </a:r>
            <a:r>
              <a:rPr lang="en-US" sz="1600" dirty="0" err="1" smtClean="0"/>
              <a:t>guo+xwr</a:t>
            </a:r>
            <a:endParaRPr lang="en-US" sz="16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err="1" smtClean="0"/>
              <a:t>chmod</a:t>
            </a:r>
            <a:r>
              <a:rPr lang="en-US" dirty="0" smtClean="0"/>
              <a:t> </a:t>
            </a:r>
            <a:r>
              <a:rPr lang="en-US" dirty="0" err="1" smtClean="0"/>
              <a:t>o+w,g+x</a:t>
            </a:r>
            <a:r>
              <a:rPr lang="en-US" dirty="0" smtClean="0"/>
              <a:t> test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a:t>
            </a:r>
            <a:r>
              <a:rPr lang="en-US" baseline="0" dirty="0" smtClean="0"/>
              <a:t> </a:t>
            </a:r>
            <a:r>
              <a:rPr lang="en-US" dirty="0" smtClean="0"/>
              <a:t>find -type f -</a:t>
            </a:r>
            <a:r>
              <a:rPr lang="en-US" dirty="0" err="1" smtClean="0"/>
              <a:t>newermt</a:t>
            </a:r>
            <a:r>
              <a:rPr lang="en-US" dirty="0" smtClean="0"/>
              <a:t> 2016-03-23</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find -</a:t>
            </a:r>
            <a:r>
              <a:rPr lang="en-US" dirty="0" err="1" smtClean="0"/>
              <a:t>mindepth</a:t>
            </a:r>
            <a:r>
              <a:rPr lang="en-US" dirty="0" smtClean="0"/>
              <a:t> 1 -type f -empty -</a:t>
            </a:r>
            <a:r>
              <a:rPr lang="en-US" dirty="0" err="1" smtClean="0"/>
              <a:t>newermt</a:t>
            </a:r>
            <a:r>
              <a:rPr lang="en-US" dirty="0" smtClean="0"/>
              <a:t> 2016-03-30</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 find -</a:t>
            </a:r>
            <a:r>
              <a:rPr lang="en-US" dirty="0" err="1" smtClean="0"/>
              <a:t>mindepth</a:t>
            </a:r>
            <a:r>
              <a:rPr lang="en-US" dirty="0" smtClean="0"/>
              <a:t> 1 -type f -empty -</a:t>
            </a:r>
            <a:r>
              <a:rPr lang="en-US" dirty="0" err="1" smtClean="0"/>
              <a:t>mmin</a:t>
            </a:r>
            <a:r>
              <a:rPr lang="en-US" dirty="0" smtClean="0"/>
              <a:t> -60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a:t>
            </a:r>
            <a:r>
              <a:rPr lang="en-US" sz="1200" dirty="0" smtClean="0"/>
              <a:t> find -type f -</a:t>
            </a:r>
            <a:r>
              <a:rPr lang="en-US" sz="1200" dirty="0" err="1" smtClean="0"/>
              <a:t>mmin</a:t>
            </a:r>
            <a:r>
              <a:rPr lang="en-US" sz="1200" dirty="0" smtClean="0"/>
              <a:t> -60 -empty ! -perm 777</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7)</a:t>
            </a:r>
            <a:r>
              <a:rPr lang="en-US" sz="1200" dirty="0" smtClean="0"/>
              <a:t> find -type f -</a:t>
            </a:r>
            <a:r>
              <a:rPr lang="en-US" sz="1200" dirty="0" err="1" smtClean="0"/>
              <a:t>mmin</a:t>
            </a:r>
            <a:r>
              <a:rPr lang="en-US" sz="1200" dirty="0" smtClean="0"/>
              <a:t> -60 -empty ! -perm 777 -ok </a:t>
            </a:r>
            <a:r>
              <a:rPr lang="en-US" sz="1200" dirty="0" err="1" smtClean="0"/>
              <a:t>chmod</a:t>
            </a:r>
            <a:r>
              <a:rPr lang="en-US" sz="1200" dirty="0" smtClean="0"/>
              <a:t> 777 {}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echo (.)* | </a:t>
            </a:r>
            <a:r>
              <a:rPr lang="en-US" dirty="0" err="1" smtClean="0"/>
              <a:t>tr</a:t>
            </a:r>
            <a:r>
              <a:rPr lang="en-US" dirty="0" smtClean="0"/>
              <a:t> " " "\n" |</a:t>
            </a:r>
            <a:r>
              <a:rPr lang="en-US" dirty="0" err="1" smtClean="0"/>
              <a:t>wc</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solidFill>
                  <a:srgbClr val="333333"/>
                </a:solidFill>
              </a:rPr>
              <a:t> find . -</a:t>
            </a:r>
            <a:r>
              <a:rPr lang="en-US" altLang="en-US" sz="1200" dirty="0" err="1" smtClean="0">
                <a:solidFill>
                  <a:srgbClr val="333333"/>
                </a:solidFill>
              </a:rPr>
              <a:t>maxdepth</a:t>
            </a:r>
            <a:r>
              <a:rPr lang="en-US" altLang="en-US" sz="1200" dirty="0" smtClean="0">
                <a:solidFill>
                  <a:srgbClr val="333333"/>
                </a:solidFill>
              </a:rPr>
              <a:t> -1 -type f -name ".*“ | sort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333333"/>
                </a:solidFill>
              </a:rPr>
              <a:t> </a:t>
            </a:r>
            <a:r>
              <a:rPr lang="en-US" sz="1200" dirty="0" smtClean="0"/>
              <a:t>find -type f -name ".*" -exec ls -s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27</a:t>
            </a:fld>
            <a:endParaRPr lang="en-US"/>
          </a:p>
        </p:txBody>
      </p:sp>
    </p:spTree>
    <p:extLst>
      <p:ext uri="{BB962C8B-B14F-4D97-AF65-F5344CB8AC3E}">
        <p14:creationId xmlns:p14="http://schemas.microsoft.com/office/powerpoint/2010/main" val="1002102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a:t>
            </a:r>
            <a:r>
              <a:rPr lang="en-US" baseline="0" dirty="0" smtClean="0"/>
              <a:t> are alias?</a:t>
            </a:r>
          </a:p>
          <a:p>
            <a:endParaRPr lang="en-US" dirty="0" smtClean="0"/>
          </a:p>
          <a:p>
            <a:r>
              <a:rPr lang="en-US" dirty="0" smtClean="0"/>
              <a:t>ls,</a:t>
            </a:r>
            <a:r>
              <a:rPr lang="en-US" baseline="0" dirty="0" smtClean="0"/>
              <a:t> </a:t>
            </a:r>
            <a:r>
              <a:rPr lang="en-US" baseline="0" dirty="0" err="1" smtClean="0"/>
              <a:t>ll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28</a:t>
            </a:fld>
            <a:endParaRPr lang="en-US"/>
          </a:p>
        </p:txBody>
      </p:sp>
    </p:spTree>
    <p:extLst>
      <p:ext uri="{BB962C8B-B14F-4D97-AF65-F5344CB8AC3E}">
        <p14:creationId xmlns:p14="http://schemas.microsoft.com/office/powerpoint/2010/main" val="193742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29</a:t>
            </a:fld>
            <a:endParaRPr lang="en-US"/>
          </a:p>
        </p:txBody>
      </p:sp>
    </p:spTree>
    <p:extLst>
      <p:ext uri="{BB962C8B-B14F-4D97-AF65-F5344CB8AC3E}">
        <p14:creationId xmlns:p14="http://schemas.microsoft.com/office/powerpoint/2010/main" val="2428486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tree –L 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csvlook</a:t>
            </a:r>
            <a:r>
              <a:rPr lang="en-US" sz="1200" dirty="0" smtClean="0"/>
              <a:t> –H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 = help)</a:t>
            </a:r>
          </a:p>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30</a:t>
            </a:fld>
            <a:endParaRPr lang="en-US"/>
          </a:p>
        </p:txBody>
      </p:sp>
    </p:spTree>
    <p:extLst>
      <p:ext uri="{BB962C8B-B14F-4D97-AF65-F5344CB8AC3E}">
        <p14:creationId xmlns:p14="http://schemas.microsoft.com/office/powerpoint/2010/main" val="937369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mn-lt"/>
                <a:ea typeface="+mn-ea"/>
                <a:cs typeface="+mn-cs"/>
              </a:rPr>
              <a:t>Language agnostic</a:t>
            </a:r>
            <a:r>
              <a:rPr lang="en-US" sz="1200" b="0" i="0" kern="1200" dirty="0" smtClean="0">
                <a:solidFill>
                  <a:schemeClr val="tx1"/>
                </a:solidFill>
                <a:effectLst/>
                <a:latin typeface="+mn-lt"/>
                <a:ea typeface="+mn-ea"/>
                <a:cs typeface="+mn-cs"/>
              </a:rPr>
              <a:t> refers to aspects of programming that are independent of any specific programming language. At least, that's how I've heard it used for the last thirty years.</a:t>
            </a:r>
          </a:p>
          <a:p>
            <a:r>
              <a:rPr lang="en-US" sz="1200" b="0" i="0" kern="1200" dirty="0" smtClean="0">
                <a:solidFill>
                  <a:schemeClr val="tx1"/>
                </a:solidFill>
                <a:effectLst/>
                <a:latin typeface="+mn-lt"/>
                <a:ea typeface="+mn-ea"/>
                <a:cs typeface="+mn-cs"/>
              </a:rPr>
              <a:t>The world "agnostic" is derived from the ancient Greek for "don't know". So something which is "language agnostic" doesn't need to know about computer languages; it means the same thing </a:t>
            </a:r>
            <a:r>
              <a:rPr lang="en-US" sz="1200" b="0" i="0" kern="1200" dirty="0" err="1" smtClean="0">
                <a:solidFill>
                  <a:schemeClr val="tx1"/>
                </a:solidFill>
                <a:effectLst/>
                <a:latin typeface="+mn-lt"/>
                <a:ea typeface="+mn-ea"/>
                <a:cs typeface="+mn-cs"/>
              </a:rPr>
              <a:t>as</a:t>
            </a:r>
            <a:r>
              <a:rPr lang="en-US" sz="1200" b="0" i="1" kern="1200" dirty="0" err="1" smtClean="0">
                <a:solidFill>
                  <a:schemeClr val="tx1"/>
                </a:solidFill>
                <a:effectLst/>
                <a:latin typeface="+mn-lt"/>
                <a:ea typeface="+mn-ea"/>
                <a:cs typeface="+mn-cs"/>
              </a:rPr>
              <a:t>language</a:t>
            </a:r>
            <a:r>
              <a:rPr lang="en-US" sz="1200" b="0" i="1" kern="1200" dirty="0" smtClean="0">
                <a:solidFill>
                  <a:schemeClr val="tx1"/>
                </a:solidFill>
                <a:effectLst/>
                <a:latin typeface="+mn-lt"/>
                <a:ea typeface="+mn-ea"/>
                <a:cs typeface="+mn-cs"/>
              </a:rPr>
              <a:t> independent</a:t>
            </a:r>
            <a:r>
              <a:rPr lang="en-US" sz="1200" b="0" i="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6</a:t>
            </a:fld>
            <a:endParaRPr lang="en-US"/>
          </a:p>
        </p:txBody>
      </p:sp>
    </p:spTree>
    <p:extLst>
      <p:ext uri="{BB962C8B-B14F-4D97-AF65-F5344CB8AC3E}">
        <p14:creationId xmlns:p14="http://schemas.microsoft.com/office/powerpoint/2010/main" val="2563340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31</a:t>
            </a:fld>
            <a:endParaRPr lang="en-US"/>
          </a:p>
        </p:txBody>
      </p:sp>
    </p:spTree>
    <p:extLst>
      <p:ext uri="{BB962C8B-B14F-4D97-AF65-F5344CB8AC3E}">
        <p14:creationId xmlns:p14="http://schemas.microsoft.com/office/powerpoint/2010/main" val="2724796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32</a:t>
            </a:fld>
            <a:endParaRPr lang="en-US"/>
          </a:p>
        </p:txBody>
      </p:sp>
    </p:spTree>
    <p:extLst>
      <p:ext uri="{BB962C8B-B14F-4D97-AF65-F5344CB8AC3E}">
        <p14:creationId xmlns:p14="http://schemas.microsoft.com/office/powerpoint/2010/main" val="1540157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33</a:t>
            </a:fld>
            <a:endParaRPr lang="en-US"/>
          </a:p>
        </p:txBody>
      </p:sp>
    </p:spTree>
    <p:extLst>
      <p:ext uri="{BB962C8B-B14F-4D97-AF65-F5344CB8AC3E}">
        <p14:creationId xmlns:p14="http://schemas.microsoft.com/office/powerpoint/2010/main" val="34958642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34</a:t>
            </a:fld>
            <a:endParaRPr lang="en-US"/>
          </a:p>
        </p:txBody>
      </p:sp>
    </p:spTree>
    <p:extLst>
      <p:ext uri="{BB962C8B-B14F-4D97-AF65-F5344CB8AC3E}">
        <p14:creationId xmlns:p14="http://schemas.microsoft.com/office/powerpoint/2010/main" val="902089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35</a:t>
            </a:fld>
            <a:endParaRPr lang="en-US"/>
          </a:p>
        </p:txBody>
      </p:sp>
    </p:spTree>
    <p:extLst>
      <p:ext uri="{BB962C8B-B14F-4D97-AF65-F5344CB8AC3E}">
        <p14:creationId xmlns:p14="http://schemas.microsoft.com/office/powerpoint/2010/main" val="2855228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36</a:t>
            </a:fld>
            <a:endParaRPr lang="en-US"/>
          </a:p>
        </p:txBody>
      </p:sp>
    </p:spTree>
    <p:extLst>
      <p:ext uri="{BB962C8B-B14F-4D97-AF65-F5344CB8AC3E}">
        <p14:creationId xmlns:p14="http://schemas.microsoft.com/office/powerpoint/2010/main" val="27769513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a:t>
            </a:r>
            <a:r>
              <a:rPr lang="en-US" baseline="0" dirty="0" smtClean="0"/>
              <a:t> are alias?</a:t>
            </a:r>
          </a:p>
          <a:p>
            <a:endParaRPr lang="en-US" dirty="0" smtClean="0"/>
          </a:p>
          <a:p>
            <a:r>
              <a:rPr lang="en-US" dirty="0" smtClean="0"/>
              <a:t>ls,</a:t>
            </a:r>
            <a:r>
              <a:rPr lang="en-US" baseline="0" dirty="0" smtClean="0"/>
              <a:t> </a:t>
            </a:r>
            <a:r>
              <a:rPr lang="en-US" baseline="0" dirty="0" err="1" smtClean="0"/>
              <a:t>ll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37</a:t>
            </a:fld>
            <a:endParaRPr lang="en-US"/>
          </a:p>
        </p:txBody>
      </p:sp>
    </p:spTree>
    <p:extLst>
      <p:ext uri="{BB962C8B-B14F-4D97-AF65-F5344CB8AC3E}">
        <p14:creationId xmlns:p14="http://schemas.microsoft.com/office/powerpoint/2010/main" val="3372936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38</a:t>
            </a:fld>
            <a:endParaRPr lang="en-US"/>
          </a:p>
        </p:txBody>
      </p:sp>
    </p:spTree>
    <p:extLst>
      <p:ext uri="{BB962C8B-B14F-4D97-AF65-F5344CB8AC3E}">
        <p14:creationId xmlns:p14="http://schemas.microsoft.com/office/powerpoint/2010/main" val="5927243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39</a:t>
            </a:fld>
            <a:endParaRPr lang="en-US"/>
          </a:p>
        </p:txBody>
      </p:sp>
    </p:spTree>
    <p:extLst>
      <p:ext uri="{BB962C8B-B14F-4D97-AF65-F5344CB8AC3E}">
        <p14:creationId xmlns:p14="http://schemas.microsoft.com/office/powerpoint/2010/main" val="37056406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1)  find ~ -type f -</a:t>
            </a:r>
            <a:r>
              <a:rPr lang="en-US" dirty="0" err="1" smtClean="0">
                <a:effectLst/>
              </a:rPr>
              <a:t>mmin</a:t>
            </a:r>
            <a:r>
              <a:rPr lang="en-US" dirty="0" smtClean="0">
                <a:effectLst/>
              </a:rPr>
              <a:t> -60 | </a:t>
            </a:r>
            <a:r>
              <a:rPr lang="en-US" dirty="0" err="1" smtClean="0">
                <a:effectLst/>
              </a:rPr>
              <a:t>wc</a:t>
            </a:r>
            <a:r>
              <a:rPr lang="en-US" dirty="0" smtClean="0">
                <a:effectLst/>
              </a:rPr>
              <a:t> –l</a:t>
            </a:r>
          </a:p>
          <a:p>
            <a:r>
              <a:rPr lang="en-US" dirty="0" smtClean="0">
                <a:effectLst/>
              </a:rPr>
              <a:t>2) find ~ -type f -size +10M -exec ls -</a:t>
            </a:r>
            <a:r>
              <a:rPr lang="en-US" dirty="0" err="1" smtClean="0">
                <a:effectLst/>
              </a:rPr>
              <a:t>sh</a:t>
            </a:r>
            <a:r>
              <a:rPr lang="en-US" dirty="0" smtClean="0">
                <a:effectLst/>
              </a:rPr>
              <a:t> {} \; | sort -</a:t>
            </a:r>
            <a:r>
              <a:rPr lang="en-US" dirty="0" err="1" smtClean="0">
                <a:effectLst/>
              </a:rPr>
              <a:t>nr</a:t>
            </a:r>
            <a:r>
              <a:rPr lang="en-US" dirty="0" smtClean="0">
                <a:effectLst/>
              </a:rPr>
              <a:t> | head</a:t>
            </a:r>
          </a:p>
          <a:p>
            <a:r>
              <a:rPr lang="en-US" dirty="0" smtClean="0">
                <a:effectLst/>
              </a:rPr>
              <a:t>3) find ~ -</a:t>
            </a:r>
            <a:r>
              <a:rPr lang="en-US" dirty="0" err="1" smtClean="0">
                <a:effectLst/>
              </a:rPr>
              <a:t>maxdepth</a:t>
            </a:r>
            <a:r>
              <a:rPr lang="en-US" dirty="0" smtClean="0">
                <a:effectLst/>
              </a:rPr>
              <a:t> 1 -type f ! -empty -name ".*" -exec ls -s {} \; | sort -n   </a:t>
            </a:r>
          </a:p>
          <a:p>
            <a:r>
              <a:rPr lang="en-US" dirty="0" smtClean="0">
                <a:effectLst/>
              </a:rPr>
              <a:t>4a) sort -d 20lines.txt</a:t>
            </a:r>
          </a:p>
          <a:p>
            <a:r>
              <a:rPr lang="en-US" dirty="0" smtClean="0">
                <a:effectLst/>
              </a:rPr>
              <a:t>4b) sort -nu  20lines.txt</a:t>
            </a:r>
          </a:p>
          <a:p>
            <a:r>
              <a:rPr lang="en-US" dirty="0" smtClean="0">
                <a:effectLst/>
              </a:rPr>
              <a:t>4c) sort -n  20lines.txt | </a:t>
            </a:r>
            <a:r>
              <a:rPr lang="en-US" dirty="0" err="1" smtClean="0">
                <a:effectLst/>
              </a:rPr>
              <a:t>uniq</a:t>
            </a:r>
            <a:r>
              <a:rPr lang="en-US" dirty="0" smtClean="0">
                <a:effectLst/>
              </a:rPr>
              <a:t> –d</a:t>
            </a:r>
          </a:p>
          <a:p>
            <a:r>
              <a:rPr lang="en-US" dirty="0" smtClean="0">
                <a:effectLst/>
              </a:rPr>
              <a:t>4d) sort -n  20lines.txt | </a:t>
            </a:r>
            <a:r>
              <a:rPr lang="en-US" dirty="0" err="1" smtClean="0">
                <a:effectLst/>
              </a:rPr>
              <a:t>uniq</a:t>
            </a:r>
            <a:r>
              <a:rPr lang="en-US" dirty="0" smtClean="0">
                <a:effectLst/>
              </a:rPr>
              <a:t> -d -c | sort -</a:t>
            </a:r>
            <a:r>
              <a:rPr lang="en-US" dirty="0" err="1" smtClean="0">
                <a:effectLst/>
              </a:rPr>
              <a:t>nr</a:t>
            </a:r>
            <a:r>
              <a:rPr lang="en-US" dirty="0" smtClean="0">
                <a:effectLst/>
              </a:rPr>
              <a:t> | head -1</a:t>
            </a:r>
          </a:p>
          <a:p>
            <a:r>
              <a:rPr lang="en-US" dirty="0" smtClean="0">
                <a:effectLst/>
              </a:rPr>
              <a:t>4e) sort -n  20lines.txt | </a:t>
            </a:r>
            <a:r>
              <a:rPr lang="en-US" dirty="0" err="1" smtClean="0">
                <a:effectLst/>
              </a:rPr>
              <a:t>uniq</a:t>
            </a:r>
            <a:r>
              <a:rPr lang="en-US" dirty="0" smtClean="0">
                <a:effectLst/>
              </a:rPr>
              <a:t>  -c | sort -n</a:t>
            </a:r>
          </a:p>
          <a:p>
            <a:r>
              <a:rPr lang="en-US" sz="1200" dirty="0" smtClean="0"/>
              <a:t>5) </a:t>
            </a:r>
            <a:r>
              <a:rPr lang="en-US" dirty="0" smtClean="0">
                <a:effectLst/>
              </a:rPr>
              <a:t>sort -nu 20lines.txt 20lines2.txt &gt; 20files_no_dupl.txt</a:t>
            </a:r>
          </a:p>
          <a:p>
            <a:r>
              <a:rPr lang="en-US" dirty="0" smtClean="0">
                <a:effectLst/>
              </a:rPr>
              <a:t>5b)</a:t>
            </a:r>
            <a:r>
              <a:rPr lang="en-US" sz="1200" kern="1200" dirty="0" smtClean="0">
                <a:solidFill>
                  <a:schemeClr val="tx1"/>
                </a:solidFill>
                <a:effectLst/>
                <a:latin typeface="+mn-lt"/>
                <a:ea typeface="+mn-ea"/>
                <a:cs typeface="+mn-cs"/>
              </a:rPr>
              <a:t> </a:t>
            </a:r>
            <a:r>
              <a:rPr lang="en-US" dirty="0" smtClean="0">
                <a:effectLst/>
              </a:rPr>
              <a:t>sort 20lines2.txt 20lines.txt | </a:t>
            </a:r>
            <a:r>
              <a:rPr lang="en-US" dirty="0" err="1" smtClean="0">
                <a:effectLst/>
              </a:rPr>
              <a:t>uniq</a:t>
            </a:r>
            <a:r>
              <a:rPr lang="en-US" dirty="0" smtClean="0">
                <a:effectLst/>
              </a:rPr>
              <a:t> -c | sort -k 2n,2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6) sort -t "^" -k 7nr,7 optd_aircraft.csv |head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40</a:t>
            </a:fld>
            <a:endParaRPr lang="en-US"/>
          </a:p>
        </p:txBody>
      </p:sp>
    </p:spTree>
    <p:extLst>
      <p:ext uri="{BB962C8B-B14F-4D97-AF65-F5344CB8AC3E}">
        <p14:creationId xmlns:p14="http://schemas.microsoft.com/office/powerpoint/2010/main" val="2209387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7</a:t>
            </a:fld>
            <a:endParaRPr lang="en-US"/>
          </a:p>
        </p:txBody>
      </p:sp>
    </p:spTree>
    <p:extLst>
      <p:ext uri="{BB962C8B-B14F-4D97-AF65-F5344CB8AC3E}">
        <p14:creationId xmlns:p14="http://schemas.microsoft.com/office/powerpoint/2010/main" val="22689651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a:t>
            </a:r>
            <a:r>
              <a:rPr lang="en-US" baseline="0" dirty="0" smtClean="0"/>
              <a:t> are alias?</a:t>
            </a:r>
          </a:p>
          <a:p>
            <a:endParaRPr lang="en-US" dirty="0" smtClean="0"/>
          </a:p>
          <a:p>
            <a:r>
              <a:rPr lang="en-US" dirty="0" smtClean="0"/>
              <a:t>ls,</a:t>
            </a:r>
            <a:r>
              <a:rPr lang="en-US" baseline="0" dirty="0" smtClean="0"/>
              <a:t> </a:t>
            </a:r>
            <a:r>
              <a:rPr lang="en-US" baseline="0" dirty="0" err="1" smtClean="0"/>
              <a:t>ll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41</a:t>
            </a:fld>
            <a:endParaRPr lang="en-US"/>
          </a:p>
        </p:txBody>
      </p:sp>
    </p:spTree>
    <p:extLst>
      <p:ext uri="{BB962C8B-B14F-4D97-AF65-F5344CB8AC3E}">
        <p14:creationId xmlns:p14="http://schemas.microsoft.com/office/powerpoint/2010/main" val="5524628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400" dirty="0" smtClean="0"/>
              <a:t>[A-Z]: word with capital letters</a:t>
            </a:r>
          </a:p>
          <a:p>
            <a:pPr lvl="1"/>
            <a:r>
              <a:rPr lang="en-US" sz="1400" dirty="0" smtClean="0"/>
              <a:t>[0-9]:any number</a:t>
            </a:r>
          </a:p>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42</a:t>
            </a:fld>
            <a:endParaRPr lang="en-US"/>
          </a:p>
        </p:txBody>
      </p:sp>
    </p:spTree>
    <p:extLst>
      <p:ext uri="{BB962C8B-B14F-4D97-AF65-F5344CB8AC3E}">
        <p14:creationId xmlns:p14="http://schemas.microsoft.com/office/powerpoint/2010/main" val="6083411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dirty="0" smtClean="0"/>
              <a:t>a* a+ a?	0 or more, 1 or more, 0 or 1</a:t>
            </a:r>
          </a:p>
          <a:p>
            <a:pPr marL="228600" lvl="1">
              <a:spcBef>
                <a:spcPts val="1000"/>
              </a:spcBef>
            </a:pPr>
            <a:r>
              <a:rPr lang="en-US" sz="1400" dirty="0" smtClean="0"/>
              <a:t>a+? a{2,}?	match as few as possible</a:t>
            </a:r>
          </a:p>
          <a:p>
            <a:pPr marL="228600" lvl="1">
              <a:spcBef>
                <a:spcPts val="1000"/>
              </a:spcBef>
            </a:pPr>
            <a:r>
              <a:rPr lang="en-US" sz="1400" dirty="0" smtClean="0"/>
              <a:t>a{5} a{2,}	exactly five, two or more</a:t>
            </a:r>
          </a:p>
          <a:p>
            <a:pPr marL="228600" lvl="1">
              <a:spcBef>
                <a:spcPts val="1000"/>
              </a:spcBef>
            </a:pPr>
            <a:r>
              <a:rPr lang="en-US" sz="1400" dirty="0" smtClean="0"/>
              <a:t>a{1,3}	between one &amp; three</a:t>
            </a:r>
          </a:p>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43</a:t>
            </a:fld>
            <a:endParaRPr lang="en-US"/>
          </a:p>
        </p:txBody>
      </p:sp>
    </p:spTree>
    <p:extLst>
      <p:ext uri="{BB962C8B-B14F-4D97-AF65-F5344CB8AC3E}">
        <p14:creationId xmlns:p14="http://schemas.microsoft.com/office/powerpoint/2010/main" val="2082419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1a) [A-Z]+\w [A-Z]+\w</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1b) [a-z]+[A-Z][a-z]+\w</a:t>
            </a:r>
            <a:endParaRPr lang="en-US" dirty="0" smtClean="0"/>
          </a:p>
          <a:p>
            <a:r>
              <a:rPr lang="en-US" sz="1200" kern="1200" dirty="0" smtClean="0">
                <a:solidFill>
                  <a:schemeClr val="tx1"/>
                </a:solidFill>
                <a:effectLst/>
                <a:latin typeface="+mn-lt"/>
                <a:ea typeface="+mn-ea"/>
                <a:cs typeface="+mn-cs"/>
              </a:rPr>
              <a:t>1c)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2a) 7[0-9]7</a:t>
            </a:r>
          </a:p>
          <a:p>
            <a:r>
              <a:rPr lang="en-US" sz="1200" kern="1200" dirty="0" smtClean="0">
                <a:solidFill>
                  <a:schemeClr val="tx1"/>
                </a:solidFill>
                <a:effectLst/>
                <a:latin typeface="+mn-lt"/>
                <a:ea typeface="+mn-ea"/>
                <a:cs typeface="+mn-cs"/>
              </a:rPr>
              <a:t>2b) 3[0-9]{2}</a:t>
            </a:r>
          </a:p>
          <a:p>
            <a:r>
              <a:rPr lang="en-US" sz="1200" kern="1200" dirty="0" smtClean="0">
                <a:solidFill>
                  <a:schemeClr val="tx1"/>
                </a:solidFill>
                <a:effectLst/>
                <a:latin typeface="+mn-lt"/>
                <a:ea typeface="+mn-ea"/>
                <a:cs typeface="+mn-cs"/>
              </a:rPr>
              <a:t>2c) (.)+air</a:t>
            </a:r>
          </a:p>
          <a:p>
            <a:r>
              <a:rPr lang="en-US" sz="1200" kern="1200" dirty="0" smtClean="0">
                <a:solidFill>
                  <a:schemeClr val="tx1"/>
                </a:solidFill>
                <a:effectLst/>
                <a:latin typeface="+mn-lt"/>
                <a:ea typeface="+mn-ea"/>
                <a:cs typeface="+mn-cs"/>
              </a:rPr>
              <a:t>2d) 19[7-8]</a:t>
            </a:r>
          </a:p>
          <a:p>
            <a:r>
              <a:rPr lang="en-US" sz="1200" kern="1200" dirty="0" smtClean="0">
                <a:solidFill>
                  <a:schemeClr val="tx1"/>
                </a:solidFill>
                <a:effectLst/>
                <a:latin typeface="+mn-lt"/>
                <a:ea typeface="+mn-ea"/>
                <a:cs typeface="+mn-cs"/>
              </a:rPr>
              <a:t>2e) [0-9]{4}-[0-9]{2}-[0-9]{2}</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BE04C-4AC9-4378-BC64-D660DA0CDE91}" type="slidenum">
              <a:rPr lang="en-US" smtClean="0"/>
              <a:t>44</a:t>
            </a:fld>
            <a:endParaRPr lang="en-US"/>
          </a:p>
        </p:txBody>
      </p:sp>
    </p:spTree>
    <p:extLst>
      <p:ext uri="{BB962C8B-B14F-4D97-AF65-F5344CB8AC3E}">
        <p14:creationId xmlns:p14="http://schemas.microsoft.com/office/powerpoint/2010/main" val="19527990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a:t>
            </a:r>
            <a:r>
              <a:rPr lang="en-US" baseline="0" dirty="0" smtClean="0"/>
              <a:t> are alias?</a:t>
            </a:r>
          </a:p>
          <a:p>
            <a:endParaRPr lang="en-US" dirty="0" smtClean="0"/>
          </a:p>
          <a:p>
            <a:r>
              <a:rPr lang="en-US" dirty="0" smtClean="0"/>
              <a:t>ls,</a:t>
            </a:r>
            <a:r>
              <a:rPr lang="en-US" baseline="0" dirty="0" smtClean="0"/>
              <a:t> </a:t>
            </a:r>
            <a:r>
              <a:rPr lang="en-US" baseline="0" dirty="0" err="1" smtClean="0"/>
              <a:t>ll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45</a:t>
            </a:fld>
            <a:endParaRPr lang="en-US"/>
          </a:p>
        </p:txBody>
      </p:sp>
    </p:spTree>
    <p:extLst>
      <p:ext uri="{BB962C8B-B14F-4D97-AF65-F5344CB8AC3E}">
        <p14:creationId xmlns:p14="http://schemas.microsoft.com/office/powerpoint/2010/main" val="15388206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46</a:t>
            </a:fld>
            <a:endParaRPr lang="en-US"/>
          </a:p>
        </p:txBody>
      </p:sp>
    </p:spTree>
    <p:extLst>
      <p:ext uri="{BB962C8B-B14F-4D97-AF65-F5344CB8AC3E}">
        <p14:creationId xmlns:p14="http://schemas.microsoft.com/office/powerpoint/2010/main" val="21127560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47</a:t>
            </a:fld>
            <a:endParaRPr lang="en-US"/>
          </a:p>
        </p:txBody>
      </p:sp>
    </p:spTree>
    <p:extLst>
      <p:ext uri="{BB962C8B-B14F-4D97-AF65-F5344CB8AC3E}">
        <p14:creationId xmlns:p14="http://schemas.microsoft.com/office/powerpoint/2010/main" val="42826178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48</a:t>
            </a:fld>
            <a:endParaRPr lang="en-US"/>
          </a:p>
        </p:txBody>
      </p:sp>
    </p:spTree>
    <p:extLst>
      <p:ext uri="{BB962C8B-B14F-4D97-AF65-F5344CB8AC3E}">
        <p14:creationId xmlns:p14="http://schemas.microsoft.com/office/powerpoint/2010/main" val="19195778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49</a:t>
            </a:fld>
            <a:endParaRPr lang="en-US"/>
          </a:p>
        </p:txBody>
      </p:sp>
    </p:spTree>
    <p:extLst>
      <p:ext uri="{BB962C8B-B14F-4D97-AF65-F5344CB8AC3E}">
        <p14:creationId xmlns:p14="http://schemas.microsoft.com/office/powerpoint/2010/main" val="7957422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spc="-1" dirty="0" smtClean="0">
                <a:uFill>
                  <a:solidFill>
                    <a:srgbClr val="FFFFFF"/>
                  </a:solidFill>
                </a:uFill>
              </a:rPr>
              <a:t>THE per-line filter</a:t>
            </a:r>
          </a:p>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50</a:t>
            </a:fld>
            <a:endParaRPr lang="en-US"/>
          </a:p>
        </p:txBody>
      </p:sp>
    </p:spTree>
    <p:extLst>
      <p:ext uri="{BB962C8B-B14F-4D97-AF65-F5344CB8AC3E}">
        <p14:creationId xmlns:p14="http://schemas.microsoft.com/office/powerpoint/2010/main" val="2517875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Unix</a:t>
            </a:r>
            <a:r>
              <a:rPr lang="en-US" sz="1200" b="0" i="0" kern="1200" dirty="0" smtClean="0">
                <a:solidFill>
                  <a:schemeClr val="tx1"/>
                </a:solidFill>
                <a:effectLst/>
                <a:latin typeface="+mn-lt"/>
                <a:ea typeface="+mn-ea"/>
                <a:cs typeface="+mn-cs"/>
              </a:rPr>
              <a:t> is an operating system created by researchers for AT&amp;T in the 1970s. It was designed as a multi-user operating system. Other well-known operating systems included Windows, Macintosh System 7, and MSDOS.</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GNU</a:t>
            </a:r>
            <a:r>
              <a:rPr lang="en-US" sz="1200" b="0" i="0" kern="1200" dirty="0" smtClean="0">
                <a:solidFill>
                  <a:schemeClr val="tx1"/>
                </a:solidFill>
                <a:effectLst/>
                <a:latin typeface="+mn-lt"/>
                <a:ea typeface="+mn-ea"/>
                <a:cs typeface="+mn-cs"/>
              </a:rPr>
              <a:t> is an attempt to create a totally free operating system with totally free tools. In tools they succeeded beyond all expectations, but the core of the operating system (called the kernel) wasn't ready and was overshadowed by free Unix and Linux, both of which use GNU tools extensively.</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Linux</a:t>
            </a:r>
            <a:r>
              <a:rPr lang="en-US" sz="1200" b="0" i="0" kern="1200" dirty="0" smtClean="0">
                <a:solidFill>
                  <a:schemeClr val="tx1"/>
                </a:solidFill>
                <a:effectLst/>
                <a:latin typeface="+mn-lt"/>
                <a:ea typeface="+mn-ea"/>
                <a:cs typeface="+mn-cs"/>
              </a:rPr>
              <a:t> is a free clone of the UNIX kernel, and like GNU tools has succeeded beyond all expectations.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Linux distributions combine the Linux kernel with the extensive suite of GNU tools and other software to provide a complete computing environment largely indistinguishable from a Unix environment.</a:t>
            </a:r>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Both Ubuntu and </a:t>
            </a:r>
            <a:r>
              <a:rPr lang="en-US" sz="1200" b="0" i="0" kern="1200" dirty="0" err="1" smtClean="0">
                <a:solidFill>
                  <a:schemeClr val="tx1"/>
                </a:solidFill>
                <a:effectLst/>
                <a:latin typeface="+mn-lt"/>
                <a:ea typeface="+mn-ea"/>
                <a:cs typeface="+mn-cs"/>
              </a:rPr>
              <a:t>Debian</a:t>
            </a:r>
            <a:r>
              <a:rPr lang="en-US" sz="1200" b="0" i="0" kern="1200" dirty="0" smtClean="0">
                <a:solidFill>
                  <a:schemeClr val="tx1"/>
                </a:solidFill>
                <a:effectLst/>
                <a:latin typeface="+mn-lt"/>
                <a:ea typeface="+mn-ea"/>
                <a:cs typeface="+mn-cs"/>
              </a:rPr>
              <a:t> are distributions of Linux. A distribution is made by someone (anyone who wants to, either just for fun or anywhere up to making one for sale) by taking the main core of Linux (called the kernel) and adding any tools, programs, user interfaces, etc. they deem useful / preferable / or any other reason. Some distributions may even fiddle a bit with the kernel especially if they intend to make a "Linux" version to run on something "strange" - e.g. this is how Google made Android (which also originated as a Linux though it's arguably mutated quite a bit from there).</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Actually Ubuntu started from </a:t>
            </a:r>
            <a:r>
              <a:rPr lang="en-US" sz="1200" b="0" i="0" kern="1200" dirty="0" err="1" smtClean="0">
                <a:solidFill>
                  <a:schemeClr val="tx1"/>
                </a:solidFill>
                <a:effectLst/>
                <a:latin typeface="+mn-lt"/>
                <a:ea typeface="+mn-ea"/>
                <a:cs typeface="+mn-cs"/>
              </a:rPr>
              <a:t>Debian</a:t>
            </a:r>
            <a:r>
              <a:rPr lang="en-US" sz="1200" b="0" i="0" kern="1200" dirty="0" smtClean="0">
                <a:solidFill>
                  <a:schemeClr val="tx1"/>
                </a:solidFill>
                <a:effectLst/>
                <a:latin typeface="+mn-lt"/>
                <a:ea typeface="+mn-ea"/>
                <a:cs typeface="+mn-cs"/>
              </a:rPr>
              <a:t> and then built on top of what </a:t>
            </a:r>
            <a:r>
              <a:rPr lang="en-US" sz="1200" b="0" i="0" kern="1200" dirty="0" err="1" smtClean="0">
                <a:solidFill>
                  <a:schemeClr val="tx1"/>
                </a:solidFill>
                <a:effectLst/>
                <a:latin typeface="+mn-lt"/>
                <a:ea typeface="+mn-ea"/>
                <a:cs typeface="+mn-cs"/>
              </a:rPr>
              <a:t>Debian</a:t>
            </a:r>
            <a:r>
              <a:rPr lang="en-US" sz="1200" b="0" i="0" kern="1200" dirty="0" smtClean="0">
                <a:solidFill>
                  <a:schemeClr val="tx1"/>
                </a:solidFill>
                <a:effectLst/>
                <a:latin typeface="+mn-lt"/>
                <a:ea typeface="+mn-ea"/>
                <a:cs typeface="+mn-cs"/>
              </a:rPr>
              <a:t> already added to the base Linux by adding and modifying things they felt would suit better. E.g. (one major difference) their entire desktop (i.e. the graphical user interface where you start programs from) is "re-invented" to the Ubuntu Unity desktop, whereas </a:t>
            </a:r>
            <a:r>
              <a:rPr lang="en-US" sz="1200" b="0" i="0" kern="1200" dirty="0" err="1" smtClean="0">
                <a:solidFill>
                  <a:schemeClr val="tx1"/>
                </a:solidFill>
                <a:effectLst/>
                <a:latin typeface="+mn-lt"/>
                <a:ea typeface="+mn-ea"/>
                <a:cs typeface="+mn-cs"/>
              </a:rPr>
              <a:t>Debian</a:t>
            </a:r>
            <a:r>
              <a:rPr lang="en-US" sz="1200" b="0" i="0" kern="1200" dirty="0" smtClean="0">
                <a:solidFill>
                  <a:schemeClr val="tx1"/>
                </a:solidFill>
                <a:effectLst/>
                <a:latin typeface="+mn-lt"/>
                <a:ea typeface="+mn-ea"/>
                <a:cs typeface="+mn-cs"/>
              </a:rPr>
              <a:t> (by default) would tend to install KDE desktop instead.</a:t>
            </a:r>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8</a:t>
            </a:fld>
            <a:endParaRPr lang="en-US"/>
          </a:p>
        </p:txBody>
      </p:sp>
    </p:spTree>
    <p:extLst>
      <p:ext uri="{BB962C8B-B14F-4D97-AF65-F5344CB8AC3E}">
        <p14:creationId xmlns:p14="http://schemas.microsoft.com/office/powerpoint/2010/main" val="34080572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dsc</a:t>
            </a:r>
            <a:r>
              <a:rPr lang="en-US" dirty="0" smtClean="0"/>
              <a:t>: ~ % </a:t>
            </a:r>
            <a:r>
              <a:rPr lang="en-US" dirty="0" err="1" smtClean="0"/>
              <a:t>cp</a:t>
            </a:r>
            <a:r>
              <a:rPr lang="en-US" dirty="0" smtClean="0"/>
              <a:t> </a:t>
            </a:r>
            <a:r>
              <a:rPr lang="en-US" dirty="0" err="1" smtClean="0"/>
              <a:t>file_grep</a:t>
            </a:r>
            <a:r>
              <a:rPr lang="en-US" dirty="0" smtClean="0"/>
              <a:t> file_grep3                                                                                                                           ~ 0 23:12:46</a:t>
            </a:r>
          </a:p>
          <a:p>
            <a:r>
              <a:rPr lang="en-US" dirty="0" err="1" smtClean="0"/>
              <a:t>dsc</a:t>
            </a:r>
            <a:r>
              <a:rPr lang="en-US" dirty="0" smtClean="0"/>
              <a:t>: ~ % grep "the" </a:t>
            </a:r>
            <a:r>
              <a:rPr lang="en-US" dirty="0" err="1" smtClean="0"/>
              <a:t>file_grep</a:t>
            </a:r>
            <a:r>
              <a:rPr lang="en-US" dirty="0" smtClean="0"/>
              <a:t>*                                                                                                                             ~ 0 23:13:05</a:t>
            </a:r>
          </a:p>
          <a:p>
            <a:r>
              <a:rPr lang="en-US" dirty="0" err="1" smtClean="0"/>
              <a:t>file_grep:this</a:t>
            </a:r>
            <a:r>
              <a:rPr lang="en-US" dirty="0" smtClean="0"/>
              <a:t> line is the 1st lower case line in this file.</a:t>
            </a:r>
          </a:p>
          <a:p>
            <a:r>
              <a:rPr lang="en-US" dirty="0" err="1" smtClean="0"/>
              <a:t>file_grep:And</a:t>
            </a:r>
            <a:r>
              <a:rPr lang="en-US" dirty="0" smtClean="0"/>
              <a:t> this is the last line.</a:t>
            </a:r>
          </a:p>
          <a:p>
            <a:r>
              <a:rPr lang="en-US" dirty="0" smtClean="0"/>
              <a:t>file_grep3:this line is the 1st lower case line in this file.</a:t>
            </a:r>
          </a:p>
          <a:p>
            <a:r>
              <a:rPr lang="en-US" dirty="0" smtClean="0"/>
              <a:t>file_grep3:And this is the last line.</a:t>
            </a:r>
          </a:p>
          <a:p>
            <a:r>
              <a:rPr lang="en-US" dirty="0" err="1" smtClean="0"/>
              <a:t>dsc</a:t>
            </a:r>
            <a:r>
              <a:rPr lang="en-US" dirty="0" smtClean="0"/>
              <a:t>: ~ % grep -n -h -m 1 "the" </a:t>
            </a:r>
            <a:r>
              <a:rPr lang="en-US" dirty="0" err="1" smtClean="0"/>
              <a:t>file_grep</a:t>
            </a:r>
            <a:r>
              <a:rPr lang="en-US" dirty="0" smtClean="0"/>
              <a:t>*                                                                                                                  ~ 0 23:13:26</a:t>
            </a:r>
          </a:p>
          <a:p>
            <a:r>
              <a:rPr lang="en-US" dirty="0" smtClean="0"/>
              <a:t>2:this line is the 1st lower case line in this file.</a:t>
            </a:r>
          </a:p>
          <a:p>
            <a:r>
              <a:rPr lang="en-US" dirty="0" smtClean="0"/>
              <a:t>2:this line is the 1st lower case line in this file.</a:t>
            </a:r>
          </a:p>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51</a:t>
            </a:fld>
            <a:endParaRPr lang="en-US"/>
          </a:p>
        </p:txBody>
      </p:sp>
    </p:spTree>
    <p:extLst>
      <p:ext uri="{BB962C8B-B14F-4D97-AF65-F5344CB8AC3E}">
        <p14:creationId xmlns:p14="http://schemas.microsoft.com/office/powerpoint/2010/main" val="2610739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52</a:t>
            </a:fld>
            <a:endParaRPr lang="en-US"/>
          </a:p>
        </p:txBody>
      </p:sp>
    </p:spTree>
    <p:extLst>
      <p:ext uri="{BB962C8B-B14F-4D97-AF65-F5344CB8AC3E}">
        <p14:creationId xmlns:p14="http://schemas.microsoft.com/office/powerpoint/2010/main" val="300655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grep -E  "P{2}" </a:t>
            </a:r>
            <a:r>
              <a:rPr lang="en-US" sz="1400" dirty="0" err="1" smtClean="0"/>
              <a:t>file_grep</a:t>
            </a:r>
            <a:endParaRPr lang="en-US" sz="1400" dirty="0" smtClean="0"/>
          </a:p>
          <a:p>
            <a:pPr lvl="1"/>
            <a:endParaRPr lang="en-US" sz="1400" dirty="0" smtClean="0"/>
          </a:p>
          <a:p>
            <a:pPr lvl="1"/>
            <a:r>
              <a:rPr lang="en-US" sz="1400" dirty="0" smtClean="0"/>
              <a:t>-E, --extended-</a:t>
            </a:r>
            <a:r>
              <a:rPr lang="en-US" sz="1400" dirty="0" err="1" smtClean="0"/>
              <a:t>regexp</a:t>
            </a:r>
            <a:r>
              <a:rPr lang="en-US" sz="1400" dirty="0" smtClean="0"/>
              <a:t> : Interpret PATTERN as an extended regular expression.</a:t>
            </a:r>
          </a:p>
          <a:p>
            <a:pPr lvl="1"/>
            <a:r>
              <a:rPr lang="en-US" sz="1400" dirty="0" smtClean="0"/>
              <a:t>-F, --fixed-strings : Interpret PATTERN as a list of fixed strings, separated by newlines, any of which is to be matched.</a:t>
            </a:r>
          </a:p>
          <a:p>
            <a:pPr lvl="1"/>
            <a:r>
              <a:rPr lang="en-US" sz="1400" dirty="0" smtClean="0"/>
              <a:t>-G, --basic-</a:t>
            </a:r>
            <a:r>
              <a:rPr lang="en-US" sz="1400" dirty="0" err="1" smtClean="0"/>
              <a:t>regexp</a:t>
            </a:r>
            <a:r>
              <a:rPr lang="en-US" sz="1400" dirty="0" smtClean="0"/>
              <a:t> : Interpret PATTERN as a basic regular expression.  This is the default. </a:t>
            </a:r>
          </a:p>
          <a:p>
            <a:endParaRPr lang="en-US" sz="1400" dirty="0" smtClean="0"/>
          </a:p>
          <a:p>
            <a:endParaRPr lang="en-US" sz="1400" dirty="0" smtClean="0">
              <a:solidFill>
                <a:srgbClr val="000000"/>
              </a:solidFill>
              <a:latin typeface="MinionPro-Regular"/>
            </a:endParaRPr>
          </a:p>
          <a:p>
            <a:endParaRPr lang="en-US" sz="1400" dirty="0" smtClean="0">
              <a:solidFill>
                <a:srgbClr val="000000"/>
              </a:solidFill>
              <a:latin typeface="UbuntuMono-Regular"/>
            </a:endParaRPr>
          </a:p>
          <a:p>
            <a:endParaRPr lang="en-US" sz="1400" dirty="0" smtClean="0"/>
          </a:p>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53</a:t>
            </a:fld>
            <a:endParaRPr lang="en-US"/>
          </a:p>
        </p:txBody>
      </p:sp>
    </p:spTree>
    <p:extLst>
      <p:ext uri="{BB962C8B-B14F-4D97-AF65-F5344CB8AC3E}">
        <p14:creationId xmlns:p14="http://schemas.microsoft.com/office/powerpoint/2010/main" val="37494798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t>echo day | </a:t>
            </a:r>
            <a:r>
              <a:rPr lang="en-US" sz="1400" dirty="0" err="1" smtClean="0"/>
              <a:t>sed</a:t>
            </a:r>
            <a:r>
              <a:rPr lang="en-US" sz="1400" dirty="0" smtClean="0"/>
              <a:t> s/day/night/ </a:t>
            </a:r>
          </a:p>
          <a:p>
            <a:r>
              <a:rPr lang="en-US" sz="1200" b="0" i="0" kern="1200" dirty="0" smtClean="0">
                <a:solidFill>
                  <a:schemeClr val="tx1"/>
                </a:solidFill>
                <a:effectLst/>
                <a:latin typeface="+mn-lt"/>
                <a:ea typeface="+mn-ea"/>
                <a:cs typeface="+mn-cs"/>
              </a:rPr>
              <a:t>TEST_LINES="one two three, one two three\</a:t>
            </a:r>
            <a:r>
              <a:rPr lang="en-US" sz="1200" b="0" i="0" kern="1200" dirty="0" err="1" smtClean="0">
                <a:solidFill>
                  <a:schemeClr val="tx1"/>
                </a:solidFill>
                <a:effectLst/>
                <a:latin typeface="+mn-lt"/>
                <a:ea typeface="+mn-ea"/>
                <a:cs typeface="+mn-cs"/>
              </a:rPr>
              <a:t>nfour</a:t>
            </a:r>
            <a:r>
              <a:rPr lang="en-US" sz="1200" b="0" i="0" kern="1200" dirty="0" smtClean="0">
                <a:solidFill>
                  <a:schemeClr val="tx1"/>
                </a:solidFill>
                <a:effectLst/>
                <a:latin typeface="+mn-lt"/>
                <a:ea typeface="+mn-ea"/>
                <a:cs typeface="+mn-cs"/>
              </a:rPr>
              <a:t> three two one\none hundred"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prevent the shell from interpreting a character by placing a backslash ("\") in front of it. Here is a shell script that can delete any files that contain an asterisk:</a:t>
            </a:r>
          </a:p>
          <a:p>
            <a:r>
              <a:rPr lang="en-US" dirty="0" smtClean="0"/>
              <a:t>echo This script removes all files that echo contain an asterisk in the name. echo </a:t>
            </a:r>
            <a:r>
              <a:rPr lang="en-US" dirty="0" err="1" smtClean="0"/>
              <a:t>echo</a:t>
            </a:r>
            <a:r>
              <a:rPr lang="en-US" dirty="0" smtClean="0"/>
              <a:t> Are you sure you want to remove these files\? </a:t>
            </a:r>
            <a:r>
              <a:rPr lang="en-US" dirty="0" err="1" smtClean="0"/>
              <a:t>rm</a:t>
            </a:r>
            <a:r>
              <a:rPr lang="en-US" dirty="0" smtClean="0"/>
              <a:t> -</a:t>
            </a:r>
            <a:r>
              <a:rPr lang="en-US" dirty="0" err="1" smtClean="0"/>
              <a:t>i</a:t>
            </a:r>
            <a:r>
              <a:rPr lang="en-US" dirty="0" smtClean="0"/>
              <a:t> *\** </a:t>
            </a:r>
            <a:r>
              <a:rPr lang="en-US" sz="1200" b="0" i="0" kern="1200" dirty="0" smtClean="0">
                <a:solidFill>
                  <a:schemeClr val="tx1"/>
                </a:solidFill>
                <a:effectLst/>
                <a:latin typeface="+mn-lt"/>
                <a:ea typeface="+mn-ea"/>
                <a:cs typeface="+mn-cs"/>
              </a:rPr>
              <a:t>The backslash was also necessary before the question mark, which is also a shell meta-character.</a:t>
            </a:r>
          </a:p>
          <a:p>
            <a:endParaRPr lang="en-US" dirty="0" smtClean="0"/>
          </a:p>
          <a:p>
            <a:endParaRPr lang="en-US" dirty="0" smtClean="0"/>
          </a:p>
          <a:p>
            <a:r>
              <a:rPr lang="en-US" dirty="0" err="1" smtClean="0"/>
              <a:t>dsc</a:t>
            </a:r>
            <a:r>
              <a:rPr lang="en-US" dirty="0" smtClean="0"/>
              <a:t>: ~ % echo a\ \ \ \ \ \ \ b                                                                                                                              ~ 0 1:41:50</a:t>
            </a:r>
          </a:p>
          <a:p>
            <a:r>
              <a:rPr lang="en-US" dirty="0" smtClean="0"/>
              <a:t>a       b</a:t>
            </a:r>
          </a:p>
          <a:p>
            <a:r>
              <a:rPr lang="en-US" dirty="0" err="1" smtClean="0"/>
              <a:t>dsc</a:t>
            </a:r>
            <a:r>
              <a:rPr lang="en-US" dirty="0" smtClean="0"/>
              <a:t>: ~ % echo a       b                                                                                                                                     ~ 0 1:43:13</a:t>
            </a:r>
          </a:p>
          <a:p>
            <a:r>
              <a:rPr lang="en-US" dirty="0" smtClean="0"/>
              <a:t>a b</a:t>
            </a:r>
          </a:p>
          <a:p>
            <a:r>
              <a:rPr lang="en-US" dirty="0" err="1" smtClean="0"/>
              <a:t>dsc</a:t>
            </a:r>
            <a:r>
              <a:rPr lang="en-US" dirty="0" smtClean="0"/>
              <a:t>: ~ % echo 'a       b'                                                                                                                                   ~ 0 1:43:26</a:t>
            </a:r>
          </a:p>
          <a:p>
            <a:r>
              <a:rPr lang="en-US" dirty="0" smtClean="0"/>
              <a:t>a       b</a:t>
            </a:r>
          </a:p>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54</a:t>
            </a:fld>
            <a:endParaRPr lang="en-US"/>
          </a:p>
        </p:txBody>
      </p:sp>
    </p:spTree>
    <p:extLst>
      <p:ext uri="{BB962C8B-B14F-4D97-AF65-F5344CB8AC3E}">
        <p14:creationId xmlns:p14="http://schemas.microsoft.com/office/powerpoint/2010/main" val="29019431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t>echo day | </a:t>
            </a:r>
            <a:r>
              <a:rPr lang="en-US" sz="1400" dirty="0" err="1" smtClean="0"/>
              <a:t>sed</a:t>
            </a:r>
            <a:r>
              <a:rPr lang="en-US" sz="1400" dirty="0" smtClean="0"/>
              <a:t> s/day/night/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http://www.grymoire.com/Unix/Sed.html#uh-1</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BE04C-4AC9-4378-BC64-D660DA0CDE91}" type="slidenum">
              <a:rPr lang="en-US" smtClean="0"/>
              <a:t>55</a:t>
            </a:fld>
            <a:endParaRPr lang="en-US"/>
          </a:p>
        </p:txBody>
      </p:sp>
    </p:spTree>
    <p:extLst>
      <p:ext uri="{BB962C8B-B14F-4D97-AF65-F5344CB8AC3E}">
        <p14:creationId xmlns:p14="http://schemas.microsoft.com/office/powerpoint/2010/main" val="37045820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BE04C-4AC9-4378-BC64-D660DA0CDE91}" type="slidenum">
              <a:rPr lang="en-US" smtClean="0"/>
              <a:t>56</a:t>
            </a:fld>
            <a:endParaRPr lang="en-US"/>
          </a:p>
        </p:txBody>
      </p:sp>
    </p:spTree>
    <p:extLst>
      <p:ext uri="{BB962C8B-B14F-4D97-AF65-F5344CB8AC3E}">
        <p14:creationId xmlns:p14="http://schemas.microsoft.com/office/powerpoint/2010/main" val="16811906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err="1" smtClean="0"/>
              <a:t>sed</a:t>
            </a:r>
            <a:r>
              <a:rPr lang="en-US" sz="1400" dirty="0" smtClean="0"/>
              <a:t> -n 's/pattern/&amp;/p' &lt;file  == grep pattern</a:t>
            </a:r>
            <a:br>
              <a:rPr lang="en-US" sz="1400" dirty="0"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BE04C-4AC9-4378-BC64-D660DA0CDE91}" type="slidenum">
              <a:rPr lang="en-US" smtClean="0"/>
              <a:t>57</a:t>
            </a:fld>
            <a:endParaRPr lang="en-US"/>
          </a:p>
        </p:txBody>
      </p:sp>
    </p:spTree>
    <p:extLst>
      <p:ext uri="{BB962C8B-B14F-4D97-AF65-F5344CB8AC3E}">
        <p14:creationId xmlns:p14="http://schemas.microsoft.com/office/powerpoint/2010/main" val="3281927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t>TEST_LINES2="one </a:t>
            </a:r>
            <a:r>
              <a:rPr lang="en-US" sz="1400" dirty="0" err="1" smtClean="0"/>
              <a:t>one</a:t>
            </a:r>
            <a:r>
              <a:rPr lang="en-US" sz="1400" dirty="0" smtClean="0"/>
              <a:t> two three, one two </a:t>
            </a:r>
            <a:r>
              <a:rPr lang="en-US" sz="1400" dirty="0" err="1" smtClean="0"/>
              <a:t>two</a:t>
            </a:r>
            <a:r>
              <a:rPr lang="en-US" sz="1400" dirty="0" smtClean="0"/>
              <a:t> three two \</a:t>
            </a:r>
            <a:r>
              <a:rPr lang="en-US" sz="1400" dirty="0" err="1" smtClean="0"/>
              <a:t>nfour</a:t>
            </a:r>
            <a:r>
              <a:rPr lang="en-US" sz="1400" dirty="0" smtClean="0"/>
              <a:t> three two one\none hundred“</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BE04C-4AC9-4378-BC64-D660DA0CDE91}" type="slidenum">
              <a:rPr lang="en-US" smtClean="0"/>
              <a:t>58</a:t>
            </a:fld>
            <a:endParaRPr lang="en-US"/>
          </a:p>
        </p:txBody>
      </p:sp>
    </p:spTree>
    <p:extLst>
      <p:ext uri="{BB962C8B-B14F-4D97-AF65-F5344CB8AC3E}">
        <p14:creationId xmlns:p14="http://schemas.microsoft.com/office/powerpoint/2010/main" val="22688193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1) grep -E "3[0-9]{2}|7[0-9]7" optd_aircraft.csv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2) cat optd_airlines.csv | cut -d "^" -f 8 | grep -E "(.)+Air|(.)+airlines|^Aero"|</a:t>
            </a:r>
            <a:r>
              <a:rPr lang="en-US" dirty="0" err="1" smtClean="0"/>
              <a:t>wc</a:t>
            </a:r>
            <a:r>
              <a:rPr lang="en-US" dirty="0" smtClean="0"/>
              <a:t> –l</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3) cat optd_airlines.csv | cut -d "^" -f 3 | grep -E "1[8-9][0-5][0-9]"| </a:t>
            </a:r>
            <a:r>
              <a:rPr lang="en-US" dirty="0" err="1" smtClean="0"/>
              <a:t>wc</a:t>
            </a:r>
            <a:r>
              <a:rPr lang="en-US" dirty="0" smtClean="0"/>
              <a:t> –l</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4) cat optd_airlines.csv | cut -d "^" -f 8,14 | sort -t "^" -k 2nr,2 |head -1</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5) cat optd_airlines.csv | cut -d "^" -f 10 | grep -E "[^\^\n]"| sort | </a:t>
            </a:r>
            <a:r>
              <a:rPr lang="en-US" dirty="0" err="1" smtClean="0"/>
              <a:t>uniq</a:t>
            </a:r>
            <a:r>
              <a:rPr lang="en-US" dirty="0" smtClean="0"/>
              <a:t> -c |sort -</a:t>
            </a:r>
            <a:r>
              <a:rPr lang="en-US" dirty="0" err="1" smtClean="0"/>
              <a:t>nr</a:t>
            </a:r>
            <a:r>
              <a:rPr lang="en-US" dirty="0" smtClean="0"/>
              <a:t> | head -1</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ACBE04C-4AC9-4378-BC64-D660DA0CDE91}" type="slidenum">
              <a:rPr lang="en-US" smtClean="0"/>
              <a:t>59</a:t>
            </a:fld>
            <a:endParaRPr lang="en-US"/>
          </a:p>
        </p:txBody>
      </p:sp>
    </p:spTree>
    <p:extLst>
      <p:ext uri="{BB962C8B-B14F-4D97-AF65-F5344CB8AC3E}">
        <p14:creationId xmlns:p14="http://schemas.microsoft.com/office/powerpoint/2010/main" val="10696995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6) paste &lt;(</a:t>
            </a:r>
            <a:r>
              <a:rPr lang="en-US" dirty="0" err="1" smtClean="0"/>
              <a:t>seq</a:t>
            </a:r>
            <a:r>
              <a:rPr lang="en-US" dirty="0" smtClean="0"/>
              <a:t> 110) &lt;(</a:t>
            </a:r>
            <a:r>
              <a:rPr lang="en-US" dirty="0" err="1" smtClean="0"/>
              <a:t>zcat</a:t>
            </a:r>
            <a:r>
              <a:rPr lang="en-US" dirty="0" smtClean="0"/>
              <a:t> ./On_Time_On_Time_Performance_2015_1.zip  | head -n 1 | </a:t>
            </a:r>
            <a:r>
              <a:rPr lang="en-US" dirty="0" err="1" smtClean="0"/>
              <a:t>tr</a:t>
            </a:r>
            <a:r>
              <a:rPr lang="en-US" dirty="0" smtClean="0"/>
              <a:t> "," "\n")|grep -</a:t>
            </a:r>
            <a:r>
              <a:rPr lang="en-US" dirty="0" err="1" smtClean="0"/>
              <a:t>i</a:t>
            </a:r>
            <a:r>
              <a:rPr lang="en-US" dirty="0" smtClean="0"/>
              <a:t> "carrier"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7) paste &lt;(</a:t>
            </a:r>
            <a:r>
              <a:rPr lang="en-US" dirty="0" err="1" smtClean="0"/>
              <a:t>seq</a:t>
            </a:r>
            <a:r>
              <a:rPr lang="en-US" dirty="0" smtClean="0"/>
              <a:t> 110) &lt;(</a:t>
            </a:r>
            <a:r>
              <a:rPr lang="en-US" dirty="0" err="1" smtClean="0"/>
              <a:t>zcat</a:t>
            </a:r>
            <a:r>
              <a:rPr lang="en-US" dirty="0" smtClean="0"/>
              <a:t> ./On_Time_On_Time_Performance_2015_1.zip  | head -n 1 | </a:t>
            </a:r>
            <a:r>
              <a:rPr lang="en-US" dirty="0" err="1" smtClean="0"/>
              <a:t>tr</a:t>
            </a:r>
            <a:r>
              <a:rPr lang="en-US" dirty="0" smtClean="0"/>
              <a:t> "," "\n") &lt;(</a:t>
            </a:r>
            <a:r>
              <a:rPr lang="en-US" dirty="0" err="1" smtClean="0"/>
              <a:t>zcat</a:t>
            </a:r>
            <a:r>
              <a:rPr lang="en-US" dirty="0" smtClean="0"/>
              <a:t> ./On_Time_On_Time_Performance_2015_1.zip  | head -n 2 | tail -1 | </a:t>
            </a:r>
            <a:r>
              <a:rPr lang="en-US" dirty="0" err="1" smtClean="0"/>
              <a:t>tr</a:t>
            </a:r>
            <a:r>
              <a:rPr lang="en-US" dirty="0" smtClean="0"/>
              <a:t> "," "\n")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8) paste &lt;(</a:t>
            </a:r>
            <a:r>
              <a:rPr lang="en-US" dirty="0" err="1" smtClean="0"/>
              <a:t>seq</a:t>
            </a:r>
            <a:r>
              <a:rPr lang="en-US" dirty="0" smtClean="0"/>
              <a:t> 110) &lt;(</a:t>
            </a:r>
            <a:r>
              <a:rPr lang="en-US" dirty="0" err="1" smtClean="0"/>
              <a:t>zcat</a:t>
            </a:r>
            <a:r>
              <a:rPr lang="en-US" dirty="0" smtClean="0"/>
              <a:t> ./T100_SEGMENT_ALL_CARRIER_2015.zip  | head -n 1 | </a:t>
            </a:r>
            <a:r>
              <a:rPr lang="en-US" dirty="0" err="1" smtClean="0"/>
              <a:t>tr</a:t>
            </a:r>
            <a:r>
              <a:rPr lang="en-US" dirty="0" smtClean="0"/>
              <a:t> "," "\n")|grep -</a:t>
            </a:r>
            <a:r>
              <a:rPr lang="en-US" dirty="0" err="1" smtClean="0"/>
              <a:t>i</a:t>
            </a:r>
            <a:r>
              <a:rPr lang="en-US" dirty="0" smtClean="0"/>
              <a:t> "des“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 paste &lt;(</a:t>
            </a:r>
            <a:r>
              <a:rPr lang="en-US" dirty="0" err="1" smtClean="0"/>
              <a:t>seq</a:t>
            </a:r>
            <a:r>
              <a:rPr lang="en-US" dirty="0" smtClean="0"/>
              <a:t> 110) &lt;(</a:t>
            </a:r>
            <a:r>
              <a:rPr lang="en-US" dirty="0" err="1" smtClean="0"/>
              <a:t>zcat</a:t>
            </a:r>
            <a:r>
              <a:rPr lang="en-US" dirty="0" smtClean="0"/>
              <a:t> ./T100_SEGMENT_ALL_CARRIER_2015.zip  | head -n 1 | </a:t>
            </a:r>
            <a:r>
              <a:rPr lang="en-US" dirty="0" err="1" smtClean="0"/>
              <a:t>tr</a:t>
            </a:r>
            <a:r>
              <a:rPr lang="en-US" dirty="0" smtClean="0"/>
              <a:t> "," "\n")|grep -</a:t>
            </a:r>
            <a:r>
              <a:rPr lang="en-US" dirty="0" err="1" smtClean="0"/>
              <a:t>i</a:t>
            </a:r>
            <a:r>
              <a:rPr lang="en-US" dirty="0" smtClean="0"/>
              <a:t> "air“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 paste &lt;(</a:t>
            </a:r>
            <a:r>
              <a:rPr lang="en-US" dirty="0" err="1" smtClean="0"/>
              <a:t>seq</a:t>
            </a:r>
            <a:r>
              <a:rPr lang="en-US" dirty="0" smtClean="0"/>
              <a:t> 110) &lt;(</a:t>
            </a:r>
            <a:r>
              <a:rPr lang="en-US" dirty="0" err="1" smtClean="0"/>
              <a:t>zcat</a:t>
            </a:r>
            <a:r>
              <a:rPr lang="en-US" dirty="0" smtClean="0"/>
              <a:t> ./T100_SEGMENT_ALL_CARRIER_2015.zip  | head -n 1 | </a:t>
            </a:r>
            <a:r>
              <a:rPr lang="en-US" dirty="0" err="1" smtClean="0"/>
              <a:t>tr</a:t>
            </a:r>
            <a:r>
              <a:rPr lang="en-US" dirty="0" smtClean="0"/>
              <a:t> "," "\n")|grep -</a:t>
            </a:r>
            <a:r>
              <a:rPr lang="en-US" dirty="0" err="1" smtClean="0"/>
              <a:t>Ei</a:t>
            </a:r>
            <a:r>
              <a:rPr lang="en-US" dirty="0" smtClean="0"/>
              <a:t> "</a:t>
            </a:r>
            <a:r>
              <a:rPr lang="en-US" dirty="0" err="1" smtClean="0"/>
              <a:t>des|car|air</a:t>
            </a:r>
            <a:r>
              <a:rPr lang="en-US"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^\".*\",[0-9]+$</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err="1" smtClean="0"/>
              <a:t>sed</a:t>
            </a:r>
            <a:r>
              <a:rPr lang="en-US" dirty="0" smtClean="0"/>
              <a:t> -E '/^\".*\",[0-9]+$/d‘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cat ./914310910_T_T100_SEGMENT_ALL_CARRIER_2014_All.csv | cut -d "," -f 17,35| sort -u | </a:t>
            </a:r>
            <a:r>
              <a:rPr lang="en-US" dirty="0" err="1" smtClean="0"/>
              <a:t>sed</a:t>
            </a:r>
            <a:r>
              <a:rPr lang="en-US" dirty="0" smtClean="0"/>
              <a:t> -E '/^\".*\",[0-9]+$/d' | cut -d "," -f 1 | </a:t>
            </a:r>
            <a:r>
              <a:rPr lang="en-US" dirty="0" err="1" smtClean="0"/>
              <a:t>uniq</a:t>
            </a:r>
            <a:r>
              <a:rPr lang="en-US" dirty="0" smtClean="0"/>
              <a:t> -c -d | sort -</a:t>
            </a:r>
            <a:r>
              <a:rPr lang="en-US" dirty="0" err="1" smtClean="0"/>
              <a:t>nr</a:t>
            </a:r>
            <a:r>
              <a:rPr lang="en-US" dirty="0" smtClean="0"/>
              <a:t> | head</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ACBE04C-4AC9-4378-BC64-D660DA0CDE91}" type="slidenum">
              <a:rPr lang="en-US" smtClean="0"/>
              <a:t>60</a:t>
            </a:fld>
            <a:endParaRPr lang="en-US"/>
          </a:p>
        </p:txBody>
      </p:sp>
    </p:spTree>
    <p:extLst>
      <p:ext uri="{BB962C8B-B14F-4D97-AF65-F5344CB8AC3E}">
        <p14:creationId xmlns:p14="http://schemas.microsoft.com/office/powerpoint/2010/main" val="1599594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Distribution:</a:t>
            </a:r>
          </a:p>
          <a:p>
            <a:r>
              <a:rPr lang="en-US" dirty="0" smtClean="0"/>
              <a:t>cat /</a:t>
            </a:r>
            <a:r>
              <a:rPr lang="en-US" dirty="0" err="1" smtClean="0"/>
              <a:t>etc</a:t>
            </a:r>
            <a:r>
              <a:rPr lang="en-US" dirty="0" smtClean="0"/>
              <a:t>/*-release</a:t>
            </a:r>
          </a:p>
          <a:p>
            <a:endParaRPr lang="en-US" dirty="0" smtClean="0"/>
          </a:p>
          <a:p>
            <a:r>
              <a:rPr lang="en-US" dirty="0" smtClean="0"/>
              <a:t>Kernel:</a:t>
            </a:r>
          </a:p>
          <a:p>
            <a:r>
              <a:rPr lang="en-US" sz="1200" b="0" i="0" kern="1200" dirty="0" err="1" smtClean="0">
                <a:solidFill>
                  <a:schemeClr val="tx1"/>
                </a:solidFill>
                <a:effectLst/>
                <a:latin typeface="+mn-lt"/>
                <a:ea typeface="+mn-ea"/>
                <a:cs typeface="+mn-cs"/>
              </a:rPr>
              <a:t>uname</a:t>
            </a:r>
            <a:r>
              <a:rPr lang="en-US" sz="1200" b="0" i="0" kern="1200" dirty="0" smtClean="0">
                <a:solidFill>
                  <a:schemeClr val="tx1"/>
                </a:solidFill>
                <a:effectLst/>
                <a:latin typeface="+mn-lt"/>
                <a:ea typeface="+mn-ea"/>
                <a:cs typeface="+mn-cs"/>
              </a:rPr>
              <a:t> –a</a:t>
            </a:r>
          </a:p>
          <a:p>
            <a:r>
              <a:rPr lang="en-US" sz="1200" b="0" i="0" kern="1200" dirty="0" err="1" smtClean="0">
                <a:solidFill>
                  <a:schemeClr val="tx1"/>
                </a:solidFill>
                <a:effectLst/>
                <a:latin typeface="+mn-lt"/>
                <a:ea typeface="+mn-ea"/>
                <a:cs typeface="+mn-cs"/>
              </a:rPr>
              <a:t>uname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mrs</a:t>
            </a:r>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9</a:t>
            </a:fld>
            <a:endParaRPr lang="en-US"/>
          </a:p>
        </p:txBody>
      </p:sp>
    </p:spTree>
    <p:extLst>
      <p:ext uri="{BB962C8B-B14F-4D97-AF65-F5344CB8AC3E}">
        <p14:creationId xmlns:p14="http://schemas.microsoft.com/office/powerpoint/2010/main" val="15459346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http://linux.101hacks.com/unix/expr/</a:t>
            </a:r>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61</a:t>
            </a:fld>
            <a:endParaRPr lang="en-US"/>
          </a:p>
        </p:txBody>
      </p:sp>
    </p:spTree>
    <p:extLst>
      <p:ext uri="{BB962C8B-B14F-4D97-AF65-F5344CB8AC3E}">
        <p14:creationId xmlns:p14="http://schemas.microsoft.com/office/powerpoint/2010/main" val="23685839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a:t>
            </a:r>
            <a:r>
              <a:rPr lang="en-US" baseline="0" dirty="0" smtClean="0"/>
              <a:t> are alias?</a:t>
            </a:r>
          </a:p>
          <a:p>
            <a:endParaRPr lang="en-US" dirty="0" smtClean="0"/>
          </a:p>
          <a:p>
            <a:r>
              <a:rPr lang="en-US" dirty="0" smtClean="0"/>
              <a:t>ls,</a:t>
            </a:r>
            <a:r>
              <a:rPr lang="en-US" baseline="0" dirty="0" smtClean="0"/>
              <a:t> </a:t>
            </a:r>
            <a:r>
              <a:rPr lang="en-US" baseline="0" dirty="0" err="1" smtClean="0"/>
              <a:t>ll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62</a:t>
            </a:fld>
            <a:endParaRPr lang="en-US"/>
          </a:p>
        </p:txBody>
      </p:sp>
    </p:spTree>
    <p:extLst>
      <p:ext uri="{BB962C8B-B14F-4D97-AF65-F5344CB8AC3E}">
        <p14:creationId xmlns:p14="http://schemas.microsoft.com/office/powerpoint/2010/main" val="20258070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bzcat</a:t>
            </a:r>
            <a:r>
              <a:rPr lang="en-US" dirty="0" smtClean="0"/>
              <a:t> | less –S </a:t>
            </a:r>
          </a:p>
          <a:p>
            <a:r>
              <a:rPr lang="en-US" dirty="0" smtClean="0"/>
              <a:t>head .. </a:t>
            </a:r>
            <a:r>
              <a:rPr lang="en-US" dirty="0" err="1" smtClean="0"/>
              <a:t>descomprime</a:t>
            </a:r>
            <a:r>
              <a:rPr lang="en-US" dirty="0" smtClean="0"/>
              <a:t> </a:t>
            </a:r>
            <a:r>
              <a:rPr lang="en-US" dirty="0" err="1" smtClean="0"/>
              <a:t>llega</a:t>
            </a:r>
            <a:r>
              <a:rPr lang="en-US" dirty="0" smtClean="0"/>
              <a:t> a 10 y stop </a:t>
            </a:r>
          </a:p>
          <a:p>
            <a:r>
              <a:rPr lang="en-US" dirty="0" smtClean="0"/>
              <a:t>tail... </a:t>
            </a:r>
            <a:r>
              <a:rPr lang="en-US" dirty="0" err="1" smtClean="0"/>
              <a:t>descomprimdo</a:t>
            </a:r>
            <a:r>
              <a:rPr lang="en-US" dirty="0" smtClean="0"/>
              <a:t> hasta</a:t>
            </a:r>
            <a:r>
              <a:rPr lang="en-US" baseline="0" dirty="0" smtClean="0"/>
              <a:t> final-10</a:t>
            </a:r>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63</a:t>
            </a:fld>
            <a:endParaRPr lang="en-US"/>
          </a:p>
        </p:txBody>
      </p:sp>
    </p:spTree>
    <p:extLst>
      <p:ext uri="{BB962C8B-B14F-4D97-AF65-F5344CB8AC3E}">
        <p14:creationId xmlns:p14="http://schemas.microsoft.com/office/powerpoint/2010/main" val="17932684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64</a:t>
            </a:fld>
            <a:endParaRPr lang="en-US"/>
          </a:p>
        </p:txBody>
      </p:sp>
    </p:spTree>
    <p:extLst>
      <p:ext uri="{BB962C8B-B14F-4D97-AF65-F5344CB8AC3E}">
        <p14:creationId xmlns:p14="http://schemas.microsoft.com/office/powerpoint/2010/main" val="25834479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65</a:t>
            </a:fld>
            <a:endParaRPr lang="en-US"/>
          </a:p>
        </p:txBody>
      </p:sp>
    </p:spTree>
    <p:extLst>
      <p:ext uri="{BB962C8B-B14F-4D97-AF65-F5344CB8AC3E}">
        <p14:creationId xmlns:p14="http://schemas.microsoft.com/office/powerpoint/2010/main" val="25980123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a:t>
            </a:r>
            <a:r>
              <a:rPr lang="en-US" baseline="0" dirty="0" smtClean="0"/>
              <a:t> are alias?</a:t>
            </a:r>
          </a:p>
          <a:p>
            <a:endParaRPr lang="en-US" dirty="0" smtClean="0"/>
          </a:p>
          <a:p>
            <a:r>
              <a:rPr lang="en-US" dirty="0" smtClean="0"/>
              <a:t>ls,</a:t>
            </a:r>
            <a:r>
              <a:rPr lang="en-US" baseline="0" dirty="0" smtClean="0"/>
              <a:t> </a:t>
            </a:r>
            <a:r>
              <a:rPr lang="en-US" baseline="0" dirty="0" err="1" smtClean="0"/>
              <a:t>ll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66</a:t>
            </a:fld>
            <a:endParaRPr lang="en-US"/>
          </a:p>
        </p:txBody>
      </p:sp>
    </p:spTree>
    <p:extLst>
      <p:ext uri="{BB962C8B-B14F-4D97-AF65-F5344CB8AC3E}">
        <p14:creationId xmlns:p14="http://schemas.microsoft.com/office/powerpoint/2010/main" val="28312879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a:t>
            </a:r>
            <a:r>
              <a:rPr lang="en-US" baseline="0" dirty="0" smtClean="0"/>
              <a:t> are alias?</a:t>
            </a:r>
          </a:p>
          <a:p>
            <a:endParaRPr lang="en-US" dirty="0" smtClean="0"/>
          </a:p>
          <a:p>
            <a:r>
              <a:rPr lang="en-US" dirty="0" smtClean="0"/>
              <a:t>ls,</a:t>
            </a:r>
            <a:r>
              <a:rPr lang="en-US" baseline="0" dirty="0" smtClean="0"/>
              <a:t> </a:t>
            </a:r>
            <a:r>
              <a:rPr lang="en-US" baseline="0" dirty="0" err="1" smtClean="0"/>
              <a:t>ll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67</a:t>
            </a:fld>
            <a:endParaRPr lang="en-US"/>
          </a:p>
        </p:txBody>
      </p:sp>
    </p:spTree>
    <p:extLst>
      <p:ext uri="{BB962C8B-B14F-4D97-AF65-F5344CB8AC3E}">
        <p14:creationId xmlns:p14="http://schemas.microsoft.com/office/powerpoint/2010/main" val="2687018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68</a:t>
            </a:fld>
            <a:endParaRPr lang="en-US"/>
          </a:p>
        </p:txBody>
      </p:sp>
    </p:spTree>
    <p:extLst>
      <p:ext uri="{BB962C8B-B14F-4D97-AF65-F5344CB8AC3E}">
        <p14:creationId xmlns:p14="http://schemas.microsoft.com/office/powerpoint/2010/main" val="37868145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'$0' will give you 'current' shell</a:t>
            </a:r>
            <a:br>
              <a:rPr lang="en-US" sz="1200" dirty="0" smtClean="0"/>
            </a:br>
            <a:r>
              <a:rPr lang="en-US" sz="1200" dirty="0" smtClean="0"/>
              <a:t>'$SHELL' will give you your 'login' shell</a:t>
            </a:r>
          </a:p>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70</a:t>
            </a:fld>
            <a:endParaRPr lang="en-US"/>
          </a:p>
        </p:txBody>
      </p:sp>
    </p:spTree>
    <p:extLst>
      <p:ext uri="{BB962C8B-B14F-4D97-AF65-F5344CB8AC3E}">
        <p14:creationId xmlns:p14="http://schemas.microsoft.com/office/powerpoint/2010/main" val="1763528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http://regexr.com/</a:t>
            </a:r>
            <a:endParaRPr lang="en-US" dirty="0" smtClean="0"/>
          </a:p>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71</a:t>
            </a:fld>
            <a:endParaRPr lang="en-US"/>
          </a:p>
        </p:txBody>
      </p:sp>
    </p:spTree>
    <p:extLst>
      <p:ext uri="{BB962C8B-B14F-4D97-AF65-F5344CB8AC3E}">
        <p14:creationId xmlns:p14="http://schemas.microsoft.com/office/powerpoint/2010/main" val="4253701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a:t>
            </a:r>
            <a:r>
              <a:rPr lang="en-US" dirty="0" smtClean="0"/>
              <a:t>type -a </a:t>
            </a:r>
            <a:r>
              <a:rPr lang="en-US" dirty="0" err="1" smtClean="0"/>
              <a:t>pwd</a:t>
            </a:r>
            <a:endParaRPr lang="en-US" dirty="0" smtClean="0"/>
          </a:p>
          <a:p>
            <a:r>
              <a:rPr lang="en-US" dirty="0" err="1" smtClean="0"/>
              <a:t>pwd</a:t>
            </a:r>
            <a:r>
              <a:rPr lang="en-US" dirty="0" smtClean="0"/>
              <a:t> is a shell </a:t>
            </a:r>
            <a:r>
              <a:rPr lang="en-US" dirty="0" err="1" smtClean="0"/>
              <a:t>builtin</a:t>
            </a:r>
            <a:endParaRPr lang="en-US" dirty="0" smtClean="0"/>
          </a:p>
          <a:p>
            <a:r>
              <a:rPr lang="en-US" dirty="0" err="1" smtClean="0"/>
              <a:t>pwd</a:t>
            </a:r>
            <a:r>
              <a:rPr lang="en-US" dirty="0" smtClean="0"/>
              <a:t> is /bin/</a:t>
            </a:r>
            <a:r>
              <a:rPr lang="en-US" dirty="0" err="1" smtClean="0"/>
              <a:t>pwd</a:t>
            </a:r>
            <a:endParaRPr lang="en-US" dirty="0" smtClean="0"/>
          </a:p>
          <a:p>
            <a:endParaRPr lang="en-US" dirty="0" smtClean="0"/>
          </a:p>
          <a:p>
            <a:r>
              <a:rPr lang="en-US" dirty="0" smtClean="0"/>
              <a:t>the first reported command-line tool is used when you type </a:t>
            </a:r>
            <a:r>
              <a:rPr lang="en-US" dirty="0" err="1" smtClean="0"/>
              <a:t>pwd</a:t>
            </a:r>
            <a:endParaRPr lang="en-US" dirty="0" smtClean="0"/>
          </a:p>
          <a:p>
            <a:endParaRPr lang="en-US" dirty="0" smtClean="0"/>
          </a:p>
          <a:p>
            <a:endParaRPr lang="en-US" dirty="0" smtClean="0"/>
          </a:p>
          <a:p>
            <a:r>
              <a:rPr lang="en-US" b="1" dirty="0" smtClean="0"/>
              <a:t>$ </a:t>
            </a:r>
            <a:r>
              <a:rPr lang="en-US" dirty="0" smtClean="0"/>
              <a:t>type -a cd</a:t>
            </a:r>
          </a:p>
          <a:p>
            <a:r>
              <a:rPr lang="en-US" dirty="0" smtClean="0"/>
              <a:t>cd is a shell </a:t>
            </a:r>
            <a:r>
              <a:rPr lang="en-US" dirty="0" err="1" smtClean="0"/>
              <a:t>builtin</a:t>
            </a:r>
            <a:endParaRPr lang="en-US" dirty="0" smtClean="0"/>
          </a:p>
          <a:p>
            <a:r>
              <a:rPr lang="en-US" b="1" dirty="0" smtClean="0"/>
              <a:t>$ </a:t>
            </a:r>
            <a:r>
              <a:rPr lang="en-US" dirty="0" smtClean="0"/>
              <a:t>type </a:t>
            </a:r>
            <a:r>
              <a:rPr lang="en-US" dirty="0" err="1" smtClean="0"/>
              <a:t>ll</a:t>
            </a:r>
            <a:endParaRPr lang="en-US" dirty="0" smtClean="0"/>
          </a:p>
          <a:p>
            <a:r>
              <a:rPr lang="en-US" dirty="0" err="1" smtClean="0"/>
              <a:t>ll</a:t>
            </a:r>
            <a:r>
              <a:rPr lang="en-US" dirty="0" smtClean="0"/>
              <a:t> is an alias for ls –</a:t>
            </a:r>
            <a:r>
              <a:rPr lang="en-US" dirty="0" err="1" smtClean="0"/>
              <a:t>lhX</a:t>
            </a:r>
            <a:endParaRPr lang="en-US" dirty="0" smtClean="0"/>
          </a:p>
          <a:p>
            <a:r>
              <a:rPr lang="en-US" dirty="0" smtClean="0"/>
              <a:t>type -a </a:t>
            </a:r>
            <a:r>
              <a:rPr lang="en-US" dirty="0" err="1" smtClean="0"/>
              <a:t>chmod</a:t>
            </a:r>
            <a:r>
              <a:rPr lang="en-US" dirty="0" smtClean="0"/>
              <a:t>                                                                                                                                     </a:t>
            </a:r>
            <a:r>
              <a:rPr lang="en-US" dirty="0" err="1" smtClean="0"/>
              <a:t>chmod</a:t>
            </a:r>
            <a:r>
              <a:rPr lang="en-US" dirty="0" smtClean="0"/>
              <a:t> is /bin/</a:t>
            </a:r>
            <a:r>
              <a:rPr lang="en-US" dirty="0" err="1" smtClean="0"/>
              <a:t>chmod</a:t>
            </a:r>
            <a:endParaRPr lang="en-US" dirty="0" smtClean="0"/>
          </a:p>
          <a:p>
            <a:r>
              <a:rPr lang="en-US" dirty="0" err="1" smtClean="0"/>
              <a:t>chmod</a:t>
            </a:r>
            <a:r>
              <a:rPr lang="en-US" dirty="0" smtClean="0"/>
              <a:t> is /</a:t>
            </a:r>
            <a:r>
              <a:rPr lang="en-US" dirty="0" err="1" smtClean="0"/>
              <a:t>usr</a:t>
            </a:r>
            <a:r>
              <a:rPr lang="en-US" dirty="0" smtClean="0"/>
              <a:t>/bin/</a:t>
            </a:r>
            <a:r>
              <a:rPr lang="en-US" dirty="0" err="1" smtClean="0"/>
              <a:t>chmod</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12</a:t>
            </a:fld>
            <a:endParaRPr lang="en-US"/>
          </a:p>
        </p:txBody>
      </p:sp>
    </p:spTree>
    <p:extLst>
      <p:ext uri="{BB962C8B-B14F-4D97-AF65-F5344CB8AC3E}">
        <p14:creationId xmlns:p14="http://schemas.microsoft.com/office/powerpoint/2010/main" val="32021392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#!/bin/</a:t>
            </a:r>
            <a:r>
              <a:rPr lang="en-US" sz="1200" kern="1200" dirty="0" err="1" smtClean="0">
                <a:solidFill>
                  <a:schemeClr val="tx1"/>
                </a:solidFill>
                <a:effectLst/>
                <a:latin typeface="+mn-lt"/>
                <a:ea typeface="+mn-ea"/>
                <a:cs typeface="+mn-cs"/>
              </a:rPr>
              <a:t>sh</a:t>
            </a:r>
            <a:r>
              <a:rPr lang="en-US" dirty="0" smtClean="0">
                <a:effectLst/>
              </a:rPr>
              <a:t> </a:t>
            </a:r>
          </a:p>
          <a:p>
            <a:r>
              <a:rPr lang="en-US" dirty="0" smtClean="0">
                <a:effectLst/>
              </a:rPr>
              <a:t>a</a:t>
            </a:r>
            <a:r>
              <a:rPr lang="en-US" sz="1200" kern="1200" dirty="0" smtClean="0">
                <a:solidFill>
                  <a:schemeClr val="tx1"/>
                </a:solidFill>
                <a:effectLst/>
                <a:latin typeface="+mn-lt"/>
                <a:ea typeface="+mn-ea"/>
                <a:cs typeface="+mn-cs"/>
              </a:rPr>
              <a:t>=10</a:t>
            </a:r>
            <a:r>
              <a:rPr lang="en-US" dirty="0" smtClean="0">
                <a:effectLst/>
              </a:rPr>
              <a:t> </a:t>
            </a:r>
          </a:p>
          <a:p>
            <a:r>
              <a:rPr lang="en-US" dirty="0" smtClean="0">
                <a:effectLst/>
              </a:rPr>
              <a:t>b</a:t>
            </a:r>
            <a:r>
              <a:rPr lang="en-US" sz="1200" kern="1200" dirty="0" smtClean="0">
                <a:solidFill>
                  <a:schemeClr val="tx1"/>
                </a:solidFill>
                <a:effectLst/>
                <a:latin typeface="+mn-lt"/>
                <a:ea typeface="+mn-ea"/>
                <a:cs typeface="+mn-cs"/>
              </a:rPr>
              <a:t>=20</a:t>
            </a:r>
          </a:p>
          <a:p>
            <a:r>
              <a:rPr lang="en-US" sz="1200" kern="1200" dirty="0" smtClean="0">
                <a:solidFill>
                  <a:schemeClr val="tx1"/>
                </a:solidFill>
                <a:effectLst/>
                <a:latin typeface="+mn-lt"/>
                <a:ea typeface="+mn-ea"/>
                <a:cs typeface="+mn-cs"/>
              </a:rPr>
              <a:t>if</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 </a:t>
            </a:r>
            <a:r>
              <a:rPr lang="en-US" sz="1200" kern="1200" dirty="0" smtClean="0">
                <a:solidFill>
                  <a:schemeClr val="tx1"/>
                </a:solidFill>
                <a:effectLst/>
                <a:latin typeface="+mn-lt"/>
                <a:ea typeface="+mn-ea"/>
                <a:cs typeface="+mn-cs"/>
              </a:rPr>
              <a:t>==</a:t>
            </a:r>
            <a:r>
              <a:rPr lang="en-US" dirty="0" smtClean="0">
                <a:effectLst/>
              </a:rPr>
              <a:t> $b </a:t>
            </a:r>
            <a:r>
              <a:rPr lang="en-US" sz="1200" kern="1200" dirty="0" smtClean="0">
                <a:solidFill>
                  <a:schemeClr val="tx1"/>
                </a:solidFill>
                <a:effectLst/>
                <a:latin typeface="+mn-lt"/>
                <a:ea typeface="+mn-ea"/>
                <a:cs typeface="+mn-cs"/>
              </a:rPr>
              <a:t>]</a:t>
            </a:r>
            <a:r>
              <a:rPr lang="en-US" dirty="0" smtClean="0">
                <a:effectLst/>
              </a:rPr>
              <a:t> </a:t>
            </a:r>
          </a:p>
          <a:p>
            <a:r>
              <a:rPr lang="en-US" sz="1200" kern="1200" dirty="0" smtClean="0">
                <a:solidFill>
                  <a:schemeClr val="tx1"/>
                </a:solidFill>
                <a:effectLst/>
                <a:latin typeface="+mn-lt"/>
                <a:ea typeface="+mn-ea"/>
                <a:cs typeface="+mn-cs"/>
              </a:rPr>
              <a:t>then</a:t>
            </a:r>
            <a:r>
              <a:rPr lang="en-US" dirty="0" smtClean="0">
                <a:effectLst/>
              </a:rPr>
              <a:t> </a:t>
            </a:r>
          </a:p>
          <a:p>
            <a:r>
              <a:rPr lang="en-US" dirty="0" smtClean="0">
                <a:effectLst/>
              </a:rPr>
              <a:t>echo </a:t>
            </a:r>
            <a:r>
              <a:rPr lang="en-US" sz="1200" kern="1200" dirty="0" smtClean="0">
                <a:solidFill>
                  <a:schemeClr val="tx1"/>
                </a:solidFill>
                <a:effectLst/>
                <a:latin typeface="+mn-lt"/>
                <a:ea typeface="+mn-ea"/>
                <a:cs typeface="+mn-cs"/>
              </a:rPr>
              <a:t>"a is equal to b"</a:t>
            </a:r>
            <a:r>
              <a:rPr lang="en-US" dirty="0" smtClean="0">
                <a:effectLst/>
              </a:rPr>
              <a:t> </a:t>
            </a:r>
          </a:p>
          <a:p>
            <a:r>
              <a:rPr lang="en-US" sz="1200" kern="1200" dirty="0" err="1" smtClean="0">
                <a:solidFill>
                  <a:schemeClr val="tx1"/>
                </a:solidFill>
                <a:effectLst/>
                <a:latin typeface="+mn-lt"/>
                <a:ea typeface="+mn-ea"/>
                <a:cs typeface="+mn-cs"/>
              </a:rPr>
              <a:t>elif</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 </a:t>
            </a:r>
            <a:r>
              <a:rPr lang="en-US" sz="1200" kern="1200" dirty="0" smtClean="0">
                <a:solidFill>
                  <a:schemeClr val="tx1"/>
                </a:solidFill>
                <a:effectLst/>
                <a:latin typeface="+mn-lt"/>
                <a:ea typeface="+mn-ea"/>
                <a:cs typeface="+mn-cs"/>
              </a:rPr>
              <a:t>-</a:t>
            </a:r>
            <a:r>
              <a:rPr lang="en-US" dirty="0" err="1" smtClean="0">
                <a:effectLst/>
              </a:rPr>
              <a:t>gt</a:t>
            </a:r>
            <a:r>
              <a:rPr lang="en-US" dirty="0" smtClean="0">
                <a:effectLst/>
              </a:rPr>
              <a:t> $b </a:t>
            </a:r>
            <a:r>
              <a:rPr lang="en-US" sz="1200" kern="1200" dirty="0" smtClean="0">
                <a:solidFill>
                  <a:schemeClr val="tx1"/>
                </a:solidFill>
                <a:effectLst/>
                <a:latin typeface="+mn-lt"/>
                <a:ea typeface="+mn-ea"/>
                <a:cs typeface="+mn-cs"/>
              </a:rPr>
              <a:t>]</a:t>
            </a:r>
            <a:r>
              <a:rPr lang="en-US" dirty="0" smtClean="0">
                <a:effectLst/>
              </a:rPr>
              <a:t> </a:t>
            </a:r>
          </a:p>
          <a:p>
            <a:r>
              <a:rPr lang="en-US" sz="1200" kern="1200" dirty="0" smtClean="0">
                <a:solidFill>
                  <a:schemeClr val="tx1"/>
                </a:solidFill>
                <a:effectLst/>
                <a:latin typeface="+mn-lt"/>
                <a:ea typeface="+mn-ea"/>
                <a:cs typeface="+mn-cs"/>
              </a:rPr>
              <a:t>then</a:t>
            </a:r>
            <a:r>
              <a:rPr lang="en-US" dirty="0" smtClean="0">
                <a:effectLst/>
              </a:rPr>
              <a:t> </a:t>
            </a:r>
          </a:p>
          <a:p>
            <a:r>
              <a:rPr lang="en-US" dirty="0" smtClean="0">
                <a:effectLst/>
              </a:rPr>
              <a:t>echo </a:t>
            </a:r>
            <a:r>
              <a:rPr lang="en-US" sz="1200" kern="1200" dirty="0" smtClean="0">
                <a:solidFill>
                  <a:schemeClr val="tx1"/>
                </a:solidFill>
                <a:effectLst/>
                <a:latin typeface="+mn-lt"/>
                <a:ea typeface="+mn-ea"/>
                <a:cs typeface="+mn-cs"/>
              </a:rPr>
              <a:t>"a is greater than b"</a:t>
            </a:r>
            <a:r>
              <a:rPr lang="en-US" dirty="0" smtClean="0">
                <a:effectLst/>
              </a:rPr>
              <a:t> </a:t>
            </a:r>
          </a:p>
          <a:p>
            <a:r>
              <a:rPr lang="en-US" sz="1200" kern="1200" dirty="0" err="1" smtClean="0">
                <a:solidFill>
                  <a:schemeClr val="tx1"/>
                </a:solidFill>
                <a:effectLst/>
                <a:latin typeface="+mn-lt"/>
                <a:ea typeface="+mn-ea"/>
                <a:cs typeface="+mn-cs"/>
              </a:rPr>
              <a:t>elif</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 </a:t>
            </a:r>
            <a:r>
              <a:rPr lang="en-US" sz="1200" kern="1200" dirty="0" smtClean="0">
                <a:solidFill>
                  <a:schemeClr val="tx1"/>
                </a:solidFill>
                <a:effectLst/>
                <a:latin typeface="+mn-lt"/>
                <a:ea typeface="+mn-ea"/>
                <a:cs typeface="+mn-cs"/>
              </a:rPr>
              <a:t>-</a:t>
            </a:r>
            <a:r>
              <a:rPr lang="en-US" dirty="0" err="1" smtClean="0">
                <a:effectLst/>
              </a:rPr>
              <a:t>lt</a:t>
            </a:r>
            <a:r>
              <a:rPr lang="en-US" dirty="0" smtClean="0">
                <a:effectLst/>
              </a:rPr>
              <a:t> $b </a:t>
            </a:r>
            <a:r>
              <a:rPr lang="en-US" sz="1200" kern="1200" dirty="0" smtClean="0">
                <a:solidFill>
                  <a:schemeClr val="tx1"/>
                </a:solidFill>
                <a:effectLst/>
                <a:latin typeface="+mn-lt"/>
                <a:ea typeface="+mn-ea"/>
                <a:cs typeface="+mn-cs"/>
              </a:rPr>
              <a:t>]</a:t>
            </a:r>
            <a:r>
              <a:rPr lang="en-US" dirty="0" smtClean="0">
                <a:effectLst/>
              </a:rPr>
              <a:t> </a:t>
            </a:r>
          </a:p>
          <a:p>
            <a:r>
              <a:rPr lang="en-US" sz="1200" kern="1200" dirty="0" smtClean="0">
                <a:solidFill>
                  <a:schemeClr val="tx1"/>
                </a:solidFill>
                <a:effectLst/>
                <a:latin typeface="+mn-lt"/>
                <a:ea typeface="+mn-ea"/>
                <a:cs typeface="+mn-cs"/>
              </a:rPr>
              <a:t>then</a:t>
            </a:r>
            <a:r>
              <a:rPr lang="en-US" dirty="0" smtClean="0">
                <a:effectLst/>
              </a:rPr>
              <a:t> </a:t>
            </a:r>
          </a:p>
          <a:p>
            <a:r>
              <a:rPr lang="en-US" dirty="0" smtClean="0">
                <a:effectLst/>
              </a:rPr>
              <a:t>echo </a:t>
            </a:r>
            <a:r>
              <a:rPr lang="en-US" sz="1200" kern="1200" dirty="0" smtClean="0">
                <a:solidFill>
                  <a:schemeClr val="tx1"/>
                </a:solidFill>
                <a:effectLst/>
                <a:latin typeface="+mn-lt"/>
                <a:ea typeface="+mn-ea"/>
                <a:cs typeface="+mn-cs"/>
              </a:rPr>
              <a:t>"a is less than b"</a:t>
            </a:r>
            <a:r>
              <a:rPr lang="en-US" dirty="0" smtClean="0">
                <a:effectLst/>
              </a:rPr>
              <a:t> </a:t>
            </a:r>
          </a:p>
          <a:p>
            <a:r>
              <a:rPr lang="en-US" sz="1200" kern="1200" dirty="0" smtClean="0">
                <a:solidFill>
                  <a:schemeClr val="tx1"/>
                </a:solidFill>
                <a:effectLst/>
                <a:latin typeface="+mn-lt"/>
                <a:ea typeface="+mn-ea"/>
                <a:cs typeface="+mn-cs"/>
              </a:rPr>
              <a:t>else</a:t>
            </a:r>
            <a:r>
              <a:rPr lang="en-US" dirty="0" smtClean="0">
                <a:effectLst/>
              </a:rPr>
              <a:t> </a:t>
            </a:r>
          </a:p>
          <a:p>
            <a:r>
              <a:rPr lang="en-US" dirty="0" smtClean="0">
                <a:effectLst/>
              </a:rPr>
              <a:t>echo </a:t>
            </a:r>
            <a:r>
              <a:rPr lang="en-US" sz="1200" kern="1200" dirty="0" smtClean="0">
                <a:solidFill>
                  <a:schemeClr val="tx1"/>
                </a:solidFill>
                <a:effectLst/>
                <a:latin typeface="+mn-lt"/>
                <a:ea typeface="+mn-ea"/>
                <a:cs typeface="+mn-cs"/>
              </a:rPr>
              <a:t>"None of the condition met"</a:t>
            </a:r>
            <a:r>
              <a:rPr lang="en-US" dirty="0" smtClean="0">
                <a:effectLst/>
              </a:rPr>
              <a:t> </a:t>
            </a:r>
          </a:p>
          <a:p>
            <a:r>
              <a:rPr lang="en-US" sz="1200" kern="1200" dirty="0" smtClean="0">
                <a:solidFill>
                  <a:schemeClr val="tx1"/>
                </a:solidFill>
                <a:effectLst/>
                <a:latin typeface="+mn-lt"/>
                <a:ea typeface="+mn-ea"/>
                <a:cs typeface="+mn-cs"/>
              </a:rPr>
              <a:t>Fi</a:t>
            </a:r>
          </a:p>
          <a:p>
            <a:endParaRPr lang="en-US" sz="1200" kern="1200" dirty="0" smtClean="0">
              <a:solidFill>
                <a:schemeClr val="tx1"/>
              </a:solidFill>
              <a:effectLst/>
              <a:latin typeface="+mn-lt"/>
              <a:ea typeface="+mn-ea"/>
              <a:cs typeface="+mn-cs"/>
            </a:endParaRPr>
          </a:p>
          <a:p>
            <a:r>
              <a:rPr lang="en-US" dirty="0" smtClean="0"/>
              <a:t>http://www.tutorialspoint.com/unix/if-elif-statement.htm</a:t>
            </a:r>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72</a:t>
            </a:fld>
            <a:endParaRPr lang="en-US"/>
          </a:p>
        </p:txBody>
      </p:sp>
    </p:spTree>
    <p:extLst>
      <p:ext uri="{BB962C8B-B14F-4D97-AF65-F5344CB8AC3E}">
        <p14:creationId xmlns:p14="http://schemas.microsoft.com/office/powerpoint/2010/main" val="14283639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#!/bin/</a:t>
            </a:r>
            <a:r>
              <a:rPr lang="en-US" sz="1200" kern="1200" dirty="0" err="1" smtClean="0">
                <a:solidFill>
                  <a:schemeClr val="tx1"/>
                </a:solidFill>
                <a:effectLst/>
                <a:latin typeface="+mn-lt"/>
                <a:ea typeface="+mn-ea"/>
                <a:cs typeface="+mn-cs"/>
              </a:rPr>
              <a:t>sh</a:t>
            </a:r>
            <a:r>
              <a:rPr lang="en-US" dirty="0" smtClean="0">
                <a:effectLst/>
              </a:rPr>
              <a:t> </a:t>
            </a:r>
          </a:p>
          <a:p>
            <a:r>
              <a:rPr lang="en-US" dirty="0" smtClean="0">
                <a:effectLst/>
              </a:rPr>
              <a:t>a</a:t>
            </a:r>
            <a:r>
              <a:rPr lang="en-US" sz="1200" kern="1200" dirty="0" smtClean="0">
                <a:solidFill>
                  <a:schemeClr val="tx1"/>
                </a:solidFill>
                <a:effectLst/>
                <a:latin typeface="+mn-lt"/>
                <a:ea typeface="+mn-ea"/>
                <a:cs typeface="+mn-cs"/>
              </a:rPr>
              <a:t>=0</a:t>
            </a:r>
            <a:r>
              <a:rPr lang="en-US" dirty="0" smtClean="0">
                <a:effectLst/>
              </a:rPr>
              <a:t> </a:t>
            </a:r>
          </a:p>
          <a:p>
            <a:r>
              <a:rPr lang="en-US" sz="1200" kern="1200" dirty="0" smtClean="0">
                <a:solidFill>
                  <a:schemeClr val="tx1"/>
                </a:solidFill>
                <a:effectLst/>
                <a:latin typeface="+mn-lt"/>
                <a:ea typeface="+mn-ea"/>
                <a:cs typeface="+mn-cs"/>
              </a:rPr>
              <a:t>while</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"$a"</a:t>
            </a:r>
            <a:r>
              <a:rPr lang="en-US" dirty="0" smtClean="0">
                <a:effectLst/>
              </a:rPr>
              <a:t> </a:t>
            </a:r>
            <a:r>
              <a:rPr lang="en-US" sz="1200" kern="1200" dirty="0" smtClean="0">
                <a:solidFill>
                  <a:schemeClr val="tx1"/>
                </a:solidFill>
                <a:effectLst/>
                <a:latin typeface="+mn-lt"/>
                <a:ea typeface="+mn-ea"/>
                <a:cs typeface="+mn-cs"/>
              </a:rPr>
              <a:t>-</a:t>
            </a:r>
            <a:r>
              <a:rPr lang="en-US" dirty="0" err="1" smtClean="0">
                <a:effectLst/>
              </a:rPr>
              <a:t>lt</a:t>
            </a:r>
            <a:r>
              <a:rPr lang="en-US" dirty="0" smtClean="0">
                <a:effectLst/>
              </a:rPr>
              <a:t> </a:t>
            </a:r>
            <a:r>
              <a:rPr lang="en-US" sz="1200" kern="1200" dirty="0" smtClean="0">
                <a:solidFill>
                  <a:schemeClr val="tx1"/>
                </a:solidFill>
                <a:effectLst/>
                <a:latin typeface="+mn-lt"/>
                <a:ea typeface="+mn-ea"/>
                <a:cs typeface="+mn-cs"/>
              </a:rPr>
              <a:t>10</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 this is loop1</a:t>
            </a:r>
            <a:r>
              <a:rPr lang="en-US" dirty="0" smtClean="0">
                <a:effectLst/>
              </a:rPr>
              <a:t> </a:t>
            </a:r>
          </a:p>
          <a:p>
            <a:r>
              <a:rPr lang="en-US" sz="1200" kern="1200" dirty="0" smtClean="0">
                <a:solidFill>
                  <a:schemeClr val="tx1"/>
                </a:solidFill>
                <a:effectLst/>
                <a:latin typeface="+mn-lt"/>
                <a:ea typeface="+mn-ea"/>
                <a:cs typeface="+mn-cs"/>
              </a:rPr>
              <a:t>do</a:t>
            </a:r>
            <a:r>
              <a:rPr lang="en-US" dirty="0" smtClean="0">
                <a:effectLst/>
              </a:rPr>
              <a:t> </a:t>
            </a:r>
          </a:p>
          <a:p>
            <a:r>
              <a:rPr lang="en-US" dirty="0" smtClean="0">
                <a:effectLst/>
              </a:rPr>
              <a:t>	b</a:t>
            </a:r>
            <a:r>
              <a:rPr lang="en-US" sz="1200" kern="1200" dirty="0" smtClean="0">
                <a:solidFill>
                  <a:schemeClr val="tx1"/>
                </a:solidFill>
                <a:effectLst/>
                <a:latin typeface="+mn-lt"/>
                <a:ea typeface="+mn-ea"/>
                <a:cs typeface="+mn-cs"/>
              </a:rPr>
              <a:t>="$a"</a:t>
            </a:r>
            <a:r>
              <a:rPr lang="en-US" dirty="0" smtClean="0">
                <a:effectLst/>
              </a:rPr>
              <a:t> </a:t>
            </a:r>
          </a:p>
          <a:p>
            <a:r>
              <a:rPr lang="en-US" sz="1200" kern="1200" dirty="0" smtClean="0">
                <a:solidFill>
                  <a:schemeClr val="tx1"/>
                </a:solidFill>
                <a:effectLst/>
                <a:latin typeface="+mn-lt"/>
                <a:ea typeface="+mn-ea"/>
                <a:cs typeface="+mn-cs"/>
              </a:rPr>
              <a:t>	while</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"$b"</a:t>
            </a:r>
            <a:r>
              <a:rPr lang="en-US" dirty="0" smtClean="0">
                <a:effectLst/>
              </a:rPr>
              <a:t> </a:t>
            </a:r>
            <a:r>
              <a:rPr lang="en-US" sz="1200" kern="1200" dirty="0" smtClean="0">
                <a:solidFill>
                  <a:schemeClr val="tx1"/>
                </a:solidFill>
                <a:effectLst/>
                <a:latin typeface="+mn-lt"/>
                <a:ea typeface="+mn-ea"/>
                <a:cs typeface="+mn-cs"/>
              </a:rPr>
              <a:t>-</a:t>
            </a:r>
            <a:r>
              <a:rPr lang="en-US" dirty="0" err="1" smtClean="0">
                <a:effectLst/>
              </a:rPr>
              <a:t>ge</a:t>
            </a:r>
            <a:r>
              <a:rPr lang="en-US" dirty="0" smtClean="0">
                <a:effectLst/>
              </a:rPr>
              <a:t> </a:t>
            </a:r>
            <a:r>
              <a:rPr lang="en-US" sz="1200" kern="1200" dirty="0" smtClean="0">
                <a:solidFill>
                  <a:schemeClr val="tx1"/>
                </a:solidFill>
                <a:effectLst/>
                <a:latin typeface="+mn-lt"/>
                <a:ea typeface="+mn-ea"/>
                <a:cs typeface="+mn-cs"/>
              </a:rPr>
              <a:t>0</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 this is loop2</a:t>
            </a:r>
            <a:r>
              <a:rPr lang="en-US" dirty="0" smtClean="0">
                <a:effectLst/>
              </a:rPr>
              <a:t> </a:t>
            </a:r>
          </a:p>
          <a:p>
            <a:r>
              <a:rPr lang="en-US" sz="1200" kern="1200" dirty="0" smtClean="0">
                <a:solidFill>
                  <a:schemeClr val="tx1"/>
                </a:solidFill>
                <a:effectLst/>
                <a:latin typeface="+mn-lt"/>
                <a:ea typeface="+mn-ea"/>
                <a:cs typeface="+mn-cs"/>
              </a:rPr>
              <a:t>	do</a:t>
            </a:r>
            <a:r>
              <a:rPr lang="en-US" dirty="0" smtClean="0">
                <a:effectLst/>
              </a:rPr>
              <a:t> </a:t>
            </a:r>
          </a:p>
          <a:p>
            <a:r>
              <a:rPr lang="en-US" dirty="0" smtClean="0">
                <a:effectLst/>
              </a:rPr>
              <a:t>		echo </a:t>
            </a:r>
            <a:r>
              <a:rPr lang="en-US" sz="1200" kern="1200" dirty="0" smtClean="0">
                <a:solidFill>
                  <a:schemeClr val="tx1"/>
                </a:solidFill>
                <a:effectLst/>
                <a:latin typeface="+mn-lt"/>
                <a:ea typeface="+mn-ea"/>
                <a:cs typeface="+mn-cs"/>
              </a:rPr>
              <a:t>-</a:t>
            </a:r>
            <a:r>
              <a:rPr lang="en-US" dirty="0" smtClean="0">
                <a:effectLst/>
              </a:rPr>
              <a:t>n </a:t>
            </a:r>
            <a:r>
              <a:rPr lang="en-US" sz="1200" kern="1200" dirty="0" smtClean="0">
                <a:solidFill>
                  <a:schemeClr val="tx1"/>
                </a:solidFill>
                <a:effectLst/>
                <a:latin typeface="+mn-lt"/>
                <a:ea typeface="+mn-ea"/>
                <a:cs typeface="+mn-cs"/>
              </a:rPr>
              <a:t>"$b “</a:t>
            </a:r>
          </a:p>
          <a:p>
            <a:r>
              <a:rPr lang="en-US" sz="1200" kern="1200" dirty="0" smtClean="0">
                <a:solidFill>
                  <a:schemeClr val="tx1"/>
                </a:solidFill>
                <a:effectLst/>
                <a:latin typeface="+mn-lt"/>
                <a:ea typeface="+mn-ea"/>
                <a:cs typeface="+mn-cs"/>
              </a:rPr>
              <a:t>		</a:t>
            </a:r>
            <a:r>
              <a:rPr lang="en-US" dirty="0" smtClean="0">
                <a:effectLst/>
              </a:rPr>
              <a:t> b</a:t>
            </a:r>
            <a:r>
              <a:rPr lang="en-US" sz="1200" kern="1200" dirty="0" smtClean="0">
                <a:solidFill>
                  <a:schemeClr val="tx1"/>
                </a:solidFill>
                <a:effectLst/>
                <a:latin typeface="+mn-lt"/>
                <a:ea typeface="+mn-ea"/>
                <a:cs typeface="+mn-cs"/>
              </a:rPr>
              <a:t>=`expr $b - 1`</a:t>
            </a:r>
            <a:r>
              <a:rPr lang="en-US" dirty="0" smtClean="0">
                <a:effectLst/>
              </a:rPr>
              <a:t> </a:t>
            </a:r>
          </a:p>
          <a:p>
            <a:r>
              <a:rPr lang="en-US" sz="1200" kern="1200" dirty="0" smtClean="0">
                <a:solidFill>
                  <a:schemeClr val="tx1"/>
                </a:solidFill>
                <a:effectLst/>
                <a:latin typeface="+mn-lt"/>
                <a:ea typeface="+mn-ea"/>
                <a:cs typeface="+mn-cs"/>
              </a:rPr>
              <a:t>		done</a:t>
            </a:r>
            <a:r>
              <a:rPr lang="en-US" dirty="0" smtClean="0">
                <a:effectLst/>
              </a:rPr>
              <a:t> </a:t>
            </a:r>
          </a:p>
          <a:p>
            <a:r>
              <a:rPr lang="en-US" dirty="0" smtClean="0">
                <a:effectLst/>
              </a:rPr>
              <a:t>	echo </a:t>
            </a:r>
          </a:p>
          <a:p>
            <a:r>
              <a:rPr lang="en-US" dirty="0" smtClean="0">
                <a:effectLst/>
              </a:rPr>
              <a:t>	a</a:t>
            </a:r>
            <a:r>
              <a:rPr lang="en-US" sz="1200" kern="1200" dirty="0" smtClean="0">
                <a:solidFill>
                  <a:schemeClr val="tx1"/>
                </a:solidFill>
                <a:effectLst/>
                <a:latin typeface="+mn-lt"/>
                <a:ea typeface="+mn-ea"/>
                <a:cs typeface="+mn-cs"/>
              </a:rPr>
              <a:t>=`expr $a + 1`</a:t>
            </a:r>
            <a:r>
              <a:rPr lang="en-US" dirty="0" smtClean="0">
                <a:effectLst/>
              </a:rPr>
              <a:t> </a:t>
            </a:r>
          </a:p>
          <a:p>
            <a:r>
              <a:rPr lang="en-US" sz="1200" kern="1200" dirty="0" smtClean="0">
                <a:solidFill>
                  <a:schemeClr val="tx1"/>
                </a:solidFill>
                <a:effectLst/>
                <a:latin typeface="+mn-lt"/>
                <a:ea typeface="+mn-ea"/>
                <a:cs typeface="+mn-cs"/>
              </a:rPr>
              <a:t>done</a:t>
            </a:r>
          </a:p>
          <a:p>
            <a:endParaRPr lang="en-US" sz="1200" kern="1200" dirty="0" smtClean="0">
              <a:solidFill>
                <a:schemeClr val="tx1"/>
              </a:solidFill>
              <a:effectLst/>
              <a:latin typeface="+mn-lt"/>
              <a:ea typeface="+mn-ea"/>
              <a:cs typeface="+mn-cs"/>
            </a:endParaRPr>
          </a:p>
          <a:p>
            <a:r>
              <a:rPr lang="en-US" dirty="0" smtClean="0"/>
              <a:t>http://www.tutorialspoint.com/unix/while-loop.htm</a:t>
            </a:r>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73</a:t>
            </a:fld>
            <a:endParaRPr lang="en-US"/>
          </a:p>
        </p:txBody>
      </p:sp>
    </p:spTree>
    <p:extLst>
      <p:ext uri="{BB962C8B-B14F-4D97-AF65-F5344CB8AC3E}">
        <p14:creationId xmlns:p14="http://schemas.microsoft.com/office/powerpoint/2010/main" val="428240687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74</a:t>
            </a:fld>
            <a:endParaRPr lang="en-US"/>
          </a:p>
        </p:txBody>
      </p:sp>
    </p:spTree>
    <p:extLst>
      <p:ext uri="{BB962C8B-B14F-4D97-AF65-F5344CB8AC3E}">
        <p14:creationId xmlns:p14="http://schemas.microsoft.com/office/powerpoint/2010/main" val="3648245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#!/bin/</a:t>
            </a:r>
            <a:r>
              <a:rPr lang="en-US" sz="1200" kern="1200" dirty="0" err="1" smtClean="0">
                <a:solidFill>
                  <a:schemeClr val="tx1"/>
                </a:solidFill>
                <a:effectLst/>
                <a:latin typeface="+mn-lt"/>
                <a:ea typeface="+mn-ea"/>
                <a:cs typeface="+mn-cs"/>
              </a:rPr>
              <a:t>sh</a:t>
            </a:r>
            <a:endParaRPr lang="en-US" sz="1200" kern="1200" dirty="0" smtClean="0">
              <a:solidFill>
                <a:schemeClr val="tx1"/>
              </a:solidFill>
              <a:effectLst/>
              <a:latin typeface="+mn-lt"/>
              <a:ea typeface="+mn-ea"/>
              <a:cs typeface="+mn-cs"/>
            </a:endParaRPr>
          </a:p>
          <a:p>
            <a:r>
              <a:rPr lang="en-US" dirty="0" smtClean="0">
                <a:effectLst/>
              </a:rPr>
              <a:t> a</a:t>
            </a:r>
            <a:r>
              <a:rPr lang="en-US" sz="1200" kern="1200" dirty="0" smtClean="0">
                <a:solidFill>
                  <a:schemeClr val="tx1"/>
                </a:solidFill>
                <a:effectLst/>
                <a:latin typeface="+mn-lt"/>
                <a:ea typeface="+mn-ea"/>
                <a:cs typeface="+mn-cs"/>
              </a:rPr>
              <a:t>=0</a:t>
            </a:r>
            <a:r>
              <a:rPr lang="en-US" dirty="0" smtClean="0">
                <a:effectLst/>
              </a:rPr>
              <a:t> </a:t>
            </a:r>
          </a:p>
          <a:p>
            <a:r>
              <a:rPr lang="en-US" sz="1200" kern="1200" dirty="0" smtClean="0">
                <a:solidFill>
                  <a:schemeClr val="tx1"/>
                </a:solidFill>
                <a:effectLst/>
                <a:latin typeface="+mn-lt"/>
                <a:ea typeface="+mn-ea"/>
                <a:cs typeface="+mn-cs"/>
              </a:rPr>
              <a:t>until</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 </a:t>
            </a:r>
            <a:r>
              <a:rPr lang="en-US" sz="1200" kern="1200" dirty="0" smtClean="0">
                <a:solidFill>
                  <a:schemeClr val="tx1"/>
                </a:solidFill>
                <a:effectLst/>
                <a:latin typeface="+mn-lt"/>
                <a:ea typeface="+mn-ea"/>
                <a:cs typeface="+mn-cs"/>
              </a:rPr>
              <a:t>-</a:t>
            </a:r>
            <a:r>
              <a:rPr lang="en-US" dirty="0" err="1" smtClean="0">
                <a:effectLst/>
              </a:rPr>
              <a:t>lt</a:t>
            </a:r>
            <a:r>
              <a:rPr lang="en-US" dirty="0" smtClean="0">
                <a:effectLst/>
              </a:rPr>
              <a:t> </a:t>
            </a:r>
            <a:r>
              <a:rPr lang="en-US" sz="1200" kern="1200" dirty="0" smtClean="0">
                <a:solidFill>
                  <a:schemeClr val="tx1"/>
                </a:solidFill>
                <a:effectLst/>
                <a:latin typeface="+mn-lt"/>
                <a:ea typeface="+mn-ea"/>
                <a:cs typeface="+mn-cs"/>
              </a:rPr>
              <a:t>10</a:t>
            </a:r>
            <a:r>
              <a:rPr lang="en-US" dirty="0" smtClean="0">
                <a:effectLst/>
              </a:rPr>
              <a:t> </a:t>
            </a:r>
            <a:r>
              <a:rPr lang="en-US" sz="1200" kern="1200" dirty="0" smtClean="0">
                <a:solidFill>
                  <a:schemeClr val="tx1"/>
                </a:solidFill>
                <a:effectLst/>
                <a:latin typeface="+mn-lt"/>
                <a:ea typeface="+mn-ea"/>
                <a:cs typeface="+mn-cs"/>
              </a:rPr>
              <a:t>]</a:t>
            </a:r>
            <a:r>
              <a:rPr lang="en-US" dirty="0" smtClean="0">
                <a:effectLst/>
              </a:rPr>
              <a:t> </a:t>
            </a:r>
          </a:p>
          <a:p>
            <a:r>
              <a:rPr lang="en-US" sz="1200" kern="1200" dirty="0" smtClean="0">
                <a:solidFill>
                  <a:schemeClr val="tx1"/>
                </a:solidFill>
                <a:effectLst/>
                <a:latin typeface="+mn-lt"/>
                <a:ea typeface="+mn-ea"/>
                <a:cs typeface="+mn-cs"/>
              </a:rPr>
              <a:t>do</a:t>
            </a:r>
            <a:r>
              <a:rPr lang="en-US" dirty="0" smtClean="0">
                <a:effectLst/>
              </a:rPr>
              <a:t> </a:t>
            </a:r>
          </a:p>
          <a:p>
            <a:r>
              <a:rPr lang="en-US" dirty="0" smtClean="0">
                <a:effectLst/>
              </a:rPr>
              <a:t>	echo $a </a:t>
            </a:r>
          </a:p>
          <a:p>
            <a:r>
              <a:rPr lang="en-US" dirty="0" smtClean="0">
                <a:effectLst/>
              </a:rPr>
              <a:t>	a</a:t>
            </a:r>
            <a:r>
              <a:rPr lang="en-US" sz="1200" kern="1200" dirty="0" smtClean="0">
                <a:solidFill>
                  <a:schemeClr val="tx1"/>
                </a:solidFill>
                <a:effectLst/>
                <a:latin typeface="+mn-lt"/>
                <a:ea typeface="+mn-ea"/>
                <a:cs typeface="+mn-cs"/>
              </a:rPr>
              <a:t>=`expr $a + 1`</a:t>
            </a:r>
            <a:r>
              <a:rPr lang="en-US" dirty="0" smtClean="0">
                <a:effectLst/>
              </a:rPr>
              <a:t> </a:t>
            </a:r>
          </a:p>
          <a:p>
            <a:r>
              <a:rPr lang="en-US" sz="1200" kern="1200" dirty="0" smtClean="0">
                <a:solidFill>
                  <a:schemeClr val="tx1"/>
                </a:solidFill>
                <a:effectLst/>
                <a:latin typeface="+mn-lt"/>
                <a:ea typeface="+mn-ea"/>
                <a:cs typeface="+mn-cs"/>
              </a:rPr>
              <a:t>done</a:t>
            </a:r>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75</a:t>
            </a:fld>
            <a:endParaRPr lang="en-US"/>
          </a:p>
        </p:txBody>
      </p:sp>
    </p:spTree>
    <p:extLst>
      <p:ext uri="{BB962C8B-B14F-4D97-AF65-F5344CB8AC3E}">
        <p14:creationId xmlns:p14="http://schemas.microsoft.com/office/powerpoint/2010/main" val="73282051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76</a:t>
            </a:fld>
            <a:endParaRPr lang="en-US"/>
          </a:p>
        </p:txBody>
      </p:sp>
    </p:spTree>
    <p:extLst>
      <p:ext uri="{BB962C8B-B14F-4D97-AF65-F5344CB8AC3E}">
        <p14:creationId xmlns:p14="http://schemas.microsoft.com/office/powerpoint/2010/main" val="19242382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77</a:t>
            </a:fld>
            <a:endParaRPr lang="en-US"/>
          </a:p>
        </p:txBody>
      </p:sp>
    </p:spTree>
    <p:extLst>
      <p:ext uri="{BB962C8B-B14F-4D97-AF65-F5344CB8AC3E}">
        <p14:creationId xmlns:p14="http://schemas.microsoft.com/office/powerpoint/2010/main" val="320289876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78</a:t>
            </a:fld>
            <a:endParaRPr lang="en-US"/>
          </a:p>
        </p:txBody>
      </p:sp>
    </p:spTree>
    <p:extLst>
      <p:ext uri="{BB962C8B-B14F-4D97-AF65-F5344CB8AC3E}">
        <p14:creationId xmlns:p14="http://schemas.microsoft.com/office/powerpoint/2010/main" val="219279050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79</a:t>
            </a:fld>
            <a:endParaRPr lang="en-US"/>
          </a:p>
        </p:txBody>
      </p:sp>
    </p:spTree>
    <p:extLst>
      <p:ext uri="{BB962C8B-B14F-4D97-AF65-F5344CB8AC3E}">
        <p14:creationId xmlns:p14="http://schemas.microsoft.com/office/powerpoint/2010/main" val="224043390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sudo</a:t>
            </a:r>
            <a:r>
              <a:rPr lang="en-US" dirty="0" smtClean="0"/>
              <a:t> mount -t </a:t>
            </a:r>
            <a:r>
              <a:rPr lang="en-US" dirty="0" err="1" smtClean="0"/>
              <a:t>vboxsf</a:t>
            </a:r>
            <a:r>
              <a:rPr lang="en-US" dirty="0" smtClean="0"/>
              <a:t> </a:t>
            </a:r>
            <a:r>
              <a:rPr lang="en-US" dirty="0" err="1" smtClean="0"/>
              <a:t>WinHome</a:t>
            </a:r>
            <a:r>
              <a:rPr lang="en-US" dirty="0" smtClean="0"/>
              <a:t> $HOME/</a:t>
            </a:r>
            <a:r>
              <a:rPr lang="en-US" dirty="0" err="1" smtClean="0"/>
              <a:t>WinHome</a:t>
            </a:r>
            <a:endParaRPr lang="en-US" dirty="0" smtClean="0"/>
          </a:p>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80</a:t>
            </a:fld>
            <a:endParaRPr lang="en-US"/>
          </a:p>
        </p:txBody>
      </p:sp>
    </p:spTree>
    <p:extLst>
      <p:ext uri="{BB962C8B-B14F-4D97-AF65-F5344CB8AC3E}">
        <p14:creationId xmlns:p14="http://schemas.microsoft.com/office/powerpoint/2010/main" val="312183901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81</a:t>
            </a:fld>
            <a:endParaRPr lang="en-US"/>
          </a:p>
        </p:txBody>
      </p:sp>
    </p:spTree>
    <p:extLst>
      <p:ext uri="{BB962C8B-B14F-4D97-AF65-F5344CB8AC3E}">
        <p14:creationId xmlns:p14="http://schemas.microsoft.com/office/powerpoint/2010/main" val="4239421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a:t>
            </a:r>
            <a:r>
              <a:rPr lang="en-US" baseline="0" dirty="0" smtClean="0"/>
              <a:t> are alias?</a:t>
            </a:r>
          </a:p>
          <a:p>
            <a:endParaRPr lang="en-US" dirty="0" smtClean="0"/>
          </a:p>
          <a:p>
            <a:r>
              <a:rPr lang="en-US" dirty="0" smtClean="0"/>
              <a:t>ls,</a:t>
            </a:r>
            <a:r>
              <a:rPr lang="en-US" baseline="0" dirty="0" smtClean="0"/>
              <a:t> </a:t>
            </a:r>
            <a:r>
              <a:rPr lang="en-US" baseline="0" dirty="0" err="1" smtClean="0"/>
              <a:t>ll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13</a:t>
            </a:fld>
            <a:endParaRPr lang="en-US"/>
          </a:p>
        </p:txBody>
      </p:sp>
    </p:spTree>
    <p:extLst>
      <p:ext uri="{BB962C8B-B14F-4D97-AF65-F5344CB8AC3E}">
        <p14:creationId xmlns:p14="http://schemas.microsoft.com/office/powerpoint/2010/main" val="5857981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82</a:t>
            </a:fld>
            <a:endParaRPr lang="en-US"/>
          </a:p>
        </p:txBody>
      </p:sp>
    </p:spTree>
    <p:extLst>
      <p:ext uri="{BB962C8B-B14F-4D97-AF65-F5344CB8AC3E}">
        <p14:creationId xmlns:p14="http://schemas.microsoft.com/office/powerpoint/2010/main" val="379717098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nice little command-line trick. On the command-line, !!</a:t>
            </a:r>
          </a:p>
          <a:p>
            <a:r>
              <a:rPr lang="en-US" dirty="0" smtClean="0"/>
              <a:t>will be substituted with the command you just ran. So, if you realize</a:t>
            </a:r>
          </a:p>
          <a:p>
            <a:r>
              <a:rPr lang="en-US" dirty="0" smtClean="0"/>
              <a:t>you needed </a:t>
            </a:r>
            <a:r>
              <a:rPr lang="en-US" dirty="0" err="1" smtClean="0"/>
              <a:t>superuser</a:t>
            </a:r>
            <a:r>
              <a:rPr lang="en-US" dirty="0" smtClean="0"/>
              <a:t> privileges for the previous command,</a:t>
            </a:r>
          </a:p>
          <a:p>
            <a:r>
              <a:rPr lang="en-US" dirty="0" smtClean="0"/>
              <a:t>you can run </a:t>
            </a:r>
            <a:r>
              <a:rPr lang="en-US" dirty="0" err="1" smtClean="0"/>
              <a:t>sudo</a:t>
            </a:r>
            <a:r>
              <a:rPr lang="en-US" dirty="0" smtClean="0"/>
              <a:t> !! (Miller, 2013). </a:t>
            </a:r>
          </a:p>
          <a:p>
            <a:endParaRPr lang="en-US" dirty="0" smtClean="0"/>
          </a:p>
          <a:p>
            <a:r>
              <a:rPr lang="en-US" dirty="0" smtClean="0"/>
              <a:t>Moreover, if you want to save the previous command to a file without having to copy and paste</a:t>
            </a:r>
          </a:p>
          <a:p>
            <a:r>
              <a:rPr lang="en-US" dirty="0" smtClean="0"/>
              <a:t>it, you can run echo "!!" &gt; </a:t>
            </a:r>
            <a:r>
              <a:rPr lang="en-US" dirty="0" err="1" smtClean="0"/>
              <a:t>scriptname</a:t>
            </a:r>
            <a:r>
              <a:rPr lang="en-US" dirty="0" smtClean="0"/>
              <a:t>. Be sure to check the contents</a:t>
            </a:r>
          </a:p>
          <a:p>
            <a:r>
              <a:rPr lang="en-US" dirty="0" smtClean="0"/>
              <a:t>of the file </a:t>
            </a:r>
            <a:r>
              <a:rPr lang="en-US" dirty="0" err="1" smtClean="0"/>
              <a:t>scriptname</a:t>
            </a:r>
            <a:r>
              <a:rPr lang="en-US" dirty="0" smtClean="0"/>
              <a:t> for correctness before executing it</a:t>
            </a:r>
          </a:p>
          <a:p>
            <a:r>
              <a:rPr lang="en-US" dirty="0" smtClean="0"/>
              <a:t>because it may not always work when your command has quotes</a:t>
            </a:r>
          </a:p>
          <a:p>
            <a:endParaRPr lang="en-US" dirty="0" smtClean="0"/>
          </a:p>
          <a:p>
            <a:r>
              <a:rPr lang="en-US" sz="1200" dirty="0" smtClean="0">
                <a:solidFill>
                  <a:srgbClr val="000000"/>
                </a:solidFill>
                <a:latin typeface="MinionPro-Regular"/>
              </a:rPr>
              <a:t>Sometimes you will come across scripts that have a shebang in the</a:t>
            </a:r>
          </a:p>
          <a:p>
            <a:r>
              <a:rPr lang="en-US" sz="1200" dirty="0" smtClean="0">
                <a:solidFill>
                  <a:srgbClr val="000000"/>
                </a:solidFill>
                <a:latin typeface="MinionPro-Regular"/>
              </a:rPr>
              <a:t>form of </a:t>
            </a:r>
            <a:r>
              <a:rPr lang="en-US" sz="1200" dirty="0" smtClean="0">
                <a:solidFill>
                  <a:srgbClr val="000000"/>
                </a:solidFill>
                <a:latin typeface="UbuntuMono-Regular"/>
              </a:rPr>
              <a:t>!/</a:t>
            </a:r>
            <a:r>
              <a:rPr lang="en-US" sz="1200" dirty="0" err="1" smtClean="0">
                <a:solidFill>
                  <a:srgbClr val="000000"/>
                </a:solidFill>
                <a:latin typeface="UbuntuMono-Regular"/>
              </a:rPr>
              <a:t>usr</a:t>
            </a:r>
            <a:r>
              <a:rPr lang="en-US" sz="1200" dirty="0" smtClean="0">
                <a:solidFill>
                  <a:srgbClr val="000000"/>
                </a:solidFill>
                <a:latin typeface="UbuntuMono-Regular"/>
              </a:rPr>
              <a:t>/bin/bash </a:t>
            </a:r>
            <a:r>
              <a:rPr lang="en-US" sz="1200" dirty="0" smtClean="0">
                <a:solidFill>
                  <a:srgbClr val="000000"/>
                </a:solidFill>
                <a:latin typeface="MinionPro-Regular"/>
              </a:rPr>
              <a:t>or </a:t>
            </a:r>
            <a:r>
              <a:rPr lang="en-US" sz="1200" dirty="0" smtClean="0">
                <a:solidFill>
                  <a:srgbClr val="000000"/>
                </a:solidFill>
                <a:latin typeface="UbuntuMono-Regular"/>
              </a:rPr>
              <a:t>!/</a:t>
            </a:r>
            <a:r>
              <a:rPr lang="en-US" sz="1200" dirty="0" err="1" smtClean="0">
                <a:solidFill>
                  <a:srgbClr val="000000"/>
                </a:solidFill>
                <a:latin typeface="UbuntuMono-Regular"/>
              </a:rPr>
              <a:t>usr</a:t>
            </a:r>
            <a:r>
              <a:rPr lang="en-US" sz="1200" dirty="0" smtClean="0">
                <a:solidFill>
                  <a:srgbClr val="000000"/>
                </a:solidFill>
                <a:latin typeface="UbuntuMono-Regular"/>
              </a:rPr>
              <a:t>/bin/python </a:t>
            </a:r>
            <a:r>
              <a:rPr lang="en-US" sz="1200" dirty="0" smtClean="0">
                <a:solidFill>
                  <a:srgbClr val="000000"/>
                </a:solidFill>
                <a:latin typeface="MinionPro-Regular"/>
              </a:rPr>
              <a:t>(in the case of</a:t>
            </a:r>
          </a:p>
          <a:p>
            <a:r>
              <a:rPr lang="en-US" sz="1200" dirty="0" smtClean="0">
                <a:solidFill>
                  <a:srgbClr val="000000"/>
                </a:solidFill>
                <a:latin typeface="MinionPro-Regular"/>
              </a:rPr>
              <a:t>Python, as we will see in the next section). While this generally</a:t>
            </a:r>
          </a:p>
          <a:p>
            <a:r>
              <a:rPr lang="en-US" sz="1200" dirty="0" smtClean="0">
                <a:solidFill>
                  <a:srgbClr val="000000"/>
                </a:solidFill>
                <a:latin typeface="MinionPro-Regular"/>
              </a:rPr>
              <a:t>works, if the </a:t>
            </a:r>
            <a:r>
              <a:rPr lang="en-US" sz="1200" dirty="0" smtClean="0">
                <a:solidFill>
                  <a:srgbClr val="000000"/>
                </a:solidFill>
                <a:latin typeface="UbuntuMono-Regular"/>
              </a:rPr>
              <a:t>bash </a:t>
            </a:r>
            <a:r>
              <a:rPr lang="en-US" sz="1200" dirty="0" smtClean="0">
                <a:solidFill>
                  <a:srgbClr val="000000"/>
                </a:solidFill>
                <a:latin typeface="MinionPro-Regular"/>
              </a:rPr>
              <a:t>or </a:t>
            </a:r>
            <a:r>
              <a:rPr lang="en-US" sz="1200" dirty="0" smtClean="0">
                <a:solidFill>
                  <a:srgbClr val="000000"/>
                </a:solidFill>
                <a:latin typeface="UbuntuMono-Regular"/>
              </a:rPr>
              <a:t>python </a:t>
            </a:r>
            <a:r>
              <a:rPr lang="en-US" sz="1200" dirty="0" smtClean="0">
                <a:solidFill>
                  <a:srgbClr val="000000"/>
                </a:solidFill>
                <a:latin typeface="MinionPro-Regular"/>
              </a:rPr>
              <a:t>(Python Software Foundation, 2014)</a:t>
            </a:r>
          </a:p>
          <a:p>
            <a:r>
              <a:rPr lang="en-US" sz="1200" dirty="0" smtClean="0">
                <a:solidFill>
                  <a:srgbClr val="000000"/>
                </a:solidFill>
                <a:latin typeface="MinionPro-Regular"/>
              </a:rPr>
              <a:t>executables are installed in a different location than </a:t>
            </a:r>
            <a:r>
              <a:rPr lang="en-US" sz="1200" dirty="0" smtClean="0">
                <a:solidFill>
                  <a:srgbClr val="000000"/>
                </a:solidFill>
                <a:latin typeface="UbuntuMono-Regular"/>
              </a:rPr>
              <a:t>/</a:t>
            </a:r>
            <a:r>
              <a:rPr lang="en-US" sz="1200" dirty="0" err="1" smtClean="0">
                <a:solidFill>
                  <a:srgbClr val="000000"/>
                </a:solidFill>
                <a:latin typeface="UbuntuMono-Regular"/>
              </a:rPr>
              <a:t>usr</a:t>
            </a:r>
            <a:r>
              <a:rPr lang="en-US" sz="1200" dirty="0" smtClean="0">
                <a:solidFill>
                  <a:srgbClr val="000000"/>
                </a:solidFill>
                <a:latin typeface="UbuntuMono-Regular"/>
              </a:rPr>
              <a:t>/bin</a:t>
            </a:r>
            <a:r>
              <a:rPr lang="en-US" sz="1200" dirty="0" smtClean="0">
                <a:solidFill>
                  <a:srgbClr val="000000"/>
                </a:solidFill>
                <a:latin typeface="MinionPro-Regular"/>
              </a:rPr>
              <a:t>, then</a:t>
            </a:r>
          </a:p>
          <a:p>
            <a:r>
              <a:rPr lang="en-US" sz="1200" dirty="0" smtClean="0">
                <a:solidFill>
                  <a:srgbClr val="000000"/>
                </a:solidFill>
                <a:latin typeface="MinionPro-Regular"/>
              </a:rPr>
              <a:t>the script does not work anymore. </a:t>
            </a:r>
          </a:p>
          <a:p>
            <a:endParaRPr lang="en-US" sz="1200" dirty="0" smtClean="0">
              <a:solidFill>
                <a:srgbClr val="000000"/>
              </a:solidFill>
              <a:latin typeface="MinionPro-Regular"/>
            </a:endParaRPr>
          </a:p>
          <a:p>
            <a:r>
              <a:rPr lang="en-US" sz="1200" dirty="0" smtClean="0">
                <a:solidFill>
                  <a:srgbClr val="000000"/>
                </a:solidFill>
                <a:latin typeface="MinionPro-Regular"/>
              </a:rPr>
              <a:t>It’s better to use the form presented</a:t>
            </a:r>
          </a:p>
          <a:p>
            <a:r>
              <a:rPr lang="en-US" sz="1200" dirty="0" smtClean="0">
                <a:solidFill>
                  <a:srgbClr val="000000"/>
                </a:solidFill>
                <a:latin typeface="MinionPro-Regular"/>
              </a:rPr>
              <a:t>here, namely </a:t>
            </a:r>
            <a:r>
              <a:rPr lang="en-US" sz="1200" dirty="0" smtClean="0">
                <a:solidFill>
                  <a:srgbClr val="000000"/>
                </a:solidFill>
                <a:latin typeface="UbuntuMono-Regular"/>
              </a:rPr>
              <a:t>!/</a:t>
            </a:r>
            <a:r>
              <a:rPr lang="en-US" sz="1200" dirty="0" err="1" smtClean="0">
                <a:solidFill>
                  <a:srgbClr val="000000"/>
                </a:solidFill>
                <a:latin typeface="UbuntuMono-Regular"/>
              </a:rPr>
              <a:t>usr</a:t>
            </a:r>
            <a:r>
              <a:rPr lang="en-US" sz="1200" dirty="0" smtClean="0">
                <a:solidFill>
                  <a:srgbClr val="000000"/>
                </a:solidFill>
                <a:latin typeface="UbuntuMono-Regular"/>
              </a:rPr>
              <a:t>/bin/</a:t>
            </a:r>
            <a:r>
              <a:rPr lang="en-US" sz="1200" dirty="0" err="1" smtClean="0">
                <a:solidFill>
                  <a:srgbClr val="000000"/>
                </a:solidFill>
                <a:latin typeface="UbuntuMono-Regular"/>
              </a:rPr>
              <a:t>env</a:t>
            </a:r>
            <a:r>
              <a:rPr lang="en-US" sz="1200" dirty="0" smtClean="0">
                <a:solidFill>
                  <a:srgbClr val="000000"/>
                </a:solidFill>
                <a:latin typeface="UbuntuMono-Regular"/>
              </a:rPr>
              <a:t> bash </a:t>
            </a:r>
            <a:r>
              <a:rPr lang="en-US" sz="1200" dirty="0" smtClean="0">
                <a:solidFill>
                  <a:srgbClr val="000000"/>
                </a:solidFill>
                <a:latin typeface="MinionPro-Regular"/>
              </a:rPr>
              <a:t>and </a:t>
            </a:r>
            <a:r>
              <a:rPr lang="en-US" sz="1200" dirty="0" smtClean="0">
                <a:solidFill>
                  <a:srgbClr val="000000"/>
                </a:solidFill>
                <a:latin typeface="UbuntuMono-Regular"/>
              </a:rPr>
              <a:t>!/</a:t>
            </a:r>
            <a:r>
              <a:rPr lang="en-US" sz="1200" dirty="0" err="1" smtClean="0">
                <a:solidFill>
                  <a:srgbClr val="000000"/>
                </a:solidFill>
                <a:latin typeface="UbuntuMono-Regular"/>
              </a:rPr>
              <a:t>usr</a:t>
            </a:r>
            <a:r>
              <a:rPr lang="en-US" sz="1200" dirty="0" smtClean="0">
                <a:solidFill>
                  <a:srgbClr val="000000"/>
                </a:solidFill>
                <a:latin typeface="UbuntuMono-Regular"/>
              </a:rPr>
              <a:t>/bin/</a:t>
            </a:r>
            <a:r>
              <a:rPr lang="en-US" sz="1200" dirty="0" err="1" smtClean="0">
                <a:solidFill>
                  <a:srgbClr val="000000"/>
                </a:solidFill>
                <a:latin typeface="UbuntuMono-Regular"/>
              </a:rPr>
              <a:t>env</a:t>
            </a:r>
            <a:r>
              <a:rPr lang="en-US" sz="1200" dirty="0" smtClean="0">
                <a:solidFill>
                  <a:srgbClr val="000000"/>
                </a:solidFill>
                <a:latin typeface="UbuntuMono-Regular"/>
              </a:rPr>
              <a:t> python</a:t>
            </a:r>
            <a:r>
              <a:rPr lang="en-US" sz="1200" dirty="0" smtClean="0">
                <a:solidFill>
                  <a:srgbClr val="000000"/>
                </a:solidFill>
                <a:latin typeface="MinionPro-Regular"/>
              </a:rPr>
              <a:t>,</a:t>
            </a:r>
          </a:p>
          <a:p>
            <a:r>
              <a:rPr lang="en-US" sz="1200" dirty="0" smtClean="0">
                <a:solidFill>
                  <a:srgbClr val="000000"/>
                </a:solidFill>
                <a:latin typeface="MinionPro-Regular"/>
              </a:rPr>
              <a:t>because the </a:t>
            </a:r>
            <a:r>
              <a:rPr lang="en-US" sz="1200" dirty="0" err="1" smtClean="0">
                <a:solidFill>
                  <a:srgbClr val="000000"/>
                </a:solidFill>
                <a:latin typeface="UbuntuMono-Regular"/>
              </a:rPr>
              <a:t>env</a:t>
            </a:r>
            <a:r>
              <a:rPr lang="en-US" sz="1200" dirty="0" smtClean="0">
                <a:solidFill>
                  <a:srgbClr val="000000"/>
                </a:solidFill>
                <a:latin typeface="UbuntuMono-Regular"/>
              </a:rPr>
              <a:t> </a:t>
            </a:r>
            <a:r>
              <a:rPr lang="en-US" sz="1200" dirty="0" smtClean="0">
                <a:solidFill>
                  <a:srgbClr val="000000"/>
                </a:solidFill>
                <a:latin typeface="MinionPro-Regular"/>
              </a:rPr>
              <a:t>(</a:t>
            </a:r>
            <a:r>
              <a:rPr lang="en-US" sz="1200" dirty="0" err="1" smtClean="0">
                <a:solidFill>
                  <a:srgbClr val="000000"/>
                </a:solidFill>
                <a:latin typeface="MinionPro-Regular"/>
              </a:rPr>
              <a:t>Mlynarik</a:t>
            </a:r>
            <a:r>
              <a:rPr lang="en-US" sz="1200" dirty="0" smtClean="0">
                <a:solidFill>
                  <a:srgbClr val="000000"/>
                </a:solidFill>
                <a:latin typeface="MinionPro-Regular"/>
              </a:rPr>
              <a:t> &amp; </a:t>
            </a:r>
            <a:r>
              <a:rPr lang="en-US" sz="1200" dirty="0" err="1" smtClean="0">
                <a:solidFill>
                  <a:srgbClr val="000000"/>
                </a:solidFill>
                <a:latin typeface="MinionPro-Regular"/>
              </a:rPr>
              <a:t>MacKenzie</a:t>
            </a:r>
            <a:r>
              <a:rPr lang="en-US" sz="1200" dirty="0" smtClean="0">
                <a:solidFill>
                  <a:srgbClr val="000000"/>
                </a:solidFill>
                <a:latin typeface="MinionPro-Regular"/>
              </a:rPr>
              <a:t>, 2012) command-line tool</a:t>
            </a:r>
          </a:p>
          <a:p>
            <a:r>
              <a:rPr lang="en-US" sz="1200" dirty="0" smtClean="0">
                <a:solidFill>
                  <a:srgbClr val="000000"/>
                </a:solidFill>
                <a:latin typeface="MinionPro-Regular"/>
              </a:rPr>
              <a:t>is aware where </a:t>
            </a:r>
            <a:r>
              <a:rPr lang="en-US" sz="1200" dirty="0" smtClean="0">
                <a:solidFill>
                  <a:srgbClr val="000000"/>
                </a:solidFill>
                <a:latin typeface="UbuntuMono-Regular"/>
              </a:rPr>
              <a:t>bash </a:t>
            </a:r>
            <a:r>
              <a:rPr lang="en-US" sz="1200" dirty="0" smtClean="0">
                <a:solidFill>
                  <a:srgbClr val="000000"/>
                </a:solidFill>
                <a:latin typeface="MinionPro-Regular"/>
              </a:rPr>
              <a:t>and </a:t>
            </a:r>
            <a:r>
              <a:rPr lang="en-US" sz="1200" dirty="0" smtClean="0">
                <a:solidFill>
                  <a:srgbClr val="000000"/>
                </a:solidFill>
                <a:latin typeface="UbuntuMono-Regular"/>
              </a:rPr>
              <a:t>python </a:t>
            </a:r>
            <a:r>
              <a:rPr lang="en-US" sz="1200" dirty="0" smtClean="0">
                <a:solidFill>
                  <a:srgbClr val="000000"/>
                </a:solidFill>
                <a:latin typeface="MinionPro-Regular"/>
              </a:rPr>
              <a:t>are installed.</a:t>
            </a:r>
            <a:r>
              <a:rPr lang="en-US" dirty="0" smtClean="0"/>
              <a:t> In short, using </a:t>
            </a:r>
            <a:r>
              <a:rPr lang="en-US" dirty="0" err="1" smtClean="0"/>
              <a:t>env</a:t>
            </a:r>
            <a:endParaRPr lang="en-US" dirty="0" smtClean="0"/>
          </a:p>
          <a:p>
            <a:r>
              <a:rPr lang="en-US" dirty="0" smtClean="0"/>
              <a:t>makes your scripts more portable.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83</a:t>
            </a:fld>
            <a:endParaRPr lang="en-US"/>
          </a:p>
        </p:txBody>
      </p:sp>
    </p:spTree>
    <p:extLst>
      <p:ext uri="{BB962C8B-B14F-4D97-AF65-F5344CB8AC3E}">
        <p14:creationId xmlns:p14="http://schemas.microsoft.com/office/powerpoint/2010/main" val="26713053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84</a:t>
            </a:fld>
            <a:endParaRPr lang="en-US"/>
          </a:p>
        </p:txBody>
      </p:sp>
    </p:spTree>
    <p:extLst>
      <p:ext uri="{BB962C8B-B14F-4D97-AF65-F5344CB8AC3E}">
        <p14:creationId xmlns:p14="http://schemas.microsoft.com/office/powerpoint/2010/main" val="28830402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None/>
            </a:pPr>
            <a:r>
              <a:rPr lang="en-US" sz="1400" dirty="0" smtClean="0"/>
              <a:t>#!/</a:t>
            </a:r>
            <a:r>
              <a:rPr lang="en-US" sz="1400" dirty="0" err="1" smtClean="0"/>
              <a:t>usr</a:t>
            </a:r>
            <a:r>
              <a:rPr lang="en-US" sz="1400" dirty="0" smtClean="0"/>
              <a:t>/bin/</a:t>
            </a:r>
            <a:r>
              <a:rPr lang="en-US" sz="1400" dirty="0" err="1" smtClean="0"/>
              <a:t>env</a:t>
            </a:r>
            <a:r>
              <a:rPr lang="en-US" sz="1400" dirty="0" smtClean="0"/>
              <a:t> bash</a:t>
            </a:r>
          </a:p>
          <a:p>
            <a:pPr marL="457200" lvl="1" indent="0">
              <a:buNone/>
            </a:pPr>
            <a:r>
              <a:rPr lang="en-US" sz="1400" dirty="0" smtClean="0"/>
              <a:t>FILE=$1</a:t>
            </a:r>
          </a:p>
          <a:p>
            <a:pPr marL="457200" lvl="1" indent="0">
              <a:buNone/>
            </a:pPr>
            <a:r>
              <a:rPr lang="en-US" sz="1400" dirty="0" smtClean="0"/>
              <a:t>if [ -e $FILE ] </a:t>
            </a:r>
          </a:p>
          <a:p>
            <a:pPr marL="457200" lvl="1" indent="0">
              <a:buNone/>
            </a:pPr>
            <a:r>
              <a:rPr lang="en-US" sz="1400" dirty="0" smtClean="0"/>
              <a:t>then </a:t>
            </a:r>
          </a:p>
          <a:p>
            <a:pPr marL="457200" lvl="1" indent="0">
              <a:buNone/>
            </a:pPr>
            <a:r>
              <a:rPr lang="en-US" sz="1400" dirty="0" smtClean="0"/>
              <a:t>ls -l $FILE </a:t>
            </a:r>
          </a:p>
          <a:p>
            <a:pPr marL="457200" lvl="1" indent="0">
              <a:buNone/>
            </a:pPr>
            <a:r>
              <a:rPr lang="en-US" sz="1400" dirty="0" smtClean="0"/>
              <a:t>else</a:t>
            </a:r>
          </a:p>
          <a:p>
            <a:pPr marL="457200" lvl="1" indent="0">
              <a:buNone/>
            </a:pPr>
            <a:r>
              <a:rPr lang="en-US" sz="1400" dirty="0" smtClean="0"/>
              <a:t>echo “$FILE does</a:t>
            </a:r>
            <a:r>
              <a:rPr lang="en-US" sz="1400" baseline="0" dirty="0" smtClean="0"/>
              <a:t> not exist</a:t>
            </a:r>
            <a:r>
              <a:rPr lang="en-US" sz="1400" dirty="0" smtClean="0"/>
              <a:t>" </a:t>
            </a:r>
          </a:p>
          <a:p>
            <a:pPr marL="457200" lvl="1" indent="0">
              <a:buNone/>
            </a:pPr>
            <a:r>
              <a:rPr lang="en-US" sz="1400" dirty="0" smtClean="0"/>
              <a:t>fi </a:t>
            </a:r>
          </a:p>
          <a:p>
            <a:pPr marL="457200" lvl="1" indent="0">
              <a:buNone/>
            </a:pPr>
            <a:endParaRPr lang="en-US" sz="1400" dirty="0" smtClean="0"/>
          </a:p>
        </p:txBody>
      </p:sp>
      <p:sp>
        <p:nvSpPr>
          <p:cNvPr id="4" name="Slide Number Placeholder 3"/>
          <p:cNvSpPr>
            <a:spLocks noGrp="1"/>
          </p:cNvSpPr>
          <p:nvPr>
            <p:ph type="sldNum" sz="quarter" idx="10"/>
          </p:nvPr>
        </p:nvSpPr>
        <p:spPr/>
        <p:txBody>
          <a:bodyPr/>
          <a:lstStyle/>
          <a:p>
            <a:fld id="{0ACBE04C-4AC9-4378-BC64-D660DA0CDE91}" type="slidenum">
              <a:rPr lang="en-US" smtClean="0"/>
              <a:t>85</a:t>
            </a:fld>
            <a:endParaRPr lang="en-US"/>
          </a:p>
        </p:txBody>
      </p:sp>
    </p:spTree>
    <p:extLst>
      <p:ext uri="{BB962C8B-B14F-4D97-AF65-F5344CB8AC3E}">
        <p14:creationId xmlns:p14="http://schemas.microsoft.com/office/powerpoint/2010/main" val="1209910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dsc</a:t>
            </a:r>
            <a:r>
              <a:rPr lang="en-US" dirty="0" smtClean="0"/>
              <a:t>: ~ % type cd </a:t>
            </a:r>
            <a:r>
              <a:rPr lang="en-US" dirty="0" err="1" smtClean="0"/>
              <a:t>pwd</a:t>
            </a:r>
            <a:r>
              <a:rPr lang="en-US" dirty="0" smtClean="0"/>
              <a:t> ls </a:t>
            </a:r>
            <a:r>
              <a:rPr lang="en-US" dirty="0" err="1" smtClean="0"/>
              <a:t>ll</a:t>
            </a:r>
            <a:r>
              <a:rPr lang="en-US" dirty="0" smtClean="0"/>
              <a:t> cat  less  </a:t>
            </a:r>
            <a:r>
              <a:rPr lang="en-US" dirty="0" err="1" smtClean="0"/>
              <a:t>rm</a:t>
            </a:r>
            <a:r>
              <a:rPr lang="en-US" dirty="0" smtClean="0"/>
              <a:t>  man  </a:t>
            </a:r>
            <a:r>
              <a:rPr lang="en-US" dirty="0" err="1" smtClean="0"/>
              <a:t>mkdir</a:t>
            </a:r>
            <a:r>
              <a:rPr lang="en-US" dirty="0" smtClean="0"/>
              <a:t>  head  </a:t>
            </a:r>
            <a:r>
              <a:rPr lang="en-US" dirty="0" err="1" smtClean="0"/>
              <a:t>sed</a:t>
            </a:r>
            <a:r>
              <a:rPr lang="en-US" dirty="0" smtClean="0"/>
              <a:t>  tail  sort  </a:t>
            </a:r>
            <a:r>
              <a:rPr lang="en-US" dirty="0" err="1" smtClean="0"/>
              <a:t>uniq</a:t>
            </a:r>
            <a:r>
              <a:rPr lang="en-US" dirty="0" smtClean="0"/>
              <a:t> </a:t>
            </a:r>
            <a:r>
              <a:rPr lang="en-US" dirty="0" err="1" smtClean="0"/>
              <a:t>chmod</a:t>
            </a:r>
            <a:r>
              <a:rPr lang="en-US" dirty="0" smtClean="0"/>
              <a:t>  </a:t>
            </a:r>
            <a:r>
              <a:rPr lang="en-US" dirty="0" err="1" smtClean="0"/>
              <a:t>wc</a:t>
            </a:r>
            <a:r>
              <a:rPr lang="en-US" dirty="0" smtClean="0"/>
              <a:t>  grep                                                          ~ 0 23:31:48</a:t>
            </a:r>
          </a:p>
          <a:p>
            <a:r>
              <a:rPr lang="en-US" dirty="0" smtClean="0"/>
              <a:t>cd is a shell </a:t>
            </a:r>
            <a:r>
              <a:rPr lang="en-US" dirty="0" err="1" smtClean="0"/>
              <a:t>builtin</a:t>
            </a:r>
            <a:endParaRPr lang="en-US" dirty="0" smtClean="0"/>
          </a:p>
          <a:p>
            <a:r>
              <a:rPr lang="en-US" dirty="0" err="1" smtClean="0"/>
              <a:t>pwd</a:t>
            </a:r>
            <a:r>
              <a:rPr lang="en-US" dirty="0" smtClean="0"/>
              <a:t> is a shell </a:t>
            </a:r>
            <a:r>
              <a:rPr lang="en-US" dirty="0" err="1" smtClean="0"/>
              <a:t>builtin</a:t>
            </a:r>
            <a:endParaRPr lang="en-US" dirty="0" smtClean="0"/>
          </a:p>
          <a:p>
            <a:r>
              <a:rPr lang="en-US" dirty="0" smtClean="0"/>
              <a:t>ls is an alias for ls --classify --</a:t>
            </a:r>
            <a:r>
              <a:rPr lang="en-US" dirty="0" err="1" smtClean="0"/>
              <a:t>tabsize</a:t>
            </a:r>
            <a:r>
              <a:rPr lang="en-US" dirty="0" smtClean="0"/>
              <a:t>=0 --literal --color=auto --show-control-chars --human-readable</a:t>
            </a:r>
          </a:p>
          <a:p>
            <a:r>
              <a:rPr lang="en-US" dirty="0" err="1" smtClean="0"/>
              <a:t>ll</a:t>
            </a:r>
            <a:r>
              <a:rPr lang="en-US" dirty="0" smtClean="0"/>
              <a:t> is an alias for ls -</a:t>
            </a:r>
            <a:r>
              <a:rPr lang="en-US" dirty="0" err="1" smtClean="0"/>
              <a:t>lhX</a:t>
            </a:r>
            <a:endParaRPr lang="en-US" dirty="0" smtClean="0"/>
          </a:p>
          <a:p>
            <a:r>
              <a:rPr lang="en-US" dirty="0" smtClean="0"/>
              <a:t>cat is /bin/cat</a:t>
            </a:r>
          </a:p>
          <a:p>
            <a:r>
              <a:rPr lang="en-US" dirty="0" smtClean="0"/>
              <a:t>less is an alias for less --quiet</a:t>
            </a:r>
          </a:p>
          <a:p>
            <a:r>
              <a:rPr lang="en-US" dirty="0" err="1" smtClean="0"/>
              <a:t>rm</a:t>
            </a:r>
            <a:r>
              <a:rPr lang="en-US" dirty="0" smtClean="0"/>
              <a:t> is /bin/</a:t>
            </a:r>
            <a:r>
              <a:rPr lang="en-US" dirty="0" err="1" smtClean="0"/>
              <a:t>rm</a:t>
            </a:r>
            <a:endParaRPr lang="en-US" dirty="0" smtClean="0"/>
          </a:p>
          <a:p>
            <a:r>
              <a:rPr lang="en-US" dirty="0" smtClean="0"/>
              <a:t>man is /bin/man</a:t>
            </a:r>
          </a:p>
          <a:p>
            <a:r>
              <a:rPr lang="en-US" dirty="0" err="1" smtClean="0"/>
              <a:t>mkdir</a:t>
            </a:r>
            <a:r>
              <a:rPr lang="en-US" dirty="0" smtClean="0"/>
              <a:t> is /bin/</a:t>
            </a:r>
            <a:r>
              <a:rPr lang="en-US" dirty="0" err="1" smtClean="0"/>
              <a:t>mkdir</a:t>
            </a:r>
            <a:endParaRPr lang="en-US" dirty="0" smtClean="0"/>
          </a:p>
          <a:p>
            <a:r>
              <a:rPr lang="en-US" dirty="0" smtClean="0"/>
              <a:t>head is /bin/head</a:t>
            </a:r>
          </a:p>
          <a:p>
            <a:r>
              <a:rPr lang="en-US" dirty="0" err="1" smtClean="0"/>
              <a:t>sed</a:t>
            </a:r>
            <a:r>
              <a:rPr lang="en-US" dirty="0" smtClean="0"/>
              <a:t> is /bin/</a:t>
            </a:r>
            <a:r>
              <a:rPr lang="en-US" dirty="0" err="1" smtClean="0"/>
              <a:t>sed</a:t>
            </a:r>
            <a:endParaRPr lang="en-US" dirty="0" smtClean="0"/>
          </a:p>
          <a:p>
            <a:r>
              <a:rPr lang="en-US" dirty="0" smtClean="0"/>
              <a:t>tail is /bin/tail</a:t>
            </a:r>
          </a:p>
          <a:p>
            <a:r>
              <a:rPr lang="en-US" dirty="0" smtClean="0"/>
              <a:t>sort is /bin/sort</a:t>
            </a:r>
          </a:p>
          <a:p>
            <a:r>
              <a:rPr lang="en-US" dirty="0" err="1" smtClean="0"/>
              <a:t>uniq</a:t>
            </a:r>
            <a:r>
              <a:rPr lang="en-US" dirty="0" smtClean="0"/>
              <a:t> is /bin/</a:t>
            </a:r>
            <a:r>
              <a:rPr lang="en-US" dirty="0" err="1" smtClean="0"/>
              <a:t>uniq</a:t>
            </a:r>
            <a:endParaRPr lang="en-US" dirty="0" smtClean="0"/>
          </a:p>
          <a:p>
            <a:r>
              <a:rPr lang="en-US" dirty="0" err="1" smtClean="0"/>
              <a:t>chmod</a:t>
            </a:r>
            <a:r>
              <a:rPr lang="en-US" dirty="0" smtClean="0"/>
              <a:t> is /bin/</a:t>
            </a:r>
            <a:r>
              <a:rPr lang="en-US" dirty="0" err="1" smtClean="0"/>
              <a:t>chmod</a:t>
            </a:r>
            <a:endParaRPr lang="en-US" dirty="0" smtClean="0"/>
          </a:p>
          <a:p>
            <a:r>
              <a:rPr lang="en-US" dirty="0" err="1" smtClean="0"/>
              <a:t>wc</a:t>
            </a:r>
            <a:r>
              <a:rPr lang="en-US" dirty="0" smtClean="0"/>
              <a:t> is /bin/</a:t>
            </a:r>
            <a:r>
              <a:rPr lang="en-US" dirty="0" err="1" smtClean="0"/>
              <a:t>wc</a:t>
            </a:r>
            <a:endParaRPr lang="en-US" dirty="0" smtClean="0"/>
          </a:p>
          <a:p>
            <a:r>
              <a:rPr lang="en-US" dirty="0" smtClean="0"/>
              <a:t>grep is an alias for grep --color=auto</a:t>
            </a:r>
          </a:p>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14</a:t>
            </a:fld>
            <a:endParaRPr lang="en-US"/>
          </a:p>
        </p:txBody>
      </p:sp>
    </p:spTree>
    <p:extLst>
      <p:ext uri="{BB962C8B-B14F-4D97-AF65-F5344CB8AC3E}">
        <p14:creationId xmlns:p14="http://schemas.microsoft.com/office/powerpoint/2010/main" val="1488729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echo `date` </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ACBE04C-4AC9-4378-BC64-D660DA0CDE91}" type="slidenum">
              <a:rPr lang="en-US" smtClean="0"/>
              <a:t>19</a:t>
            </a:fld>
            <a:endParaRPr lang="en-US"/>
          </a:p>
        </p:txBody>
      </p:sp>
    </p:spTree>
    <p:extLst>
      <p:ext uri="{BB962C8B-B14F-4D97-AF65-F5344CB8AC3E}">
        <p14:creationId xmlns:p14="http://schemas.microsoft.com/office/powerpoint/2010/main" val="3590065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FCF98D-6F4C-45D6-8DB6-0029CE9B9B68}" type="datetimeFigureOut">
              <a:rPr lang="en-US" smtClean="0"/>
              <a:t>31/03/2016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0B457-0A89-48DD-A685-615ADCD18176}" type="slidenum">
              <a:rPr lang="en-US" smtClean="0"/>
              <a:t>‹#›</a:t>
            </a:fld>
            <a:endParaRPr lang="en-US"/>
          </a:p>
        </p:txBody>
      </p:sp>
    </p:spTree>
    <p:extLst>
      <p:ext uri="{BB962C8B-B14F-4D97-AF65-F5344CB8AC3E}">
        <p14:creationId xmlns:p14="http://schemas.microsoft.com/office/powerpoint/2010/main" val="1212726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FCF98D-6F4C-45D6-8DB6-0029CE9B9B68}" type="datetimeFigureOut">
              <a:rPr lang="en-US" smtClean="0"/>
              <a:t>31/03/2016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0B457-0A89-48DD-A685-615ADCD18176}" type="slidenum">
              <a:rPr lang="en-US" smtClean="0"/>
              <a:t>‹#›</a:t>
            </a:fld>
            <a:endParaRPr lang="en-US"/>
          </a:p>
        </p:txBody>
      </p:sp>
    </p:spTree>
    <p:extLst>
      <p:ext uri="{BB962C8B-B14F-4D97-AF65-F5344CB8AC3E}">
        <p14:creationId xmlns:p14="http://schemas.microsoft.com/office/powerpoint/2010/main" val="2565008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FCF98D-6F4C-45D6-8DB6-0029CE9B9B68}" type="datetimeFigureOut">
              <a:rPr lang="en-US" smtClean="0"/>
              <a:t>31/03/2016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0B457-0A89-48DD-A685-615ADCD18176}" type="slidenum">
              <a:rPr lang="en-US" smtClean="0"/>
              <a:t>‹#›</a:t>
            </a:fld>
            <a:endParaRPr lang="en-US"/>
          </a:p>
        </p:txBody>
      </p:sp>
    </p:spTree>
    <p:extLst>
      <p:ext uri="{BB962C8B-B14F-4D97-AF65-F5344CB8AC3E}">
        <p14:creationId xmlns:p14="http://schemas.microsoft.com/office/powerpoint/2010/main" val="2472343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FCF98D-6F4C-45D6-8DB6-0029CE9B9B68}" type="datetimeFigureOut">
              <a:rPr lang="en-US" smtClean="0"/>
              <a:t>31/03/2016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0B457-0A89-48DD-A685-615ADCD18176}" type="slidenum">
              <a:rPr lang="en-US" smtClean="0"/>
              <a:t>‹#›</a:t>
            </a:fld>
            <a:endParaRPr lang="en-US"/>
          </a:p>
        </p:txBody>
      </p:sp>
    </p:spTree>
    <p:extLst>
      <p:ext uri="{BB962C8B-B14F-4D97-AF65-F5344CB8AC3E}">
        <p14:creationId xmlns:p14="http://schemas.microsoft.com/office/powerpoint/2010/main" val="2642033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FCF98D-6F4C-45D6-8DB6-0029CE9B9B68}" type="datetimeFigureOut">
              <a:rPr lang="en-US" smtClean="0"/>
              <a:t>31/03/2016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0B457-0A89-48DD-A685-615ADCD18176}" type="slidenum">
              <a:rPr lang="en-US" smtClean="0"/>
              <a:t>‹#›</a:t>
            </a:fld>
            <a:endParaRPr lang="en-US"/>
          </a:p>
        </p:txBody>
      </p:sp>
    </p:spTree>
    <p:extLst>
      <p:ext uri="{BB962C8B-B14F-4D97-AF65-F5344CB8AC3E}">
        <p14:creationId xmlns:p14="http://schemas.microsoft.com/office/powerpoint/2010/main" val="1134783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FCF98D-6F4C-45D6-8DB6-0029CE9B9B68}" type="datetimeFigureOut">
              <a:rPr lang="en-US" smtClean="0"/>
              <a:t>31/03/2016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10B457-0A89-48DD-A685-615ADCD18176}" type="slidenum">
              <a:rPr lang="en-US" smtClean="0"/>
              <a:t>‹#›</a:t>
            </a:fld>
            <a:endParaRPr lang="en-US"/>
          </a:p>
        </p:txBody>
      </p:sp>
    </p:spTree>
    <p:extLst>
      <p:ext uri="{BB962C8B-B14F-4D97-AF65-F5344CB8AC3E}">
        <p14:creationId xmlns:p14="http://schemas.microsoft.com/office/powerpoint/2010/main" val="1499776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FCF98D-6F4C-45D6-8DB6-0029CE9B9B68}" type="datetimeFigureOut">
              <a:rPr lang="en-US" smtClean="0"/>
              <a:t>31/03/2016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10B457-0A89-48DD-A685-615ADCD18176}" type="slidenum">
              <a:rPr lang="en-US" smtClean="0"/>
              <a:t>‹#›</a:t>
            </a:fld>
            <a:endParaRPr lang="en-US"/>
          </a:p>
        </p:txBody>
      </p:sp>
    </p:spTree>
    <p:extLst>
      <p:ext uri="{BB962C8B-B14F-4D97-AF65-F5344CB8AC3E}">
        <p14:creationId xmlns:p14="http://schemas.microsoft.com/office/powerpoint/2010/main" val="3162828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FCF98D-6F4C-45D6-8DB6-0029CE9B9B68}" type="datetimeFigureOut">
              <a:rPr lang="en-US" smtClean="0"/>
              <a:t>31/03/2016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10B457-0A89-48DD-A685-615ADCD18176}" type="slidenum">
              <a:rPr lang="en-US" smtClean="0"/>
              <a:t>‹#›</a:t>
            </a:fld>
            <a:endParaRPr lang="en-US"/>
          </a:p>
        </p:txBody>
      </p:sp>
    </p:spTree>
    <p:extLst>
      <p:ext uri="{BB962C8B-B14F-4D97-AF65-F5344CB8AC3E}">
        <p14:creationId xmlns:p14="http://schemas.microsoft.com/office/powerpoint/2010/main" val="109036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FCF98D-6F4C-45D6-8DB6-0029CE9B9B68}" type="datetimeFigureOut">
              <a:rPr lang="en-US" smtClean="0"/>
              <a:t>31/03/2016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10B457-0A89-48DD-A685-615ADCD18176}" type="slidenum">
              <a:rPr lang="en-US" smtClean="0"/>
              <a:t>‹#›</a:t>
            </a:fld>
            <a:endParaRPr lang="en-US"/>
          </a:p>
        </p:txBody>
      </p:sp>
    </p:spTree>
    <p:extLst>
      <p:ext uri="{BB962C8B-B14F-4D97-AF65-F5344CB8AC3E}">
        <p14:creationId xmlns:p14="http://schemas.microsoft.com/office/powerpoint/2010/main" val="323838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FCF98D-6F4C-45D6-8DB6-0029CE9B9B68}" type="datetimeFigureOut">
              <a:rPr lang="en-US" smtClean="0"/>
              <a:t>31/03/2016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10B457-0A89-48DD-A685-615ADCD18176}" type="slidenum">
              <a:rPr lang="en-US" smtClean="0"/>
              <a:t>‹#›</a:t>
            </a:fld>
            <a:endParaRPr lang="en-US"/>
          </a:p>
        </p:txBody>
      </p:sp>
    </p:spTree>
    <p:extLst>
      <p:ext uri="{BB962C8B-B14F-4D97-AF65-F5344CB8AC3E}">
        <p14:creationId xmlns:p14="http://schemas.microsoft.com/office/powerpoint/2010/main" val="1445316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FCF98D-6F4C-45D6-8DB6-0029CE9B9B68}" type="datetimeFigureOut">
              <a:rPr lang="en-US" smtClean="0"/>
              <a:t>31/03/2016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10B457-0A89-48DD-A685-615ADCD18176}" type="slidenum">
              <a:rPr lang="en-US" smtClean="0"/>
              <a:t>‹#›</a:t>
            </a:fld>
            <a:endParaRPr lang="en-US"/>
          </a:p>
        </p:txBody>
      </p:sp>
    </p:spTree>
    <p:extLst>
      <p:ext uri="{BB962C8B-B14F-4D97-AF65-F5344CB8AC3E}">
        <p14:creationId xmlns:p14="http://schemas.microsoft.com/office/powerpoint/2010/main" val="70505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FCF98D-6F4C-45D6-8DB6-0029CE9B9B68}" type="datetimeFigureOut">
              <a:rPr lang="en-US" smtClean="0"/>
              <a:t>31/03/2016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0B457-0A89-48DD-A685-615ADCD18176}" type="slidenum">
              <a:rPr lang="en-US" smtClean="0"/>
              <a:t>‹#›</a:t>
            </a:fld>
            <a:endParaRPr lang="en-US"/>
          </a:p>
        </p:txBody>
      </p:sp>
    </p:spTree>
    <p:extLst>
      <p:ext uri="{BB962C8B-B14F-4D97-AF65-F5344CB8AC3E}">
        <p14:creationId xmlns:p14="http://schemas.microsoft.com/office/powerpoint/2010/main" val="598658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hyperlink" Target="http://www.tutorialspoint.com/unix/unix-basic-operators.htm" TargetMode="External"/><Relationship Id="rId3" Type="http://schemas.openxmlformats.org/officeDocument/2006/relationships/hyperlink" Target="http://www.theunixschool.com/" TargetMode="External"/><Relationship Id="rId7" Type="http://schemas.openxmlformats.org/officeDocument/2006/relationships/hyperlink" Target="http://linuxcommand.org/"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hyperlink" Target="http://regexr.com/" TargetMode="External"/><Relationship Id="rId5" Type="http://schemas.openxmlformats.org/officeDocument/2006/relationships/hyperlink" Target="http://www.grymoire.com/Unix/index.html" TargetMode="External"/><Relationship Id="rId4" Type="http://schemas.openxmlformats.org/officeDocument/2006/relationships/hyperlink" Target="http://www.thegeekstuff.com/" TargetMode="External"/><Relationship Id="rId9" Type="http://schemas.openxmlformats.org/officeDocument/2006/relationships/hyperlink" Target="https://kb.iu.edu/d/admm"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7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7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257" y="899886"/>
            <a:ext cx="10515600" cy="4114573"/>
          </a:xfrm>
        </p:spPr>
        <p:txBody>
          <a:bodyPr>
            <a:normAutofit fontScale="90000"/>
          </a:bodyPr>
          <a:lstStyle/>
          <a:p>
            <a:pPr algn="ct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sz="5300" b="1" dirty="0" smtClean="0"/>
              <a:t>Data </a:t>
            </a:r>
            <a:r>
              <a:rPr lang="en-US" sz="5300" b="1" dirty="0"/>
              <a:t>Science at the </a:t>
            </a:r>
            <a:r>
              <a:rPr lang="en-US" sz="5300" b="1" dirty="0" smtClean="0"/>
              <a:t>Command </a:t>
            </a:r>
            <a:r>
              <a:rPr lang="en-US" sz="5300" b="1" dirty="0"/>
              <a:t>L</a:t>
            </a:r>
            <a:r>
              <a:rPr lang="en-US" sz="5300" b="1" dirty="0" smtClean="0"/>
              <a:t>ine</a:t>
            </a:r>
            <a:br>
              <a:rPr lang="en-US" sz="5300" b="1" dirty="0" smtClean="0"/>
            </a:br>
            <a:r>
              <a:rPr lang="en-US" dirty="0" smtClean="0"/>
              <a:t/>
            </a:r>
            <a:br>
              <a:rPr lang="en-US" dirty="0" smtClean="0"/>
            </a:br>
            <a:r>
              <a:rPr lang="en-US" dirty="0"/>
              <a:t/>
            </a:r>
            <a:br>
              <a:rPr lang="en-US" dirty="0"/>
            </a:br>
            <a:r>
              <a:rPr lang="en-US" dirty="0" smtClean="0"/>
              <a:t/>
            </a:r>
            <a:br>
              <a:rPr lang="en-US" dirty="0" smtClean="0"/>
            </a:br>
            <a:r>
              <a:rPr lang="en-US" dirty="0" smtClean="0"/>
              <a:t>Igor </a:t>
            </a:r>
            <a:r>
              <a:rPr lang="en-US" dirty="0" err="1" smtClean="0"/>
              <a:t>Arambasic</a:t>
            </a:r>
            <a:endParaRPr lang="en-US" dirty="0"/>
          </a:p>
        </p:txBody>
      </p:sp>
    </p:spTree>
    <p:extLst>
      <p:ext uri="{BB962C8B-B14F-4D97-AF65-F5344CB8AC3E}">
        <p14:creationId xmlns:p14="http://schemas.microsoft.com/office/powerpoint/2010/main" val="27017663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Tools basics</a:t>
            </a:r>
            <a:endParaRPr lang="en-US" dirty="0"/>
          </a:p>
        </p:txBody>
      </p:sp>
      <p:sp>
        <p:nvSpPr>
          <p:cNvPr id="3" name="Content Placeholder 2"/>
          <p:cNvSpPr>
            <a:spLocks noGrp="1"/>
          </p:cNvSpPr>
          <p:nvPr>
            <p:ph idx="1"/>
          </p:nvPr>
        </p:nvSpPr>
        <p:spPr>
          <a:xfrm>
            <a:off x="838199" y="1825625"/>
            <a:ext cx="9967175" cy="4351338"/>
          </a:xfrm>
        </p:spPr>
        <p:txBody>
          <a:bodyPr>
            <a:normAutofit/>
          </a:bodyPr>
          <a:lstStyle/>
          <a:p>
            <a:r>
              <a:rPr lang="en-US" sz="1800" dirty="0"/>
              <a:t>each command is </a:t>
            </a:r>
            <a:r>
              <a:rPr lang="en-US" sz="1800" dirty="0" smtClean="0"/>
              <a:t>usually preceded </a:t>
            </a:r>
            <a:r>
              <a:rPr lang="en-US" sz="1800" dirty="0"/>
              <a:t>with a dollar sign </a:t>
            </a:r>
            <a:r>
              <a:rPr lang="en-US" sz="1800" dirty="0" smtClean="0"/>
              <a:t>($) or some other sign. In this case it is %. </a:t>
            </a:r>
          </a:p>
          <a:p>
            <a:r>
              <a:rPr lang="en-US" sz="1800" dirty="0" smtClean="0"/>
              <a:t>This </a:t>
            </a:r>
            <a:r>
              <a:rPr lang="en-US" sz="1800" dirty="0"/>
              <a:t>is called the prompt</a:t>
            </a:r>
            <a:r>
              <a:rPr lang="en-US" sz="1800" dirty="0" smtClean="0"/>
              <a:t>.</a:t>
            </a:r>
          </a:p>
          <a:p>
            <a:r>
              <a:rPr lang="en-US" sz="1800" dirty="0"/>
              <a:t>The prompt </a:t>
            </a:r>
            <a:r>
              <a:rPr lang="en-US" sz="1800" dirty="0" smtClean="0"/>
              <a:t>shows </a:t>
            </a:r>
            <a:r>
              <a:rPr lang="en-US" sz="1800" dirty="0"/>
              <a:t>more information, namely </a:t>
            </a:r>
          </a:p>
          <a:p>
            <a:pPr lvl="1"/>
            <a:r>
              <a:rPr lang="en-US" sz="1600" dirty="0" smtClean="0"/>
              <a:t>the </a:t>
            </a:r>
            <a:r>
              <a:rPr lang="en-US" sz="1600" dirty="0"/>
              <a:t>username </a:t>
            </a:r>
            <a:r>
              <a:rPr lang="en-US" sz="1600" dirty="0" smtClean="0"/>
              <a:t>(</a:t>
            </a:r>
            <a:r>
              <a:rPr lang="en-US" sz="1600" dirty="0" err="1" smtClean="0"/>
              <a:t>iaramba</a:t>
            </a:r>
            <a:r>
              <a:rPr lang="en-US" sz="1600" dirty="0" smtClean="0"/>
              <a:t>), </a:t>
            </a:r>
            <a:endParaRPr lang="en-US" sz="1600" dirty="0"/>
          </a:p>
          <a:p>
            <a:pPr lvl="1"/>
            <a:r>
              <a:rPr lang="en-US" sz="1600" dirty="0" smtClean="0"/>
              <a:t>the </a:t>
            </a:r>
            <a:r>
              <a:rPr lang="en-US" sz="1600" dirty="0"/>
              <a:t>hostname </a:t>
            </a:r>
            <a:r>
              <a:rPr lang="en-US" sz="1600" dirty="0" smtClean="0"/>
              <a:t>(localhost), </a:t>
            </a:r>
            <a:endParaRPr lang="en-US" sz="1600" dirty="0"/>
          </a:p>
          <a:p>
            <a:pPr lvl="1"/>
            <a:r>
              <a:rPr lang="en-US" sz="1600" dirty="0" smtClean="0"/>
              <a:t>and </a:t>
            </a:r>
            <a:r>
              <a:rPr lang="en-US" sz="1600" dirty="0"/>
              <a:t>the current working directory </a:t>
            </a:r>
            <a:r>
              <a:rPr lang="en-US" sz="1600" dirty="0" smtClean="0"/>
              <a:t>(dev) under the home directory</a:t>
            </a:r>
          </a:p>
          <a:p>
            <a:pPr lvl="1"/>
            <a:endParaRPr lang="en-US" sz="1600" dirty="0"/>
          </a:p>
          <a:p>
            <a:r>
              <a:rPr lang="en-US" sz="1800" dirty="0" smtClean="0"/>
              <a:t>These 3 information can also be obtained with commands: </a:t>
            </a:r>
            <a:r>
              <a:rPr lang="en-US" sz="1800" b="1" dirty="0" err="1" smtClean="0">
                <a:solidFill>
                  <a:srgbClr val="FF0000"/>
                </a:solidFill>
              </a:rPr>
              <a:t>whoami</a:t>
            </a:r>
            <a:r>
              <a:rPr lang="en-US" sz="1800" b="1" dirty="0" smtClean="0"/>
              <a:t>,</a:t>
            </a:r>
            <a:r>
              <a:rPr lang="en-US" sz="1800" b="1" dirty="0" smtClean="0">
                <a:solidFill>
                  <a:srgbClr val="FF0000"/>
                </a:solidFill>
              </a:rPr>
              <a:t> hostname</a:t>
            </a:r>
            <a:r>
              <a:rPr lang="en-US" sz="1800" b="1" dirty="0" smtClean="0"/>
              <a:t>,</a:t>
            </a:r>
            <a:r>
              <a:rPr lang="en-US" sz="1800" b="1" dirty="0" smtClean="0">
                <a:solidFill>
                  <a:srgbClr val="FF0000"/>
                </a:solidFill>
              </a:rPr>
              <a:t> </a:t>
            </a:r>
            <a:r>
              <a:rPr lang="en-US" sz="1800" b="1" dirty="0" err="1" smtClean="0">
                <a:solidFill>
                  <a:srgbClr val="FF0000"/>
                </a:solidFill>
              </a:rPr>
              <a:t>pwd</a:t>
            </a:r>
            <a:endParaRPr lang="en-US" sz="1800" b="1" dirty="0">
              <a:solidFill>
                <a:srgbClr val="FF0000"/>
              </a:solidFill>
            </a:endParaRPr>
          </a:p>
          <a:p>
            <a:endParaRPr lang="en-US" sz="1800" dirty="0"/>
          </a:p>
        </p:txBody>
      </p:sp>
      <p:pic>
        <p:nvPicPr>
          <p:cNvPr id="5" name="Picture 4"/>
          <p:cNvPicPr>
            <a:picLocks noChangeAspect="1"/>
          </p:cNvPicPr>
          <p:nvPr/>
        </p:nvPicPr>
        <p:blipFill>
          <a:blip r:embed="rId2"/>
          <a:stretch>
            <a:fillRect/>
          </a:stretch>
        </p:blipFill>
        <p:spPr>
          <a:xfrm>
            <a:off x="838199" y="4409001"/>
            <a:ext cx="9284595" cy="2261811"/>
          </a:xfrm>
          <a:prstGeom prst="rect">
            <a:avLst/>
          </a:prstGeom>
        </p:spPr>
      </p:pic>
    </p:spTree>
    <p:extLst>
      <p:ext uri="{BB962C8B-B14F-4D97-AF65-F5344CB8AC3E}">
        <p14:creationId xmlns:p14="http://schemas.microsoft.com/office/powerpoint/2010/main" val="3398542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Tools </a:t>
            </a:r>
            <a:r>
              <a:rPr lang="en-US" dirty="0" smtClean="0"/>
              <a:t>types</a:t>
            </a:r>
            <a:endParaRPr lang="en-US" dirty="0"/>
          </a:p>
        </p:txBody>
      </p:sp>
      <p:sp>
        <p:nvSpPr>
          <p:cNvPr id="3" name="Content Placeholder 2"/>
          <p:cNvSpPr>
            <a:spLocks noGrp="1"/>
          </p:cNvSpPr>
          <p:nvPr>
            <p:ph idx="1"/>
          </p:nvPr>
        </p:nvSpPr>
        <p:spPr/>
        <p:txBody>
          <a:bodyPr>
            <a:normAutofit/>
          </a:bodyPr>
          <a:lstStyle/>
          <a:p>
            <a:r>
              <a:rPr lang="en-US" sz="1800" dirty="0"/>
              <a:t>We use it as an umbrella term for anything that can be </a:t>
            </a:r>
            <a:r>
              <a:rPr lang="en-US" sz="1800" dirty="0" smtClean="0"/>
              <a:t>executed from </a:t>
            </a:r>
            <a:r>
              <a:rPr lang="en-US" sz="1800" dirty="0"/>
              <a:t>the command line. Under the hood, </a:t>
            </a:r>
            <a:r>
              <a:rPr lang="en-US" sz="1800" dirty="0" smtClean="0"/>
              <a:t>each command-line </a:t>
            </a:r>
            <a:r>
              <a:rPr lang="en-US" sz="1800" dirty="0"/>
              <a:t>tool is one of </a:t>
            </a:r>
            <a:r>
              <a:rPr lang="en-US" sz="1800" dirty="0" smtClean="0"/>
              <a:t>the following </a:t>
            </a:r>
            <a:r>
              <a:rPr lang="en-US" sz="1800" dirty="0"/>
              <a:t>five types</a:t>
            </a:r>
            <a:r>
              <a:rPr lang="en-US" sz="1800" dirty="0" smtClean="0"/>
              <a:t>:</a:t>
            </a:r>
          </a:p>
          <a:p>
            <a:endParaRPr lang="en-US" sz="1800" dirty="0"/>
          </a:p>
          <a:p>
            <a:pPr marL="914400" lvl="1" indent="-457200">
              <a:buFont typeface="+mj-lt"/>
              <a:buAutoNum type="arabicPeriod"/>
            </a:pPr>
            <a:r>
              <a:rPr lang="en-US" sz="1800" dirty="0" smtClean="0"/>
              <a:t>binary executable</a:t>
            </a:r>
            <a:endParaRPr lang="en-US" sz="1800" dirty="0"/>
          </a:p>
          <a:p>
            <a:pPr marL="914400" lvl="1" indent="-457200">
              <a:buFont typeface="+mj-lt"/>
              <a:buAutoNum type="arabicPeriod"/>
            </a:pPr>
            <a:r>
              <a:rPr lang="en-US" sz="1800" dirty="0" smtClean="0"/>
              <a:t>shell </a:t>
            </a:r>
            <a:r>
              <a:rPr lang="en-US" sz="1800" dirty="0" err="1" smtClean="0"/>
              <a:t>builtin</a:t>
            </a:r>
            <a:endParaRPr lang="en-US" sz="1800" dirty="0" smtClean="0"/>
          </a:p>
          <a:p>
            <a:pPr marL="914400" lvl="1" indent="-457200">
              <a:buFont typeface="+mj-lt"/>
              <a:buAutoNum type="arabicPeriod"/>
            </a:pPr>
            <a:r>
              <a:rPr lang="en-US" sz="1800" dirty="0" smtClean="0"/>
              <a:t>interpreted script</a:t>
            </a:r>
          </a:p>
          <a:p>
            <a:pPr marL="914400" lvl="1" indent="-457200">
              <a:buFont typeface="+mj-lt"/>
              <a:buAutoNum type="arabicPeriod"/>
            </a:pPr>
            <a:r>
              <a:rPr lang="en-US" sz="1800" dirty="0" smtClean="0"/>
              <a:t>shell function</a:t>
            </a:r>
          </a:p>
          <a:p>
            <a:pPr marL="914400" lvl="1" indent="-457200">
              <a:buFont typeface="+mj-lt"/>
              <a:buAutoNum type="arabicPeriod"/>
            </a:pPr>
            <a:r>
              <a:rPr lang="en-US" sz="1800" dirty="0" smtClean="0"/>
              <a:t>Alias</a:t>
            </a:r>
          </a:p>
          <a:p>
            <a:pPr lvl="1"/>
            <a:endParaRPr lang="en-US" sz="1800" dirty="0"/>
          </a:p>
          <a:p>
            <a:r>
              <a:rPr lang="en-US" sz="1800" dirty="0" smtClean="0">
                <a:solidFill>
                  <a:srgbClr val="000000"/>
                </a:solidFill>
              </a:rPr>
              <a:t>The </a:t>
            </a:r>
            <a:r>
              <a:rPr lang="en-US" sz="1800" dirty="0">
                <a:solidFill>
                  <a:srgbClr val="000000"/>
                </a:solidFill>
              </a:rPr>
              <a:t>command-line tools </a:t>
            </a:r>
            <a:r>
              <a:rPr lang="en-US" sz="1800" dirty="0" smtClean="0">
                <a:solidFill>
                  <a:srgbClr val="000000"/>
                </a:solidFill>
              </a:rPr>
              <a:t>that come </a:t>
            </a:r>
            <a:r>
              <a:rPr lang="en-US" sz="1800" dirty="0">
                <a:solidFill>
                  <a:srgbClr val="000000"/>
                </a:solidFill>
              </a:rPr>
              <a:t>pre-installed with </a:t>
            </a:r>
            <a:r>
              <a:rPr lang="en-US" sz="1800" dirty="0" smtClean="0">
                <a:solidFill>
                  <a:srgbClr val="000000"/>
                </a:solidFill>
              </a:rPr>
              <a:t>our Fedora VM mostly </a:t>
            </a:r>
            <a:r>
              <a:rPr lang="en-US" sz="1800" dirty="0">
                <a:solidFill>
                  <a:srgbClr val="000000"/>
                </a:solidFill>
              </a:rPr>
              <a:t>comprise the first two </a:t>
            </a:r>
            <a:r>
              <a:rPr lang="en-US" sz="1800" dirty="0" smtClean="0">
                <a:solidFill>
                  <a:srgbClr val="000000"/>
                </a:solidFill>
              </a:rPr>
              <a:t>types (binary </a:t>
            </a:r>
            <a:r>
              <a:rPr lang="en-US" sz="1800" dirty="0">
                <a:solidFill>
                  <a:srgbClr val="000000"/>
                </a:solidFill>
              </a:rPr>
              <a:t>executable and shell </a:t>
            </a:r>
            <a:r>
              <a:rPr lang="en-US" sz="1800" dirty="0" err="1">
                <a:solidFill>
                  <a:srgbClr val="000000"/>
                </a:solidFill>
              </a:rPr>
              <a:t>builtin</a:t>
            </a:r>
            <a:r>
              <a:rPr lang="en-US" sz="1800" dirty="0">
                <a:solidFill>
                  <a:srgbClr val="000000"/>
                </a:solidFill>
              </a:rPr>
              <a:t>). </a:t>
            </a:r>
            <a:endParaRPr lang="en-US" sz="1800" dirty="0" smtClean="0">
              <a:solidFill>
                <a:srgbClr val="000000"/>
              </a:solidFill>
            </a:endParaRPr>
          </a:p>
          <a:p>
            <a:r>
              <a:rPr lang="en-US" sz="1800" dirty="0" smtClean="0">
                <a:solidFill>
                  <a:srgbClr val="000000"/>
                </a:solidFill>
              </a:rPr>
              <a:t>The </a:t>
            </a:r>
            <a:r>
              <a:rPr lang="en-US" sz="1800" dirty="0">
                <a:solidFill>
                  <a:srgbClr val="000000"/>
                </a:solidFill>
              </a:rPr>
              <a:t>other three types (interpreted script, </a:t>
            </a:r>
            <a:r>
              <a:rPr lang="en-US" sz="1800" dirty="0" smtClean="0">
                <a:solidFill>
                  <a:srgbClr val="000000"/>
                </a:solidFill>
              </a:rPr>
              <a:t>shell function</a:t>
            </a:r>
            <a:r>
              <a:rPr lang="en-US" sz="1800" dirty="0">
                <a:solidFill>
                  <a:srgbClr val="000000"/>
                </a:solidFill>
              </a:rPr>
              <a:t>, and alias) allow us to further build up our </a:t>
            </a:r>
            <a:r>
              <a:rPr lang="en-US" sz="1800" i="1" dirty="0">
                <a:solidFill>
                  <a:srgbClr val="000000"/>
                </a:solidFill>
              </a:rPr>
              <a:t>own </a:t>
            </a:r>
            <a:r>
              <a:rPr lang="en-US" sz="1800" dirty="0">
                <a:solidFill>
                  <a:srgbClr val="000000"/>
                </a:solidFill>
              </a:rPr>
              <a:t>data science </a:t>
            </a:r>
            <a:r>
              <a:rPr lang="en-US" sz="1800" dirty="0" smtClean="0">
                <a:solidFill>
                  <a:srgbClr val="000000"/>
                </a:solidFill>
              </a:rPr>
              <a:t>toolbox and become </a:t>
            </a:r>
            <a:r>
              <a:rPr lang="en-US" sz="1800" dirty="0">
                <a:solidFill>
                  <a:srgbClr val="000000"/>
                </a:solidFill>
              </a:rPr>
              <a:t>more efficient and more productive data scientists.</a:t>
            </a:r>
          </a:p>
          <a:p>
            <a:pPr lvl="1"/>
            <a:endParaRPr lang="en-US" sz="1800" dirty="0"/>
          </a:p>
          <a:p>
            <a:endParaRPr lang="en-US" sz="1800" dirty="0"/>
          </a:p>
        </p:txBody>
      </p:sp>
    </p:spTree>
    <p:extLst>
      <p:ext uri="{BB962C8B-B14F-4D97-AF65-F5344CB8AC3E}">
        <p14:creationId xmlns:p14="http://schemas.microsoft.com/office/powerpoint/2010/main" val="3287156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Tools </a:t>
            </a:r>
            <a:r>
              <a:rPr lang="en-US" dirty="0" smtClean="0"/>
              <a:t>types</a:t>
            </a:r>
            <a:endParaRPr lang="en-US" dirty="0"/>
          </a:p>
        </p:txBody>
      </p:sp>
      <p:sp>
        <p:nvSpPr>
          <p:cNvPr id="3" name="Content Placeholder 2"/>
          <p:cNvSpPr>
            <a:spLocks noGrp="1"/>
          </p:cNvSpPr>
          <p:nvPr>
            <p:ph idx="1"/>
          </p:nvPr>
        </p:nvSpPr>
        <p:spPr>
          <a:xfrm>
            <a:off x="838200" y="1825624"/>
            <a:ext cx="10515600" cy="4935783"/>
          </a:xfrm>
        </p:spPr>
        <p:txBody>
          <a:bodyPr>
            <a:noAutofit/>
          </a:bodyPr>
          <a:lstStyle/>
          <a:p>
            <a:pPr marL="0" indent="0">
              <a:buNone/>
            </a:pPr>
            <a:r>
              <a:rPr lang="en-US" sz="1800" b="1" dirty="0"/>
              <a:t>Binary </a:t>
            </a:r>
            <a:r>
              <a:rPr lang="en-US" sz="1800" b="1" dirty="0" smtClean="0"/>
              <a:t>executable - </a:t>
            </a:r>
            <a:r>
              <a:rPr lang="en-US" sz="1600" dirty="0" smtClean="0"/>
              <a:t>programs </a:t>
            </a:r>
            <a:r>
              <a:rPr lang="en-US" sz="1600" dirty="0"/>
              <a:t>in the classical sense. A binary executable is </a:t>
            </a:r>
            <a:r>
              <a:rPr lang="en-US" sz="1600" dirty="0" smtClean="0"/>
              <a:t>created by </a:t>
            </a:r>
            <a:r>
              <a:rPr lang="en-US" sz="1600" dirty="0"/>
              <a:t>compiling source code to machine code. This means that when you </a:t>
            </a:r>
            <a:r>
              <a:rPr lang="en-US" sz="1600" dirty="0" smtClean="0"/>
              <a:t>open the </a:t>
            </a:r>
            <a:r>
              <a:rPr lang="en-US" sz="1600" dirty="0"/>
              <a:t>file in a text editor you cannot read its source </a:t>
            </a:r>
            <a:r>
              <a:rPr lang="en-US" sz="1600" dirty="0" smtClean="0"/>
              <a:t>code. </a:t>
            </a:r>
          </a:p>
          <a:p>
            <a:pPr marL="0" indent="0">
              <a:buNone/>
            </a:pPr>
            <a:r>
              <a:rPr lang="en-US" sz="1800" b="1" dirty="0" smtClean="0"/>
              <a:t>Shell </a:t>
            </a:r>
            <a:r>
              <a:rPr lang="en-US" sz="1800" b="1" dirty="0" err="1" smtClean="0"/>
              <a:t>builtin</a:t>
            </a:r>
            <a:r>
              <a:rPr lang="en-US" sz="1800" b="1" dirty="0" smtClean="0"/>
              <a:t> - </a:t>
            </a:r>
            <a:r>
              <a:rPr lang="en-US" sz="1600" dirty="0" smtClean="0"/>
              <a:t>command-line </a:t>
            </a:r>
            <a:r>
              <a:rPr lang="en-US" sz="1600" dirty="0"/>
              <a:t>tools provided by the shell, which is Bash in </a:t>
            </a:r>
            <a:r>
              <a:rPr lang="en-US" sz="1600" dirty="0" smtClean="0"/>
              <a:t>our case</a:t>
            </a:r>
            <a:r>
              <a:rPr lang="en-US" sz="1600" dirty="0"/>
              <a:t>. Examples include cd and help. These cannot be changed. Shell </a:t>
            </a:r>
            <a:r>
              <a:rPr lang="en-US" sz="1600" dirty="0" err="1"/>
              <a:t>builtins</a:t>
            </a:r>
            <a:r>
              <a:rPr lang="en-US" sz="1600" dirty="0"/>
              <a:t> </a:t>
            </a:r>
            <a:r>
              <a:rPr lang="en-US" sz="1600" dirty="0" smtClean="0"/>
              <a:t>may differ </a:t>
            </a:r>
            <a:r>
              <a:rPr lang="en-US" sz="1600" dirty="0"/>
              <a:t>between shells. Like binary executables, they cannot be easily inspected </a:t>
            </a:r>
            <a:r>
              <a:rPr lang="en-US" sz="1600" dirty="0" smtClean="0"/>
              <a:t>or changed.</a:t>
            </a:r>
          </a:p>
          <a:p>
            <a:pPr marL="0" indent="0">
              <a:buNone/>
            </a:pPr>
            <a:r>
              <a:rPr lang="en-US" sz="1800" b="1" dirty="0" smtClean="0"/>
              <a:t>Interpreted script - </a:t>
            </a:r>
            <a:r>
              <a:rPr lang="en-US" sz="1600" dirty="0" smtClean="0"/>
              <a:t>text </a:t>
            </a:r>
            <a:r>
              <a:rPr lang="en-US" sz="1600" dirty="0"/>
              <a:t>file that is executed by a binary executable. </a:t>
            </a:r>
            <a:r>
              <a:rPr lang="en-US" sz="1600" dirty="0" smtClean="0"/>
              <a:t>The script </a:t>
            </a:r>
            <a:r>
              <a:rPr lang="en-US" sz="1600" dirty="0"/>
              <a:t>is interpreted </a:t>
            </a:r>
            <a:r>
              <a:rPr lang="en-US" sz="1600" dirty="0" smtClean="0"/>
              <a:t>correctly not </a:t>
            </a:r>
            <a:r>
              <a:rPr lang="en-US" sz="1600" dirty="0"/>
              <a:t>because of the </a:t>
            </a:r>
            <a:r>
              <a:rPr lang="en-US" sz="1600" dirty="0" smtClean="0"/>
              <a:t>file extension, </a:t>
            </a:r>
            <a:r>
              <a:rPr lang="en-US" sz="1600" dirty="0"/>
              <a:t>but because the first line of the script </a:t>
            </a:r>
            <a:r>
              <a:rPr lang="en-US" sz="1600" dirty="0" smtClean="0"/>
              <a:t>that specifies </a:t>
            </a:r>
            <a:r>
              <a:rPr lang="en-US" sz="1600" dirty="0"/>
              <a:t>the binary </a:t>
            </a:r>
            <a:r>
              <a:rPr lang="en-US" sz="1600" dirty="0" smtClean="0"/>
              <a:t>that should </a:t>
            </a:r>
            <a:r>
              <a:rPr lang="en-US" sz="1600" dirty="0"/>
              <a:t>execute </a:t>
            </a:r>
            <a:r>
              <a:rPr lang="en-US" sz="1600" dirty="0" smtClean="0"/>
              <a:t>it (</a:t>
            </a:r>
            <a:r>
              <a:rPr lang="en-US" sz="1600" dirty="0"/>
              <a:t>Examples include: Python, R, and Bash </a:t>
            </a:r>
            <a:r>
              <a:rPr lang="en-US" sz="1600" dirty="0" smtClean="0"/>
              <a:t>scripts).</a:t>
            </a:r>
          </a:p>
          <a:p>
            <a:pPr marL="0" indent="0">
              <a:buNone/>
            </a:pPr>
            <a:r>
              <a:rPr lang="en-US" sz="1800" b="1" dirty="0"/>
              <a:t>Shell </a:t>
            </a:r>
            <a:r>
              <a:rPr lang="en-US" sz="1800" b="1" dirty="0" smtClean="0"/>
              <a:t>function - </a:t>
            </a:r>
            <a:r>
              <a:rPr lang="en-US" sz="1600" dirty="0" smtClean="0"/>
              <a:t>function </a:t>
            </a:r>
            <a:r>
              <a:rPr lang="en-US" sz="1600" dirty="0"/>
              <a:t>that is executed by the shell itself; </a:t>
            </a:r>
            <a:r>
              <a:rPr lang="en-US" sz="1600" dirty="0" smtClean="0"/>
              <a:t>They </a:t>
            </a:r>
            <a:r>
              <a:rPr lang="en-US" sz="1600" dirty="0"/>
              <a:t>provide similar functionality to a Bash script, but they are usually (though not necessarily) smaller than scripts. They also tend to be more </a:t>
            </a:r>
            <a:r>
              <a:rPr lang="en-US" sz="1600" dirty="0" smtClean="0"/>
              <a:t>personal.</a:t>
            </a:r>
            <a:r>
              <a:rPr lang="en-US" sz="1600" dirty="0"/>
              <a:t> </a:t>
            </a:r>
            <a:r>
              <a:rPr lang="en-US" sz="1600" dirty="0" smtClean="0"/>
              <a:t> The </a:t>
            </a:r>
            <a:r>
              <a:rPr lang="en-US" sz="1600" dirty="0"/>
              <a:t>file </a:t>
            </a:r>
            <a:r>
              <a:rPr lang="en-US" sz="1600" i="1" dirty="0"/>
              <a:t>~/.</a:t>
            </a:r>
            <a:r>
              <a:rPr lang="en-US" sz="1600" i="1" dirty="0" err="1" smtClean="0"/>
              <a:t>bashrc</a:t>
            </a:r>
            <a:r>
              <a:rPr lang="en-US" sz="1600" i="1" dirty="0" smtClean="0"/>
              <a:t> or ~/.</a:t>
            </a:r>
            <a:r>
              <a:rPr lang="en-US" sz="1600" i="1" dirty="0" err="1" smtClean="0"/>
              <a:t>zshrc</a:t>
            </a:r>
            <a:r>
              <a:rPr lang="en-US" sz="1600" dirty="0" smtClean="0"/>
              <a:t>, </a:t>
            </a:r>
            <a:r>
              <a:rPr lang="en-US" sz="1600" dirty="0"/>
              <a:t>which is a configuration file for </a:t>
            </a:r>
            <a:r>
              <a:rPr lang="en-US" sz="1600" dirty="0" smtClean="0"/>
              <a:t>Bash/</a:t>
            </a:r>
            <a:r>
              <a:rPr lang="en-US" sz="1600" dirty="0" err="1" smtClean="0"/>
              <a:t>Zsh</a:t>
            </a:r>
            <a:r>
              <a:rPr lang="en-US" sz="1600" dirty="0" smtClean="0"/>
              <a:t> shell, </a:t>
            </a:r>
            <a:r>
              <a:rPr lang="en-US" sz="1600" dirty="0"/>
              <a:t>is a good place to define your shell functions so that they are always </a:t>
            </a:r>
            <a:r>
              <a:rPr lang="en-US" sz="1600" dirty="0" smtClean="0"/>
              <a:t>available.</a:t>
            </a:r>
          </a:p>
          <a:p>
            <a:pPr marL="0" indent="0">
              <a:buNone/>
            </a:pPr>
            <a:r>
              <a:rPr lang="en-US" sz="1800" b="1" dirty="0" smtClean="0"/>
              <a:t>Alias - </a:t>
            </a:r>
            <a:r>
              <a:rPr lang="en-US" sz="1600" dirty="0" smtClean="0"/>
              <a:t>are </a:t>
            </a:r>
            <a:r>
              <a:rPr lang="en-US" sz="1600" dirty="0"/>
              <a:t>like macros. </a:t>
            </a:r>
            <a:r>
              <a:rPr lang="en-US" sz="1600" dirty="0" smtClean="0"/>
              <a:t>They are simpler </a:t>
            </a:r>
            <a:r>
              <a:rPr lang="en-US" sz="1600" dirty="0"/>
              <a:t>than shell functions as they don’t allow parameters. If you often find yourself executing a certain </a:t>
            </a:r>
            <a:r>
              <a:rPr lang="en-US" sz="1600" u="sng" dirty="0" smtClean="0"/>
              <a:t>command with </a:t>
            </a:r>
            <a:r>
              <a:rPr lang="en-US" sz="1600" u="sng" dirty="0"/>
              <a:t>the same parameters </a:t>
            </a:r>
            <a:r>
              <a:rPr lang="en-US" sz="1600" dirty="0"/>
              <a:t>(or a part of it), you can define an alias for this. Aliases  are also very useful when you continue to misspell a certain </a:t>
            </a:r>
            <a:r>
              <a:rPr lang="en-US" sz="1600" dirty="0" smtClean="0"/>
              <a:t>command (</a:t>
            </a:r>
            <a:r>
              <a:rPr lang="en-US" sz="1600" i="1" dirty="0"/>
              <a:t>alias </a:t>
            </a:r>
            <a:r>
              <a:rPr lang="en-US" sz="1600" i="1" dirty="0" err="1" smtClean="0"/>
              <a:t>moer</a:t>
            </a:r>
            <a:r>
              <a:rPr lang="en-US" sz="1600" i="1" dirty="0" smtClean="0"/>
              <a:t>=more</a:t>
            </a:r>
            <a:r>
              <a:rPr lang="en-US" sz="1600" dirty="0" smtClean="0"/>
              <a:t>). </a:t>
            </a:r>
            <a:r>
              <a:rPr lang="en-US" sz="1600" i="1" dirty="0"/>
              <a:t>To see all aliases currently defined, you simply run alias without </a:t>
            </a:r>
            <a:r>
              <a:rPr lang="en-US" sz="1600" i="1" dirty="0" smtClean="0"/>
              <a:t>arguments.</a:t>
            </a:r>
            <a:endParaRPr lang="en-US" sz="1600" i="1" dirty="0"/>
          </a:p>
          <a:p>
            <a:pPr marL="0" indent="0">
              <a:buNone/>
            </a:pPr>
            <a:endParaRPr lang="en-US" sz="1600" dirty="0" smtClean="0"/>
          </a:p>
          <a:p>
            <a:pPr marL="0" indent="0">
              <a:buNone/>
            </a:pPr>
            <a:r>
              <a:rPr lang="en-US" sz="1800" dirty="0"/>
              <a:t>You can find out the type of a command-line tool with </a:t>
            </a:r>
            <a:r>
              <a:rPr lang="en-US" sz="1800" b="1" dirty="0" smtClean="0">
                <a:solidFill>
                  <a:srgbClr val="FF0000"/>
                </a:solidFill>
              </a:rPr>
              <a:t>type</a:t>
            </a:r>
            <a:r>
              <a:rPr lang="en-US" sz="1800" b="1" dirty="0" smtClean="0"/>
              <a:t>.</a:t>
            </a:r>
            <a:endParaRPr lang="en-US" sz="1800" b="1" dirty="0"/>
          </a:p>
          <a:p>
            <a:pPr marL="0" indent="0">
              <a:buNone/>
            </a:pPr>
            <a:endParaRPr lang="en-US" sz="1100" dirty="0"/>
          </a:p>
          <a:p>
            <a:pPr marL="0" indent="0">
              <a:buNone/>
            </a:pPr>
            <a:endParaRPr lang="en-US" sz="1100" dirty="0"/>
          </a:p>
        </p:txBody>
      </p:sp>
    </p:spTree>
    <p:extLst>
      <p:ext uri="{BB962C8B-B14F-4D97-AF65-F5344CB8AC3E}">
        <p14:creationId xmlns:p14="http://schemas.microsoft.com/office/powerpoint/2010/main" val="2052789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many of these are aliases?</a:t>
            </a:r>
          </a:p>
        </p:txBody>
      </p:sp>
      <p:sp>
        <p:nvSpPr>
          <p:cNvPr id="3" name="Content Placeholder 2"/>
          <p:cNvSpPr>
            <a:spLocks noGrp="1"/>
          </p:cNvSpPr>
          <p:nvPr>
            <p:ph idx="1"/>
          </p:nvPr>
        </p:nvSpPr>
        <p:spPr>
          <a:xfrm>
            <a:off x="838198" y="2572600"/>
            <a:ext cx="9967175" cy="3338803"/>
          </a:xfrm>
        </p:spPr>
        <p:txBody>
          <a:bodyPr numCol="2">
            <a:normAutofit/>
          </a:bodyPr>
          <a:lstStyle/>
          <a:p>
            <a:r>
              <a:rPr lang="en-US" sz="1600" b="1" dirty="0">
                <a:solidFill>
                  <a:srgbClr val="FF0000"/>
                </a:solidFill>
              </a:rPr>
              <a:t>cd</a:t>
            </a:r>
          </a:p>
          <a:p>
            <a:r>
              <a:rPr lang="en-US" sz="1600" b="1" dirty="0" err="1" smtClean="0">
                <a:solidFill>
                  <a:srgbClr val="FF0000"/>
                </a:solidFill>
              </a:rPr>
              <a:t>pwd</a:t>
            </a:r>
            <a:endParaRPr lang="en-US" sz="1600" b="1" dirty="0">
              <a:solidFill>
                <a:srgbClr val="FF0000"/>
              </a:solidFill>
            </a:endParaRPr>
          </a:p>
          <a:p>
            <a:r>
              <a:rPr lang="en-US" sz="1600" b="1" dirty="0" smtClean="0">
                <a:solidFill>
                  <a:srgbClr val="FF0000"/>
                </a:solidFill>
              </a:rPr>
              <a:t>ls</a:t>
            </a:r>
          </a:p>
          <a:p>
            <a:r>
              <a:rPr lang="en-US" sz="1600" b="1" dirty="0" err="1" smtClean="0">
                <a:solidFill>
                  <a:srgbClr val="FF0000"/>
                </a:solidFill>
              </a:rPr>
              <a:t>ll</a:t>
            </a:r>
            <a:endParaRPr lang="en-US" sz="1600" b="1" dirty="0" smtClean="0">
              <a:solidFill>
                <a:srgbClr val="FF0000"/>
              </a:solidFill>
            </a:endParaRPr>
          </a:p>
          <a:p>
            <a:r>
              <a:rPr lang="en-US" sz="1600" b="1" dirty="0">
                <a:solidFill>
                  <a:srgbClr val="FF0000"/>
                </a:solidFill>
              </a:rPr>
              <a:t>cat </a:t>
            </a:r>
            <a:endParaRPr lang="en-US" sz="1600" b="1" dirty="0" smtClean="0">
              <a:solidFill>
                <a:srgbClr val="FF0000"/>
              </a:solidFill>
            </a:endParaRPr>
          </a:p>
          <a:p>
            <a:r>
              <a:rPr lang="en-US" sz="1600" b="1" dirty="0">
                <a:solidFill>
                  <a:srgbClr val="FF0000"/>
                </a:solidFill>
              </a:rPr>
              <a:t>less </a:t>
            </a:r>
            <a:endParaRPr lang="en-US" sz="1600" b="1" dirty="0" smtClean="0">
              <a:solidFill>
                <a:srgbClr val="FF0000"/>
              </a:solidFill>
            </a:endParaRPr>
          </a:p>
          <a:p>
            <a:r>
              <a:rPr lang="en-US" sz="1600" b="1" dirty="0" err="1">
                <a:solidFill>
                  <a:srgbClr val="FF0000"/>
                </a:solidFill>
              </a:rPr>
              <a:t>rm</a:t>
            </a:r>
            <a:r>
              <a:rPr lang="en-US" sz="1600" b="1" dirty="0">
                <a:solidFill>
                  <a:srgbClr val="FF0000"/>
                </a:solidFill>
              </a:rPr>
              <a:t> </a:t>
            </a:r>
            <a:endParaRPr lang="en-US" sz="1600" b="1" dirty="0" smtClean="0">
              <a:solidFill>
                <a:srgbClr val="FF0000"/>
              </a:solidFill>
            </a:endParaRPr>
          </a:p>
          <a:p>
            <a:r>
              <a:rPr lang="en-US" sz="1600" b="1" dirty="0">
                <a:solidFill>
                  <a:srgbClr val="FF0000"/>
                </a:solidFill>
              </a:rPr>
              <a:t>man </a:t>
            </a:r>
            <a:endParaRPr lang="en-US" sz="1600" b="1" dirty="0" smtClean="0">
              <a:solidFill>
                <a:srgbClr val="FF0000"/>
              </a:solidFill>
            </a:endParaRPr>
          </a:p>
          <a:p>
            <a:r>
              <a:rPr lang="en-US" sz="1600" b="1" dirty="0" err="1">
                <a:solidFill>
                  <a:srgbClr val="FF0000"/>
                </a:solidFill>
              </a:rPr>
              <a:t>mkdir</a:t>
            </a:r>
            <a:r>
              <a:rPr lang="en-US" sz="1600" b="1" dirty="0">
                <a:solidFill>
                  <a:srgbClr val="FF0000"/>
                </a:solidFill>
              </a:rPr>
              <a:t> </a:t>
            </a:r>
            <a:endParaRPr lang="en-US" sz="1600" b="1" dirty="0" smtClean="0">
              <a:solidFill>
                <a:srgbClr val="FF0000"/>
              </a:solidFill>
            </a:endParaRPr>
          </a:p>
          <a:p>
            <a:r>
              <a:rPr lang="en-US" sz="1600" b="1" dirty="0">
                <a:solidFill>
                  <a:srgbClr val="FF0000"/>
                </a:solidFill>
              </a:rPr>
              <a:t>head </a:t>
            </a:r>
            <a:endParaRPr lang="en-US" sz="1600" b="1" dirty="0" smtClean="0">
              <a:solidFill>
                <a:srgbClr val="FF0000"/>
              </a:solidFill>
            </a:endParaRPr>
          </a:p>
          <a:p>
            <a:r>
              <a:rPr lang="en-US" sz="1600" b="1" dirty="0" err="1">
                <a:solidFill>
                  <a:srgbClr val="FF0000"/>
                </a:solidFill>
              </a:rPr>
              <a:t>sed</a:t>
            </a:r>
            <a:r>
              <a:rPr lang="en-US" sz="1600" b="1" dirty="0">
                <a:solidFill>
                  <a:srgbClr val="FF0000"/>
                </a:solidFill>
              </a:rPr>
              <a:t> </a:t>
            </a:r>
          </a:p>
          <a:p>
            <a:r>
              <a:rPr lang="en-US" sz="1600" b="1" dirty="0">
                <a:solidFill>
                  <a:srgbClr val="FF0000"/>
                </a:solidFill>
              </a:rPr>
              <a:t>tail </a:t>
            </a:r>
            <a:endParaRPr lang="en-US" sz="1600" b="1" dirty="0" smtClean="0">
              <a:solidFill>
                <a:srgbClr val="FF0000"/>
              </a:solidFill>
            </a:endParaRPr>
          </a:p>
          <a:p>
            <a:r>
              <a:rPr lang="en-US" sz="1600" b="1" dirty="0">
                <a:solidFill>
                  <a:srgbClr val="FF0000"/>
                </a:solidFill>
              </a:rPr>
              <a:t>sort </a:t>
            </a:r>
          </a:p>
          <a:p>
            <a:r>
              <a:rPr lang="en-US" sz="1600" b="1" dirty="0" err="1" smtClean="0">
                <a:solidFill>
                  <a:srgbClr val="FF0000"/>
                </a:solidFill>
              </a:rPr>
              <a:t>uniq</a:t>
            </a:r>
            <a:endParaRPr lang="en-US" sz="1600" b="1" dirty="0" smtClean="0">
              <a:solidFill>
                <a:srgbClr val="FF0000"/>
              </a:solidFill>
            </a:endParaRPr>
          </a:p>
          <a:p>
            <a:r>
              <a:rPr lang="en-US" sz="1600" b="1" dirty="0" err="1">
                <a:solidFill>
                  <a:srgbClr val="FF0000"/>
                </a:solidFill>
              </a:rPr>
              <a:t>chmod</a:t>
            </a:r>
            <a:r>
              <a:rPr lang="en-US" sz="1600" b="1" dirty="0">
                <a:solidFill>
                  <a:srgbClr val="FF0000"/>
                </a:solidFill>
              </a:rPr>
              <a:t> </a:t>
            </a:r>
            <a:endParaRPr lang="en-US" sz="1600" b="1" dirty="0" smtClean="0">
              <a:solidFill>
                <a:srgbClr val="FF0000"/>
              </a:solidFill>
            </a:endParaRPr>
          </a:p>
          <a:p>
            <a:r>
              <a:rPr lang="en-US" sz="1600" b="1" dirty="0" err="1">
                <a:solidFill>
                  <a:srgbClr val="FF0000"/>
                </a:solidFill>
              </a:rPr>
              <a:t>wc</a:t>
            </a:r>
            <a:r>
              <a:rPr lang="en-US" sz="1600" b="1" dirty="0">
                <a:solidFill>
                  <a:srgbClr val="FF0000"/>
                </a:solidFill>
              </a:rPr>
              <a:t> </a:t>
            </a:r>
            <a:endParaRPr lang="en-US" sz="1600" b="1" dirty="0" smtClean="0">
              <a:solidFill>
                <a:srgbClr val="FF0000"/>
              </a:solidFill>
            </a:endParaRPr>
          </a:p>
          <a:p>
            <a:r>
              <a:rPr lang="en-US" sz="1600" b="1" dirty="0">
                <a:solidFill>
                  <a:srgbClr val="FF0000"/>
                </a:solidFill>
              </a:rPr>
              <a:t>grep </a:t>
            </a:r>
            <a:endParaRPr lang="en-US" sz="1600" b="1" dirty="0" smtClean="0">
              <a:solidFill>
                <a:srgbClr val="FF0000"/>
              </a:solidFill>
            </a:endParaRPr>
          </a:p>
          <a:p>
            <a:r>
              <a:rPr lang="en-US" sz="1600" b="1" dirty="0" smtClean="0">
                <a:solidFill>
                  <a:srgbClr val="FF0000"/>
                </a:solidFill>
              </a:rPr>
              <a:t>echo</a:t>
            </a:r>
            <a:endParaRPr lang="en-US" sz="1600" b="1" dirty="0">
              <a:solidFill>
                <a:srgbClr val="FF0000"/>
              </a:solidFill>
            </a:endParaRPr>
          </a:p>
        </p:txBody>
      </p:sp>
      <p:sp>
        <p:nvSpPr>
          <p:cNvPr id="6" name="Content Placeholder 2"/>
          <p:cNvSpPr txBox="1">
            <a:spLocks/>
          </p:cNvSpPr>
          <p:nvPr/>
        </p:nvSpPr>
        <p:spPr>
          <a:xfrm>
            <a:off x="838199" y="1690688"/>
            <a:ext cx="9967175" cy="3338803"/>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 taken from /home/</a:t>
            </a:r>
            <a:r>
              <a:rPr lang="en-US" sz="1800" dirty="0" err="1" smtClean="0"/>
              <a:t>dsc</a:t>
            </a:r>
            <a:r>
              <a:rPr lang="en-US" sz="1800" dirty="0"/>
              <a:t>/.</a:t>
            </a:r>
            <a:r>
              <a:rPr lang="en-US" sz="1800" dirty="0" smtClean="0"/>
              <a:t>history or ~/.history</a:t>
            </a:r>
            <a:endParaRPr lang="en-US" sz="1800" dirty="0"/>
          </a:p>
        </p:txBody>
      </p:sp>
    </p:spTree>
    <p:extLst>
      <p:ext uri="{BB962C8B-B14F-4D97-AF65-F5344CB8AC3E}">
        <p14:creationId xmlns:p14="http://schemas.microsoft.com/office/powerpoint/2010/main" val="2461346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of these are aliases?</a:t>
            </a:r>
            <a:endParaRPr lang="en-US" dirty="0"/>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3"/>
          <a:stretch>
            <a:fillRect/>
          </a:stretch>
        </p:blipFill>
        <p:spPr>
          <a:xfrm>
            <a:off x="315907" y="1690688"/>
            <a:ext cx="11747139" cy="4486275"/>
          </a:xfrm>
          <a:prstGeom prst="rect">
            <a:avLst/>
          </a:prstGeom>
        </p:spPr>
      </p:pic>
    </p:spTree>
    <p:extLst>
      <p:ext uri="{BB962C8B-B14F-4D97-AF65-F5344CB8AC3E}">
        <p14:creationId xmlns:p14="http://schemas.microsoft.com/office/powerpoint/2010/main" val="949145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pipe</a:t>
            </a:r>
            <a:endParaRPr lang="en-US" dirty="0"/>
          </a:p>
        </p:txBody>
      </p:sp>
      <p:sp>
        <p:nvSpPr>
          <p:cNvPr id="3" name="Content Placeholder 2"/>
          <p:cNvSpPr>
            <a:spLocks noGrp="1"/>
          </p:cNvSpPr>
          <p:nvPr>
            <p:ph idx="1"/>
          </p:nvPr>
        </p:nvSpPr>
        <p:spPr>
          <a:xfrm>
            <a:off x="838200" y="1825625"/>
            <a:ext cx="10515600" cy="858167"/>
          </a:xfrm>
        </p:spPr>
        <p:txBody>
          <a:bodyPr>
            <a:normAutofit/>
          </a:bodyPr>
          <a:lstStyle/>
          <a:p>
            <a:r>
              <a:rPr lang="en-US" sz="1800" dirty="0"/>
              <a:t>The </a:t>
            </a:r>
            <a:r>
              <a:rPr lang="en-US" sz="1800" dirty="0" smtClean="0"/>
              <a:t>most common </a:t>
            </a:r>
            <a:r>
              <a:rPr lang="en-US" sz="1800" dirty="0"/>
              <a:t>way of combining command-line tools is through a so-called pipe. The </a:t>
            </a:r>
            <a:r>
              <a:rPr lang="en-US" sz="1800" dirty="0" smtClean="0"/>
              <a:t>output from </a:t>
            </a:r>
            <a:r>
              <a:rPr lang="en-US" sz="1800" dirty="0"/>
              <a:t>the first tool is passed to the second tool. There are virtually no limits </a:t>
            </a:r>
            <a:r>
              <a:rPr lang="en-US" sz="1800" dirty="0" smtClean="0"/>
              <a:t>to this.</a:t>
            </a:r>
            <a:endParaRPr lang="en-US" sz="1800" dirty="0"/>
          </a:p>
        </p:txBody>
      </p:sp>
      <p:grpSp>
        <p:nvGrpSpPr>
          <p:cNvPr id="4" name="Group 3"/>
          <p:cNvGrpSpPr/>
          <p:nvPr/>
        </p:nvGrpSpPr>
        <p:grpSpPr>
          <a:xfrm>
            <a:off x="2097075" y="2839008"/>
            <a:ext cx="7736474" cy="2017806"/>
            <a:chOff x="2576758" y="2839008"/>
            <a:chExt cx="6661364" cy="1507192"/>
          </a:xfrm>
        </p:grpSpPr>
        <p:pic>
          <p:nvPicPr>
            <p:cNvPr id="19" name="Picture 18"/>
            <p:cNvPicPr/>
            <p:nvPr/>
          </p:nvPicPr>
          <p:blipFill>
            <a:blip r:embed="rId2"/>
            <a:stretch/>
          </p:blipFill>
          <p:spPr>
            <a:xfrm rot="2160600">
              <a:off x="4891596" y="2839008"/>
              <a:ext cx="1507192" cy="1507192"/>
            </a:xfrm>
            <a:prstGeom prst="rect">
              <a:avLst/>
            </a:prstGeom>
            <a:ln>
              <a:noFill/>
            </a:ln>
          </p:spPr>
        </p:pic>
        <p:sp>
          <p:nvSpPr>
            <p:cNvPr id="5" name="CustomShape 3"/>
            <p:cNvSpPr/>
            <p:nvPr/>
          </p:nvSpPr>
          <p:spPr>
            <a:xfrm>
              <a:off x="3528755" y="3103216"/>
              <a:ext cx="908887" cy="778906"/>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81646" tIns="40823" rIns="81646" bIns="40823" anchor="ctr"/>
            <a:lstStyle/>
            <a:p>
              <a:pPr algn="ctr"/>
              <a:r>
                <a:rPr lang="en-US" sz="1361" spc="-1">
                  <a:latin typeface="Arial"/>
                </a:rPr>
                <a:t>Program 1</a:t>
              </a:r>
              <a:endParaRPr sz="1633"/>
            </a:p>
          </p:txBody>
        </p:sp>
        <p:sp>
          <p:nvSpPr>
            <p:cNvPr id="6" name="Line 4"/>
            <p:cNvSpPr/>
            <p:nvPr/>
          </p:nvSpPr>
          <p:spPr>
            <a:xfrm>
              <a:off x="2576758" y="3535941"/>
              <a:ext cx="951997"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7" name="Line 5"/>
            <p:cNvSpPr/>
            <p:nvPr/>
          </p:nvSpPr>
          <p:spPr>
            <a:xfrm>
              <a:off x="4437643" y="3535941"/>
              <a:ext cx="652844"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8" name="Line 6"/>
            <p:cNvSpPr/>
            <p:nvPr/>
          </p:nvSpPr>
          <p:spPr>
            <a:xfrm>
              <a:off x="4264552" y="3839013"/>
              <a:ext cx="389616" cy="259635"/>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9" name="TextShape 7"/>
            <p:cNvSpPr txBox="1"/>
            <p:nvPr/>
          </p:nvSpPr>
          <p:spPr>
            <a:xfrm>
              <a:off x="2749849" y="3276306"/>
              <a:ext cx="476162" cy="225997"/>
            </a:xfrm>
            <a:prstGeom prst="rect">
              <a:avLst/>
            </a:prstGeom>
            <a:noFill/>
            <a:ln>
              <a:noFill/>
            </a:ln>
          </p:spPr>
          <p:txBody>
            <a:bodyPr lIns="81646" tIns="40823" rIns="81646" bIns="40823"/>
            <a:lstStyle/>
            <a:p>
              <a:r>
                <a:rPr lang="en-US" sz="998" spc="-1">
                  <a:latin typeface="Arial"/>
                </a:rPr>
                <a:t>stdin</a:t>
              </a:r>
              <a:endParaRPr sz="1633"/>
            </a:p>
          </p:txBody>
        </p:sp>
        <p:sp>
          <p:nvSpPr>
            <p:cNvPr id="10" name="TextShape 8"/>
            <p:cNvSpPr txBox="1"/>
            <p:nvPr/>
          </p:nvSpPr>
          <p:spPr>
            <a:xfrm>
              <a:off x="4697605" y="3276306"/>
              <a:ext cx="475835" cy="198237"/>
            </a:xfrm>
            <a:prstGeom prst="rect">
              <a:avLst/>
            </a:prstGeom>
            <a:noFill/>
            <a:ln>
              <a:noFill/>
            </a:ln>
          </p:spPr>
          <p:txBody>
            <a:bodyPr lIns="81646" tIns="40823" rIns="81646" bIns="40823"/>
            <a:lstStyle/>
            <a:p>
              <a:r>
                <a:rPr lang="en-US" sz="816" spc="-1">
                  <a:latin typeface="Arial"/>
                </a:rPr>
                <a:t>stdout</a:t>
              </a:r>
              <a:endParaRPr sz="1633"/>
            </a:p>
          </p:txBody>
        </p:sp>
        <p:sp>
          <p:nvSpPr>
            <p:cNvPr id="11" name="TextShape 9"/>
            <p:cNvSpPr txBox="1"/>
            <p:nvPr/>
          </p:nvSpPr>
          <p:spPr>
            <a:xfrm>
              <a:off x="4134898" y="3974546"/>
              <a:ext cx="476162" cy="173090"/>
            </a:xfrm>
            <a:prstGeom prst="rect">
              <a:avLst/>
            </a:prstGeom>
            <a:noFill/>
            <a:ln>
              <a:noFill/>
            </a:ln>
          </p:spPr>
          <p:txBody>
            <a:bodyPr lIns="81646" tIns="40823" rIns="81646" bIns="40823"/>
            <a:lstStyle/>
            <a:p>
              <a:r>
                <a:rPr lang="en-US" sz="635" spc="-1">
                  <a:latin typeface="Arial"/>
                </a:rPr>
                <a:t>*stderr</a:t>
              </a:r>
              <a:endParaRPr sz="1633"/>
            </a:p>
          </p:txBody>
        </p:sp>
        <p:sp>
          <p:nvSpPr>
            <p:cNvPr id="12" name="CustomShape 10"/>
            <p:cNvSpPr/>
            <p:nvPr/>
          </p:nvSpPr>
          <p:spPr>
            <a:xfrm>
              <a:off x="7290367" y="3069251"/>
              <a:ext cx="908887" cy="778906"/>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81646" tIns="40823" rIns="81646" bIns="40823" anchor="ctr"/>
            <a:lstStyle/>
            <a:p>
              <a:pPr algn="ctr"/>
              <a:r>
                <a:rPr lang="en-US" sz="1361" spc="-1">
                  <a:latin typeface="Arial"/>
                </a:rPr>
                <a:t>Program 2</a:t>
              </a:r>
              <a:endParaRPr sz="1633"/>
            </a:p>
          </p:txBody>
        </p:sp>
        <p:sp>
          <p:nvSpPr>
            <p:cNvPr id="13" name="Line 11"/>
            <p:cNvSpPr/>
            <p:nvPr/>
          </p:nvSpPr>
          <p:spPr>
            <a:xfrm>
              <a:off x="6338370" y="3501976"/>
              <a:ext cx="951997"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4" name="Line 12"/>
            <p:cNvSpPr/>
            <p:nvPr/>
          </p:nvSpPr>
          <p:spPr>
            <a:xfrm>
              <a:off x="8199254" y="3501976"/>
              <a:ext cx="1038868"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5" name="Line 13"/>
            <p:cNvSpPr/>
            <p:nvPr/>
          </p:nvSpPr>
          <p:spPr>
            <a:xfrm>
              <a:off x="8026164" y="3805048"/>
              <a:ext cx="389616" cy="259635"/>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6" name="TextShape 14"/>
            <p:cNvSpPr txBox="1"/>
            <p:nvPr/>
          </p:nvSpPr>
          <p:spPr>
            <a:xfrm>
              <a:off x="6511460" y="3242341"/>
              <a:ext cx="476162" cy="225997"/>
            </a:xfrm>
            <a:prstGeom prst="rect">
              <a:avLst/>
            </a:prstGeom>
            <a:noFill/>
            <a:ln>
              <a:noFill/>
            </a:ln>
          </p:spPr>
          <p:txBody>
            <a:bodyPr lIns="81646" tIns="40823" rIns="81646" bIns="40823"/>
            <a:lstStyle/>
            <a:p>
              <a:r>
                <a:rPr lang="en-US" sz="998" spc="-1">
                  <a:latin typeface="Arial"/>
                </a:rPr>
                <a:t>stdin</a:t>
              </a:r>
              <a:endParaRPr sz="1633"/>
            </a:p>
          </p:txBody>
        </p:sp>
        <p:sp>
          <p:nvSpPr>
            <p:cNvPr id="17" name="TextShape 15"/>
            <p:cNvSpPr txBox="1"/>
            <p:nvPr/>
          </p:nvSpPr>
          <p:spPr>
            <a:xfrm>
              <a:off x="8459216" y="3242341"/>
              <a:ext cx="475835" cy="198237"/>
            </a:xfrm>
            <a:prstGeom prst="rect">
              <a:avLst/>
            </a:prstGeom>
            <a:noFill/>
            <a:ln>
              <a:noFill/>
            </a:ln>
          </p:spPr>
          <p:txBody>
            <a:bodyPr lIns="81646" tIns="40823" rIns="81646" bIns="40823"/>
            <a:lstStyle/>
            <a:p>
              <a:r>
                <a:rPr lang="en-US" sz="816" spc="-1">
                  <a:latin typeface="Arial"/>
                </a:rPr>
                <a:t>stdout</a:t>
              </a:r>
              <a:endParaRPr sz="1633"/>
            </a:p>
          </p:txBody>
        </p:sp>
        <p:sp>
          <p:nvSpPr>
            <p:cNvPr id="18" name="TextShape 16"/>
            <p:cNvSpPr txBox="1"/>
            <p:nvPr/>
          </p:nvSpPr>
          <p:spPr>
            <a:xfrm>
              <a:off x="7896509" y="3940581"/>
              <a:ext cx="476162" cy="173090"/>
            </a:xfrm>
            <a:prstGeom prst="rect">
              <a:avLst/>
            </a:prstGeom>
            <a:noFill/>
            <a:ln>
              <a:noFill/>
            </a:ln>
          </p:spPr>
          <p:txBody>
            <a:bodyPr lIns="81646" tIns="40823" rIns="81646" bIns="40823"/>
            <a:lstStyle/>
            <a:p>
              <a:r>
                <a:rPr lang="en-US" sz="635" spc="-1">
                  <a:latin typeface="Arial"/>
                </a:rPr>
                <a:t>*stderr</a:t>
              </a:r>
              <a:endParaRPr sz="1633"/>
            </a:p>
          </p:txBody>
        </p:sp>
      </p:grpSp>
      <p:sp>
        <p:nvSpPr>
          <p:cNvPr id="20" name="Content Placeholder 2"/>
          <p:cNvSpPr txBox="1">
            <a:spLocks/>
          </p:cNvSpPr>
          <p:nvPr/>
        </p:nvSpPr>
        <p:spPr>
          <a:xfrm>
            <a:off x="838200" y="4931134"/>
            <a:ext cx="10515600" cy="8581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The output of a command-line tool is by default passed on to the terminal, which </a:t>
            </a:r>
            <a:r>
              <a:rPr lang="en-US" sz="1800" dirty="0" smtClean="0"/>
              <a:t>displays it </a:t>
            </a:r>
            <a:r>
              <a:rPr lang="en-US" sz="1800" dirty="0"/>
              <a:t>on our screen. We can pipe the </a:t>
            </a:r>
            <a:r>
              <a:rPr lang="en-US" sz="1800" dirty="0" smtClean="0"/>
              <a:t>output </a:t>
            </a:r>
            <a:r>
              <a:rPr lang="en-US" sz="1800" dirty="0"/>
              <a:t>of </a:t>
            </a:r>
            <a:r>
              <a:rPr lang="en-US" sz="1800" dirty="0" smtClean="0"/>
              <a:t>one command to the input of the second tool by using “|”</a:t>
            </a:r>
          </a:p>
          <a:p>
            <a:endParaRPr lang="en-US" sz="1800" dirty="0"/>
          </a:p>
          <a:p>
            <a:endParaRPr lang="en-US" sz="1800" dirty="0"/>
          </a:p>
        </p:txBody>
      </p:sp>
      <p:pic>
        <p:nvPicPr>
          <p:cNvPr id="21" name="Picture 20"/>
          <p:cNvPicPr>
            <a:picLocks noChangeAspect="1"/>
          </p:cNvPicPr>
          <p:nvPr/>
        </p:nvPicPr>
        <p:blipFill>
          <a:blip r:embed="rId3"/>
          <a:stretch>
            <a:fillRect/>
          </a:stretch>
        </p:blipFill>
        <p:spPr>
          <a:xfrm>
            <a:off x="2848574" y="5584333"/>
            <a:ext cx="5979846" cy="885234"/>
          </a:xfrm>
          <a:prstGeom prst="rect">
            <a:avLst/>
          </a:prstGeom>
        </p:spPr>
      </p:pic>
    </p:spTree>
    <p:extLst>
      <p:ext uri="{BB962C8B-B14F-4D97-AF65-F5344CB8AC3E}">
        <p14:creationId xmlns:p14="http://schemas.microsoft.com/office/powerpoint/2010/main" val="28392493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really long pipeline</a:t>
            </a:r>
            <a:endParaRPr lang="en-US" dirty="0"/>
          </a:p>
        </p:txBody>
      </p:sp>
      <p:sp>
        <p:nvSpPr>
          <p:cNvPr id="3" name="Content Placeholder 2"/>
          <p:cNvSpPr>
            <a:spLocks noGrp="1"/>
          </p:cNvSpPr>
          <p:nvPr>
            <p:ph idx="1"/>
          </p:nvPr>
        </p:nvSpPr>
        <p:spPr>
          <a:xfrm>
            <a:off x="838200" y="1825625"/>
            <a:ext cx="10515600" cy="4290362"/>
          </a:xfrm>
        </p:spPr>
        <p:txBody>
          <a:bodyPr>
            <a:normAutofit/>
          </a:bodyPr>
          <a:lstStyle/>
          <a:p>
            <a:r>
              <a:rPr lang="en-US" sz="1800" dirty="0"/>
              <a:t>Sometimes we use commands and pipelines that are too long to fit on the page</a:t>
            </a:r>
            <a:r>
              <a:rPr lang="en-US" sz="1800" dirty="0" smtClean="0"/>
              <a:t>.</a:t>
            </a:r>
          </a:p>
          <a:p>
            <a:r>
              <a:rPr lang="en-US" sz="1800" dirty="0"/>
              <a:t>A long command can be broken up with either a backslash (\) or a pipe symbol (|) .</a:t>
            </a:r>
          </a:p>
          <a:p>
            <a:pPr marL="0" indent="0">
              <a:buNone/>
            </a:pPr>
            <a:endParaRPr lang="en-US" sz="1800" dirty="0" smtClean="0"/>
          </a:p>
          <a:p>
            <a:endParaRPr lang="en-US" sz="1800" dirty="0"/>
          </a:p>
          <a:p>
            <a:endParaRPr lang="en-US" sz="1800" dirty="0" smtClean="0"/>
          </a:p>
          <a:p>
            <a:endParaRPr lang="en-US" sz="1800" dirty="0"/>
          </a:p>
          <a:p>
            <a:endParaRPr lang="en-US" sz="1800" dirty="0" smtClean="0"/>
          </a:p>
          <a:p>
            <a:endParaRPr lang="en-US" sz="1800" dirty="0" smtClean="0"/>
          </a:p>
          <a:p>
            <a:r>
              <a:rPr lang="en-US" sz="1800" dirty="0" smtClean="0"/>
              <a:t>The </a:t>
            </a:r>
            <a:r>
              <a:rPr lang="en-US" sz="1800" dirty="0"/>
              <a:t>greater-than sign (&gt;) is the continuation prompt, which indicates that this line </a:t>
            </a:r>
            <a:r>
              <a:rPr lang="en-US" sz="1800" dirty="0" smtClean="0"/>
              <a:t>is a </a:t>
            </a:r>
            <a:r>
              <a:rPr lang="en-US" sz="1800" dirty="0"/>
              <a:t>continuation of the previous one. </a:t>
            </a:r>
            <a:r>
              <a:rPr lang="en-US" sz="1800" dirty="0" smtClean="0"/>
              <a:t> Be </a:t>
            </a:r>
            <a:r>
              <a:rPr lang="en-US" sz="1800" dirty="0"/>
              <a:t>sure to first match any quotation marks (" and '). </a:t>
            </a:r>
            <a:endParaRPr lang="en-US" sz="1800" dirty="0" smtClean="0"/>
          </a:p>
          <a:p>
            <a:r>
              <a:rPr lang="en-US" sz="1800" dirty="0" smtClean="0"/>
              <a:t>The </a:t>
            </a:r>
            <a:r>
              <a:rPr lang="en-US" sz="1800" dirty="0"/>
              <a:t>following command is exactly the same as the previous one</a:t>
            </a:r>
            <a:r>
              <a:rPr lang="en-US" sz="1800" dirty="0" smtClean="0"/>
              <a:t>:</a:t>
            </a:r>
            <a:endParaRPr lang="en-US" sz="1800" dirty="0"/>
          </a:p>
        </p:txBody>
      </p:sp>
      <p:pic>
        <p:nvPicPr>
          <p:cNvPr id="24" name="Picture 23"/>
          <p:cNvPicPr>
            <a:picLocks noChangeAspect="1"/>
          </p:cNvPicPr>
          <p:nvPr/>
        </p:nvPicPr>
        <p:blipFill>
          <a:blip r:embed="rId2"/>
          <a:stretch>
            <a:fillRect/>
          </a:stretch>
        </p:blipFill>
        <p:spPr>
          <a:xfrm>
            <a:off x="2000250" y="2566285"/>
            <a:ext cx="5524812" cy="2287015"/>
          </a:xfrm>
          <a:prstGeom prst="rect">
            <a:avLst/>
          </a:prstGeom>
        </p:spPr>
      </p:pic>
      <p:pic>
        <p:nvPicPr>
          <p:cNvPr id="25" name="Picture 24"/>
          <p:cNvPicPr>
            <a:picLocks noChangeAspect="1"/>
          </p:cNvPicPr>
          <p:nvPr/>
        </p:nvPicPr>
        <p:blipFill>
          <a:blip r:embed="rId3"/>
          <a:stretch>
            <a:fillRect/>
          </a:stretch>
        </p:blipFill>
        <p:spPr>
          <a:xfrm>
            <a:off x="2000250" y="5854973"/>
            <a:ext cx="6095433" cy="522027"/>
          </a:xfrm>
          <a:prstGeom prst="rect">
            <a:avLst/>
          </a:prstGeom>
        </p:spPr>
      </p:pic>
    </p:spTree>
    <p:extLst>
      <p:ext uri="{BB962C8B-B14F-4D97-AF65-F5344CB8AC3E}">
        <p14:creationId xmlns:p14="http://schemas.microsoft.com/office/powerpoint/2010/main" val="34203078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t>
            </a:r>
            <a:r>
              <a:rPr lang="en-US" dirty="0" smtClean="0"/>
              <a:t>input/output and </a:t>
            </a:r>
            <a:r>
              <a:rPr lang="en-US" dirty="0"/>
              <a:t>Redirecting </a:t>
            </a:r>
          </a:p>
        </p:txBody>
      </p:sp>
      <p:sp>
        <p:nvSpPr>
          <p:cNvPr id="3" name="Content Placeholder 2"/>
          <p:cNvSpPr>
            <a:spLocks noGrp="1"/>
          </p:cNvSpPr>
          <p:nvPr>
            <p:ph idx="1"/>
          </p:nvPr>
        </p:nvSpPr>
        <p:spPr>
          <a:xfrm>
            <a:off x="838200" y="1825624"/>
            <a:ext cx="10515600" cy="4919949"/>
          </a:xfrm>
        </p:spPr>
        <p:txBody>
          <a:bodyPr>
            <a:noAutofit/>
          </a:bodyPr>
          <a:lstStyle/>
          <a:p>
            <a:pPr marL="0" indent="0">
              <a:buNone/>
            </a:pPr>
            <a:r>
              <a:rPr lang="en-US" sz="1800" dirty="0" smtClean="0"/>
              <a:t>By </a:t>
            </a:r>
            <a:r>
              <a:rPr lang="en-US" sz="1800" dirty="0"/>
              <a:t>default, the output of the last command-line tool in the </a:t>
            </a:r>
            <a:r>
              <a:rPr lang="en-US" sz="1800" dirty="0" smtClean="0"/>
              <a:t>pipeline is </a:t>
            </a:r>
            <a:r>
              <a:rPr lang="en-US" sz="1800" dirty="0"/>
              <a:t>outputted to the terminal. </a:t>
            </a:r>
            <a:endParaRPr lang="en-US" sz="1800" dirty="0" smtClean="0"/>
          </a:p>
          <a:p>
            <a:pPr marL="0" indent="0">
              <a:buNone/>
            </a:pPr>
            <a:r>
              <a:rPr lang="en-US" sz="1800" dirty="0" smtClean="0"/>
              <a:t>You </a:t>
            </a:r>
            <a:r>
              <a:rPr lang="en-US" sz="1800" dirty="0"/>
              <a:t>can also save this output to a </a:t>
            </a:r>
            <a:r>
              <a:rPr lang="en-US" sz="1800" dirty="0" smtClean="0"/>
              <a:t>file with “</a:t>
            </a:r>
            <a:r>
              <a:rPr lang="en-US" sz="1800" b="1" dirty="0" smtClean="0">
                <a:solidFill>
                  <a:srgbClr val="FF0000"/>
                </a:solidFill>
              </a:rPr>
              <a:t>&gt;</a:t>
            </a:r>
            <a:r>
              <a:rPr lang="en-US" sz="1800" dirty="0" smtClean="0"/>
              <a:t>” . </a:t>
            </a:r>
            <a:r>
              <a:rPr lang="en-US" sz="1800" dirty="0"/>
              <a:t>This is </a:t>
            </a:r>
            <a:r>
              <a:rPr lang="en-US" sz="1800" dirty="0" smtClean="0"/>
              <a:t>called output redirection:</a:t>
            </a:r>
            <a:endParaRPr lang="en-US" sz="1800" dirty="0"/>
          </a:p>
          <a:p>
            <a:pPr marL="0" indent="0">
              <a:buNone/>
            </a:pPr>
            <a:r>
              <a:rPr lang="en-US" sz="1800" dirty="0" smtClean="0"/>
              <a:t>	</a:t>
            </a:r>
          </a:p>
          <a:p>
            <a:pPr marL="0" indent="0">
              <a:buNone/>
            </a:pPr>
            <a:endParaRPr lang="en-US" sz="1800" dirty="0"/>
          </a:p>
          <a:p>
            <a:pPr marL="0" indent="0">
              <a:buNone/>
            </a:pPr>
            <a:endParaRPr lang="en-US" sz="1800" dirty="0" smtClean="0"/>
          </a:p>
          <a:p>
            <a:pPr marL="0" indent="0">
              <a:buNone/>
            </a:pPr>
            <a:r>
              <a:rPr lang="en-US" sz="1800" dirty="0" smtClean="0"/>
              <a:t>If </a:t>
            </a:r>
            <a:r>
              <a:rPr lang="en-US" sz="1800" dirty="0"/>
              <a:t>this file does not exist yet, it is created. If this file already </a:t>
            </a:r>
            <a:r>
              <a:rPr lang="en-US" sz="1800" dirty="0" smtClean="0"/>
              <a:t>did exist</a:t>
            </a:r>
            <a:r>
              <a:rPr lang="en-US" sz="1800" dirty="0"/>
              <a:t>, its contents would have been overwritten</a:t>
            </a:r>
            <a:r>
              <a:rPr lang="en-US" sz="1800" dirty="0" smtClean="0"/>
              <a:t>.</a:t>
            </a:r>
          </a:p>
          <a:p>
            <a:pPr marL="0" indent="0">
              <a:buNone/>
            </a:pPr>
            <a:r>
              <a:rPr lang="en-US" sz="1800" dirty="0" smtClean="0"/>
              <a:t>You </a:t>
            </a:r>
            <a:r>
              <a:rPr lang="en-US" sz="1800" dirty="0"/>
              <a:t>can also append the output to </a:t>
            </a:r>
            <a:r>
              <a:rPr lang="en-US" sz="1800" dirty="0" smtClean="0"/>
              <a:t>a file </a:t>
            </a:r>
            <a:r>
              <a:rPr lang="en-US" sz="1800" dirty="0"/>
              <a:t>with </a:t>
            </a:r>
            <a:r>
              <a:rPr lang="en-US" sz="1800" dirty="0" smtClean="0"/>
              <a:t>“</a:t>
            </a:r>
            <a:r>
              <a:rPr lang="en-US" sz="1800" b="1" dirty="0" smtClean="0">
                <a:solidFill>
                  <a:srgbClr val="FF0000"/>
                </a:solidFill>
              </a:rPr>
              <a:t>&gt;&gt;</a:t>
            </a:r>
            <a:r>
              <a:rPr lang="en-US" sz="1800" dirty="0" smtClean="0"/>
              <a:t>”, </a:t>
            </a:r>
            <a:r>
              <a:rPr lang="en-US" sz="1800" dirty="0"/>
              <a:t>meaning the output is put after the original contents</a:t>
            </a:r>
            <a:r>
              <a:rPr lang="en-US" sz="1800" dirty="0" smtClean="0"/>
              <a:t>:</a:t>
            </a:r>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US" sz="1800" b="1" dirty="0" smtClean="0">
                <a:solidFill>
                  <a:srgbClr val="FF0000"/>
                </a:solidFill>
              </a:rPr>
              <a:t>&lt; </a:t>
            </a:r>
            <a:r>
              <a:rPr lang="en-US" sz="1800" dirty="0" smtClean="0"/>
              <a:t> - Take </a:t>
            </a:r>
            <a:r>
              <a:rPr lang="en-US" sz="1800" dirty="0" err="1"/>
              <a:t>stdin</a:t>
            </a:r>
            <a:r>
              <a:rPr lang="en-US" sz="1800" dirty="0"/>
              <a:t> from </a:t>
            </a:r>
            <a:r>
              <a:rPr lang="en-US" sz="1800" dirty="0" smtClean="0"/>
              <a:t>file</a:t>
            </a:r>
          </a:p>
          <a:p>
            <a:pPr marL="0" indent="0">
              <a:buNone/>
            </a:pPr>
            <a:r>
              <a:rPr lang="en-US" sz="1800" b="1" spc="-1" dirty="0" smtClean="0">
                <a:solidFill>
                  <a:srgbClr val="FF0000"/>
                </a:solidFill>
                <a:latin typeface="Courier 10 Pitch"/>
              </a:rPr>
              <a:t>&lt;()</a:t>
            </a:r>
            <a:r>
              <a:rPr lang="en-US" sz="1800" spc="-1" dirty="0">
                <a:uFill>
                  <a:solidFill>
                    <a:srgbClr val="FFFFFF"/>
                  </a:solidFill>
                </a:uFill>
                <a:latin typeface="Arial"/>
              </a:rPr>
              <a:t> </a:t>
            </a:r>
            <a:r>
              <a:rPr lang="en-US" sz="1800" spc="-1" dirty="0" smtClean="0">
                <a:uFill>
                  <a:solidFill>
                    <a:srgbClr val="FFFFFF"/>
                  </a:solidFill>
                </a:uFill>
                <a:latin typeface="Arial"/>
              </a:rPr>
              <a:t>- take </a:t>
            </a:r>
            <a:r>
              <a:rPr lang="en-US" sz="1800" spc="-1" dirty="0" err="1">
                <a:uFill>
                  <a:solidFill>
                    <a:srgbClr val="FFFFFF"/>
                  </a:solidFill>
                </a:uFill>
                <a:latin typeface="Arial"/>
              </a:rPr>
              <a:t>stdin</a:t>
            </a:r>
            <a:r>
              <a:rPr lang="en-US" sz="1800" spc="-1" dirty="0">
                <a:uFill>
                  <a:solidFill>
                    <a:srgbClr val="FFFFFF"/>
                  </a:solidFill>
                </a:uFill>
                <a:latin typeface="Arial"/>
              </a:rPr>
              <a:t> from the evaluation of the expression within the parenthesis </a:t>
            </a:r>
            <a:endParaRPr lang="en-US" sz="1800" dirty="0"/>
          </a:p>
          <a:p>
            <a:pPr marL="0" indent="0">
              <a:buNone/>
            </a:pPr>
            <a:endParaRPr lang="en-US" sz="1800" dirty="0"/>
          </a:p>
          <a:p>
            <a:pPr marL="0" indent="0">
              <a:buNone/>
            </a:pPr>
            <a:endParaRPr lang="en-US" sz="1800" dirty="0"/>
          </a:p>
        </p:txBody>
      </p:sp>
      <p:pic>
        <p:nvPicPr>
          <p:cNvPr id="5" name="Picture 4"/>
          <p:cNvPicPr>
            <a:picLocks noChangeAspect="1"/>
          </p:cNvPicPr>
          <p:nvPr/>
        </p:nvPicPr>
        <p:blipFill>
          <a:blip r:embed="rId2"/>
          <a:stretch>
            <a:fillRect/>
          </a:stretch>
        </p:blipFill>
        <p:spPr>
          <a:xfrm>
            <a:off x="2074587" y="4561131"/>
            <a:ext cx="6566758" cy="1106165"/>
          </a:xfrm>
          <a:prstGeom prst="rect">
            <a:avLst/>
          </a:prstGeom>
        </p:spPr>
      </p:pic>
      <p:pic>
        <p:nvPicPr>
          <p:cNvPr id="6" name="Picture 5"/>
          <p:cNvPicPr>
            <a:picLocks noChangeAspect="1"/>
          </p:cNvPicPr>
          <p:nvPr/>
        </p:nvPicPr>
        <p:blipFill>
          <a:blip r:embed="rId3"/>
          <a:stretch>
            <a:fillRect/>
          </a:stretch>
        </p:blipFill>
        <p:spPr>
          <a:xfrm>
            <a:off x="2074587" y="2583162"/>
            <a:ext cx="6566758" cy="1029468"/>
          </a:xfrm>
          <a:prstGeom prst="rect">
            <a:avLst/>
          </a:prstGeom>
        </p:spPr>
      </p:pic>
    </p:spTree>
    <p:extLst>
      <p:ext uri="{BB962C8B-B14F-4D97-AF65-F5344CB8AC3E}">
        <p14:creationId xmlns:p14="http://schemas.microsoft.com/office/powerpoint/2010/main" val="42063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t>
            </a:r>
            <a:r>
              <a:rPr lang="en-US" dirty="0" smtClean="0"/>
              <a:t>input/output and </a:t>
            </a:r>
            <a:r>
              <a:rPr lang="en-US" dirty="0"/>
              <a:t>Redirecting </a:t>
            </a:r>
          </a:p>
        </p:txBody>
      </p:sp>
      <p:sp>
        <p:nvSpPr>
          <p:cNvPr id="3" name="Content Placeholder 2"/>
          <p:cNvSpPr>
            <a:spLocks noGrp="1"/>
          </p:cNvSpPr>
          <p:nvPr>
            <p:ph idx="1"/>
          </p:nvPr>
        </p:nvSpPr>
        <p:spPr>
          <a:xfrm>
            <a:off x="838200" y="1825624"/>
            <a:ext cx="10515600" cy="4919949"/>
          </a:xfrm>
        </p:spPr>
        <p:txBody>
          <a:bodyPr>
            <a:noAutofit/>
          </a:bodyPr>
          <a:lstStyle/>
          <a:p>
            <a:pPr marL="0" indent="0">
              <a:buNone/>
            </a:pPr>
            <a:r>
              <a:rPr lang="en-US" sz="1800" b="1" dirty="0">
                <a:solidFill>
                  <a:srgbClr val="FF0000"/>
                </a:solidFill>
              </a:rPr>
              <a:t>&lt; </a:t>
            </a:r>
            <a:r>
              <a:rPr lang="en-US" sz="1800" dirty="0"/>
              <a:t> - t</a:t>
            </a:r>
            <a:r>
              <a:rPr lang="en-US" sz="1800" dirty="0" smtClean="0"/>
              <a:t>akes </a:t>
            </a:r>
            <a:r>
              <a:rPr lang="en-US" sz="1800" dirty="0" err="1"/>
              <a:t>stdin</a:t>
            </a:r>
            <a:r>
              <a:rPr lang="en-US" sz="1800" dirty="0"/>
              <a:t> from file</a:t>
            </a:r>
          </a:p>
          <a:p>
            <a:pPr marL="0" indent="0">
              <a:buNone/>
            </a:pPr>
            <a:r>
              <a:rPr lang="en-US" sz="1800" dirty="0" smtClean="0"/>
              <a:t>	</a:t>
            </a:r>
          </a:p>
          <a:p>
            <a:pPr marL="0" indent="0">
              <a:buNone/>
            </a:pPr>
            <a:endParaRPr lang="en-US" sz="1800" dirty="0" smtClean="0"/>
          </a:p>
          <a:p>
            <a:pPr marL="0" indent="0">
              <a:buNone/>
            </a:pPr>
            <a:r>
              <a:rPr lang="en-US" sz="1800" dirty="0" smtClean="0"/>
              <a:t>This way you </a:t>
            </a:r>
            <a:r>
              <a:rPr lang="en-US" sz="1800" dirty="0"/>
              <a:t>are directly passing the file to the standard input of </a:t>
            </a:r>
            <a:r>
              <a:rPr lang="en-US" sz="1800" dirty="0" err="1"/>
              <a:t>wc</a:t>
            </a:r>
            <a:r>
              <a:rPr lang="en-US" sz="1800" dirty="0"/>
              <a:t> without </a:t>
            </a:r>
            <a:r>
              <a:rPr lang="en-US" sz="1800" dirty="0" smtClean="0"/>
              <a:t>running an </a:t>
            </a:r>
            <a:r>
              <a:rPr lang="en-US" sz="1800" dirty="0"/>
              <a:t>additional </a:t>
            </a:r>
            <a:r>
              <a:rPr lang="en-US" sz="1800" dirty="0" smtClean="0"/>
              <a:t>process.</a:t>
            </a:r>
          </a:p>
          <a:p>
            <a:pPr marL="0" indent="0">
              <a:buNone/>
            </a:pPr>
            <a:endParaRPr lang="en-US" sz="1800" dirty="0" smtClean="0"/>
          </a:p>
          <a:p>
            <a:pPr marL="0" indent="0">
              <a:buNone/>
            </a:pPr>
            <a:r>
              <a:rPr lang="en-US" sz="1800" dirty="0" smtClean="0"/>
              <a:t>The same can be achieved if the tool accepts files as command line arguments: </a:t>
            </a:r>
          </a:p>
          <a:p>
            <a:pPr marL="0" indent="0">
              <a:buNone/>
            </a:pPr>
            <a:endParaRPr lang="en-US" sz="1800" dirty="0"/>
          </a:p>
          <a:p>
            <a:pPr marL="0" indent="0">
              <a:buNone/>
            </a:pPr>
            <a:endParaRPr lang="en-US" sz="1800" dirty="0" smtClean="0"/>
          </a:p>
          <a:p>
            <a:pPr marL="0" indent="0">
              <a:buNone/>
            </a:pPr>
            <a:endParaRPr lang="en-US" sz="1800" dirty="0" smtClean="0"/>
          </a:p>
          <a:p>
            <a:pPr marL="0" indent="0">
              <a:buNone/>
            </a:pPr>
            <a:r>
              <a:rPr lang="en-US" sz="1800" dirty="0" smtClean="0"/>
              <a:t>The third option includes additional tool that read the file and pipes it to </a:t>
            </a:r>
            <a:r>
              <a:rPr lang="en-US" sz="1800" dirty="0" err="1" smtClean="0"/>
              <a:t>wc</a:t>
            </a:r>
            <a:r>
              <a:rPr lang="en-US" sz="1800" dirty="0" smtClean="0"/>
              <a:t>:</a:t>
            </a:r>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a:p>
        </p:txBody>
      </p:sp>
      <p:pic>
        <p:nvPicPr>
          <p:cNvPr id="8" name="Picture 7"/>
          <p:cNvPicPr>
            <a:picLocks noChangeAspect="1"/>
          </p:cNvPicPr>
          <p:nvPr/>
        </p:nvPicPr>
        <p:blipFill>
          <a:blip r:embed="rId2"/>
          <a:stretch>
            <a:fillRect/>
          </a:stretch>
        </p:blipFill>
        <p:spPr>
          <a:xfrm>
            <a:off x="2290976" y="4196912"/>
            <a:ext cx="4195886" cy="493634"/>
          </a:xfrm>
          <a:prstGeom prst="rect">
            <a:avLst/>
          </a:prstGeom>
        </p:spPr>
      </p:pic>
      <p:pic>
        <p:nvPicPr>
          <p:cNvPr id="9" name="Picture 8"/>
          <p:cNvPicPr>
            <a:picLocks noChangeAspect="1"/>
          </p:cNvPicPr>
          <p:nvPr/>
        </p:nvPicPr>
        <p:blipFill>
          <a:blip r:embed="rId3"/>
          <a:stretch>
            <a:fillRect/>
          </a:stretch>
        </p:blipFill>
        <p:spPr>
          <a:xfrm>
            <a:off x="2290975" y="5581704"/>
            <a:ext cx="4195887" cy="526365"/>
          </a:xfrm>
          <a:prstGeom prst="rect">
            <a:avLst/>
          </a:prstGeom>
        </p:spPr>
      </p:pic>
      <p:pic>
        <p:nvPicPr>
          <p:cNvPr id="4" name="Picture 3"/>
          <p:cNvPicPr>
            <a:picLocks noChangeAspect="1"/>
          </p:cNvPicPr>
          <p:nvPr/>
        </p:nvPicPr>
        <p:blipFill>
          <a:blip r:embed="rId4"/>
          <a:stretch>
            <a:fillRect/>
          </a:stretch>
        </p:blipFill>
        <p:spPr>
          <a:xfrm>
            <a:off x="2290975" y="2130657"/>
            <a:ext cx="4276725" cy="781050"/>
          </a:xfrm>
          <a:prstGeom prst="rect">
            <a:avLst/>
          </a:prstGeom>
        </p:spPr>
      </p:pic>
    </p:spTree>
    <p:extLst>
      <p:ext uri="{BB962C8B-B14F-4D97-AF65-F5344CB8AC3E}">
        <p14:creationId xmlns:p14="http://schemas.microsoft.com/office/powerpoint/2010/main" val="23153463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Quoting</a:t>
            </a:r>
          </a:p>
        </p:txBody>
      </p:sp>
      <p:sp>
        <p:nvSpPr>
          <p:cNvPr id="3" name="Content Placeholder 2"/>
          <p:cNvSpPr>
            <a:spLocks noGrp="1"/>
          </p:cNvSpPr>
          <p:nvPr>
            <p:ph idx="1"/>
          </p:nvPr>
        </p:nvSpPr>
        <p:spPr>
          <a:xfrm>
            <a:off x="838200" y="1825625"/>
            <a:ext cx="10515600" cy="2479675"/>
          </a:xfrm>
        </p:spPr>
        <p:txBody>
          <a:bodyPr>
            <a:normAutofit/>
          </a:bodyPr>
          <a:lstStyle/>
          <a:p>
            <a:pPr marL="0" indent="0">
              <a:buNone/>
            </a:pPr>
            <a:r>
              <a:rPr lang="en-US" sz="1800" b="1" dirty="0" smtClean="0">
                <a:solidFill>
                  <a:srgbClr val="FF0000"/>
                </a:solidFill>
              </a:rPr>
              <a:t>’  ’</a:t>
            </a:r>
            <a:r>
              <a:rPr lang="en-US" sz="1800" dirty="0" smtClean="0"/>
              <a:t> - Single </a:t>
            </a:r>
            <a:r>
              <a:rPr lang="en-US" sz="1800" dirty="0"/>
              <a:t>quotes: do not touch this </a:t>
            </a:r>
            <a:r>
              <a:rPr lang="en-US" sz="1800" dirty="0" smtClean="0"/>
              <a:t>text</a:t>
            </a:r>
          </a:p>
          <a:p>
            <a:pPr marL="0" indent="0">
              <a:buNone/>
            </a:pPr>
            <a:r>
              <a:rPr lang="en-US" sz="1800" b="1" dirty="0" smtClean="0">
                <a:solidFill>
                  <a:srgbClr val="FF0000"/>
                </a:solidFill>
              </a:rPr>
              <a:t>“  ” </a:t>
            </a:r>
            <a:r>
              <a:rPr lang="en-US" sz="1800" dirty="0" smtClean="0"/>
              <a:t>- Double </a:t>
            </a:r>
            <a:r>
              <a:rPr lang="en-US" sz="1800" dirty="0"/>
              <a:t>quotes: Perform shell variable </a:t>
            </a:r>
            <a:r>
              <a:rPr lang="en-US" sz="1800" dirty="0" smtClean="0"/>
              <a:t>expansion</a:t>
            </a:r>
            <a:endParaRPr lang="en-US" sz="1800" dirty="0"/>
          </a:p>
          <a:p>
            <a:pPr marL="0" indent="0">
              <a:buNone/>
            </a:pPr>
            <a:r>
              <a:rPr lang="en-US" sz="1800" b="1" dirty="0" smtClean="0">
                <a:solidFill>
                  <a:srgbClr val="FF0000"/>
                </a:solidFill>
              </a:rPr>
              <a:t>`  `</a:t>
            </a:r>
            <a:r>
              <a:rPr lang="en-US" sz="1800" dirty="0" smtClean="0"/>
              <a:t> </a:t>
            </a:r>
            <a:r>
              <a:rPr lang="en-US" sz="1800" dirty="0"/>
              <a:t>- evaluate and replace (command substitution</a:t>
            </a:r>
            <a:r>
              <a:rPr lang="en-US" sz="1800" dirty="0" smtClean="0"/>
              <a:t>)</a:t>
            </a:r>
            <a:endParaRPr lang="en-US" sz="1800" dirty="0"/>
          </a:p>
          <a:p>
            <a:pPr lvl="1"/>
            <a:r>
              <a:rPr lang="en-US" sz="1600" dirty="0" smtClean="0"/>
              <a:t>ASCII code 96 or 60 in hexadecimal</a:t>
            </a:r>
          </a:p>
          <a:p>
            <a:pPr lvl="1"/>
            <a:r>
              <a:rPr lang="en-US" sz="1600" dirty="0" smtClean="0"/>
              <a:t>$(</a:t>
            </a:r>
            <a:r>
              <a:rPr lang="en-US" sz="1600" dirty="0"/>
              <a:t>command)</a:t>
            </a:r>
          </a:p>
          <a:p>
            <a:endParaRPr lang="en-US" sz="1800" dirty="0"/>
          </a:p>
          <a:p>
            <a:endParaRPr lang="en-US" sz="1800" dirty="0"/>
          </a:p>
        </p:txBody>
      </p:sp>
      <p:pic>
        <p:nvPicPr>
          <p:cNvPr id="4" name="Picture 3"/>
          <p:cNvPicPr>
            <a:picLocks noChangeAspect="1"/>
          </p:cNvPicPr>
          <p:nvPr/>
        </p:nvPicPr>
        <p:blipFill>
          <a:blip r:embed="rId3"/>
          <a:stretch>
            <a:fillRect/>
          </a:stretch>
        </p:blipFill>
        <p:spPr>
          <a:xfrm>
            <a:off x="973112" y="3473607"/>
            <a:ext cx="6477000" cy="3086264"/>
          </a:xfrm>
          <a:prstGeom prst="rect">
            <a:avLst/>
          </a:prstGeom>
        </p:spPr>
      </p:pic>
    </p:spTree>
    <p:extLst>
      <p:ext uri="{BB962C8B-B14F-4D97-AF65-F5344CB8AC3E}">
        <p14:creationId xmlns:p14="http://schemas.microsoft.com/office/powerpoint/2010/main" val="3491651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myself…</a:t>
            </a:r>
          </a:p>
        </p:txBody>
      </p:sp>
      <p:sp>
        <p:nvSpPr>
          <p:cNvPr id="3" name="Content Placeholder 2"/>
          <p:cNvSpPr>
            <a:spLocks noGrp="1"/>
          </p:cNvSpPr>
          <p:nvPr>
            <p:ph idx="1"/>
          </p:nvPr>
        </p:nvSpPr>
        <p:spPr/>
        <p:txBody>
          <a:bodyPr>
            <a:normAutofit/>
          </a:bodyPr>
          <a:lstStyle/>
          <a:p>
            <a:pPr marL="0" indent="0">
              <a:buNone/>
            </a:pPr>
            <a:r>
              <a:rPr lang="en-US" dirty="0" smtClean="0"/>
              <a:t>• Data </a:t>
            </a:r>
            <a:r>
              <a:rPr lang="en-US" dirty="0"/>
              <a:t>Scientist (10+ years</a:t>
            </a:r>
            <a:r>
              <a:rPr lang="en-US" dirty="0" smtClean="0"/>
              <a:t>)</a:t>
            </a:r>
          </a:p>
          <a:p>
            <a:pPr marL="0" indent="0">
              <a:buNone/>
            </a:pPr>
            <a:r>
              <a:rPr lang="en-US" dirty="0" smtClean="0"/>
              <a:t>• Project </a:t>
            </a:r>
            <a:r>
              <a:rPr lang="en-US" dirty="0"/>
              <a:t>Manager (5+ years</a:t>
            </a:r>
            <a:r>
              <a:rPr lang="en-US" dirty="0" smtClean="0"/>
              <a:t>) </a:t>
            </a:r>
          </a:p>
          <a:p>
            <a:pPr marL="0" indent="0">
              <a:buNone/>
            </a:pPr>
            <a:r>
              <a:rPr lang="en-US" dirty="0" smtClean="0"/>
              <a:t>• Big </a:t>
            </a:r>
            <a:r>
              <a:rPr lang="en-US" dirty="0"/>
              <a:t>Data (4+ years</a:t>
            </a:r>
            <a:r>
              <a:rPr lang="en-US" dirty="0" smtClean="0"/>
              <a:t>)</a:t>
            </a:r>
          </a:p>
          <a:p>
            <a:pPr marL="0" indent="0">
              <a:buNone/>
            </a:pPr>
            <a:endParaRPr lang="en-US" dirty="0" smtClean="0"/>
          </a:p>
          <a:p>
            <a:pPr marL="0" indent="0">
              <a:buNone/>
            </a:pPr>
            <a:r>
              <a:rPr lang="en-US" dirty="0" smtClean="0"/>
              <a:t>• PhD </a:t>
            </a:r>
            <a:r>
              <a:rPr lang="en-US" dirty="0"/>
              <a:t>in Telecommunications Science, Universidad </a:t>
            </a:r>
            <a:r>
              <a:rPr lang="en-US" dirty="0" err="1"/>
              <a:t>Politécnica</a:t>
            </a:r>
            <a:r>
              <a:rPr lang="en-US" dirty="0"/>
              <a:t> de Madrid, </a:t>
            </a:r>
            <a:r>
              <a:rPr lang="en-US" dirty="0" smtClean="0"/>
              <a:t>2008</a:t>
            </a:r>
          </a:p>
          <a:p>
            <a:pPr marL="0" indent="0">
              <a:buNone/>
            </a:pPr>
            <a:endParaRPr lang="en-US" dirty="0" smtClean="0"/>
          </a:p>
          <a:p>
            <a:pPr marL="0" indent="0">
              <a:buNone/>
            </a:pPr>
            <a:r>
              <a:rPr lang="en-US" dirty="0" smtClean="0"/>
              <a:t>• Languages</a:t>
            </a:r>
            <a:r>
              <a:rPr lang="en-US" dirty="0"/>
              <a:t>: English, Spanish, Croatian </a:t>
            </a:r>
          </a:p>
        </p:txBody>
      </p:sp>
    </p:spTree>
    <p:extLst>
      <p:ext uri="{BB962C8B-B14F-4D97-AF65-F5344CB8AC3E}">
        <p14:creationId xmlns:p14="http://schemas.microsoft.com/office/powerpoint/2010/main" val="27456478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basics (review)</a:t>
            </a:r>
            <a:endParaRPr lang="en-US" dirty="0"/>
          </a:p>
        </p:txBody>
      </p:sp>
      <p:sp>
        <p:nvSpPr>
          <p:cNvPr id="3" name="Content Placeholder 2"/>
          <p:cNvSpPr>
            <a:spLocks noGrp="1"/>
          </p:cNvSpPr>
          <p:nvPr>
            <p:ph idx="1"/>
          </p:nvPr>
        </p:nvSpPr>
        <p:spPr>
          <a:xfrm>
            <a:off x="838198" y="2572600"/>
            <a:ext cx="9967175" cy="3338803"/>
          </a:xfrm>
        </p:spPr>
        <p:txBody>
          <a:bodyPr numCol="2">
            <a:normAutofit/>
          </a:bodyPr>
          <a:lstStyle/>
          <a:p>
            <a:r>
              <a:rPr lang="en-US" sz="1600" b="1" dirty="0">
                <a:solidFill>
                  <a:srgbClr val="FF0000"/>
                </a:solidFill>
              </a:rPr>
              <a:t>cd</a:t>
            </a:r>
          </a:p>
          <a:p>
            <a:r>
              <a:rPr lang="en-US" sz="1600" b="1" dirty="0" err="1" smtClean="0">
                <a:solidFill>
                  <a:srgbClr val="FF0000"/>
                </a:solidFill>
              </a:rPr>
              <a:t>pwd</a:t>
            </a:r>
            <a:endParaRPr lang="en-US" sz="1600" b="1" dirty="0">
              <a:solidFill>
                <a:srgbClr val="FF0000"/>
              </a:solidFill>
            </a:endParaRPr>
          </a:p>
          <a:p>
            <a:r>
              <a:rPr lang="en-US" sz="1600" b="1" dirty="0" smtClean="0">
                <a:solidFill>
                  <a:srgbClr val="FF0000"/>
                </a:solidFill>
              </a:rPr>
              <a:t>ls</a:t>
            </a:r>
          </a:p>
          <a:p>
            <a:r>
              <a:rPr lang="en-US" sz="1600" b="1" dirty="0" err="1" smtClean="0">
                <a:solidFill>
                  <a:srgbClr val="FF0000"/>
                </a:solidFill>
              </a:rPr>
              <a:t>ll</a:t>
            </a:r>
            <a:endParaRPr lang="en-US" sz="1600" b="1" dirty="0" smtClean="0">
              <a:solidFill>
                <a:srgbClr val="FF0000"/>
              </a:solidFill>
            </a:endParaRPr>
          </a:p>
          <a:p>
            <a:r>
              <a:rPr lang="en-US" sz="1600" b="1" dirty="0">
                <a:solidFill>
                  <a:srgbClr val="FF0000"/>
                </a:solidFill>
              </a:rPr>
              <a:t>cat </a:t>
            </a:r>
            <a:endParaRPr lang="en-US" sz="1600" b="1" dirty="0" smtClean="0">
              <a:solidFill>
                <a:srgbClr val="FF0000"/>
              </a:solidFill>
            </a:endParaRPr>
          </a:p>
          <a:p>
            <a:r>
              <a:rPr lang="en-US" sz="1600" b="1" dirty="0">
                <a:solidFill>
                  <a:srgbClr val="FF0000"/>
                </a:solidFill>
              </a:rPr>
              <a:t>less </a:t>
            </a:r>
            <a:endParaRPr lang="en-US" sz="1600" b="1" dirty="0" smtClean="0">
              <a:solidFill>
                <a:srgbClr val="FF0000"/>
              </a:solidFill>
            </a:endParaRPr>
          </a:p>
          <a:p>
            <a:r>
              <a:rPr lang="en-US" sz="1600" b="1" dirty="0" err="1">
                <a:solidFill>
                  <a:srgbClr val="FF0000"/>
                </a:solidFill>
              </a:rPr>
              <a:t>rm</a:t>
            </a:r>
            <a:r>
              <a:rPr lang="en-US" sz="1600" b="1" dirty="0">
                <a:solidFill>
                  <a:srgbClr val="FF0000"/>
                </a:solidFill>
              </a:rPr>
              <a:t> </a:t>
            </a:r>
            <a:endParaRPr lang="en-US" sz="1600" b="1" dirty="0" smtClean="0">
              <a:solidFill>
                <a:srgbClr val="FF0000"/>
              </a:solidFill>
            </a:endParaRPr>
          </a:p>
          <a:p>
            <a:r>
              <a:rPr lang="en-US" sz="1600" b="1" dirty="0">
                <a:solidFill>
                  <a:srgbClr val="FF0000"/>
                </a:solidFill>
              </a:rPr>
              <a:t>man </a:t>
            </a:r>
            <a:endParaRPr lang="en-US" sz="1600" b="1" dirty="0" smtClean="0">
              <a:solidFill>
                <a:srgbClr val="FF0000"/>
              </a:solidFill>
            </a:endParaRPr>
          </a:p>
          <a:p>
            <a:r>
              <a:rPr lang="en-US" sz="1600" b="1" dirty="0" err="1">
                <a:solidFill>
                  <a:srgbClr val="FF0000"/>
                </a:solidFill>
              </a:rPr>
              <a:t>mkdir</a:t>
            </a:r>
            <a:r>
              <a:rPr lang="en-US" sz="1600" b="1" dirty="0">
                <a:solidFill>
                  <a:srgbClr val="FF0000"/>
                </a:solidFill>
              </a:rPr>
              <a:t> </a:t>
            </a:r>
            <a:endParaRPr lang="en-US" sz="1600" b="1" dirty="0" smtClean="0">
              <a:solidFill>
                <a:srgbClr val="FF0000"/>
              </a:solidFill>
            </a:endParaRPr>
          </a:p>
          <a:p>
            <a:r>
              <a:rPr lang="en-US" sz="1600" b="1" dirty="0">
                <a:solidFill>
                  <a:srgbClr val="FF0000"/>
                </a:solidFill>
              </a:rPr>
              <a:t>head </a:t>
            </a:r>
            <a:endParaRPr lang="en-US" sz="1600" b="1" dirty="0" smtClean="0">
              <a:solidFill>
                <a:srgbClr val="FF0000"/>
              </a:solidFill>
            </a:endParaRPr>
          </a:p>
          <a:p>
            <a:r>
              <a:rPr lang="en-US" sz="1600" b="1" dirty="0" err="1">
                <a:solidFill>
                  <a:srgbClr val="FF0000"/>
                </a:solidFill>
              </a:rPr>
              <a:t>sed</a:t>
            </a:r>
            <a:r>
              <a:rPr lang="en-US" sz="1600" b="1" dirty="0">
                <a:solidFill>
                  <a:srgbClr val="FF0000"/>
                </a:solidFill>
              </a:rPr>
              <a:t> </a:t>
            </a:r>
          </a:p>
          <a:p>
            <a:r>
              <a:rPr lang="en-US" sz="1600" b="1" dirty="0">
                <a:solidFill>
                  <a:srgbClr val="FF0000"/>
                </a:solidFill>
              </a:rPr>
              <a:t>tail </a:t>
            </a:r>
            <a:endParaRPr lang="en-US" sz="1600" b="1" dirty="0" smtClean="0">
              <a:solidFill>
                <a:srgbClr val="FF0000"/>
              </a:solidFill>
            </a:endParaRPr>
          </a:p>
          <a:p>
            <a:r>
              <a:rPr lang="en-US" sz="1600" b="1" dirty="0">
                <a:solidFill>
                  <a:srgbClr val="FF0000"/>
                </a:solidFill>
              </a:rPr>
              <a:t>sort </a:t>
            </a:r>
          </a:p>
          <a:p>
            <a:r>
              <a:rPr lang="en-US" sz="1600" b="1" dirty="0" err="1" smtClean="0">
                <a:solidFill>
                  <a:srgbClr val="FF0000"/>
                </a:solidFill>
              </a:rPr>
              <a:t>uniq</a:t>
            </a:r>
            <a:endParaRPr lang="en-US" sz="1600" b="1" dirty="0" smtClean="0">
              <a:solidFill>
                <a:srgbClr val="FF0000"/>
              </a:solidFill>
            </a:endParaRPr>
          </a:p>
          <a:p>
            <a:r>
              <a:rPr lang="en-US" sz="1600" b="1" dirty="0" err="1">
                <a:solidFill>
                  <a:srgbClr val="FF0000"/>
                </a:solidFill>
              </a:rPr>
              <a:t>chmod</a:t>
            </a:r>
            <a:r>
              <a:rPr lang="en-US" sz="1600" b="1" dirty="0">
                <a:solidFill>
                  <a:srgbClr val="FF0000"/>
                </a:solidFill>
              </a:rPr>
              <a:t> </a:t>
            </a:r>
            <a:endParaRPr lang="en-US" sz="1600" b="1" dirty="0" smtClean="0">
              <a:solidFill>
                <a:srgbClr val="FF0000"/>
              </a:solidFill>
            </a:endParaRPr>
          </a:p>
          <a:p>
            <a:r>
              <a:rPr lang="en-US" sz="1600" b="1" dirty="0" err="1">
                <a:solidFill>
                  <a:srgbClr val="FF0000"/>
                </a:solidFill>
              </a:rPr>
              <a:t>wc</a:t>
            </a:r>
            <a:r>
              <a:rPr lang="en-US" sz="1600" b="1" dirty="0">
                <a:solidFill>
                  <a:srgbClr val="FF0000"/>
                </a:solidFill>
              </a:rPr>
              <a:t> </a:t>
            </a:r>
            <a:endParaRPr lang="en-US" sz="1600" b="1" dirty="0" smtClean="0">
              <a:solidFill>
                <a:srgbClr val="FF0000"/>
              </a:solidFill>
            </a:endParaRPr>
          </a:p>
          <a:p>
            <a:r>
              <a:rPr lang="en-US" sz="1600" b="1" dirty="0">
                <a:solidFill>
                  <a:srgbClr val="FF0000"/>
                </a:solidFill>
              </a:rPr>
              <a:t>g</a:t>
            </a:r>
            <a:r>
              <a:rPr lang="en-US" sz="1600" b="1" dirty="0" smtClean="0">
                <a:solidFill>
                  <a:srgbClr val="FF0000"/>
                </a:solidFill>
              </a:rPr>
              <a:t>rep</a:t>
            </a:r>
          </a:p>
          <a:p>
            <a:r>
              <a:rPr lang="en-US" sz="1600" b="1" dirty="0" smtClean="0">
                <a:solidFill>
                  <a:srgbClr val="FF0000"/>
                </a:solidFill>
              </a:rPr>
              <a:t>echo </a:t>
            </a:r>
            <a:endParaRPr lang="en-US" sz="1600" b="1" dirty="0">
              <a:solidFill>
                <a:srgbClr val="FF0000"/>
              </a:solidFill>
            </a:endParaRPr>
          </a:p>
        </p:txBody>
      </p:sp>
      <p:sp>
        <p:nvSpPr>
          <p:cNvPr id="6" name="Content Placeholder 2"/>
          <p:cNvSpPr txBox="1">
            <a:spLocks/>
          </p:cNvSpPr>
          <p:nvPr/>
        </p:nvSpPr>
        <p:spPr>
          <a:xfrm>
            <a:off x="838199" y="1690688"/>
            <a:ext cx="9967175" cy="3338803"/>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 taken from /home/</a:t>
            </a:r>
            <a:r>
              <a:rPr lang="en-US" sz="1800" dirty="0" err="1" smtClean="0"/>
              <a:t>dsc</a:t>
            </a:r>
            <a:r>
              <a:rPr lang="en-US" sz="1800" dirty="0"/>
              <a:t>/.</a:t>
            </a:r>
            <a:r>
              <a:rPr lang="en-US" sz="1800" dirty="0" smtClean="0"/>
              <a:t>history or ~/.history</a:t>
            </a:r>
            <a:endParaRPr lang="en-US" sz="1800" dirty="0"/>
          </a:p>
        </p:txBody>
      </p:sp>
    </p:spTree>
    <p:extLst>
      <p:ext uri="{BB962C8B-B14F-4D97-AF65-F5344CB8AC3E}">
        <p14:creationId xmlns:p14="http://schemas.microsoft.com/office/powerpoint/2010/main" val="8818905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basics (review)</a:t>
            </a:r>
            <a:endParaRPr lang="en-US" dirty="0"/>
          </a:p>
        </p:txBody>
      </p:sp>
      <p:sp>
        <p:nvSpPr>
          <p:cNvPr id="3" name="Content Placeholder 2"/>
          <p:cNvSpPr>
            <a:spLocks noGrp="1"/>
          </p:cNvSpPr>
          <p:nvPr>
            <p:ph idx="1"/>
          </p:nvPr>
        </p:nvSpPr>
        <p:spPr>
          <a:xfrm>
            <a:off x="838198" y="2572600"/>
            <a:ext cx="9967175" cy="3948121"/>
          </a:xfrm>
        </p:spPr>
        <p:txBody>
          <a:bodyPr numCol="2">
            <a:normAutofit fontScale="92500" lnSpcReduction="20000"/>
          </a:bodyPr>
          <a:lstStyle/>
          <a:p>
            <a:r>
              <a:rPr lang="en-US" sz="1600" b="1" dirty="0">
                <a:solidFill>
                  <a:srgbClr val="FF0000"/>
                </a:solidFill>
              </a:rPr>
              <a:t>cd</a:t>
            </a:r>
          </a:p>
          <a:p>
            <a:r>
              <a:rPr lang="en-US" sz="1600" b="1" dirty="0" err="1">
                <a:solidFill>
                  <a:srgbClr val="FF0000"/>
                </a:solidFill>
              </a:rPr>
              <a:t>pwd</a:t>
            </a:r>
            <a:endParaRPr lang="en-US" sz="1600" b="1" dirty="0">
              <a:solidFill>
                <a:srgbClr val="FF0000"/>
              </a:solidFill>
            </a:endParaRPr>
          </a:p>
          <a:p>
            <a:r>
              <a:rPr lang="en-US" sz="1600" b="1" dirty="0">
                <a:solidFill>
                  <a:srgbClr val="FF0000"/>
                </a:solidFill>
              </a:rPr>
              <a:t>ls</a:t>
            </a:r>
          </a:p>
          <a:p>
            <a:r>
              <a:rPr lang="en-US" sz="1600" b="1" dirty="0" err="1">
                <a:solidFill>
                  <a:srgbClr val="FF0000"/>
                </a:solidFill>
              </a:rPr>
              <a:t>ll</a:t>
            </a:r>
            <a:endParaRPr lang="en-US" sz="1600" b="1" dirty="0">
              <a:solidFill>
                <a:srgbClr val="FF0000"/>
              </a:solidFill>
            </a:endParaRPr>
          </a:p>
          <a:p>
            <a:r>
              <a:rPr lang="en-US" sz="1600" b="1" dirty="0" err="1" smtClean="0">
                <a:solidFill>
                  <a:srgbClr val="FF0000"/>
                </a:solidFill>
              </a:rPr>
              <a:t>rm</a:t>
            </a:r>
            <a:r>
              <a:rPr lang="en-US" sz="1600" b="1" dirty="0" smtClean="0">
                <a:solidFill>
                  <a:srgbClr val="FF0000"/>
                </a:solidFill>
              </a:rPr>
              <a:t> </a:t>
            </a:r>
            <a:endParaRPr lang="en-US" sz="1600" b="1" dirty="0">
              <a:solidFill>
                <a:srgbClr val="FF0000"/>
              </a:solidFill>
            </a:endParaRPr>
          </a:p>
          <a:p>
            <a:r>
              <a:rPr lang="en-US" sz="1600" b="1" dirty="0" err="1">
                <a:solidFill>
                  <a:srgbClr val="FF0000"/>
                </a:solidFill>
              </a:rPr>
              <a:t>chmod</a:t>
            </a:r>
            <a:r>
              <a:rPr lang="en-US" sz="1600" b="1" dirty="0">
                <a:solidFill>
                  <a:srgbClr val="FF0000"/>
                </a:solidFill>
              </a:rPr>
              <a:t> </a:t>
            </a:r>
            <a:endParaRPr lang="en-US" sz="1600" b="1" dirty="0" smtClean="0">
              <a:solidFill>
                <a:srgbClr val="FF0000"/>
              </a:solidFill>
            </a:endParaRPr>
          </a:p>
          <a:p>
            <a:r>
              <a:rPr lang="en-US" sz="1600" b="1" dirty="0" err="1" smtClean="0">
                <a:solidFill>
                  <a:srgbClr val="FF0000"/>
                </a:solidFill>
              </a:rPr>
              <a:t>mkdir</a:t>
            </a:r>
            <a:r>
              <a:rPr lang="en-US" sz="1600" b="1" dirty="0" smtClean="0">
                <a:solidFill>
                  <a:srgbClr val="FF0000"/>
                </a:solidFill>
              </a:rPr>
              <a:t> </a:t>
            </a:r>
          </a:p>
          <a:p>
            <a:endParaRPr lang="en-US" sz="1600" b="1" dirty="0" smtClean="0">
              <a:solidFill>
                <a:srgbClr val="FF0000"/>
              </a:solidFill>
            </a:endParaRPr>
          </a:p>
          <a:p>
            <a:pPr marL="0" indent="0">
              <a:buNone/>
            </a:pPr>
            <a:endParaRPr lang="en-US" sz="1600" b="1" dirty="0">
              <a:solidFill>
                <a:srgbClr val="FF0000"/>
              </a:solidFill>
            </a:endParaRPr>
          </a:p>
          <a:p>
            <a:r>
              <a:rPr lang="en-US" sz="1600" b="1" dirty="0">
                <a:solidFill>
                  <a:srgbClr val="FF0000"/>
                </a:solidFill>
              </a:rPr>
              <a:t>man </a:t>
            </a:r>
            <a:endParaRPr lang="en-US" sz="1600" b="1" dirty="0" smtClean="0">
              <a:solidFill>
                <a:srgbClr val="FF0000"/>
              </a:solidFill>
            </a:endParaRPr>
          </a:p>
          <a:p>
            <a:endParaRPr lang="en-US" sz="1600" b="1" dirty="0" smtClean="0">
              <a:solidFill>
                <a:srgbClr val="FF0000"/>
              </a:solidFill>
            </a:endParaRPr>
          </a:p>
          <a:p>
            <a:r>
              <a:rPr lang="en-US" sz="1600" b="1" dirty="0" err="1">
                <a:solidFill>
                  <a:srgbClr val="FF0000"/>
                </a:solidFill>
              </a:rPr>
              <a:t>sed</a:t>
            </a:r>
            <a:endParaRPr lang="en-US" sz="1600" b="1" dirty="0">
              <a:solidFill>
                <a:srgbClr val="FF0000"/>
              </a:solidFill>
            </a:endParaRPr>
          </a:p>
          <a:p>
            <a:r>
              <a:rPr lang="en-US" sz="1600" b="1" dirty="0">
                <a:solidFill>
                  <a:srgbClr val="FF0000"/>
                </a:solidFill>
              </a:rPr>
              <a:t>grep</a:t>
            </a:r>
            <a:endParaRPr lang="en-US" sz="1600" b="1" dirty="0" smtClean="0">
              <a:solidFill>
                <a:srgbClr val="FF0000"/>
              </a:solidFill>
            </a:endParaRPr>
          </a:p>
          <a:p>
            <a:endParaRPr lang="en-US" sz="1600" b="1" dirty="0">
              <a:solidFill>
                <a:srgbClr val="FF0000"/>
              </a:solidFill>
            </a:endParaRPr>
          </a:p>
          <a:p>
            <a:r>
              <a:rPr lang="en-US" sz="1600" b="1" dirty="0">
                <a:solidFill>
                  <a:srgbClr val="FF0000"/>
                </a:solidFill>
              </a:rPr>
              <a:t>head </a:t>
            </a:r>
          </a:p>
          <a:p>
            <a:r>
              <a:rPr lang="en-US" sz="1600" b="1" dirty="0">
                <a:solidFill>
                  <a:srgbClr val="FF0000"/>
                </a:solidFill>
              </a:rPr>
              <a:t>echo </a:t>
            </a:r>
          </a:p>
          <a:p>
            <a:r>
              <a:rPr lang="en-US" sz="1600" b="1" dirty="0">
                <a:solidFill>
                  <a:srgbClr val="FF0000"/>
                </a:solidFill>
              </a:rPr>
              <a:t>cat </a:t>
            </a:r>
          </a:p>
          <a:p>
            <a:r>
              <a:rPr lang="en-US" sz="1600" b="1" dirty="0">
                <a:solidFill>
                  <a:srgbClr val="FF0000"/>
                </a:solidFill>
              </a:rPr>
              <a:t>less </a:t>
            </a:r>
          </a:p>
          <a:p>
            <a:r>
              <a:rPr lang="en-US" sz="1600" b="1" dirty="0">
                <a:solidFill>
                  <a:srgbClr val="FF0000"/>
                </a:solidFill>
              </a:rPr>
              <a:t>tail </a:t>
            </a:r>
            <a:endParaRPr lang="en-US" sz="1600" b="1" dirty="0" smtClean="0">
              <a:solidFill>
                <a:srgbClr val="FF0000"/>
              </a:solidFill>
            </a:endParaRPr>
          </a:p>
          <a:p>
            <a:endParaRPr lang="en-US" sz="1600" b="1" dirty="0" smtClean="0">
              <a:solidFill>
                <a:srgbClr val="FF0000"/>
              </a:solidFill>
            </a:endParaRPr>
          </a:p>
          <a:p>
            <a:r>
              <a:rPr lang="en-US" sz="1600" b="1" dirty="0" smtClean="0">
                <a:solidFill>
                  <a:srgbClr val="FF0000"/>
                </a:solidFill>
              </a:rPr>
              <a:t>sort </a:t>
            </a:r>
            <a:endParaRPr lang="en-US" sz="1600" b="1" dirty="0">
              <a:solidFill>
                <a:srgbClr val="FF0000"/>
              </a:solidFill>
            </a:endParaRPr>
          </a:p>
          <a:p>
            <a:r>
              <a:rPr lang="en-US" sz="1600" b="1" dirty="0" err="1">
                <a:solidFill>
                  <a:srgbClr val="FF0000"/>
                </a:solidFill>
              </a:rPr>
              <a:t>uniq</a:t>
            </a:r>
            <a:endParaRPr lang="en-US" sz="1600" b="1" dirty="0">
              <a:solidFill>
                <a:srgbClr val="FF0000"/>
              </a:solidFill>
            </a:endParaRPr>
          </a:p>
          <a:p>
            <a:r>
              <a:rPr lang="en-US" sz="1600" b="1" dirty="0" err="1" smtClean="0">
                <a:solidFill>
                  <a:srgbClr val="FF0000"/>
                </a:solidFill>
              </a:rPr>
              <a:t>wc</a:t>
            </a:r>
            <a:r>
              <a:rPr lang="en-US" sz="1600" b="1" dirty="0" smtClean="0">
                <a:solidFill>
                  <a:srgbClr val="FF0000"/>
                </a:solidFill>
              </a:rPr>
              <a:t> </a:t>
            </a:r>
            <a:endParaRPr lang="en-US" sz="1600" b="1" dirty="0">
              <a:solidFill>
                <a:srgbClr val="FF0000"/>
              </a:solidFill>
            </a:endParaRPr>
          </a:p>
          <a:p>
            <a:endParaRPr lang="en-US" sz="1600" b="1" dirty="0">
              <a:solidFill>
                <a:srgbClr val="FF0000"/>
              </a:solidFill>
            </a:endParaRPr>
          </a:p>
          <a:p>
            <a:endParaRPr lang="en-US" sz="1600" b="1" dirty="0">
              <a:solidFill>
                <a:srgbClr val="FF0000"/>
              </a:solidFill>
            </a:endParaRPr>
          </a:p>
        </p:txBody>
      </p:sp>
      <p:sp>
        <p:nvSpPr>
          <p:cNvPr id="6" name="Content Placeholder 2"/>
          <p:cNvSpPr txBox="1">
            <a:spLocks/>
          </p:cNvSpPr>
          <p:nvPr/>
        </p:nvSpPr>
        <p:spPr>
          <a:xfrm>
            <a:off x="838199" y="1690688"/>
            <a:ext cx="9967175" cy="3338803"/>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 taken from /home/</a:t>
            </a:r>
            <a:r>
              <a:rPr lang="en-US" sz="1800" dirty="0" err="1" smtClean="0"/>
              <a:t>dsc</a:t>
            </a:r>
            <a:r>
              <a:rPr lang="en-US" sz="1800" dirty="0"/>
              <a:t>/.</a:t>
            </a:r>
            <a:r>
              <a:rPr lang="en-US" sz="1800" dirty="0" smtClean="0"/>
              <a:t>history or ~/.history</a:t>
            </a:r>
            <a:endParaRPr lang="en-US" sz="1800" dirty="0"/>
          </a:p>
        </p:txBody>
      </p:sp>
      <p:sp>
        <p:nvSpPr>
          <p:cNvPr id="4" name="Right Brace 3"/>
          <p:cNvSpPr/>
          <p:nvPr/>
        </p:nvSpPr>
        <p:spPr>
          <a:xfrm>
            <a:off x="1663908" y="2500877"/>
            <a:ext cx="539646" cy="2053652"/>
          </a:xfrm>
          <a:prstGeom prst="rightBrace">
            <a:avLst>
              <a:gd name="adj1" fmla="val 6111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4"/>
          <p:cNvSpPr/>
          <p:nvPr/>
        </p:nvSpPr>
        <p:spPr>
          <a:xfrm>
            <a:off x="7534811" y="3329143"/>
            <a:ext cx="1823833" cy="369332"/>
          </a:xfrm>
          <a:prstGeom prst="rect">
            <a:avLst/>
          </a:prstGeom>
        </p:spPr>
        <p:txBody>
          <a:bodyPr wrap="none">
            <a:spAutoFit/>
          </a:bodyPr>
          <a:lstStyle/>
          <a:p>
            <a:r>
              <a:rPr lang="en-US" spc="-1" dirty="0">
                <a:uFill>
                  <a:solidFill>
                    <a:srgbClr val="FFFFFF"/>
                  </a:solidFill>
                </a:uFill>
                <a:latin typeface="Arial"/>
              </a:rPr>
              <a:t>Content utilities </a:t>
            </a:r>
            <a:endParaRPr lang="en-US" dirty="0"/>
          </a:p>
        </p:txBody>
      </p:sp>
      <p:sp>
        <p:nvSpPr>
          <p:cNvPr id="10" name="Rectangle 9"/>
          <p:cNvSpPr/>
          <p:nvPr/>
        </p:nvSpPr>
        <p:spPr>
          <a:xfrm>
            <a:off x="2373910" y="3296870"/>
            <a:ext cx="1409040" cy="461665"/>
          </a:xfrm>
          <a:prstGeom prst="rect">
            <a:avLst/>
          </a:prstGeom>
        </p:spPr>
        <p:txBody>
          <a:bodyPr wrap="none">
            <a:spAutoFit/>
          </a:bodyPr>
          <a:lstStyle/>
          <a:p>
            <a:r>
              <a:rPr lang="en-US" spc="-1" dirty="0">
                <a:uFill>
                  <a:solidFill>
                    <a:srgbClr val="FFFFFF"/>
                  </a:solidFill>
                </a:uFill>
                <a:latin typeface="Arial"/>
              </a:rPr>
              <a:t>File utilities</a:t>
            </a:r>
            <a:r>
              <a:rPr lang="en-US" sz="2400" spc="-1" dirty="0">
                <a:uFill>
                  <a:solidFill>
                    <a:srgbClr val="FFFFFF"/>
                  </a:solidFill>
                </a:uFill>
                <a:latin typeface="Arial"/>
              </a:rPr>
              <a:t> </a:t>
            </a:r>
            <a:endParaRPr lang="en-US" dirty="0"/>
          </a:p>
        </p:txBody>
      </p:sp>
      <p:sp>
        <p:nvSpPr>
          <p:cNvPr id="11" name="Rectangle 10"/>
          <p:cNvSpPr/>
          <p:nvPr/>
        </p:nvSpPr>
        <p:spPr>
          <a:xfrm>
            <a:off x="2271318" y="5040499"/>
            <a:ext cx="1511632" cy="461665"/>
          </a:xfrm>
          <a:prstGeom prst="rect">
            <a:avLst/>
          </a:prstGeom>
        </p:spPr>
        <p:txBody>
          <a:bodyPr wrap="none">
            <a:spAutoFit/>
          </a:bodyPr>
          <a:lstStyle/>
          <a:p>
            <a:r>
              <a:rPr lang="en-US" spc="-1" dirty="0" smtClean="0">
                <a:uFill>
                  <a:solidFill>
                    <a:srgbClr val="FFFFFF"/>
                  </a:solidFill>
                </a:uFill>
                <a:latin typeface="Arial"/>
              </a:rPr>
              <a:t>Help utilities</a:t>
            </a:r>
            <a:r>
              <a:rPr lang="en-US" sz="2400" spc="-1" dirty="0" smtClean="0">
                <a:uFill>
                  <a:solidFill>
                    <a:srgbClr val="FFFFFF"/>
                  </a:solidFill>
                </a:uFill>
                <a:latin typeface="Arial"/>
              </a:rPr>
              <a:t> </a:t>
            </a:r>
            <a:endParaRPr lang="en-US" dirty="0"/>
          </a:p>
        </p:txBody>
      </p:sp>
      <p:sp>
        <p:nvSpPr>
          <p:cNvPr id="12" name="Rectangle 11"/>
          <p:cNvSpPr/>
          <p:nvPr/>
        </p:nvSpPr>
        <p:spPr>
          <a:xfrm>
            <a:off x="7534811" y="4902001"/>
            <a:ext cx="2298065" cy="369332"/>
          </a:xfrm>
          <a:prstGeom prst="rect">
            <a:avLst/>
          </a:prstGeom>
        </p:spPr>
        <p:txBody>
          <a:bodyPr wrap="none">
            <a:spAutoFit/>
          </a:bodyPr>
          <a:lstStyle/>
          <a:p>
            <a:pPr algn="ctr">
              <a:lnSpc>
                <a:spcPct val="100000"/>
              </a:lnSpc>
            </a:pPr>
            <a:r>
              <a:rPr lang="en-US" spc="-1" dirty="0">
                <a:uFill>
                  <a:solidFill>
                    <a:srgbClr val="FFFFFF"/>
                  </a:solidFill>
                </a:uFill>
                <a:latin typeface="Arial"/>
              </a:rPr>
              <a:t>Sorting and counting</a:t>
            </a:r>
            <a:endParaRPr lang="en-US" dirty="0"/>
          </a:p>
        </p:txBody>
      </p:sp>
      <p:sp>
        <p:nvSpPr>
          <p:cNvPr id="13" name="Rectangle 12"/>
          <p:cNvSpPr/>
          <p:nvPr/>
        </p:nvSpPr>
        <p:spPr>
          <a:xfrm>
            <a:off x="2203554" y="5817237"/>
            <a:ext cx="2579681" cy="369332"/>
          </a:xfrm>
          <a:prstGeom prst="rect">
            <a:avLst/>
          </a:prstGeom>
        </p:spPr>
        <p:txBody>
          <a:bodyPr wrap="none">
            <a:spAutoFit/>
          </a:bodyPr>
          <a:lstStyle/>
          <a:p>
            <a:pPr algn="ctr">
              <a:lnSpc>
                <a:spcPct val="100000"/>
              </a:lnSpc>
            </a:pPr>
            <a:r>
              <a:rPr lang="en-US" spc="-1" dirty="0">
                <a:uFill>
                  <a:solidFill>
                    <a:srgbClr val="FFFFFF"/>
                  </a:solidFill>
                </a:uFill>
                <a:latin typeface="Arial"/>
              </a:rPr>
              <a:t>Processing and filtering</a:t>
            </a:r>
            <a:endParaRPr lang="en-US" dirty="0"/>
          </a:p>
        </p:txBody>
      </p:sp>
      <p:sp>
        <p:nvSpPr>
          <p:cNvPr id="14" name="Right Brace 13"/>
          <p:cNvSpPr/>
          <p:nvPr/>
        </p:nvSpPr>
        <p:spPr>
          <a:xfrm>
            <a:off x="6463259" y="2788169"/>
            <a:ext cx="539646" cy="1439057"/>
          </a:xfrm>
          <a:prstGeom prst="rightBrace">
            <a:avLst>
              <a:gd name="adj1" fmla="val 6111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a:off x="6463259" y="4579351"/>
            <a:ext cx="539646" cy="922814"/>
          </a:xfrm>
          <a:prstGeom prst="rightBrace">
            <a:avLst>
              <a:gd name="adj1" fmla="val 266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a:off x="1474552" y="5062863"/>
            <a:ext cx="539646" cy="416939"/>
          </a:xfrm>
          <a:prstGeom prst="rightBrace">
            <a:avLst>
              <a:gd name="adj1" fmla="val 0"/>
              <a:gd name="adj2" fmla="val 471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p:cNvSpPr/>
          <p:nvPr/>
        </p:nvSpPr>
        <p:spPr>
          <a:xfrm>
            <a:off x="1474552" y="5673973"/>
            <a:ext cx="539646" cy="681081"/>
          </a:xfrm>
          <a:prstGeom prst="rightBrace">
            <a:avLst>
              <a:gd name="adj1" fmla="val 20233"/>
              <a:gd name="adj2" fmla="val 471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197452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utilities </a:t>
            </a:r>
          </a:p>
        </p:txBody>
      </p:sp>
      <p:sp>
        <p:nvSpPr>
          <p:cNvPr id="3" name="Content Placeholder 2"/>
          <p:cNvSpPr>
            <a:spLocks noGrp="1"/>
          </p:cNvSpPr>
          <p:nvPr>
            <p:ph idx="1"/>
          </p:nvPr>
        </p:nvSpPr>
        <p:spPr>
          <a:xfrm>
            <a:off x="838200" y="1540812"/>
            <a:ext cx="10515600" cy="6634637"/>
          </a:xfrm>
        </p:spPr>
        <p:txBody>
          <a:bodyPr>
            <a:spAutoFit/>
          </a:bodyPr>
          <a:lstStyle/>
          <a:p>
            <a:r>
              <a:rPr lang="en-US" sz="1800" b="1" dirty="0" smtClean="0"/>
              <a:t> </a:t>
            </a:r>
            <a:r>
              <a:rPr lang="en-US" sz="1800" b="1" dirty="0" smtClean="0">
                <a:solidFill>
                  <a:srgbClr val="FF0000"/>
                </a:solidFill>
              </a:rPr>
              <a:t>cd</a:t>
            </a:r>
            <a:r>
              <a:rPr lang="en-US" sz="1800" dirty="0" smtClean="0">
                <a:solidFill>
                  <a:srgbClr val="FF0000"/>
                </a:solidFill>
              </a:rPr>
              <a:t> </a:t>
            </a:r>
            <a:r>
              <a:rPr lang="en-US" sz="1800" dirty="0"/>
              <a:t>- </a:t>
            </a:r>
            <a:r>
              <a:rPr lang="en-US" sz="1800" dirty="0" smtClean="0"/>
              <a:t>navigate </a:t>
            </a:r>
            <a:r>
              <a:rPr lang="en-US" sz="1800" dirty="0"/>
              <a:t>to a different directory</a:t>
            </a:r>
          </a:p>
          <a:p>
            <a:pPr lvl="1"/>
            <a:r>
              <a:rPr lang="en-US" sz="1400" dirty="0"/>
              <a:t>The part after cd specifies to which directory you want to navigate to. </a:t>
            </a:r>
          </a:p>
          <a:p>
            <a:pPr lvl="1"/>
            <a:r>
              <a:rPr lang="en-US" sz="1400" dirty="0"/>
              <a:t>The two dots refer to the parent directory (cd </a:t>
            </a:r>
            <a:r>
              <a:rPr lang="en-US" sz="1400" dirty="0" smtClean="0"/>
              <a:t>..)</a:t>
            </a:r>
          </a:p>
          <a:p>
            <a:pPr lvl="1"/>
            <a:r>
              <a:rPr lang="en-US" sz="1400" dirty="0" smtClean="0"/>
              <a:t>Hidden directories </a:t>
            </a:r>
            <a:r>
              <a:rPr lang="en-US" sz="1400" dirty="0"/>
              <a:t>start with dot (/home/</a:t>
            </a:r>
            <a:r>
              <a:rPr lang="en-US" sz="1400" dirty="0" err="1"/>
              <a:t>dsc</a:t>
            </a:r>
            <a:r>
              <a:rPr lang="en-US" sz="1400" dirty="0"/>
              <a:t>/.</a:t>
            </a:r>
            <a:r>
              <a:rPr lang="en-US" sz="1400" dirty="0" err="1" smtClean="0"/>
              <a:t>config</a:t>
            </a:r>
            <a:r>
              <a:rPr lang="en-US" sz="1400" dirty="0" smtClean="0"/>
              <a:t>)</a:t>
            </a:r>
          </a:p>
          <a:p>
            <a:pPr lvl="1"/>
            <a:r>
              <a:rPr lang="en-US" sz="1400" dirty="0" smtClean="0"/>
              <a:t>with minus you go to previous directory (cd -)</a:t>
            </a:r>
          </a:p>
          <a:p>
            <a:pPr lvl="1"/>
            <a:r>
              <a:rPr lang="en-US" sz="1400" dirty="0" err="1"/>
              <a:t>w</a:t>
            </a:r>
            <a:r>
              <a:rPr lang="en-US" sz="1400" dirty="0" err="1" smtClean="0"/>
              <a:t>th</a:t>
            </a:r>
            <a:r>
              <a:rPr lang="en-US" sz="1400" dirty="0" smtClean="0"/>
              <a:t> </a:t>
            </a:r>
            <a:r>
              <a:rPr lang="en-US" sz="1400" dirty="0"/>
              <a:t>tilde </a:t>
            </a:r>
            <a:r>
              <a:rPr lang="en-US" sz="1400" dirty="0" smtClean="0"/>
              <a:t>you point to your home directory (cd ~) or with just cd without arguments</a:t>
            </a:r>
            <a:endParaRPr lang="en-US" sz="1400" dirty="0"/>
          </a:p>
          <a:p>
            <a:r>
              <a:rPr lang="en-US" sz="1800" b="1" dirty="0" smtClean="0"/>
              <a:t> </a:t>
            </a:r>
            <a:r>
              <a:rPr lang="en-US" sz="1800" b="1" dirty="0" err="1" smtClean="0">
                <a:solidFill>
                  <a:srgbClr val="FF0000"/>
                </a:solidFill>
              </a:rPr>
              <a:t>pwd</a:t>
            </a:r>
            <a:r>
              <a:rPr lang="en-US" sz="1800" b="1" dirty="0" smtClean="0">
                <a:solidFill>
                  <a:srgbClr val="FF0000"/>
                </a:solidFill>
              </a:rPr>
              <a:t> </a:t>
            </a:r>
            <a:r>
              <a:rPr lang="en-US" sz="1800" b="1" dirty="0">
                <a:solidFill>
                  <a:srgbClr val="FF0000"/>
                </a:solidFill>
              </a:rPr>
              <a:t>- </a:t>
            </a:r>
            <a:r>
              <a:rPr lang="en-US" sz="1800" dirty="0"/>
              <a:t>prints the name of the current directory </a:t>
            </a:r>
          </a:p>
          <a:p>
            <a:r>
              <a:rPr lang="en-US" sz="1800" b="1" dirty="0" smtClean="0"/>
              <a:t> </a:t>
            </a:r>
            <a:r>
              <a:rPr lang="en-US" sz="1800" b="1" dirty="0" smtClean="0">
                <a:solidFill>
                  <a:srgbClr val="FF0000"/>
                </a:solidFill>
              </a:rPr>
              <a:t>ls</a:t>
            </a:r>
            <a:r>
              <a:rPr lang="en-US" sz="1800" dirty="0" smtClean="0">
                <a:solidFill>
                  <a:srgbClr val="FF0000"/>
                </a:solidFill>
              </a:rPr>
              <a:t> </a:t>
            </a:r>
            <a:r>
              <a:rPr lang="en-US" sz="1800" dirty="0"/>
              <a:t>– prints the contents of the current directory </a:t>
            </a:r>
            <a:endParaRPr lang="en-US" sz="1800" dirty="0" smtClean="0"/>
          </a:p>
          <a:p>
            <a:pPr lvl="1"/>
            <a:r>
              <a:rPr lang="en-US" sz="1400" spc="-1" dirty="0" smtClean="0"/>
              <a:t>-a</a:t>
            </a:r>
            <a:r>
              <a:rPr lang="en-US" sz="1400" spc="-1" dirty="0" smtClean="0">
                <a:uFill>
                  <a:solidFill>
                    <a:srgbClr val="FFFFFF"/>
                  </a:solidFill>
                </a:uFill>
              </a:rPr>
              <a:t>, -all : </a:t>
            </a:r>
            <a:r>
              <a:rPr lang="en-US" sz="1400" spc="-1" dirty="0">
                <a:uFill>
                  <a:solidFill>
                    <a:srgbClr val="FFFFFF"/>
                  </a:solidFill>
                </a:uFill>
              </a:rPr>
              <a:t>do not ignore </a:t>
            </a:r>
            <a:r>
              <a:rPr lang="en-US" sz="1400" spc="-1" dirty="0" smtClean="0">
                <a:uFill>
                  <a:solidFill>
                    <a:srgbClr val="FFFFFF"/>
                  </a:solidFill>
                </a:uFill>
              </a:rPr>
              <a:t>hidden files (entries </a:t>
            </a:r>
            <a:r>
              <a:rPr lang="en-US" sz="1400" spc="-1" dirty="0">
                <a:uFill>
                  <a:solidFill>
                    <a:srgbClr val="FFFFFF"/>
                  </a:solidFill>
                </a:uFill>
              </a:rPr>
              <a:t>starting with </a:t>
            </a:r>
            <a:r>
              <a:rPr lang="en-US" sz="1400" spc="-1" dirty="0" smtClean="0">
                <a:uFill>
                  <a:solidFill>
                    <a:srgbClr val="FFFFFF"/>
                  </a:solidFill>
                </a:uFill>
              </a:rPr>
              <a:t>.) </a:t>
            </a:r>
          </a:p>
          <a:p>
            <a:pPr lvl="1"/>
            <a:r>
              <a:rPr lang="en-US" sz="1400" spc="-1" dirty="0" smtClean="0">
                <a:uFill>
                  <a:solidFill>
                    <a:srgbClr val="FFFFFF"/>
                  </a:solidFill>
                </a:uFill>
              </a:rPr>
              <a:t>-</a:t>
            </a:r>
            <a:r>
              <a:rPr lang="en-US" sz="1400" spc="-1" dirty="0">
                <a:uFill>
                  <a:solidFill>
                    <a:srgbClr val="FFFFFF"/>
                  </a:solidFill>
                </a:uFill>
              </a:rPr>
              <a:t>h, --human-readable</a:t>
            </a:r>
          </a:p>
          <a:p>
            <a:pPr lvl="1"/>
            <a:r>
              <a:rPr lang="en-US" sz="1400" spc="-1" dirty="0">
                <a:uFill>
                  <a:solidFill>
                    <a:srgbClr val="FFFFFF"/>
                  </a:solidFill>
                </a:uFill>
              </a:rPr>
              <a:t>-</a:t>
            </a:r>
            <a:r>
              <a:rPr lang="en-US" sz="1400" spc="-1" dirty="0" smtClean="0">
                <a:uFill>
                  <a:solidFill>
                    <a:srgbClr val="FFFFFF"/>
                  </a:solidFill>
                </a:uFill>
              </a:rPr>
              <a:t>l : use </a:t>
            </a:r>
            <a:r>
              <a:rPr lang="en-US" sz="1400" spc="-1" dirty="0">
                <a:uFill>
                  <a:solidFill>
                    <a:srgbClr val="FFFFFF"/>
                  </a:solidFill>
                </a:uFill>
              </a:rPr>
              <a:t>a long listing </a:t>
            </a:r>
            <a:r>
              <a:rPr lang="en-US" sz="1400" spc="-1" dirty="0" smtClean="0">
                <a:uFill>
                  <a:solidFill>
                    <a:srgbClr val="FFFFFF"/>
                  </a:solidFill>
                </a:uFill>
              </a:rPr>
              <a:t>format</a:t>
            </a:r>
          </a:p>
          <a:p>
            <a:pPr lvl="1"/>
            <a:r>
              <a:rPr lang="en-US" sz="1400" spc="-1" dirty="0" smtClean="0">
                <a:uFill>
                  <a:solidFill>
                    <a:srgbClr val="FFFFFF"/>
                  </a:solidFill>
                </a:uFill>
              </a:rPr>
              <a:t>-1 : print 1 item per line</a:t>
            </a:r>
          </a:p>
          <a:p>
            <a:pPr lvl="1"/>
            <a:r>
              <a:rPr lang="en-US" sz="1400" spc="-1" dirty="0" smtClean="0">
                <a:uFill>
                  <a:solidFill>
                    <a:srgbClr val="FFFFFF"/>
                  </a:solidFill>
                </a:uFill>
              </a:rPr>
              <a:t>-s : return size</a:t>
            </a:r>
            <a:endParaRPr lang="en-US" sz="1400" spc="-1" dirty="0">
              <a:uFill>
                <a:solidFill>
                  <a:srgbClr val="FFFFFF"/>
                </a:solidFill>
              </a:uFill>
            </a:endParaRPr>
          </a:p>
          <a:p>
            <a:pPr lvl="1"/>
            <a:r>
              <a:rPr lang="en-US" sz="1400" spc="-1" dirty="0">
                <a:uFill>
                  <a:solidFill>
                    <a:srgbClr val="FFFFFF"/>
                  </a:solidFill>
                </a:uFill>
              </a:rPr>
              <a:t>-</a:t>
            </a:r>
            <a:r>
              <a:rPr lang="en-US" sz="1400" spc="-1" dirty="0" smtClean="0">
                <a:uFill>
                  <a:solidFill>
                    <a:srgbClr val="FFFFFF"/>
                  </a:solidFill>
                </a:uFill>
              </a:rPr>
              <a:t>S : sort </a:t>
            </a:r>
            <a:r>
              <a:rPr lang="en-US" sz="1400" spc="-1" dirty="0">
                <a:uFill>
                  <a:solidFill>
                    <a:srgbClr val="FFFFFF"/>
                  </a:solidFill>
                </a:uFill>
              </a:rPr>
              <a:t>by file size</a:t>
            </a:r>
          </a:p>
          <a:p>
            <a:pPr lvl="1"/>
            <a:r>
              <a:rPr lang="en-US" sz="1400" spc="-1" dirty="0">
                <a:uFill>
                  <a:solidFill>
                    <a:srgbClr val="FFFFFF"/>
                  </a:solidFill>
                </a:uFill>
              </a:rPr>
              <a:t>-r, --</a:t>
            </a:r>
            <a:r>
              <a:rPr lang="en-US" sz="1400" spc="-1" dirty="0" smtClean="0">
                <a:uFill>
                  <a:solidFill>
                    <a:srgbClr val="FFFFFF"/>
                  </a:solidFill>
                </a:uFill>
              </a:rPr>
              <a:t>reverse:  </a:t>
            </a:r>
            <a:r>
              <a:rPr lang="en-US" sz="1400" spc="-1" dirty="0">
                <a:uFill>
                  <a:solidFill>
                    <a:srgbClr val="FFFFFF"/>
                  </a:solidFill>
                </a:uFill>
              </a:rPr>
              <a:t>reverse order while sorting</a:t>
            </a:r>
          </a:p>
          <a:p>
            <a:pPr lvl="1"/>
            <a:r>
              <a:rPr lang="en-US" sz="1400" spc="-1" dirty="0">
                <a:uFill>
                  <a:solidFill>
                    <a:srgbClr val="FFFFFF"/>
                  </a:solidFill>
                </a:uFill>
              </a:rPr>
              <a:t>-</a:t>
            </a:r>
            <a:r>
              <a:rPr lang="en-US" sz="1400" spc="-1" dirty="0" smtClean="0">
                <a:uFill>
                  <a:solidFill>
                    <a:srgbClr val="FFFFFF"/>
                  </a:solidFill>
                </a:uFill>
              </a:rPr>
              <a:t>t : sort </a:t>
            </a:r>
            <a:r>
              <a:rPr lang="en-US" sz="1400" spc="-1" dirty="0">
                <a:uFill>
                  <a:solidFill>
                    <a:srgbClr val="FFFFFF"/>
                  </a:solidFill>
                </a:uFill>
              </a:rPr>
              <a:t>by modification time, newest first</a:t>
            </a:r>
          </a:p>
          <a:p>
            <a:pPr lvl="1"/>
            <a:r>
              <a:rPr lang="en-US" sz="1400" spc="-1" dirty="0" smtClean="0">
                <a:uFill>
                  <a:solidFill>
                    <a:srgbClr val="FFFFFF"/>
                  </a:solidFill>
                </a:uFill>
              </a:rPr>
              <a:t>-X : sort </a:t>
            </a:r>
            <a:r>
              <a:rPr lang="en-US" sz="1400" spc="-1" dirty="0">
                <a:uFill>
                  <a:solidFill>
                    <a:srgbClr val="FFFFFF"/>
                  </a:solidFill>
                </a:uFill>
              </a:rPr>
              <a:t>alphabetically by entry </a:t>
            </a:r>
            <a:r>
              <a:rPr lang="en-US" sz="1400" spc="-1" dirty="0" smtClean="0">
                <a:uFill>
                  <a:solidFill>
                    <a:srgbClr val="FFFFFF"/>
                  </a:solidFill>
                </a:uFill>
              </a:rPr>
              <a:t>extension</a:t>
            </a:r>
            <a:endParaRPr lang="en-US" sz="1200" dirty="0"/>
          </a:p>
          <a:p>
            <a:r>
              <a:rPr lang="en-US" sz="1800" b="1" dirty="0" smtClean="0"/>
              <a:t> </a:t>
            </a:r>
            <a:r>
              <a:rPr lang="en-US" sz="1800" b="1" dirty="0" err="1" smtClean="0">
                <a:solidFill>
                  <a:srgbClr val="FF0000"/>
                </a:solidFill>
              </a:rPr>
              <a:t>ll</a:t>
            </a:r>
            <a:r>
              <a:rPr lang="en-US" sz="1800" b="1" dirty="0" smtClean="0">
                <a:solidFill>
                  <a:srgbClr val="FF0000"/>
                </a:solidFill>
              </a:rPr>
              <a:t> </a:t>
            </a:r>
            <a:r>
              <a:rPr lang="en-US" sz="1800" dirty="0"/>
              <a:t>– </a:t>
            </a:r>
            <a:r>
              <a:rPr lang="en-US" sz="1800" dirty="0" smtClean="0"/>
              <a:t>alias “ls –</a:t>
            </a:r>
            <a:r>
              <a:rPr lang="en-US" sz="1800" dirty="0" err="1" smtClean="0"/>
              <a:t>lhX</a:t>
            </a:r>
            <a:r>
              <a:rPr lang="en-US" sz="1800" dirty="0" smtClean="0"/>
              <a:t>”</a:t>
            </a:r>
            <a:endParaRPr lang="en-US" sz="1800" b="1" dirty="0">
              <a:solidFill>
                <a:srgbClr val="FF0000"/>
              </a:solidFill>
            </a:endParaRPr>
          </a:p>
          <a:p>
            <a:endParaRPr lang="en-US" dirty="0" smtClean="0"/>
          </a:p>
          <a:p>
            <a:endParaRPr lang="en-US" dirty="0"/>
          </a:p>
          <a:p>
            <a:endParaRPr lang="en-US" dirty="0"/>
          </a:p>
        </p:txBody>
      </p:sp>
    </p:spTree>
    <p:extLst>
      <p:ext uri="{BB962C8B-B14F-4D97-AF65-F5344CB8AC3E}">
        <p14:creationId xmlns:p14="http://schemas.microsoft.com/office/powerpoint/2010/main" val="35720446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utilities </a:t>
            </a:r>
          </a:p>
        </p:txBody>
      </p:sp>
      <p:pic>
        <p:nvPicPr>
          <p:cNvPr id="6" name="Content Placeholder 5"/>
          <p:cNvPicPr>
            <a:picLocks noGrp="1" noChangeAspect="1"/>
          </p:cNvPicPr>
          <p:nvPr>
            <p:ph idx="1"/>
          </p:nvPr>
        </p:nvPicPr>
        <p:blipFill>
          <a:blip r:embed="rId3"/>
          <a:stretch>
            <a:fillRect/>
          </a:stretch>
        </p:blipFill>
        <p:spPr>
          <a:xfrm>
            <a:off x="972457" y="1228734"/>
            <a:ext cx="6594483" cy="5303064"/>
          </a:xfrm>
          <a:prstGeom prst="rect">
            <a:avLst/>
          </a:prstGeom>
        </p:spPr>
      </p:pic>
      <p:pic>
        <p:nvPicPr>
          <p:cNvPr id="4" name="Picture 3"/>
          <p:cNvPicPr>
            <a:picLocks noChangeAspect="1"/>
          </p:cNvPicPr>
          <p:nvPr/>
        </p:nvPicPr>
        <p:blipFill>
          <a:blip r:embed="rId4"/>
          <a:stretch>
            <a:fillRect/>
          </a:stretch>
        </p:blipFill>
        <p:spPr>
          <a:xfrm>
            <a:off x="6755320" y="6531798"/>
            <a:ext cx="5436680" cy="326202"/>
          </a:xfrm>
          <a:prstGeom prst="rect">
            <a:avLst/>
          </a:prstGeom>
          <a:solidFill>
            <a:schemeClr val="bg1"/>
          </a:solidFill>
        </p:spPr>
      </p:pic>
    </p:spTree>
    <p:extLst>
      <p:ext uri="{BB962C8B-B14F-4D97-AF65-F5344CB8AC3E}">
        <p14:creationId xmlns:p14="http://schemas.microsoft.com/office/powerpoint/2010/main" val="40106492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utilities </a:t>
            </a:r>
          </a:p>
        </p:txBody>
      </p:sp>
      <p:sp>
        <p:nvSpPr>
          <p:cNvPr id="3" name="Content Placeholder 2"/>
          <p:cNvSpPr>
            <a:spLocks noGrp="1"/>
          </p:cNvSpPr>
          <p:nvPr>
            <p:ph idx="1"/>
          </p:nvPr>
        </p:nvSpPr>
        <p:spPr>
          <a:xfrm>
            <a:off x="838199" y="1825625"/>
            <a:ext cx="10828867" cy="4710642"/>
          </a:xfrm>
        </p:spPr>
        <p:txBody>
          <a:bodyPr>
            <a:normAutofit lnSpcReduction="10000"/>
          </a:bodyPr>
          <a:lstStyle/>
          <a:p>
            <a:r>
              <a:rPr lang="en-US" sz="1800" dirty="0" smtClean="0"/>
              <a:t> </a:t>
            </a:r>
            <a:r>
              <a:rPr lang="en-US" sz="1800" b="1" dirty="0" smtClean="0">
                <a:solidFill>
                  <a:srgbClr val="FF0000"/>
                </a:solidFill>
              </a:rPr>
              <a:t>touch</a:t>
            </a:r>
            <a:r>
              <a:rPr lang="en-US" sz="1800" dirty="0" smtClean="0"/>
              <a:t> </a:t>
            </a:r>
            <a:r>
              <a:rPr lang="en-US" sz="1800" dirty="0"/>
              <a:t>– </a:t>
            </a:r>
            <a:r>
              <a:rPr lang="en-US" sz="1800" dirty="0" smtClean="0"/>
              <a:t>creates </a:t>
            </a:r>
            <a:r>
              <a:rPr lang="en-US" sz="1800" dirty="0"/>
              <a:t>an empty file or updates the access and modification </a:t>
            </a:r>
            <a:r>
              <a:rPr lang="en-US" sz="1800" dirty="0" smtClean="0"/>
              <a:t>time of existing file</a:t>
            </a:r>
          </a:p>
          <a:p>
            <a:r>
              <a:rPr lang="en-US" sz="1800" dirty="0" smtClean="0"/>
              <a:t> </a:t>
            </a:r>
            <a:r>
              <a:rPr lang="en-US" sz="1800" b="1" dirty="0" err="1" smtClean="0">
                <a:solidFill>
                  <a:srgbClr val="FF0000"/>
                </a:solidFill>
              </a:rPr>
              <a:t>mkdir</a:t>
            </a:r>
            <a:r>
              <a:rPr lang="en-US" sz="1800" dirty="0" smtClean="0"/>
              <a:t> </a:t>
            </a:r>
            <a:r>
              <a:rPr lang="en-US" sz="1800" dirty="0"/>
              <a:t>– make a </a:t>
            </a:r>
            <a:r>
              <a:rPr lang="en-US" sz="1800" dirty="0" smtClean="0"/>
              <a:t>directory</a:t>
            </a:r>
          </a:p>
          <a:p>
            <a:r>
              <a:rPr lang="en-US" sz="1800" dirty="0" smtClean="0"/>
              <a:t> </a:t>
            </a:r>
            <a:r>
              <a:rPr lang="en-US" sz="1800" b="1" dirty="0" smtClean="0">
                <a:solidFill>
                  <a:srgbClr val="FF0000"/>
                </a:solidFill>
              </a:rPr>
              <a:t>mv</a:t>
            </a:r>
            <a:r>
              <a:rPr lang="en-US" sz="1800" dirty="0" smtClean="0"/>
              <a:t> </a:t>
            </a:r>
            <a:r>
              <a:rPr lang="en-US" sz="1800" dirty="0"/>
              <a:t>– move and/or rename </a:t>
            </a:r>
            <a:r>
              <a:rPr lang="en-US" sz="1800" dirty="0" smtClean="0"/>
              <a:t>files/directory</a:t>
            </a:r>
          </a:p>
          <a:p>
            <a:pPr marL="228600" lvl="1">
              <a:spcBef>
                <a:spcPts val="1000"/>
              </a:spcBef>
            </a:pPr>
            <a:r>
              <a:rPr lang="en-US" sz="1800" dirty="0" smtClean="0"/>
              <a:t> </a:t>
            </a:r>
            <a:r>
              <a:rPr lang="en-US" sz="1800" b="1" dirty="0" err="1" smtClean="0">
                <a:solidFill>
                  <a:srgbClr val="FF0000"/>
                </a:solidFill>
              </a:rPr>
              <a:t>cp</a:t>
            </a:r>
            <a:r>
              <a:rPr lang="en-US" sz="1800" dirty="0" smtClean="0">
                <a:solidFill>
                  <a:srgbClr val="FF0000"/>
                </a:solidFill>
              </a:rPr>
              <a:t> </a:t>
            </a:r>
            <a:r>
              <a:rPr lang="en-US" sz="1800" dirty="0"/>
              <a:t>– copy a </a:t>
            </a:r>
            <a:r>
              <a:rPr lang="en-US" sz="1800" dirty="0" smtClean="0"/>
              <a:t>file/</a:t>
            </a:r>
            <a:r>
              <a:rPr lang="en-US" sz="1800" dirty="0"/>
              <a:t> directory </a:t>
            </a:r>
            <a:r>
              <a:rPr lang="en-US" sz="1800" dirty="0" smtClean="0"/>
              <a:t>				SINTAX: </a:t>
            </a:r>
            <a:r>
              <a:rPr lang="en-US" sz="1800" dirty="0" err="1" smtClean="0"/>
              <a:t>cp</a:t>
            </a:r>
            <a:r>
              <a:rPr lang="en-US" sz="1800" dirty="0" smtClean="0"/>
              <a:t> </a:t>
            </a:r>
            <a:r>
              <a:rPr lang="en-US" sz="1800" dirty="0"/>
              <a:t>[options] source </a:t>
            </a:r>
            <a:r>
              <a:rPr lang="en-US" sz="1800" dirty="0" smtClean="0"/>
              <a:t>destination</a:t>
            </a:r>
          </a:p>
          <a:p>
            <a:pPr lvl="1"/>
            <a:r>
              <a:rPr lang="en-US" sz="1600" dirty="0" smtClean="0"/>
              <a:t>-r </a:t>
            </a:r>
            <a:r>
              <a:rPr lang="en-US" sz="1600" dirty="0"/>
              <a:t>:</a:t>
            </a:r>
            <a:r>
              <a:rPr lang="en-US" sz="1600" dirty="0" smtClean="0"/>
              <a:t> recursive mode used for directories</a:t>
            </a:r>
          </a:p>
          <a:p>
            <a:pPr lvl="1"/>
            <a:r>
              <a:rPr lang="en-US" sz="1600" dirty="0" smtClean="0"/>
              <a:t>-</a:t>
            </a:r>
            <a:r>
              <a:rPr lang="en-US" sz="1600" dirty="0" err="1" smtClean="0"/>
              <a:t>i</a:t>
            </a:r>
            <a:r>
              <a:rPr lang="en-US" sz="1600" dirty="0"/>
              <a:t> : </a:t>
            </a:r>
            <a:r>
              <a:rPr lang="en-US" sz="1600" dirty="0" smtClean="0"/>
              <a:t>interactive confirm </a:t>
            </a:r>
            <a:r>
              <a:rPr lang="en-US" sz="1600" dirty="0"/>
              <a:t>file overwriting</a:t>
            </a:r>
            <a:endParaRPr lang="en-US" sz="1600" dirty="0" smtClean="0"/>
          </a:p>
          <a:p>
            <a:pPr lvl="1"/>
            <a:r>
              <a:rPr lang="en-US" sz="1600" dirty="0" smtClean="0"/>
              <a:t>-v </a:t>
            </a:r>
            <a:r>
              <a:rPr lang="en-US" sz="1600" dirty="0"/>
              <a:t>: </a:t>
            </a:r>
            <a:r>
              <a:rPr lang="en-US" sz="1600" dirty="0" smtClean="0"/>
              <a:t>verbose </a:t>
            </a:r>
            <a:r>
              <a:rPr lang="en-US" sz="1600" dirty="0"/>
              <a:t>see copy </a:t>
            </a:r>
            <a:r>
              <a:rPr lang="en-US" sz="1600" dirty="0" smtClean="0"/>
              <a:t>progress</a:t>
            </a:r>
          </a:p>
          <a:p>
            <a:pPr lvl="1"/>
            <a:r>
              <a:rPr lang="en-US" sz="1600" dirty="0"/>
              <a:t>-p: </a:t>
            </a:r>
            <a:r>
              <a:rPr lang="en-US" sz="1600" dirty="0" smtClean="0"/>
              <a:t>preserve </a:t>
            </a:r>
            <a:r>
              <a:rPr lang="en-US" sz="1600" dirty="0"/>
              <a:t>the file permission and other </a:t>
            </a:r>
            <a:r>
              <a:rPr lang="en-US" sz="1600" dirty="0" smtClean="0"/>
              <a:t>attributes/metadata</a:t>
            </a:r>
            <a:endParaRPr lang="en-US" sz="1600" dirty="0"/>
          </a:p>
          <a:p>
            <a:r>
              <a:rPr lang="en-US" sz="1800" dirty="0" smtClean="0"/>
              <a:t> </a:t>
            </a:r>
            <a:r>
              <a:rPr lang="en-US" sz="1800" b="1" dirty="0" err="1" smtClean="0">
                <a:solidFill>
                  <a:srgbClr val="FF0000"/>
                </a:solidFill>
              </a:rPr>
              <a:t>rm</a:t>
            </a:r>
            <a:r>
              <a:rPr lang="en-US" sz="1800" dirty="0" smtClean="0"/>
              <a:t> </a:t>
            </a:r>
            <a:r>
              <a:rPr lang="en-US" sz="1800" dirty="0"/>
              <a:t>– eliminate files. </a:t>
            </a:r>
            <a:r>
              <a:rPr lang="en-US" sz="1800" dirty="0" smtClean="0"/>
              <a:t>(Careful</a:t>
            </a:r>
            <a:r>
              <a:rPr lang="en-US" sz="1800" dirty="0"/>
              <a:t>! No recycle bin in Unix</a:t>
            </a:r>
            <a:r>
              <a:rPr lang="en-US" sz="1800" dirty="0" smtClean="0"/>
              <a:t>!)</a:t>
            </a:r>
            <a:endParaRPr lang="en-US" sz="1800" dirty="0"/>
          </a:p>
          <a:p>
            <a:pPr lvl="1"/>
            <a:r>
              <a:rPr lang="en-US" sz="1600" dirty="0"/>
              <a:t>-f, --</a:t>
            </a:r>
            <a:r>
              <a:rPr lang="en-US" sz="1600" dirty="0" smtClean="0"/>
              <a:t>force : ignore </a:t>
            </a:r>
            <a:r>
              <a:rPr lang="en-US" sz="1600" dirty="0"/>
              <a:t>nonexistent files and arguments, never prompt </a:t>
            </a:r>
            <a:endParaRPr lang="en-US" sz="1600" dirty="0" smtClean="0"/>
          </a:p>
          <a:p>
            <a:pPr lvl="1"/>
            <a:r>
              <a:rPr lang="en-US" sz="1600" dirty="0" smtClean="0"/>
              <a:t>-r, -</a:t>
            </a:r>
            <a:r>
              <a:rPr lang="en-US" sz="1600" dirty="0" err="1" smtClean="0"/>
              <a:t>i</a:t>
            </a:r>
            <a:r>
              <a:rPr lang="en-US" sz="1600" dirty="0" smtClean="0"/>
              <a:t>, -v : the same as in </a:t>
            </a:r>
            <a:r>
              <a:rPr lang="en-US" sz="1600" dirty="0" err="1" smtClean="0"/>
              <a:t>cp</a:t>
            </a:r>
            <a:endParaRPr lang="en-US" sz="1600" dirty="0"/>
          </a:p>
          <a:p>
            <a:r>
              <a:rPr lang="en-US" sz="1800" b="1" dirty="0" smtClean="0"/>
              <a:t> </a:t>
            </a:r>
            <a:r>
              <a:rPr lang="en-US" sz="1800" b="1" dirty="0" err="1" smtClean="0">
                <a:solidFill>
                  <a:srgbClr val="FF0000"/>
                </a:solidFill>
              </a:rPr>
              <a:t>chmod</a:t>
            </a:r>
            <a:r>
              <a:rPr lang="en-US" sz="1800" dirty="0" smtClean="0">
                <a:solidFill>
                  <a:srgbClr val="FF0000"/>
                </a:solidFill>
              </a:rPr>
              <a:t> </a:t>
            </a:r>
            <a:r>
              <a:rPr lang="en-US" sz="1800" dirty="0" smtClean="0"/>
              <a:t>– change file read/write/execute permissions 	Example: </a:t>
            </a:r>
            <a:r>
              <a:rPr lang="en-US" sz="1800" dirty="0" err="1" smtClean="0"/>
              <a:t>chmod</a:t>
            </a:r>
            <a:r>
              <a:rPr lang="en-US" sz="1800" dirty="0" smtClean="0"/>
              <a:t> </a:t>
            </a:r>
            <a:r>
              <a:rPr lang="en-US" sz="1800" dirty="0" err="1"/>
              <a:t>u+r,g+xwe</a:t>
            </a:r>
            <a:r>
              <a:rPr lang="en-US" sz="1800" dirty="0"/>
              <a:t> </a:t>
            </a:r>
            <a:r>
              <a:rPr lang="en-US" sz="1800" dirty="0" smtClean="0"/>
              <a:t>file</a:t>
            </a:r>
          </a:p>
          <a:p>
            <a:pPr lvl="1"/>
            <a:r>
              <a:rPr lang="en-US" sz="1600" dirty="0" err="1" smtClean="0"/>
              <a:t>ugo</a:t>
            </a:r>
            <a:r>
              <a:rPr lang="en-US" sz="1600" dirty="0" smtClean="0"/>
              <a:t> = user/group/other</a:t>
            </a:r>
          </a:p>
          <a:p>
            <a:pPr lvl="1"/>
            <a:r>
              <a:rPr lang="en-US" sz="1600" dirty="0" err="1"/>
              <a:t>r</a:t>
            </a:r>
            <a:r>
              <a:rPr lang="en-US" sz="1600" dirty="0" err="1" smtClean="0"/>
              <a:t>wx</a:t>
            </a:r>
            <a:r>
              <a:rPr lang="en-US" sz="1600" dirty="0" smtClean="0"/>
              <a:t>= read/write/execute</a:t>
            </a:r>
          </a:p>
          <a:p>
            <a:pPr lvl="1"/>
            <a:r>
              <a:rPr lang="en-US" sz="1600" dirty="0" err="1"/>
              <a:t>c</a:t>
            </a:r>
            <a:r>
              <a:rPr lang="en-US" sz="1600" dirty="0" err="1" smtClean="0"/>
              <a:t>hmod</a:t>
            </a:r>
            <a:r>
              <a:rPr lang="en-US" sz="1600" dirty="0" smtClean="0"/>
              <a:t> </a:t>
            </a:r>
            <a:r>
              <a:rPr lang="en-US" sz="1600" dirty="0"/>
              <a:t>777 </a:t>
            </a:r>
            <a:r>
              <a:rPr lang="en-US" sz="1600" dirty="0" smtClean="0"/>
              <a:t>= </a:t>
            </a:r>
            <a:r>
              <a:rPr lang="en-US" sz="1600" dirty="0" err="1" smtClean="0"/>
              <a:t>chmod</a:t>
            </a:r>
            <a:r>
              <a:rPr lang="en-US" sz="1600" dirty="0" smtClean="0"/>
              <a:t> </a:t>
            </a:r>
            <a:r>
              <a:rPr lang="en-US" sz="1600" dirty="0" err="1" smtClean="0"/>
              <a:t>guo+xwr</a:t>
            </a:r>
            <a:endParaRPr lang="en-US" sz="1600" dirty="0"/>
          </a:p>
          <a:p>
            <a:endParaRPr lang="en-US" dirty="0"/>
          </a:p>
          <a:p>
            <a:endParaRPr lang="en-US" dirty="0"/>
          </a:p>
        </p:txBody>
      </p:sp>
    </p:spTree>
    <p:extLst>
      <p:ext uri="{BB962C8B-B14F-4D97-AF65-F5344CB8AC3E}">
        <p14:creationId xmlns:p14="http://schemas.microsoft.com/office/powerpoint/2010/main" val="37787249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utilities </a:t>
            </a:r>
          </a:p>
        </p:txBody>
      </p:sp>
      <p:sp>
        <p:nvSpPr>
          <p:cNvPr id="3" name="Content Placeholder 2"/>
          <p:cNvSpPr>
            <a:spLocks noGrp="1"/>
          </p:cNvSpPr>
          <p:nvPr>
            <p:ph idx="1"/>
          </p:nvPr>
        </p:nvSpPr>
        <p:spPr>
          <a:xfrm>
            <a:off x="838200" y="1459865"/>
            <a:ext cx="10515600" cy="5484578"/>
          </a:xfrm>
        </p:spPr>
        <p:txBody>
          <a:bodyPr>
            <a:spAutoFit/>
          </a:bodyPr>
          <a:lstStyle/>
          <a:p>
            <a:r>
              <a:rPr lang="en-US" sz="1800" dirty="0"/>
              <a:t> </a:t>
            </a:r>
            <a:r>
              <a:rPr lang="en-US" sz="1800" b="1" dirty="0">
                <a:solidFill>
                  <a:srgbClr val="FF0000"/>
                </a:solidFill>
              </a:rPr>
              <a:t>find</a:t>
            </a:r>
            <a:r>
              <a:rPr lang="en-US" sz="1800" dirty="0"/>
              <a:t> – search for files in a directory hierarchy. 		SINTAX: find [pathnames] [conditions]</a:t>
            </a:r>
          </a:p>
          <a:p>
            <a:pPr lvl="1"/>
            <a:r>
              <a:rPr lang="en-US" sz="1600" dirty="0"/>
              <a:t>-</a:t>
            </a:r>
            <a:r>
              <a:rPr lang="en-US" sz="1600" dirty="0" smtClean="0"/>
              <a:t>name : find file by name</a:t>
            </a:r>
          </a:p>
          <a:p>
            <a:pPr lvl="1"/>
            <a:r>
              <a:rPr lang="en-US" sz="1600" dirty="0" smtClean="0"/>
              <a:t>-</a:t>
            </a:r>
            <a:r>
              <a:rPr lang="en-US" sz="1600" dirty="0" err="1" smtClean="0"/>
              <a:t>iname</a:t>
            </a:r>
            <a:r>
              <a:rPr lang="en-US" sz="1600" dirty="0" smtClean="0"/>
              <a:t> </a:t>
            </a:r>
            <a:r>
              <a:rPr lang="en-US" sz="1600" dirty="0"/>
              <a:t>: find file by </a:t>
            </a:r>
            <a:r>
              <a:rPr lang="en-US" sz="1600" dirty="0" smtClean="0"/>
              <a:t>name </a:t>
            </a:r>
            <a:r>
              <a:rPr lang="en-US" sz="1600" dirty="0"/>
              <a:t>ignoring case </a:t>
            </a:r>
            <a:endParaRPr lang="en-US" sz="1600" dirty="0" smtClean="0"/>
          </a:p>
          <a:p>
            <a:pPr lvl="1"/>
            <a:r>
              <a:rPr lang="en-US" sz="1600" dirty="0"/>
              <a:t>-type c: specifies file type: f=file, </a:t>
            </a:r>
            <a:r>
              <a:rPr lang="en-US" sz="1600" dirty="0" smtClean="0"/>
              <a:t>d=directory</a:t>
            </a:r>
          </a:p>
          <a:p>
            <a:pPr lvl="1"/>
            <a:r>
              <a:rPr lang="en-US" sz="1600" dirty="0" smtClean="0"/>
              <a:t>-</a:t>
            </a:r>
            <a:r>
              <a:rPr lang="en-US" sz="1600" dirty="0" err="1"/>
              <a:t>maxdepth</a:t>
            </a:r>
            <a:r>
              <a:rPr lang="en-US" sz="1600" dirty="0"/>
              <a:t> : </a:t>
            </a:r>
            <a:r>
              <a:rPr lang="en-US" sz="1600" dirty="0" smtClean="0"/>
              <a:t>max </a:t>
            </a:r>
            <a:r>
              <a:rPr lang="en-US" sz="1600" dirty="0"/>
              <a:t>levels of directories below the starting-points </a:t>
            </a:r>
            <a:r>
              <a:rPr lang="en-US" sz="1600" dirty="0" smtClean="0"/>
              <a:t>(1 is current directory, 0 is the command line)</a:t>
            </a:r>
          </a:p>
          <a:p>
            <a:pPr lvl="1"/>
            <a:r>
              <a:rPr lang="en-US" sz="1600" dirty="0"/>
              <a:t>-</a:t>
            </a:r>
            <a:r>
              <a:rPr lang="en-US" sz="1600" dirty="0" err="1" smtClean="0"/>
              <a:t>mindepth</a:t>
            </a:r>
            <a:r>
              <a:rPr lang="en-US" sz="1600" dirty="0" smtClean="0"/>
              <a:t> </a:t>
            </a:r>
            <a:r>
              <a:rPr lang="en-US" sz="1600" dirty="0"/>
              <a:t>: </a:t>
            </a:r>
            <a:r>
              <a:rPr lang="en-US" sz="1600" dirty="0" smtClean="0"/>
              <a:t>min levels </a:t>
            </a:r>
            <a:r>
              <a:rPr lang="en-US" sz="1600" dirty="0"/>
              <a:t>of directories below the </a:t>
            </a:r>
            <a:r>
              <a:rPr lang="en-US" sz="1600" dirty="0" smtClean="0"/>
              <a:t>starting-points</a:t>
            </a:r>
          </a:p>
          <a:p>
            <a:pPr lvl="1"/>
            <a:r>
              <a:rPr lang="en-US" sz="1600" dirty="0"/>
              <a:t>-size n : file is of size n, +/-n = larger/smaller than n </a:t>
            </a:r>
            <a:endParaRPr lang="en-US" sz="1600" dirty="0" smtClean="0"/>
          </a:p>
          <a:p>
            <a:pPr lvl="1"/>
            <a:r>
              <a:rPr lang="en-US" sz="1600" dirty="0" smtClean="0"/>
              <a:t>-not </a:t>
            </a:r>
            <a:r>
              <a:rPr lang="en-US" sz="1600" dirty="0"/>
              <a:t>: inverting the </a:t>
            </a:r>
            <a:r>
              <a:rPr lang="en-US" sz="1600" dirty="0" smtClean="0"/>
              <a:t>match (exclamation can also be used “!” for inverting the match) </a:t>
            </a:r>
          </a:p>
          <a:p>
            <a:pPr lvl="1"/>
            <a:r>
              <a:rPr lang="en-US" sz="1600" dirty="0" smtClean="0"/>
              <a:t>-empty : find empty files</a:t>
            </a:r>
          </a:p>
          <a:p>
            <a:pPr lvl="1"/>
            <a:r>
              <a:rPr lang="en-US" sz="1600" dirty="0"/>
              <a:t>-newer </a:t>
            </a:r>
            <a:r>
              <a:rPr lang="en-US" sz="1600" dirty="0" smtClean="0"/>
              <a:t>“file”:  </a:t>
            </a:r>
            <a:r>
              <a:rPr lang="en-US" sz="1600" dirty="0"/>
              <a:t>all </a:t>
            </a:r>
            <a:r>
              <a:rPr lang="en-US" sz="1600" dirty="0" smtClean="0"/>
              <a:t>files </a:t>
            </a:r>
            <a:r>
              <a:rPr lang="en-US" sz="1600" dirty="0"/>
              <a:t>which are modified after the </a:t>
            </a:r>
            <a:r>
              <a:rPr lang="en-US" sz="1600" dirty="0" smtClean="0"/>
              <a:t>“file”</a:t>
            </a:r>
          </a:p>
          <a:p>
            <a:pPr lvl="2"/>
            <a:r>
              <a:rPr lang="en-US" sz="1400" dirty="0" smtClean="0"/>
              <a:t>-</a:t>
            </a:r>
            <a:r>
              <a:rPr lang="en-US" sz="1600" dirty="0" err="1" smtClean="0"/>
              <a:t>anewer</a:t>
            </a:r>
            <a:r>
              <a:rPr lang="en-US" sz="1600" dirty="0" smtClean="0"/>
              <a:t> / </a:t>
            </a:r>
            <a:r>
              <a:rPr lang="en-US" sz="1600" dirty="0" err="1"/>
              <a:t>cnewer</a:t>
            </a:r>
            <a:r>
              <a:rPr lang="en-US" sz="1600" dirty="0"/>
              <a:t> </a:t>
            </a:r>
            <a:r>
              <a:rPr lang="en-US" sz="1600" dirty="0" smtClean="0"/>
              <a:t>: accessed or changed after </a:t>
            </a:r>
            <a:r>
              <a:rPr lang="en-US" sz="1600" dirty="0"/>
              <a:t>the modification of a </a:t>
            </a:r>
            <a:r>
              <a:rPr lang="en-US" sz="1600" dirty="0" smtClean="0"/>
              <a:t>given “file”</a:t>
            </a:r>
          </a:p>
          <a:p>
            <a:pPr lvl="1"/>
            <a:r>
              <a:rPr lang="en-US" sz="1600" dirty="0" smtClean="0"/>
              <a:t>-</a:t>
            </a:r>
            <a:r>
              <a:rPr lang="en-US" sz="1600" dirty="0" err="1" smtClean="0"/>
              <a:t>mmin</a:t>
            </a:r>
            <a:r>
              <a:rPr lang="en-US" sz="1600" dirty="0" smtClean="0"/>
              <a:t> -N : find </a:t>
            </a:r>
            <a:r>
              <a:rPr lang="en-US" sz="1600" dirty="0"/>
              <a:t>the files which are modified within </a:t>
            </a:r>
            <a:r>
              <a:rPr lang="en-US" sz="1600" dirty="0" smtClean="0"/>
              <a:t>N minutes</a:t>
            </a:r>
          </a:p>
          <a:p>
            <a:pPr lvl="1"/>
            <a:r>
              <a:rPr lang="en-US" sz="1600" dirty="0"/>
              <a:t>-</a:t>
            </a:r>
            <a:r>
              <a:rPr lang="en-US" sz="1600" dirty="0" err="1"/>
              <a:t>mtime</a:t>
            </a:r>
            <a:r>
              <a:rPr lang="en-US" sz="1600" dirty="0"/>
              <a:t> </a:t>
            </a:r>
            <a:r>
              <a:rPr lang="en-US" sz="1600" dirty="0" smtClean="0"/>
              <a:t>-N : </a:t>
            </a:r>
            <a:r>
              <a:rPr lang="en-US" sz="1600" dirty="0"/>
              <a:t>find the files which are modified within N </a:t>
            </a:r>
            <a:r>
              <a:rPr lang="en-US" sz="1600" dirty="0" smtClean="0"/>
              <a:t>days</a:t>
            </a:r>
          </a:p>
          <a:p>
            <a:pPr lvl="1"/>
            <a:r>
              <a:rPr lang="en-US" sz="1600" dirty="0"/>
              <a:t>-</a:t>
            </a:r>
            <a:r>
              <a:rPr lang="en-US" sz="1600" dirty="0" err="1"/>
              <a:t>newermt</a:t>
            </a:r>
            <a:r>
              <a:rPr lang="en-US" sz="1600" dirty="0"/>
              <a:t> </a:t>
            </a:r>
            <a:r>
              <a:rPr lang="en-US" sz="1600" dirty="0" smtClean="0"/>
              <a:t>YYYY-MM-</a:t>
            </a:r>
            <a:r>
              <a:rPr lang="en-US" sz="1600" dirty="0" err="1" smtClean="0"/>
              <a:t>dd</a:t>
            </a:r>
            <a:r>
              <a:rPr lang="en-US" sz="1600" dirty="0" smtClean="0"/>
              <a:t> : files modified after date  (including the day of the date)</a:t>
            </a:r>
          </a:p>
          <a:p>
            <a:pPr lvl="2"/>
            <a:r>
              <a:rPr lang="en-US" sz="1600" dirty="0" err="1"/>
              <a:t>a</a:t>
            </a:r>
            <a:r>
              <a:rPr lang="en-US" sz="1600" dirty="0" err="1" smtClean="0"/>
              <a:t>min</a:t>
            </a:r>
            <a:r>
              <a:rPr lang="en-US" sz="1600" dirty="0" smtClean="0"/>
              <a:t>/</a:t>
            </a:r>
            <a:r>
              <a:rPr lang="en-US" sz="1600" dirty="0" err="1" smtClean="0"/>
              <a:t>atime</a:t>
            </a:r>
            <a:r>
              <a:rPr lang="en-US" sz="1600" dirty="0" smtClean="0"/>
              <a:t>/</a:t>
            </a:r>
            <a:r>
              <a:rPr lang="en-US" sz="1600" dirty="0" err="1" smtClean="0"/>
              <a:t>cmin</a:t>
            </a:r>
            <a:r>
              <a:rPr lang="en-US" sz="1600" dirty="0" smtClean="0"/>
              <a:t>/</a:t>
            </a:r>
            <a:r>
              <a:rPr lang="en-US" sz="1600" dirty="0" err="1" smtClean="0"/>
              <a:t>ctime</a:t>
            </a:r>
            <a:r>
              <a:rPr lang="en-US" sz="1600" dirty="0" smtClean="0"/>
              <a:t> : accessed or changed within last minutes or days</a:t>
            </a:r>
          </a:p>
          <a:p>
            <a:pPr lvl="1"/>
            <a:r>
              <a:rPr lang="en-US" sz="1600" dirty="0" smtClean="0"/>
              <a:t>-</a:t>
            </a:r>
            <a:r>
              <a:rPr lang="en-US" sz="1600" dirty="0"/>
              <a:t>perm </a:t>
            </a:r>
            <a:r>
              <a:rPr lang="en-US" sz="1600" dirty="0" smtClean="0"/>
              <a:t>p : the </a:t>
            </a:r>
            <a:r>
              <a:rPr lang="en-US" sz="1600" dirty="0"/>
              <a:t>file's access mode is p (where p is an integer</a:t>
            </a:r>
            <a:r>
              <a:rPr lang="en-US" sz="1600" dirty="0" smtClean="0"/>
              <a:t>)</a:t>
            </a:r>
          </a:p>
          <a:p>
            <a:pPr lvl="1"/>
            <a:r>
              <a:rPr lang="en-US" sz="1600" dirty="0"/>
              <a:t>-exec </a:t>
            </a:r>
            <a:r>
              <a:rPr lang="en-US" sz="1600" dirty="0" err="1"/>
              <a:t>cmd</a:t>
            </a:r>
            <a:r>
              <a:rPr lang="en-US" sz="1600" dirty="0"/>
              <a:t> : execute command </a:t>
            </a:r>
            <a:r>
              <a:rPr lang="en-US" sz="1600" dirty="0" err="1"/>
              <a:t>cmd</a:t>
            </a:r>
            <a:r>
              <a:rPr lang="en-US" sz="1600" dirty="0"/>
              <a:t> on a </a:t>
            </a:r>
            <a:r>
              <a:rPr lang="en-US" sz="1600" dirty="0" smtClean="0"/>
              <a:t>file 			</a:t>
            </a:r>
            <a:r>
              <a:rPr lang="en-US" altLang="en-US" sz="1600" dirty="0" smtClean="0">
                <a:solidFill>
                  <a:srgbClr val="333333"/>
                </a:solidFill>
              </a:rPr>
              <a:t>EXAMPLE </a:t>
            </a:r>
            <a:r>
              <a:rPr lang="en-US" altLang="en-US" sz="1600" dirty="0">
                <a:solidFill>
                  <a:srgbClr val="333333"/>
                </a:solidFill>
              </a:rPr>
              <a:t>: -exec </a:t>
            </a:r>
            <a:r>
              <a:rPr lang="en-US" altLang="en-US" sz="1600" dirty="0" err="1">
                <a:solidFill>
                  <a:srgbClr val="333333"/>
                </a:solidFill>
              </a:rPr>
              <a:t>rm</a:t>
            </a:r>
            <a:r>
              <a:rPr lang="en-US" altLang="en-US" sz="1600" dirty="0">
                <a:solidFill>
                  <a:srgbClr val="333333"/>
                </a:solidFill>
              </a:rPr>
              <a:t> -r {} </a:t>
            </a:r>
            <a:r>
              <a:rPr lang="en-US" altLang="en-US" sz="1600" dirty="0" smtClean="0">
                <a:solidFill>
                  <a:srgbClr val="333333"/>
                </a:solidFill>
              </a:rPr>
              <a:t>\;</a:t>
            </a:r>
            <a:endParaRPr lang="en-US" sz="1600" dirty="0" smtClean="0"/>
          </a:p>
          <a:p>
            <a:pPr lvl="1"/>
            <a:r>
              <a:rPr lang="en-US" sz="1600" dirty="0"/>
              <a:t>-ok </a:t>
            </a:r>
            <a:r>
              <a:rPr lang="en-US" sz="1600" dirty="0" err="1" smtClean="0"/>
              <a:t>cmd</a:t>
            </a:r>
            <a:r>
              <a:rPr lang="en-US" sz="1600" dirty="0" smtClean="0"/>
              <a:t> : prompt </a:t>
            </a:r>
            <a:r>
              <a:rPr lang="en-US" sz="1600" dirty="0"/>
              <a:t>before executing the command </a:t>
            </a:r>
            <a:r>
              <a:rPr lang="en-US" sz="1600" dirty="0" err="1"/>
              <a:t>cmd</a:t>
            </a:r>
            <a:r>
              <a:rPr lang="en-US" sz="1600" dirty="0"/>
              <a:t> on a </a:t>
            </a:r>
            <a:r>
              <a:rPr lang="en-US" sz="1600" dirty="0" smtClean="0"/>
              <a:t>file</a:t>
            </a:r>
            <a:endParaRPr lang="en-US" sz="1600" dirty="0"/>
          </a:p>
          <a:p>
            <a:pPr lvl="1"/>
            <a:endParaRPr lang="en-US" sz="1600" dirty="0" smtClean="0"/>
          </a:p>
        </p:txBody>
      </p:sp>
    </p:spTree>
    <p:extLst>
      <p:ext uri="{BB962C8B-B14F-4D97-AF65-F5344CB8AC3E}">
        <p14:creationId xmlns:p14="http://schemas.microsoft.com/office/powerpoint/2010/main" val="21031499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utilities </a:t>
            </a:r>
          </a:p>
        </p:txBody>
      </p:sp>
      <p:pic>
        <p:nvPicPr>
          <p:cNvPr id="4" name="Content Placeholder 3"/>
          <p:cNvPicPr>
            <a:picLocks noGrp="1" noChangeAspect="1"/>
          </p:cNvPicPr>
          <p:nvPr>
            <p:ph idx="1"/>
          </p:nvPr>
        </p:nvPicPr>
        <p:blipFill>
          <a:blip r:embed="rId2"/>
          <a:stretch>
            <a:fillRect/>
          </a:stretch>
        </p:blipFill>
        <p:spPr>
          <a:xfrm>
            <a:off x="988345" y="1690688"/>
            <a:ext cx="10411826" cy="4710112"/>
          </a:xfrm>
          <a:prstGeom prst="rect">
            <a:avLst/>
          </a:prstGeom>
        </p:spPr>
      </p:pic>
    </p:spTree>
    <p:extLst>
      <p:ext uri="{BB962C8B-B14F-4D97-AF65-F5344CB8AC3E}">
        <p14:creationId xmlns:p14="http://schemas.microsoft.com/office/powerpoint/2010/main" val="40120498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utilities </a:t>
            </a:r>
            <a:r>
              <a:rPr lang="en-US" dirty="0" smtClean="0"/>
              <a:t>- Quick exercises</a:t>
            </a:r>
            <a:endParaRPr lang="en-US" dirty="0"/>
          </a:p>
        </p:txBody>
      </p:sp>
      <p:sp>
        <p:nvSpPr>
          <p:cNvPr id="3" name="Content Placeholder 2"/>
          <p:cNvSpPr>
            <a:spLocks noGrp="1"/>
          </p:cNvSpPr>
          <p:nvPr>
            <p:ph idx="1"/>
          </p:nvPr>
        </p:nvSpPr>
        <p:spPr/>
        <p:txBody>
          <a:bodyPr>
            <a:noAutofit/>
          </a:bodyPr>
          <a:lstStyle/>
          <a:p>
            <a:pPr marL="514350" indent="-514350">
              <a:buFont typeface="+mj-lt"/>
              <a:buAutoNum type="arabicPeriod"/>
            </a:pPr>
            <a:r>
              <a:rPr lang="en-US" sz="1600" dirty="0"/>
              <a:t>Create a directory in you home </a:t>
            </a:r>
            <a:r>
              <a:rPr lang="en-US" sz="1600" dirty="0" smtClean="0"/>
              <a:t>folder, and an </a:t>
            </a:r>
            <a:r>
              <a:rPr lang="en-US" sz="1600" dirty="0"/>
              <a:t>empty file in </a:t>
            </a:r>
            <a:r>
              <a:rPr lang="en-US" sz="1600" dirty="0" smtClean="0"/>
              <a:t>it with execute </a:t>
            </a:r>
            <a:r>
              <a:rPr lang="en-US" sz="1600" dirty="0"/>
              <a:t>permissions to </a:t>
            </a:r>
            <a:r>
              <a:rPr lang="en-US" sz="1600" dirty="0" smtClean="0"/>
              <a:t>group users</a:t>
            </a:r>
            <a:r>
              <a:rPr lang="en-US" sz="1600" dirty="0"/>
              <a:t>, and write permissions to </a:t>
            </a:r>
            <a:r>
              <a:rPr lang="en-US" sz="1600" dirty="0" smtClean="0"/>
              <a:t>other users.</a:t>
            </a:r>
            <a:endParaRPr lang="en-US" sz="1600" dirty="0"/>
          </a:p>
          <a:p>
            <a:pPr marL="514350" indent="-514350">
              <a:buFont typeface="+mj-lt"/>
              <a:buAutoNum type="arabicPeriod"/>
            </a:pPr>
            <a:r>
              <a:rPr lang="en-US" sz="1600" dirty="0" smtClean="0"/>
              <a:t>Create two subdirectories. Copy the file into one subdirectory and move </a:t>
            </a:r>
            <a:r>
              <a:rPr lang="en-US" sz="1600" dirty="0"/>
              <a:t>the file into </a:t>
            </a:r>
            <a:r>
              <a:rPr lang="en-US" sz="1600" dirty="0" smtClean="0"/>
              <a:t>another subdirectory. </a:t>
            </a:r>
          </a:p>
          <a:p>
            <a:pPr marL="514350" indent="-514350">
              <a:buFont typeface="+mj-lt"/>
              <a:buAutoNum type="arabicPeriod"/>
            </a:pPr>
            <a:r>
              <a:rPr lang="en-US" sz="1600" dirty="0"/>
              <a:t>Make third subdirectory as a copy of first subdirectory. </a:t>
            </a:r>
            <a:r>
              <a:rPr lang="en-US" sz="1600" dirty="0" smtClean="0"/>
              <a:t>Change file name to *.backup and change permissions so that everyone has read-write-execute permissions. Make a hidden copy of this file.</a:t>
            </a:r>
          </a:p>
          <a:p>
            <a:pPr marL="514350" indent="-514350">
              <a:buFont typeface="+mj-lt"/>
              <a:buAutoNum type="arabicPeriod"/>
            </a:pPr>
            <a:r>
              <a:rPr lang="en-US" sz="1600" dirty="0" smtClean="0"/>
              <a:t>Go </a:t>
            </a:r>
            <a:r>
              <a:rPr lang="en-US" sz="1600" dirty="0"/>
              <a:t>back to your home folder. Find the </a:t>
            </a:r>
            <a:r>
              <a:rPr lang="en-US" sz="1600" dirty="0" smtClean="0"/>
              <a:t>files that were created today.</a:t>
            </a:r>
          </a:p>
          <a:p>
            <a:pPr marL="514350" indent="-514350">
              <a:buFont typeface="+mj-lt"/>
              <a:buAutoNum type="arabicPeriod"/>
            </a:pPr>
            <a:r>
              <a:rPr lang="en-US" altLang="en-US" sz="1600" dirty="0" smtClean="0"/>
              <a:t>Find all empty files </a:t>
            </a:r>
            <a:r>
              <a:rPr lang="en-US" altLang="en-US" sz="1600" dirty="0"/>
              <a:t>ONLY in subdirectories of the home directory which have been modified in last 60min</a:t>
            </a:r>
          </a:p>
          <a:p>
            <a:pPr marL="514350" indent="-514350">
              <a:buFont typeface="+mj-lt"/>
              <a:buAutoNum type="arabicPeriod"/>
            </a:pPr>
            <a:r>
              <a:rPr lang="en-US" altLang="en-US" sz="1600" dirty="0"/>
              <a:t>Find all empty files </a:t>
            </a:r>
            <a:r>
              <a:rPr lang="en-US" altLang="en-US" sz="1600" dirty="0" smtClean="0"/>
              <a:t>which do NOT have </a:t>
            </a:r>
            <a:r>
              <a:rPr lang="en-US" sz="1600" dirty="0" smtClean="0"/>
              <a:t>read-write-</a:t>
            </a:r>
            <a:r>
              <a:rPr lang="en-US" sz="1600" dirty="0" err="1" smtClean="0"/>
              <a:t>excute</a:t>
            </a:r>
            <a:r>
              <a:rPr lang="en-US" sz="1600" dirty="0" smtClean="0"/>
              <a:t> </a:t>
            </a:r>
            <a:r>
              <a:rPr lang="en-US" sz="1600" dirty="0"/>
              <a:t>permissions </a:t>
            </a:r>
            <a:r>
              <a:rPr lang="en-US" sz="1600" dirty="0" smtClean="0"/>
              <a:t>given to </a:t>
            </a:r>
            <a:r>
              <a:rPr lang="en-US" sz="1600" dirty="0"/>
              <a:t>all </a:t>
            </a:r>
            <a:r>
              <a:rPr lang="en-US" sz="1600" dirty="0" smtClean="0"/>
              <a:t>users</a:t>
            </a:r>
          </a:p>
          <a:p>
            <a:pPr marL="514350" indent="-514350">
              <a:buFont typeface="+mj-lt"/>
              <a:buAutoNum type="arabicPeriod"/>
            </a:pPr>
            <a:r>
              <a:rPr lang="en-US" altLang="en-US" sz="1600" dirty="0" smtClean="0"/>
              <a:t>Expand previous command to grant these permissions using “ok </a:t>
            </a:r>
            <a:r>
              <a:rPr lang="en-US" altLang="en-US" sz="1600" dirty="0" err="1" smtClean="0"/>
              <a:t>cmd</a:t>
            </a:r>
            <a:r>
              <a:rPr lang="en-US" altLang="en-US" sz="1600" dirty="0" smtClean="0"/>
              <a:t>” option.</a:t>
            </a:r>
          </a:p>
          <a:p>
            <a:pPr marL="514350" indent="-514350">
              <a:buFont typeface="+mj-lt"/>
              <a:buAutoNum type="arabicPeriod"/>
            </a:pPr>
            <a:endParaRPr lang="en-US" sz="1600" dirty="0"/>
          </a:p>
        </p:txBody>
      </p:sp>
    </p:spTree>
    <p:extLst>
      <p:ext uri="{BB962C8B-B14F-4D97-AF65-F5344CB8AC3E}">
        <p14:creationId xmlns:p14="http://schemas.microsoft.com/office/powerpoint/2010/main" val="19003770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Tools</a:t>
            </a:r>
          </a:p>
        </p:txBody>
      </p:sp>
      <p:sp>
        <p:nvSpPr>
          <p:cNvPr id="3" name="Content Placeholder 2"/>
          <p:cNvSpPr>
            <a:spLocks noGrp="1"/>
          </p:cNvSpPr>
          <p:nvPr>
            <p:ph idx="1"/>
          </p:nvPr>
        </p:nvSpPr>
        <p:spPr>
          <a:xfrm>
            <a:off x="838198" y="2572600"/>
            <a:ext cx="9967175" cy="3948121"/>
          </a:xfrm>
        </p:spPr>
        <p:txBody>
          <a:bodyPr numCol="2">
            <a:normAutofit fontScale="92500" lnSpcReduction="20000"/>
          </a:bodyPr>
          <a:lstStyle/>
          <a:p>
            <a:r>
              <a:rPr lang="en-US" sz="1600" b="1" dirty="0">
                <a:solidFill>
                  <a:srgbClr val="FF0000"/>
                </a:solidFill>
              </a:rPr>
              <a:t>cd</a:t>
            </a:r>
          </a:p>
          <a:p>
            <a:r>
              <a:rPr lang="en-US" sz="1600" b="1" dirty="0" err="1">
                <a:solidFill>
                  <a:srgbClr val="FF0000"/>
                </a:solidFill>
              </a:rPr>
              <a:t>pwd</a:t>
            </a:r>
            <a:endParaRPr lang="en-US" sz="1600" b="1" dirty="0">
              <a:solidFill>
                <a:srgbClr val="FF0000"/>
              </a:solidFill>
            </a:endParaRPr>
          </a:p>
          <a:p>
            <a:r>
              <a:rPr lang="en-US" sz="1600" b="1" dirty="0">
                <a:solidFill>
                  <a:srgbClr val="FF0000"/>
                </a:solidFill>
              </a:rPr>
              <a:t>ls</a:t>
            </a:r>
          </a:p>
          <a:p>
            <a:r>
              <a:rPr lang="en-US" sz="1600" b="1" dirty="0" err="1">
                <a:solidFill>
                  <a:srgbClr val="FF0000"/>
                </a:solidFill>
              </a:rPr>
              <a:t>ll</a:t>
            </a:r>
            <a:endParaRPr lang="en-US" sz="1600" b="1" dirty="0">
              <a:solidFill>
                <a:srgbClr val="FF0000"/>
              </a:solidFill>
            </a:endParaRPr>
          </a:p>
          <a:p>
            <a:r>
              <a:rPr lang="en-US" sz="1600" b="1" dirty="0" err="1" smtClean="0">
                <a:solidFill>
                  <a:srgbClr val="FF0000"/>
                </a:solidFill>
              </a:rPr>
              <a:t>rm</a:t>
            </a:r>
            <a:r>
              <a:rPr lang="en-US" sz="1600" b="1" dirty="0" smtClean="0">
                <a:solidFill>
                  <a:srgbClr val="FF0000"/>
                </a:solidFill>
              </a:rPr>
              <a:t> </a:t>
            </a:r>
            <a:endParaRPr lang="en-US" sz="1600" b="1" dirty="0">
              <a:solidFill>
                <a:srgbClr val="FF0000"/>
              </a:solidFill>
            </a:endParaRPr>
          </a:p>
          <a:p>
            <a:r>
              <a:rPr lang="en-US" sz="1600" b="1" dirty="0" err="1">
                <a:solidFill>
                  <a:srgbClr val="FF0000"/>
                </a:solidFill>
              </a:rPr>
              <a:t>chmod</a:t>
            </a:r>
            <a:r>
              <a:rPr lang="en-US" sz="1600" b="1" dirty="0">
                <a:solidFill>
                  <a:srgbClr val="FF0000"/>
                </a:solidFill>
              </a:rPr>
              <a:t> </a:t>
            </a:r>
            <a:endParaRPr lang="en-US" sz="1600" b="1" dirty="0" smtClean="0">
              <a:solidFill>
                <a:srgbClr val="FF0000"/>
              </a:solidFill>
            </a:endParaRPr>
          </a:p>
          <a:p>
            <a:r>
              <a:rPr lang="en-US" sz="1600" b="1" dirty="0" err="1" smtClean="0">
                <a:solidFill>
                  <a:srgbClr val="FF0000"/>
                </a:solidFill>
              </a:rPr>
              <a:t>mkdir</a:t>
            </a:r>
            <a:r>
              <a:rPr lang="en-US" sz="1600" b="1" dirty="0" smtClean="0">
                <a:solidFill>
                  <a:srgbClr val="FF0000"/>
                </a:solidFill>
              </a:rPr>
              <a:t> </a:t>
            </a:r>
          </a:p>
          <a:p>
            <a:endParaRPr lang="en-US" sz="1600" b="1" dirty="0" smtClean="0">
              <a:solidFill>
                <a:srgbClr val="FF0000"/>
              </a:solidFill>
            </a:endParaRPr>
          </a:p>
          <a:p>
            <a:pPr marL="0" indent="0">
              <a:buNone/>
            </a:pPr>
            <a:endParaRPr lang="en-US" sz="1600" b="1" dirty="0">
              <a:solidFill>
                <a:srgbClr val="FF0000"/>
              </a:solidFill>
            </a:endParaRPr>
          </a:p>
          <a:p>
            <a:r>
              <a:rPr lang="en-US" sz="1600" b="1" dirty="0">
                <a:solidFill>
                  <a:srgbClr val="FF0000"/>
                </a:solidFill>
              </a:rPr>
              <a:t>man </a:t>
            </a:r>
            <a:endParaRPr lang="en-US" sz="1600" b="1" dirty="0" smtClean="0">
              <a:solidFill>
                <a:srgbClr val="FF0000"/>
              </a:solidFill>
            </a:endParaRPr>
          </a:p>
          <a:p>
            <a:endParaRPr lang="en-US" sz="1600" b="1" dirty="0" smtClean="0">
              <a:solidFill>
                <a:srgbClr val="FF0000"/>
              </a:solidFill>
            </a:endParaRPr>
          </a:p>
          <a:p>
            <a:r>
              <a:rPr lang="en-US" sz="1600" b="1" dirty="0" err="1">
                <a:solidFill>
                  <a:srgbClr val="FF0000"/>
                </a:solidFill>
              </a:rPr>
              <a:t>sed</a:t>
            </a:r>
            <a:endParaRPr lang="en-US" sz="1600" b="1" dirty="0">
              <a:solidFill>
                <a:srgbClr val="FF0000"/>
              </a:solidFill>
            </a:endParaRPr>
          </a:p>
          <a:p>
            <a:r>
              <a:rPr lang="en-US" sz="1600" b="1" dirty="0">
                <a:solidFill>
                  <a:srgbClr val="FF0000"/>
                </a:solidFill>
              </a:rPr>
              <a:t>grep</a:t>
            </a:r>
            <a:endParaRPr lang="en-US" sz="1600" b="1" dirty="0" smtClean="0">
              <a:solidFill>
                <a:srgbClr val="FF0000"/>
              </a:solidFill>
            </a:endParaRPr>
          </a:p>
          <a:p>
            <a:endParaRPr lang="en-US" sz="1600" b="1" dirty="0">
              <a:solidFill>
                <a:srgbClr val="FF0000"/>
              </a:solidFill>
            </a:endParaRPr>
          </a:p>
          <a:p>
            <a:r>
              <a:rPr lang="en-US" sz="1600" b="1" dirty="0">
                <a:solidFill>
                  <a:srgbClr val="FF0000"/>
                </a:solidFill>
              </a:rPr>
              <a:t>head </a:t>
            </a:r>
          </a:p>
          <a:p>
            <a:r>
              <a:rPr lang="en-US" sz="1600" b="1" dirty="0">
                <a:solidFill>
                  <a:srgbClr val="FF0000"/>
                </a:solidFill>
              </a:rPr>
              <a:t>echo </a:t>
            </a:r>
          </a:p>
          <a:p>
            <a:r>
              <a:rPr lang="en-US" sz="1600" b="1" dirty="0">
                <a:solidFill>
                  <a:srgbClr val="FF0000"/>
                </a:solidFill>
              </a:rPr>
              <a:t>cat </a:t>
            </a:r>
          </a:p>
          <a:p>
            <a:r>
              <a:rPr lang="en-US" sz="1600" b="1" dirty="0">
                <a:solidFill>
                  <a:srgbClr val="FF0000"/>
                </a:solidFill>
              </a:rPr>
              <a:t>less </a:t>
            </a:r>
          </a:p>
          <a:p>
            <a:r>
              <a:rPr lang="en-US" sz="1600" b="1" dirty="0">
                <a:solidFill>
                  <a:srgbClr val="FF0000"/>
                </a:solidFill>
              </a:rPr>
              <a:t>tail </a:t>
            </a:r>
            <a:endParaRPr lang="en-US" sz="1600" b="1" dirty="0" smtClean="0">
              <a:solidFill>
                <a:srgbClr val="FF0000"/>
              </a:solidFill>
            </a:endParaRPr>
          </a:p>
          <a:p>
            <a:endParaRPr lang="en-US" sz="1600" b="1" dirty="0" smtClean="0">
              <a:solidFill>
                <a:srgbClr val="FF0000"/>
              </a:solidFill>
            </a:endParaRPr>
          </a:p>
          <a:p>
            <a:r>
              <a:rPr lang="en-US" sz="1600" b="1" dirty="0" smtClean="0">
                <a:solidFill>
                  <a:srgbClr val="FF0000"/>
                </a:solidFill>
              </a:rPr>
              <a:t>sort </a:t>
            </a:r>
            <a:endParaRPr lang="en-US" sz="1600" b="1" dirty="0">
              <a:solidFill>
                <a:srgbClr val="FF0000"/>
              </a:solidFill>
            </a:endParaRPr>
          </a:p>
          <a:p>
            <a:r>
              <a:rPr lang="en-US" sz="1600" b="1" dirty="0" err="1">
                <a:solidFill>
                  <a:srgbClr val="FF0000"/>
                </a:solidFill>
              </a:rPr>
              <a:t>uniq</a:t>
            </a:r>
            <a:endParaRPr lang="en-US" sz="1600" b="1" dirty="0">
              <a:solidFill>
                <a:srgbClr val="FF0000"/>
              </a:solidFill>
            </a:endParaRPr>
          </a:p>
          <a:p>
            <a:r>
              <a:rPr lang="en-US" sz="1600" b="1" dirty="0" err="1" smtClean="0">
                <a:solidFill>
                  <a:srgbClr val="FF0000"/>
                </a:solidFill>
              </a:rPr>
              <a:t>wc</a:t>
            </a:r>
            <a:r>
              <a:rPr lang="en-US" sz="1600" b="1" dirty="0" smtClean="0">
                <a:solidFill>
                  <a:srgbClr val="FF0000"/>
                </a:solidFill>
              </a:rPr>
              <a:t> </a:t>
            </a:r>
            <a:endParaRPr lang="en-US" sz="1600" b="1" dirty="0">
              <a:solidFill>
                <a:srgbClr val="FF0000"/>
              </a:solidFill>
            </a:endParaRPr>
          </a:p>
          <a:p>
            <a:endParaRPr lang="en-US" sz="1600" b="1" dirty="0">
              <a:solidFill>
                <a:srgbClr val="FF0000"/>
              </a:solidFill>
            </a:endParaRPr>
          </a:p>
          <a:p>
            <a:endParaRPr lang="en-US" sz="1600" b="1" dirty="0">
              <a:solidFill>
                <a:srgbClr val="FF0000"/>
              </a:solidFill>
            </a:endParaRPr>
          </a:p>
        </p:txBody>
      </p:sp>
      <p:sp>
        <p:nvSpPr>
          <p:cNvPr id="4" name="Right Brace 3"/>
          <p:cNvSpPr/>
          <p:nvPr/>
        </p:nvSpPr>
        <p:spPr>
          <a:xfrm>
            <a:off x="1663908" y="2500877"/>
            <a:ext cx="539646" cy="2053652"/>
          </a:xfrm>
          <a:prstGeom prst="rightBrace">
            <a:avLst>
              <a:gd name="adj1" fmla="val 6111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4"/>
          <p:cNvSpPr/>
          <p:nvPr/>
        </p:nvSpPr>
        <p:spPr>
          <a:xfrm>
            <a:off x="7534811" y="3329143"/>
            <a:ext cx="1823833" cy="369332"/>
          </a:xfrm>
          <a:prstGeom prst="rect">
            <a:avLst/>
          </a:prstGeom>
        </p:spPr>
        <p:txBody>
          <a:bodyPr wrap="none">
            <a:spAutoFit/>
          </a:bodyPr>
          <a:lstStyle/>
          <a:p>
            <a:r>
              <a:rPr lang="en-US" spc="-1" dirty="0">
                <a:uFill>
                  <a:solidFill>
                    <a:srgbClr val="FFFFFF"/>
                  </a:solidFill>
                </a:uFill>
                <a:latin typeface="Arial"/>
              </a:rPr>
              <a:t>Content utilities </a:t>
            </a:r>
            <a:endParaRPr lang="en-US" dirty="0"/>
          </a:p>
        </p:txBody>
      </p:sp>
      <p:sp>
        <p:nvSpPr>
          <p:cNvPr id="10" name="Rectangle 9"/>
          <p:cNvSpPr/>
          <p:nvPr/>
        </p:nvSpPr>
        <p:spPr>
          <a:xfrm>
            <a:off x="2373910" y="3296870"/>
            <a:ext cx="1409040" cy="461665"/>
          </a:xfrm>
          <a:prstGeom prst="rect">
            <a:avLst/>
          </a:prstGeom>
        </p:spPr>
        <p:txBody>
          <a:bodyPr wrap="none">
            <a:spAutoFit/>
          </a:bodyPr>
          <a:lstStyle/>
          <a:p>
            <a:r>
              <a:rPr lang="en-US" spc="-1" dirty="0">
                <a:uFill>
                  <a:solidFill>
                    <a:srgbClr val="FFFFFF"/>
                  </a:solidFill>
                </a:uFill>
                <a:latin typeface="Arial"/>
              </a:rPr>
              <a:t>File utilities</a:t>
            </a:r>
            <a:r>
              <a:rPr lang="en-US" sz="2400" spc="-1" dirty="0">
                <a:uFill>
                  <a:solidFill>
                    <a:srgbClr val="FFFFFF"/>
                  </a:solidFill>
                </a:uFill>
                <a:latin typeface="Arial"/>
              </a:rPr>
              <a:t> </a:t>
            </a:r>
            <a:endParaRPr lang="en-US" dirty="0"/>
          </a:p>
        </p:txBody>
      </p:sp>
      <p:sp>
        <p:nvSpPr>
          <p:cNvPr id="11" name="Rectangle 10"/>
          <p:cNvSpPr/>
          <p:nvPr/>
        </p:nvSpPr>
        <p:spPr>
          <a:xfrm>
            <a:off x="2271318" y="5040499"/>
            <a:ext cx="1511632" cy="461665"/>
          </a:xfrm>
          <a:prstGeom prst="rect">
            <a:avLst/>
          </a:prstGeom>
        </p:spPr>
        <p:txBody>
          <a:bodyPr wrap="none">
            <a:spAutoFit/>
          </a:bodyPr>
          <a:lstStyle/>
          <a:p>
            <a:r>
              <a:rPr lang="en-US" spc="-1" dirty="0" smtClean="0">
                <a:uFill>
                  <a:solidFill>
                    <a:srgbClr val="FFFFFF"/>
                  </a:solidFill>
                </a:uFill>
                <a:latin typeface="Arial"/>
              </a:rPr>
              <a:t>Help utilities</a:t>
            </a:r>
            <a:r>
              <a:rPr lang="en-US" sz="2400" spc="-1" dirty="0" smtClean="0">
                <a:uFill>
                  <a:solidFill>
                    <a:srgbClr val="FFFFFF"/>
                  </a:solidFill>
                </a:uFill>
                <a:latin typeface="Arial"/>
              </a:rPr>
              <a:t> </a:t>
            </a:r>
            <a:endParaRPr lang="en-US" dirty="0"/>
          </a:p>
        </p:txBody>
      </p:sp>
      <p:sp>
        <p:nvSpPr>
          <p:cNvPr id="12" name="Rectangle 11"/>
          <p:cNvSpPr/>
          <p:nvPr/>
        </p:nvSpPr>
        <p:spPr>
          <a:xfrm>
            <a:off x="7534811" y="4902001"/>
            <a:ext cx="2298065" cy="369332"/>
          </a:xfrm>
          <a:prstGeom prst="rect">
            <a:avLst/>
          </a:prstGeom>
        </p:spPr>
        <p:txBody>
          <a:bodyPr wrap="none">
            <a:spAutoFit/>
          </a:bodyPr>
          <a:lstStyle/>
          <a:p>
            <a:pPr algn="ctr">
              <a:lnSpc>
                <a:spcPct val="100000"/>
              </a:lnSpc>
            </a:pPr>
            <a:r>
              <a:rPr lang="en-US" spc="-1" dirty="0">
                <a:uFill>
                  <a:solidFill>
                    <a:srgbClr val="FFFFFF"/>
                  </a:solidFill>
                </a:uFill>
                <a:latin typeface="Arial"/>
              </a:rPr>
              <a:t>Sorting and counting</a:t>
            </a:r>
            <a:endParaRPr lang="en-US" dirty="0"/>
          </a:p>
        </p:txBody>
      </p:sp>
      <p:sp>
        <p:nvSpPr>
          <p:cNvPr id="13" name="Rectangle 12"/>
          <p:cNvSpPr/>
          <p:nvPr/>
        </p:nvSpPr>
        <p:spPr>
          <a:xfrm>
            <a:off x="2203554" y="5817237"/>
            <a:ext cx="2579681" cy="369332"/>
          </a:xfrm>
          <a:prstGeom prst="rect">
            <a:avLst/>
          </a:prstGeom>
        </p:spPr>
        <p:txBody>
          <a:bodyPr wrap="none">
            <a:spAutoFit/>
          </a:bodyPr>
          <a:lstStyle/>
          <a:p>
            <a:pPr algn="ctr">
              <a:lnSpc>
                <a:spcPct val="100000"/>
              </a:lnSpc>
            </a:pPr>
            <a:r>
              <a:rPr lang="en-US" spc="-1" dirty="0">
                <a:uFill>
                  <a:solidFill>
                    <a:srgbClr val="FFFFFF"/>
                  </a:solidFill>
                </a:uFill>
                <a:latin typeface="Arial"/>
              </a:rPr>
              <a:t>Processing and filtering</a:t>
            </a:r>
            <a:endParaRPr lang="en-US" dirty="0"/>
          </a:p>
        </p:txBody>
      </p:sp>
      <p:sp>
        <p:nvSpPr>
          <p:cNvPr id="14" name="Right Brace 13"/>
          <p:cNvSpPr/>
          <p:nvPr/>
        </p:nvSpPr>
        <p:spPr>
          <a:xfrm>
            <a:off x="6463259" y="2788169"/>
            <a:ext cx="539646" cy="1439057"/>
          </a:xfrm>
          <a:prstGeom prst="rightBrace">
            <a:avLst>
              <a:gd name="adj1" fmla="val 6111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a:off x="6463259" y="4579351"/>
            <a:ext cx="539646" cy="922814"/>
          </a:xfrm>
          <a:prstGeom prst="rightBrace">
            <a:avLst>
              <a:gd name="adj1" fmla="val 266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a:off x="1474552" y="5062863"/>
            <a:ext cx="539646" cy="416939"/>
          </a:xfrm>
          <a:prstGeom prst="rightBrace">
            <a:avLst>
              <a:gd name="adj1" fmla="val 0"/>
              <a:gd name="adj2" fmla="val 471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p:cNvSpPr/>
          <p:nvPr/>
        </p:nvSpPr>
        <p:spPr>
          <a:xfrm>
            <a:off x="1474552" y="5673973"/>
            <a:ext cx="539646" cy="681081"/>
          </a:xfrm>
          <a:prstGeom prst="rightBrace">
            <a:avLst>
              <a:gd name="adj1" fmla="val 20233"/>
              <a:gd name="adj2" fmla="val 471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iley Face 6"/>
          <p:cNvSpPr/>
          <p:nvPr/>
        </p:nvSpPr>
        <p:spPr>
          <a:xfrm>
            <a:off x="817278" y="2776059"/>
            <a:ext cx="1386276" cy="146327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94872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 utilities </a:t>
            </a:r>
          </a:p>
        </p:txBody>
      </p:sp>
      <p:sp>
        <p:nvSpPr>
          <p:cNvPr id="3" name="Content Placeholder 2"/>
          <p:cNvSpPr>
            <a:spLocks noGrp="1"/>
          </p:cNvSpPr>
          <p:nvPr>
            <p:ph idx="1"/>
          </p:nvPr>
        </p:nvSpPr>
        <p:spPr>
          <a:xfrm>
            <a:off x="838199" y="1825625"/>
            <a:ext cx="10828867" cy="4710642"/>
          </a:xfrm>
        </p:spPr>
        <p:txBody>
          <a:bodyPr>
            <a:noAutofit/>
          </a:bodyPr>
          <a:lstStyle/>
          <a:p>
            <a:r>
              <a:rPr lang="en-US" sz="1800" dirty="0" smtClean="0"/>
              <a:t> </a:t>
            </a:r>
            <a:r>
              <a:rPr lang="en-US" sz="1800" b="1" dirty="0" smtClean="0">
                <a:solidFill>
                  <a:srgbClr val="FF0000"/>
                </a:solidFill>
              </a:rPr>
              <a:t>man </a:t>
            </a:r>
            <a:r>
              <a:rPr lang="en-US" sz="1800" dirty="0" smtClean="0"/>
              <a:t>– short for manual</a:t>
            </a:r>
          </a:p>
          <a:p>
            <a:pPr lvl="1"/>
            <a:r>
              <a:rPr lang="en-US" sz="1400" dirty="0" smtClean="0"/>
              <a:t>not every command has its manual</a:t>
            </a:r>
          </a:p>
          <a:p>
            <a:pPr lvl="1"/>
            <a:r>
              <a:rPr lang="en-US" sz="1400" dirty="0"/>
              <a:t>m</a:t>
            </a:r>
            <a:r>
              <a:rPr lang="en-US" sz="1400" dirty="0" smtClean="0"/>
              <a:t>an bash</a:t>
            </a:r>
          </a:p>
          <a:p>
            <a:pPr lvl="1"/>
            <a:r>
              <a:rPr lang="en-US" sz="1400" dirty="0"/>
              <a:t>u</a:t>
            </a:r>
            <a:r>
              <a:rPr lang="en-US" sz="1400" dirty="0" smtClean="0"/>
              <a:t>se “/” inside manual for search </a:t>
            </a:r>
          </a:p>
          <a:p>
            <a:pPr lvl="1"/>
            <a:r>
              <a:rPr lang="en-US" sz="1400" dirty="0"/>
              <a:t>u</a:t>
            </a:r>
            <a:r>
              <a:rPr lang="en-US" sz="1400" dirty="0" smtClean="0"/>
              <a:t>se “N” for backward and “n” for forward movement within the search results</a:t>
            </a:r>
          </a:p>
          <a:p>
            <a:pPr lvl="1"/>
            <a:endParaRPr lang="en-US" sz="1400" dirty="0" smtClean="0"/>
          </a:p>
          <a:p>
            <a:r>
              <a:rPr lang="en-US" sz="1800" dirty="0" smtClean="0"/>
              <a:t>Sometimes </a:t>
            </a:r>
            <a:r>
              <a:rPr lang="en-US" sz="1800" dirty="0"/>
              <a:t>command line </a:t>
            </a:r>
            <a:r>
              <a:rPr lang="en-US" sz="1800" dirty="0" smtClean="0"/>
              <a:t>tools lack </a:t>
            </a:r>
            <a:r>
              <a:rPr lang="en-US" sz="1800" dirty="0"/>
              <a:t>a man </a:t>
            </a:r>
            <a:r>
              <a:rPr lang="en-US" sz="1800" dirty="0" smtClean="0"/>
              <a:t>page. In </a:t>
            </a:r>
            <a:r>
              <a:rPr lang="en-US" sz="1800" dirty="0"/>
              <a:t>that case, your best bet is to invoke the tool with the </a:t>
            </a:r>
            <a:r>
              <a:rPr lang="en-US" sz="1800" b="1" dirty="0">
                <a:solidFill>
                  <a:srgbClr val="FF0000"/>
                </a:solidFill>
              </a:rPr>
              <a:t>-h</a:t>
            </a:r>
            <a:r>
              <a:rPr lang="en-US" sz="1800" dirty="0"/>
              <a:t> or </a:t>
            </a:r>
            <a:r>
              <a:rPr lang="en-US" sz="1800" b="1" dirty="0">
                <a:solidFill>
                  <a:srgbClr val="FF0000"/>
                </a:solidFill>
              </a:rPr>
              <a:t>--help </a:t>
            </a:r>
            <a:r>
              <a:rPr lang="en-US" sz="1800" dirty="0"/>
              <a:t>option</a:t>
            </a:r>
            <a:r>
              <a:rPr lang="en-US" sz="1800" dirty="0" smtClean="0"/>
              <a:t>.</a:t>
            </a:r>
          </a:p>
          <a:p>
            <a:pPr lvl="1"/>
            <a:r>
              <a:rPr lang="en-US" sz="1400" dirty="0" smtClean="0"/>
              <a:t>cat --help</a:t>
            </a:r>
          </a:p>
          <a:p>
            <a:pPr lvl="1"/>
            <a:endParaRPr lang="en-US" sz="1400" dirty="0" smtClean="0"/>
          </a:p>
          <a:p>
            <a:endParaRPr lang="en-US" sz="1800" dirty="0"/>
          </a:p>
          <a:p>
            <a:pPr lvl="1"/>
            <a:endParaRPr lang="en-US" dirty="0"/>
          </a:p>
          <a:p>
            <a:endParaRPr lang="en-US" dirty="0"/>
          </a:p>
        </p:txBody>
      </p:sp>
      <p:pic>
        <p:nvPicPr>
          <p:cNvPr id="5" name="Picture 4"/>
          <p:cNvPicPr>
            <a:picLocks noChangeAspect="1"/>
          </p:cNvPicPr>
          <p:nvPr/>
        </p:nvPicPr>
        <p:blipFill>
          <a:blip r:embed="rId3"/>
          <a:stretch>
            <a:fillRect/>
          </a:stretch>
        </p:blipFill>
        <p:spPr>
          <a:xfrm>
            <a:off x="2594212" y="4044073"/>
            <a:ext cx="6675514" cy="2356727"/>
          </a:xfrm>
          <a:prstGeom prst="rect">
            <a:avLst/>
          </a:prstGeom>
        </p:spPr>
      </p:pic>
    </p:spTree>
    <p:extLst>
      <p:ext uri="{BB962C8B-B14F-4D97-AF65-F5344CB8AC3E}">
        <p14:creationId xmlns:p14="http://schemas.microsoft.com/office/powerpoint/2010/main" val="2763576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on the menu for today?</a:t>
            </a:r>
          </a:p>
        </p:txBody>
      </p:sp>
      <p:sp>
        <p:nvSpPr>
          <p:cNvPr id="3" name="Content Placeholder 2"/>
          <p:cNvSpPr>
            <a:spLocks noGrp="1"/>
          </p:cNvSpPr>
          <p:nvPr>
            <p:ph idx="1"/>
          </p:nvPr>
        </p:nvSpPr>
        <p:spPr>
          <a:xfrm>
            <a:off x="838200" y="1540812"/>
            <a:ext cx="10515600" cy="7351756"/>
          </a:xfrm>
        </p:spPr>
        <p:txBody>
          <a:bodyPr>
            <a:spAutoFit/>
          </a:bodyPr>
          <a:lstStyle/>
          <a:p>
            <a:r>
              <a:rPr lang="en-US" sz="2000" dirty="0" smtClean="0"/>
              <a:t> </a:t>
            </a:r>
            <a:r>
              <a:rPr lang="en-US" sz="2000" dirty="0"/>
              <a:t>Introduction to Data science @ Command line</a:t>
            </a:r>
          </a:p>
          <a:p>
            <a:r>
              <a:rPr lang="en-US" sz="2000" dirty="0"/>
              <a:t>Command Line Environment, Tools </a:t>
            </a:r>
            <a:r>
              <a:rPr lang="en-US" sz="2000" dirty="0" smtClean="0"/>
              <a:t>types, Pipelining, Redirecting, Quoting…</a:t>
            </a:r>
          </a:p>
          <a:p>
            <a:r>
              <a:rPr lang="en-US" sz="2000" dirty="0"/>
              <a:t>File </a:t>
            </a:r>
            <a:r>
              <a:rPr lang="en-US" sz="2000" dirty="0" smtClean="0"/>
              <a:t>utilities (ls, touch, find )</a:t>
            </a:r>
          </a:p>
          <a:p>
            <a:r>
              <a:rPr lang="en-US" sz="2000" dirty="0"/>
              <a:t>Content </a:t>
            </a:r>
            <a:r>
              <a:rPr lang="en-US" sz="2000" dirty="0" smtClean="0"/>
              <a:t>utilities (cat, less, echo, head, tail )</a:t>
            </a:r>
            <a:endParaRPr lang="en-US" sz="2000" dirty="0"/>
          </a:p>
          <a:p>
            <a:r>
              <a:rPr lang="en-US" sz="2000" dirty="0" smtClean="0"/>
              <a:t>Sorting </a:t>
            </a:r>
            <a:r>
              <a:rPr lang="en-US" sz="2000" dirty="0"/>
              <a:t>and </a:t>
            </a:r>
            <a:r>
              <a:rPr lang="en-US" sz="2000" dirty="0" smtClean="0"/>
              <a:t>counting utilities (sort, </a:t>
            </a:r>
            <a:r>
              <a:rPr lang="en-US" sz="2000" dirty="0" err="1" smtClean="0"/>
              <a:t>uniq</a:t>
            </a:r>
            <a:r>
              <a:rPr lang="en-US" sz="2000" dirty="0" smtClean="0"/>
              <a:t>, </a:t>
            </a:r>
            <a:r>
              <a:rPr lang="en-US" sz="2000" dirty="0" err="1" smtClean="0"/>
              <a:t>wc</a:t>
            </a:r>
            <a:r>
              <a:rPr lang="en-US" sz="2000" dirty="0" smtClean="0"/>
              <a:t> )</a:t>
            </a:r>
            <a:endParaRPr lang="en-US" sz="2000" dirty="0"/>
          </a:p>
          <a:p>
            <a:r>
              <a:rPr lang="en-US" sz="2000" dirty="0" smtClean="0"/>
              <a:t>Regular expressions </a:t>
            </a:r>
            <a:endParaRPr lang="en-US" sz="2000" dirty="0"/>
          </a:p>
          <a:p>
            <a:r>
              <a:rPr lang="en-US" sz="2000" dirty="0"/>
              <a:t>Processing and filtering </a:t>
            </a:r>
            <a:r>
              <a:rPr lang="en-US" sz="2000" dirty="0" smtClean="0"/>
              <a:t>utilities (</a:t>
            </a:r>
            <a:r>
              <a:rPr lang="en-US" sz="2000" dirty="0" err="1" smtClean="0"/>
              <a:t>sed</a:t>
            </a:r>
            <a:r>
              <a:rPr lang="en-US" sz="2000" dirty="0" smtClean="0"/>
              <a:t>, grep, </a:t>
            </a:r>
            <a:r>
              <a:rPr lang="en-US" sz="2000" dirty="0" err="1" smtClean="0"/>
              <a:t>tr</a:t>
            </a:r>
            <a:r>
              <a:rPr lang="en-US" sz="2000" dirty="0" smtClean="0"/>
              <a:t>,  cut )</a:t>
            </a:r>
          </a:p>
          <a:p>
            <a:r>
              <a:rPr lang="en-US" sz="2000" dirty="0"/>
              <a:t>Working with compressed </a:t>
            </a:r>
            <a:r>
              <a:rPr lang="en-US" sz="2000" dirty="0" smtClean="0"/>
              <a:t>Files (tar, </a:t>
            </a:r>
            <a:r>
              <a:rPr lang="en-US" sz="2000" dirty="0" err="1" smtClean="0"/>
              <a:t>gz</a:t>
            </a:r>
            <a:r>
              <a:rPr lang="en-US" sz="2000" dirty="0" smtClean="0"/>
              <a:t>, bz2)</a:t>
            </a:r>
          </a:p>
          <a:p>
            <a:endParaRPr lang="en-US" sz="2000" dirty="0" smtClean="0"/>
          </a:p>
          <a:p>
            <a:r>
              <a:rPr lang="en-US" sz="2000" dirty="0" smtClean="0"/>
              <a:t>Appendix ( Operators in Shell, Flow Control (if-else, for, while, until) )</a:t>
            </a:r>
          </a:p>
          <a:p>
            <a:pPr marL="0" indent="0">
              <a:buNone/>
            </a:pPr>
            <a:endParaRPr lang="en-US" sz="2000" dirty="0" smtClean="0"/>
          </a:p>
          <a:p>
            <a:endParaRPr lang="en-US" sz="2000" dirty="0"/>
          </a:p>
          <a:p>
            <a:endParaRPr lang="en-US" sz="2000" dirty="0" smtClean="0"/>
          </a:p>
          <a:p>
            <a:endParaRPr lang="en-US" sz="2000" dirty="0"/>
          </a:p>
          <a:p>
            <a:endParaRPr lang="en-US" sz="3200" dirty="0" smtClean="0"/>
          </a:p>
          <a:p>
            <a:endParaRPr lang="en-US" sz="3200" dirty="0"/>
          </a:p>
          <a:p>
            <a:endParaRPr lang="en-US" sz="3200" dirty="0"/>
          </a:p>
        </p:txBody>
      </p:sp>
    </p:spTree>
    <p:extLst>
      <p:ext uri="{BB962C8B-B14F-4D97-AF65-F5344CB8AC3E}">
        <p14:creationId xmlns:p14="http://schemas.microsoft.com/office/powerpoint/2010/main" val="13967432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 utilities - Quick exercises</a:t>
            </a:r>
            <a:endParaRPr lang="en-US" dirty="0"/>
          </a:p>
        </p:txBody>
      </p:sp>
      <p:sp>
        <p:nvSpPr>
          <p:cNvPr id="3" name="Content Placeholder 2"/>
          <p:cNvSpPr>
            <a:spLocks noGrp="1"/>
          </p:cNvSpPr>
          <p:nvPr>
            <p:ph idx="1"/>
          </p:nvPr>
        </p:nvSpPr>
        <p:spPr/>
        <p:txBody>
          <a:bodyPr>
            <a:noAutofit/>
          </a:bodyPr>
          <a:lstStyle/>
          <a:p>
            <a:pPr marL="514350" indent="-514350">
              <a:buFont typeface="+mj-lt"/>
              <a:buAutoNum type="arabicPeriod"/>
            </a:pPr>
            <a:r>
              <a:rPr lang="en-US" sz="1600" dirty="0" smtClean="0"/>
              <a:t>Use help to find out how to get the list of subdirectories limited to 2 sublevels by using “tree” command</a:t>
            </a:r>
          </a:p>
          <a:p>
            <a:pPr marL="514350" indent="-514350">
              <a:buFont typeface="+mj-lt"/>
              <a:buAutoNum type="arabicPeriod"/>
            </a:pPr>
            <a:r>
              <a:rPr lang="en-US" sz="1600" dirty="0" smtClean="0"/>
              <a:t>Find which option to  use  with “</a:t>
            </a:r>
            <a:r>
              <a:rPr lang="en-US" sz="1600" dirty="0" err="1" smtClean="0"/>
              <a:t>csvlook</a:t>
            </a:r>
            <a:r>
              <a:rPr lang="en-US" sz="1600" smtClean="0"/>
              <a:t>” </a:t>
            </a:r>
            <a:r>
              <a:rPr lang="en-US" sz="1600" dirty="0" smtClean="0"/>
              <a:t>to read csv file without the header </a:t>
            </a:r>
            <a:endParaRPr lang="en-US" sz="1600" dirty="0"/>
          </a:p>
          <a:p>
            <a:pPr marL="514350" indent="-514350">
              <a:buFont typeface="+mj-lt"/>
              <a:buAutoNum type="arabicPeriod"/>
            </a:pPr>
            <a:endParaRPr lang="en-US" sz="1600" dirty="0" smtClean="0"/>
          </a:p>
          <a:p>
            <a:pPr marL="971550" lvl="1" indent="-514350">
              <a:buFont typeface="+mj-lt"/>
              <a:buAutoNum type="arabicPeriod"/>
            </a:pPr>
            <a:endParaRPr lang="en-US" sz="1200" dirty="0" smtClean="0"/>
          </a:p>
          <a:p>
            <a:pPr marL="514350" indent="-514350">
              <a:buFont typeface="+mj-lt"/>
              <a:buAutoNum type="arabicPeriod"/>
            </a:pPr>
            <a:endParaRPr lang="en-US" sz="1600" dirty="0"/>
          </a:p>
        </p:txBody>
      </p:sp>
    </p:spTree>
    <p:extLst>
      <p:ext uri="{BB962C8B-B14F-4D97-AF65-F5344CB8AC3E}">
        <p14:creationId xmlns:p14="http://schemas.microsoft.com/office/powerpoint/2010/main" val="12773296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Tools</a:t>
            </a:r>
            <a:endParaRPr lang="en-US" dirty="0"/>
          </a:p>
        </p:txBody>
      </p:sp>
      <p:sp>
        <p:nvSpPr>
          <p:cNvPr id="3" name="Content Placeholder 2"/>
          <p:cNvSpPr>
            <a:spLocks noGrp="1"/>
          </p:cNvSpPr>
          <p:nvPr>
            <p:ph idx="1"/>
          </p:nvPr>
        </p:nvSpPr>
        <p:spPr>
          <a:xfrm>
            <a:off x="838198" y="2572600"/>
            <a:ext cx="9967175" cy="3948121"/>
          </a:xfrm>
        </p:spPr>
        <p:txBody>
          <a:bodyPr numCol="2">
            <a:normAutofit fontScale="92500" lnSpcReduction="20000"/>
          </a:bodyPr>
          <a:lstStyle/>
          <a:p>
            <a:r>
              <a:rPr lang="en-US" sz="1600" b="1" dirty="0">
                <a:solidFill>
                  <a:srgbClr val="FF0000"/>
                </a:solidFill>
              </a:rPr>
              <a:t>cd</a:t>
            </a:r>
          </a:p>
          <a:p>
            <a:r>
              <a:rPr lang="en-US" sz="1600" b="1" dirty="0" err="1">
                <a:solidFill>
                  <a:srgbClr val="FF0000"/>
                </a:solidFill>
              </a:rPr>
              <a:t>pwd</a:t>
            </a:r>
            <a:endParaRPr lang="en-US" sz="1600" b="1" dirty="0">
              <a:solidFill>
                <a:srgbClr val="FF0000"/>
              </a:solidFill>
            </a:endParaRPr>
          </a:p>
          <a:p>
            <a:r>
              <a:rPr lang="en-US" sz="1600" b="1" dirty="0">
                <a:solidFill>
                  <a:srgbClr val="FF0000"/>
                </a:solidFill>
              </a:rPr>
              <a:t>ls</a:t>
            </a:r>
          </a:p>
          <a:p>
            <a:r>
              <a:rPr lang="en-US" sz="1600" b="1" dirty="0" err="1">
                <a:solidFill>
                  <a:srgbClr val="FF0000"/>
                </a:solidFill>
              </a:rPr>
              <a:t>ll</a:t>
            </a:r>
            <a:endParaRPr lang="en-US" sz="1600" b="1" dirty="0">
              <a:solidFill>
                <a:srgbClr val="FF0000"/>
              </a:solidFill>
            </a:endParaRPr>
          </a:p>
          <a:p>
            <a:r>
              <a:rPr lang="en-US" sz="1600" b="1" dirty="0" err="1" smtClean="0">
                <a:solidFill>
                  <a:srgbClr val="FF0000"/>
                </a:solidFill>
              </a:rPr>
              <a:t>rm</a:t>
            </a:r>
            <a:r>
              <a:rPr lang="en-US" sz="1600" b="1" dirty="0" smtClean="0">
                <a:solidFill>
                  <a:srgbClr val="FF0000"/>
                </a:solidFill>
              </a:rPr>
              <a:t> </a:t>
            </a:r>
            <a:endParaRPr lang="en-US" sz="1600" b="1" dirty="0">
              <a:solidFill>
                <a:srgbClr val="FF0000"/>
              </a:solidFill>
            </a:endParaRPr>
          </a:p>
          <a:p>
            <a:r>
              <a:rPr lang="en-US" sz="1600" b="1" dirty="0" err="1">
                <a:solidFill>
                  <a:srgbClr val="FF0000"/>
                </a:solidFill>
              </a:rPr>
              <a:t>chmod</a:t>
            </a:r>
            <a:r>
              <a:rPr lang="en-US" sz="1600" b="1" dirty="0">
                <a:solidFill>
                  <a:srgbClr val="FF0000"/>
                </a:solidFill>
              </a:rPr>
              <a:t> </a:t>
            </a:r>
            <a:endParaRPr lang="en-US" sz="1600" b="1" dirty="0" smtClean="0">
              <a:solidFill>
                <a:srgbClr val="FF0000"/>
              </a:solidFill>
            </a:endParaRPr>
          </a:p>
          <a:p>
            <a:r>
              <a:rPr lang="en-US" sz="1600" b="1" dirty="0" err="1" smtClean="0">
                <a:solidFill>
                  <a:srgbClr val="FF0000"/>
                </a:solidFill>
              </a:rPr>
              <a:t>mkdir</a:t>
            </a:r>
            <a:r>
              <a:rPr lang="en-US" sz="1600" b="1" dirty="0" smtClean="0">
                <a:solidFill>
                  <a:srgbClr val="FF0000"/>
                </a:solidFill>
              </a:rPr>
              <a:t> </a:t>
            </a:r>
          </a:p>
          <a:p>
            <a:endParaRPr lang="en-US" sz="1600" b="1" dirty="0" smtClean="0">
              <a:solidFill>
                <a:srgbClr val="FF0000"/>
              </a:solidFill>
            </a:endParaRPr>
          </a:p>
          <a:p>
            <a:pPr marL="0" indent="0">
              <a:buNone/>
            </a:pPr>
            <a:endParaRPr lang="en-US" sz="1600" b="1" dirty="0">
              <a:solidFill>
                <a:srgbClr val="FF0000"/>
              </a:solidFill>
            </a:endParaRPr>
          </a:p>
          <a:p>
            <a:r>
              <a:rPr lang="en-US" sz="1600" b="1" dirty="0">
                <a:solidFill>
                  <a:srgbClr val="FF0000"/>
                </a:solidFill>
              </a:rPr>
              <a:t>man </a:t>
            </a:r>
            <a:endParaRPr lang="en-US" sz="1600" b="1" dirty="0" smtClean="0">
              <a:solidFill>
                <a:srgbClr val="FF0000"/>
              </a:solidFill>
            </a:endParaRPr>
          </a:p>
          <a:p>
            <a:endParaRPr lang="en-US" sz="1600" b="1" dirty="0" smtClean="0">
              <a:solidFill>
                <a:srgbClr val="FF0000"/>
              </a:solidFill>
            </a:endParaRPr>
          </a:p>
          <a:p>
            <a:r>
              <a:rPr lang="en-US" sz="1600" b="1" dirty="0" err="1">
                <a:solidFill>
                  <a:srgbClr val="FF0000"/>
                </a:solidFill>
              </a:rPr>
              <a:t>sed</a:t>
            </a:r>
            <a:endParaRPr lang="en-US" sz="1600" b="1" dirty="0">
              <a:solidFill>
                <a:srgbClr val="FF0000"/>
              </a:solidFill>
            </a:endParaRPr>
          </a:p>
          <a:p>
            <a:r>
              <a:rPr lang="en-US" sz="1600" b="1" dirty="0">
                <a:solidFill>
                  <a:srgbClr val="FF0000"/>
                </a:solidFill>
              </a:rPr>
              <a:t>grep</a:t>
            </a:r>
            <a:endParaRPr lang="en-US" sz="1600" b="1" dirty="0" smtClean="0">
              <a:solidFill>
                <a:srgbClr val="FF0000"/>
              </a:solidFill>
            </a:endParaRPr>
          </a:p>
          <a:p>
            <a:endParaRPr lang="en-US" sz="1600" b="1" dirty="0">
              <a:solidFill>
                <a:srgbClr val="FF0000"/>
              </a:solidFill>
            </a:endParaRPr>
          </a:p>
          <a:p>
            <a:r>
              <a:rPr lang="en-US" sz="1600" b="1" dirty="0">
                <a:solidFill>
                  <a:srgbClr val="FF0000"/>
                </a:solidFill>
              </a:rPr>
              <a:t>head </a:t>
            </a:r>
          </a:p>
          <a:p>
            <a:r>
              <a:rPr lang="en-US" sz="1600" b="1" dirty="0">
                <a:solidFill>
                  <a:srgbClr val="FF0000"/>
                </a:solidFill>
              </a:rPr>
              <a:t>echo </a:t>
            </a:r>
          </a:p>
          <a:p>
            <a:r>
              <a:rPr lang="en-US" sz="1600" b="1" dirty="0">
                <a:solidFill>
                  <a:srgbClr val="FF0000"/>
                </a:solidFill>
              </a:rPr>
              <a:t>cat </a:t>
            </a:r>
          </a:p>
          <a:p>
            <a:r>
              <a:rPr lang="en-US" sz="1600" b="1" dirty="0">
                <a:solidFill>
                  <a:srgbClr val="FF0000"/>
                </a:solidFill>
              </a:rPr>
              <a:t>less </a:t>
            </a:r>
          </a:p>
          <a:p>
            <a:r>
              <a:rPr lang="en-US" sz="1600" b="1" dirty="0">
                <a:solidFill>
                  <a:srgbClr val="FF0000"/>
                </a:solidFill>
              </a:rPr>
              <a:t>tail </a:t>
            </a:r>
            <a:endParaRPr lang="en-US" sz="1600" b="1" dirty="0" smtClean="0">
              <a:solidFill>
                <a:srgbClr val="FF0000"/>
              </a:solidFill>
            </a:endParaRPr>
          </a:p>
          <a:p>
            <a:endParaRPr lang="en-US" sz="1600" b="1" dirty="0" smtClean="0">
              <a:solidFill>
                <a:srgbClr val="FF0000"/>
              </a:solidFill>
            </a:endParaRPr>
          </a:p>
          <a:p>
            <a:r>
              <a:rPr lang="en-US" sz="1600" b="1" dirty="0" smtClean="0">
                <a:solidFill>
                  <a:srgbClr val="FF0000"/>
                </a:solidFill>
              </a:rPr>
              <a:t>sort </a:t>
            </a:r>
            <a:endParaRPr lang="en-US" sz="1600" b="1" dirty="0">
              <a:solidFill>
                <a:srgbClr val="FF0000"/>
              </a:solidFill>
            </a:endParaRPr>
          </a:p>
          <a:p>
            <a:r>
              <a:rPr lang="en-US" sz="1600" b="1" dirty="0" err="1">
                <a:solidFill>
                  <a:srgbClr val="FF0000"/>
                </a:solidFill>
              </a:rPr>
              <a:t>uniq</a:t>
            </a:r>
            <a:endParaRPr lang="en-US" sz="1600" b="1" dirty="0">
              <a:solidFill>
                <a:srgbClr val="FF0000"/>
              </a:solidFill>
            </a:endParaRPr>
          </a:p>
          <a:p>
            <a:r>
              <a:rPr lang="en-US" sz="1600" b="1" dirty="0" err="1" smtClean="0">
                <a:solidFill>
                  <a:srgbClr val="FF0000"/>
                </a:solidFill>
              </a:rPr>
              <a:t>wc</a:t>
            </a:r>
            <a:r>
              <a:rPr lang="en-US" sz="1600" b="1" dirty="0" smtClean="0">
                <a:solidFill>
                  <a:srgbClr val="FF0000"/>
                </a:solidFill>
              </a:rPr>
              <a:t> </a:t>
            </a:r>
            <a:endParaRPr lang="en-US" sz="1600" b="1" dirty="0">
              <a:solidFill>
                <a:srgbClr val="FF0000"/>
              </a:solidFill>
            </a:endParaRPr>
          </a:p>
          <a:p>
            <a:endParaRPr lang="en-US" sz="1600" b="1" dirty="0">
              <a:solidFill>
                <a:srgbClr val="FF0000"/>
              </a:solidFill>
            </a:endParaRPr>
          </a:p>
          <a:p>
            <a:endParaRPr lang="en-US" sz="1600" b="1" dirty="0">
              <a:solidFill>
                <a:srgbClr val="FF0000"/>
              </a:solidFill>
            </a:endParaRPr>
          </a:p>
        </p:txBody>
      </p:sp>
      <p:sp>
        <p:nvSpPr>
          <p:cNvPr id="4" name="Right Brace 3"/>
          <p:cNvSpPr/>
          <p:nvPr/>
        </p:nvSpPr>
        <p:spPr>
          <a:xfrm>
            <a:off x="1663908" y="2500877"/>
            <a:ext cx="539646" cy="2053652"/>
          </a:xfrm>
          <a:prstGeom prst="rightBrace">
            <a:avLst>
              <a:gd name="adj1" fmla="val 6111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4"/>
          <p:cNvSpPr/>
          <p:nvPr/>
        </p:nvSpPr>
        <p:spPr>
          <a:xfrm>
            <a:off x="7534811" y="3329143"/>
            <a:ext cx="1823833" cy="369332"/>
          </a:xfrm>
          <a:prstGeom prst="rect">
            <a:avLst/>
          </a:prstGeom>
        </p:spPr>
        <p:txBody>
          <a:bodyPr wrap="none">
            <a:spAutoFit/>
          </a:bodyPr>
          <a:lstStyle/>
          <a:p>
            <a:r>
              <a:rPr lang="en-US" spc="-1" dirty="0">
                <a:uFill>
                  <a:solidFill>
                    <a:srgbClr val="FFFFFF"/>
                  </a:solidFill>
                </a:uFill>
                <a:latin typeface="Arial"/>
              </a:rPr>
              <a:t>Content utilities </a:t>
            </a:r>
            <a:endParaRPr lang="en-US" dirty="0"/>
          </a:p>
        </p:txBody>
      </p:sp>
      <p:sp>
        <p:nvSpPr>
          <p:cNvPr id="10" name="Rectangle 9"/>
          <p:cNvSpPr/>
          <p:nvPr/>
        </p:nvSpPr>
        <p:spPr>
          <a:xfrm>
            <a:off x="2373910" y="3296870"/>
            <a:ext cx="1409040" cy="461665"/>
          </a:xfrm>
          <a:prstGeom prst="rect">
            <a:avLst/>
          </a:prstGeom>
        </p:spPr>
        <p:txBody>
          <a:bodyPr wrap="none">
            <a:spAutoFit/>
          </a:bodyPr>
          <a:lstStyle/>
          <a:p>
            <a:r>
              <a:rPr lang="en-US" spc="-1" dirty="0">
                <a:uFill>
                  <a:solidFill>
                    <a:srgbClr val="FFFFFF"/>
                  </a:solidFill>
                </a:uFill>
                <a:latin typeface="Arial"/>
              </a:rPr>
              <a:t>File utilities</a:t>
            </a:r>
            <a:r>
              <a:rPr lang="en-US" sz="2400" spc="-1" dirty="0">
                <a:uFill>
                  <a:solidFill>
                    <a:srgbClr val="FFFFFF"/>
                  </a:solidFill>
                </a:uFill>
                <a:latin typeface="Arial"/>
              </a:rPr>
              <a:t> </a:t>
            </a:r>
            <a:endParaRPr lang="en-US" dirty="0"/>
          </a:p>
        </p:txBody>
      </p:sp>
      <p:sp>
        <p:nvSpPr>
          <p:cNvPr id="11" name="Rectangle 10"/>
          <p:cNvSpPr/>
          <p:nvPr/>
        </p:nvSpPr>
        <p:spPr>
          <a:xfrm>
            <a:off x="2271318" y="5040499"/>
            <a:ext cx="1511632" cy="461665"/>
          </a:xfrm>
          <a:prstGeom prst="rect">
            <a:avLst/>
          </a:prstGeom>
        </p:spPr>
        <p:txBody>
          <a:bodyPr wrap="none">
            <a:spAutoFit/>
          </a:bodyPr>
          <a:lstStyle/>
          <a:p>
            <a:r>
              <a:rPr lang="en-US" spc="-1" dirty="0" smtClean="0">
                <a:uFill>
                  <a:solidFill>
                    <a:srgbClr val="FFFFFF"/>
                  </a:solidFill>
                </a:uFill>
                <a:latin typeface="Arial"/>
              </a:rPr>
              <a:t>Help utilities</a:t>
            </a:r>
            <a:r>
              <a:rPr lang="en-US" sz="2400" spc="-1" dirty="0" smtClean="0">
                <a:uFill>
                  <a:solidFill>
                    <a:srgbClr val="FFFFFF"/>
                  </a:solidFill>
                </a:uFill>
                <a:latin typeface="Arial"/>
              </a:rPr>
              <a:t> </a:t>
            </a:r>
            <a:endParaRPr lang="en-US" dirty="0"/>
          </a:p>
        </p:txBody>
      </p:sp>
      <p:sp>
        <p:nvSpPr>
          <p:cNvPr id="12" name="Rectangle 11"/>
          <p:cNvSpPr/>
          <p:nvPr/>
        </p:nvSpPr>
        <p:spPr>
          <a:xfrm>
            <a:off x="7534811" y="4902001"/>
            <a:ext cx="2298065" cy="369332"/>
          </a:xfrm>
          <a:prstGeom prst="rect">
            <a:avLst/>
          </a:prstGeom>
        </p:spPr>
        <p:txBody>
          <a:bodyPr wrap="none">
            <a:spAutoFit/>
          </a:bodyPr>
          <a:lstStyle/>
          <a:p>
            <a:pPr algn="ctr">
              <a:lnSpc>
                <a:spcPct val="100000"/>
              </a:lnSpc>
            </a:pPr>
            <a:r>
              <a:rPr lang="en-US" spc="-1" dirty="0">
                <a:uFill>
                  <a:solidFill>
                    <a:srgbClr val="FFFFFF"/>
                  </a:solidFill>
                </a:uFill>
                <a:latin typeface="Arial"/>
              </a:rPr>
              <a:t>Sorting and counting</a:t>
            </a:r>
            <a:endParaRPr lang="en-US" dirty="0"/>
          </a:p>
        </p:txBody>
      </p:sp>
      <p:sp>
        <p:nvSpPr>
          <p:cNvPr id="13" name="Rectangle 12"/>
          <p:cNvSpPr/>
          <p:nvPr/>
        </p:nvSpPr>
        <p:spPr>
          <a:xfrm>
            <a:off x="2203554" y="5817237"/>
            <a:ext cx="2579681" cy="369332"/>
          </a:xfrm>
          <a:prstGeom prst="rect">
            <a:avLst/>
          </a:prstGeom>
        </p:spPr>
        <p:txBody>
          <a:bodyPr wrap="none">
            <a:spAutoFit/>
          </a:bodyPr>
          <a:lstStyle/>
          <a:p>
            <a:pPr algn="ctr">
              <a:lnSpc>
                <a:spcPct val="100000"/>
              </a:lnSpc>
            </a:pPr>
            <a:r>
              <a:rPr lang="en-US" spc="-1" dirty="0">
                <a:uFill>
                  <a:solidFill>
                    <a:srgbClr val="FFFFFF"/>
                  </a:solidFill>
                </a:uFill>
                <a:latin typeface="Arial"/>
              </a:rPr>
              <a:t>Processing and filtering</a:t>
            </a:r>
            <a:endParaRPr lang="en-US" dirty="0"/>
          </a:p>
        </p:txBody>
      </p:sp>
      <p:sp>
        <p:nvSpPr>
          <p:cNvPr id="14" name="Right Brace 13"/>
          <p:cNvSpPr/>
          <p:nvPr/>
        </p:nvSpPr>
        <p:spPr>
          <a:xfrm>
            <a:off x="6463259" y="2788169"/>
            <a:ext cx="539646" cy="1439057"/>
          </a:xfrm>
          <a:prstGeom prst="rightBrace">
            <a:avLst>
              <a:gd name="adj1" fmla="val 6111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a:off x="6463259" y="4579351"/>
            <a:ext cx="539646" cy="922814"/>
          </a:xfrm>
          <a:prstGeom prst="rightBrace">
            <a:avLst>
              <a:gd name="adj1" fmla="val 266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a:off x="1474552" y="5062863"/>
            <a:ext cx="539646" cy="416939"/>
          </a:xfrm>
          <a:prstGeom prst="rightBrace">
            <a:avLst>
              <a:gd name="adj1" fmla="val 0"/>
              <a:gd name="adj2" fmla="val 471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p:cNvSpPr/>
          <p:nvPr/>
        </p:nvSpPr>
        <p:spPr>
          <a:xfrm>
            <a:off x="1474552" y="5673973"/>
            <a:ext cx="539646" cy="681081"/>
          </a:xfrm>
          <a:prstGeom prst="rightBrace">
            <a:avLst>
              <a:gd name="adj1" fmla="val 20233"/>
              <a:gd name="adj2" fmla="val 471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iley Face 6"/>
          <p:cNvSpPr/>
          <p:nvPr/>
        </p:nvSpPr>
        <p:spPr>
          <a:xfrm>
            <a:off x="817278" y="2776059"/>
            <a:ext cx="1386276" cy="146327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miley Face 16"/>
          <p:cNvSpPr/>
          <p:nvPr/>
        </p:nvSpPr>
        <p:spPr>
          <a:xfrm>
            <a:off x="1082432" y="4902001"/>
            <a:ext cx="784237" cy="6627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78254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utilities </a:t>
            </a:r>
            <a:endParaRPr lang="en-US" dirty="0"/>
          </a:p>
        </p:txBody>
      </p:sp>
      <p:sp>
        <p:nvSpPr>
          <p:cNvPr id="3" name="Content Placeholder 2"/>
          <p:cNvSpPr>
            <a:spLocks noGrp="1"/>
          </p:cNvSpPr>
          <p:nvPr>
            <p:ph idx="1"/>
          </p:nvPr>
        </p:nvSpPr>
        <p:spPr>
          <a:xfrm>
            <a:off x="838199" y="1825625"/>
            <a:ext cx="10828867" cy="4710642"/>
          </a:xfrm>
        </p:spPr>
        <p:txBody>
          <a:bodyPr>
            <a:noAutofit/>
          </a:bodyPr>
          <a:lstStyle/>
          <a:p>
            <a:r>
              <a:rPr lang="en-US" sz="1800" dirty="0"/>
              <a:t> </a:t>
            </a:r>
            <a:r>
              <a:rPr lang="en-US" sz="1800" b="1" dirty="0">
                <a:solidFill>
                  <a:srgbClr val="FF0000"/>
                </a:solidFill>
              </a:rPr>
              <a:t>echo</a:t>
            </a:r>
            <a:r>
              <a:rPr lang="en-US" sz="1800" dirty="0"/>
              <a:t> - send argument to </a:t>
            </a:r>
            <a:r>
              <a:rPr lang="en-US" sz="1800" dirty="0" err="1" smtClean="0"/>
              <a:t>stdout</a:t>
            </a:r>
            <a:endParaRPr lang="en-US" sz="1800" dirty="0" smtClean="0"/>
          </a:p>
          <a:p>
            <a:pPr lvl="1"/>
            <a:r>
              <a:rPr lang="en-US" sz="1400" dirty="0"/>
              <a:t>-n   </a:t>
            </a:r>
            <a:r>
              <a:rPr lang="en-US" sz="1400" dirty="0" smtClean="0"/>
              <a:t>:  </a:t>
            </a:r>
            <a:r>
              <a:rPr lang="en-US" sz="1400" dirty="0"/>
              <a:t>do not output the trailing newline</a:t>
            </a:r>
            <a:endParaRPr lang="en-US" sz="1400" dirty="0" smtClean="0"/>
          </a:p>
          <a:p>
            <a:r>
              <a:rPr lang="en-US" sz="1800" dirty="0" smtClean="0"/>
              <a:t> </a:t>
            </a:r>
            <a:r>
              <a:rPr lang="en-US" sz="1800" b="1" dirty="0" smtClean="0">
                <a:solidFill>
                  <a:srgbClr val="FF0000"/>
                </a:solidFill>
              </a:rPr>
              <a:t>cat</a:t>
            </a:r>
            <a:r>
              <a:rPr lang="en-US" sz="1800" dirty="0"/>
              <a:t>– send contents of file to </a:t>
            </a:r>
            <a:r>
              <a:rPr lang="en-US" sz="1800" dirty="0" err="1"/>
              <a:t>stdout</a:t>
            </a:r>
            <a:endParaRPr lang="en-US" sz="1800" dirty="0" smtClean="0"/>
          </a:p>
          <a:p>
            <a:pPr lvl="1"/>
            <a:r>
              <a:rPr lang="en-US" sz="1400" dirty="0"/>
              <a:t>-n, --</a:t>
            </a:r>
            <a:r>
              <a:rPr lang="en-US" sz="1400" dirty="0" smtClean="0"/>
              <a:t>number : number </a:t>
            </a:r>
            <a:r>
              <a:rPr lang="en-US" sz="1400" dirty="0"/>
              <a:t>all output lines</a:t>
            </a:r>
          </a:p>
          <a:p>
            <a:pPr lvl="1"/>
            <a:r>
              <a:rPr lang="en-US" sz="1400" dirty="0"/>
              <a:t>-s, --</a:t>
            </a:r>
            <a:r>
              <a:rPr lang="en-US" sz="1400" dirty="0" smtClean="0"/>
              <a:t>squeeze-blank : suppress </a:t>
            </a:r>
            <a:r>
              <a:rPr lang="en-US" sz="1400" dirty="0"/>
              <a:t>repeated empty output </a:t>
            </a:r>
            <a:r>
              <a:rPr lang="en-US" sz="1400" dirty="0" smtClean="0"/>
              <a:t>lines</a:t>
            </a:r>
          </a:p>
          <a:p>
            <a:pPr lvl="1"/>
            <a:r>
              <a:rPr lang="en-US" sz="1400" dirty="0"/>
              <a:t>-T, --</a:t>
            </a:r>
            <a:r>
              <a:rPr lang="en-US" sz="1400" dirty="0" smtClean="0"/>
              <a:t>show-tabs :  </a:t>
            </a:r>
            <a:r>
              <a:rPr lang="en-US" sz="1400" dirty="0"/>
              <a:t>display TAB characters as ^</a:t>
            </a:r>
            <a:r>
              <a:rPr lang="en-US" sz="1400" dirty="0" smtClean="0"/>
              <a:t>I</a:t>
            </a:r>
          </a:p>
          <a:p>
            <a:pPr lvl="1"/>
            <a:endParaRPr lang="en-US" sz="1400" dirty="0"/>
          </a:p>
          <a:p>
            <a:pPr lvl="1"/>
            <a:endParaRPr lang="en-US" sz="1400" dirty="0" smtClean="0"/>
          </a:p>
          <a:p>
            <a:pPr lvl="1"/>
            <a:endParaRPr lang="en-US" sz="1400" dirty="0"/>
          </a:p>
          <a:p>
            <a:pPr lvl="1"/>
            <a:endParaRPr lang="en-US" sz="1400" dirty="0" smtClean="0"/>
          </a:p>
          <a:p>
            <a:pPr lvl="1"/>
            <a:endParaRPr lang="en-US" sz="1400" dirty="0"/>
          </a:p>
          <a:p>
            <a:pPr lvl="1"/>
            <a:endParaRPr lang="en-US" sz="1400" dirty="0" smtClean="0"/>
          </a:p>
          <a:p>
            <a:pPr lvl="1"/>
            <a:endParaRPr lang="en-US" sz="1400" dirty="0"/>
          </a:p>
          <a:p>
            <a:pPr lvl="1"/>
            <a:endParaRPr lang="en-US" sz="1400" dirty="0" smtClean="0"/>
          </a:p>
          <a:p>
            <a:pPr lvl="1"/>
            <a:endParaRPr lang="en-US" sz="1400" dirty="0"/>
          </a:p>
          <a:p>
            <a:pPr marL="457200" lvl="1" indent="0">
              <a:buNone/>
            </a:pPr>
            <a:endParaRPr lang="en-US" sz="1400" dirty="0" smtClean="0"/>
          </a:p>
          <a:p>
            <a:r>
              <a:rPr lang="en-US" sz="1800" dirty="0"/>
              <a:t> </a:t>
            </a:r>
            <a:r>
              <a:rPr lang="en-US" sz="1800" b="1" dirty="0" err="1" smtClean="0">
                <a:solidFill>
                  <a:srgbClr val="FF0000"/>
                </a:solidFill>
              </a:rPr>
              <a:t>zcat</a:t>
            </a:r>
            <a:r>
              <a:rPr lang="en-US" sz="1800" dirty="0"/>
              <a:t>– same </a:t>
            </a:r>
            <a:r>
              <a:rPr lang="en-US" sz="1800" dirty="0" smtClean="0"/>
              <a:t>thing as cat, </a:t>
            </a:r>
            <a:r>
              <a:rPr lang="en-US" sz="1800" dirty="0"/>
              <a:t>but with compressed </a:t>
            </a:r>
            <a:r>
              <a:rPr lang="en-US" sz="1800" dirty="0" smtClean="0"/>
              <a:t>files</a:t>
            </a:r>
          </a:p>
          <a:p>
            <a:endParaRPr lang="en-US" sz="1800" dirty="0"/>
          </a:p>
          <a:p>
            <a:endParaRPr lang="en-US" sz="1800" dirty="0"/>
          </a:p>
          <a:p>
            <a:pPr lvl="1"/>
            <a:endParaRPr lang="en-US" sz="1400" dirty="0" smtClean="0"/>
          </a:p>
          <a:p>
            <a:endParaRPr lang="en-US" sz="1800" dirty="0" smtClean="0"/>
          </a:p>
          <a:p>
            <a:endParaRPr lang="en-US" sz="1800" dirty="0" smtClean="0"/>
          </a:p>
          <a:p>
            <a:pPr lvl="1"/>
            <a:endParaRPr lang="en-US" sz="1400" dirty="0" smtClean="0"/>
          </a:p>
          <a:p>
            <a:endParaRPr lang="en-US" sz="1800" dirty="0"/>
          </a:p>
          <a:p>
            <a:pPr lvl="1"/>
            <a:endParaRPr lang="en-US" dirty="0"/>
          </a:p>
          <a:p>
            <a:endParaRPr lang="en-US" dirty="0"/>
          </a:p>
        </p:txBody>
      </p:sp>
      <p:pic>
        <p:nvPicPr>
          <p:cNvPr id="6" name="Picture 5"/>
          <p:cNvPicPr>
            <a:picLocks noChangeAspect="1"/>
          </p:cNvPicPr>
          <p:nvPr/>
        </p:nvPicPr>
        <p:blipFill>
          <a:blip r:embed="rId3"/>
          <a:stretch>
            <a:fillRect/>
          </a:stretch>
        </p:blipFill>
        <p:spPr>
          <a:xfrm>
            <a:off x="1317576" y="3623267"/>
            <a:ext cx="5889905" cy="2286213"/>
          </a:xfrm>
          <a:prstGeom prst="rect">
            <a:avLst/>
          </a:prstGeom>
        </p:spPr>
      </p:pic>
    </p:spTree>
    <p:extLst>
      <p:ext uri="{BB962C8B-B14F-4D97-AF65-F5344CB8AC3E}">
        <p14:creationId xmlns:p14="http://schemas.microsoft.com/office/powerpoint/2010/main" val="4172420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utilities </a:t>
            </a:r>
            <a:endParaRPr lang="en-US" dirty="0"/>
          </a:p>
        </p:txBody>
      </p:sp>
      <p:sp>
        <p:nvSpPr>
          <p:cNvPr id="3" name="Content Placeholder 2"/>
          <p:cNvSpPr>
            <a:spLocks noGrp="1"/>
          </p:cNvSpPr>
          <p:nvPr>
            <p:ph idx="1"/>
          </p:nvPr>
        </p:nvSpPr>
        <p:spPr>
          <a:xfrm>
            <a:off x="838199" y="1825625"/>
            <a:ext cx="10828867" cy="4710642"/>
          </a:xfrm>
        </p:spPr>
        <p:txBody>
          <a:bodyPr>
            <a:noAutofit/>
          </a:bodyPr>
          <a:lstStyle/>
          <a:p>
            <a:r>
              <a:rPr lang="en-US" sz="1800" dirty="0" smtClean="0"/>
              <a:t> </a:t>
            </a:r>
            <a:r>
              <a:rPr lang="en-US" sz="1800" b="1" dirty="0" smtClean="0">
                <a:solidFill>
                  <a:srgbClr val="FF0000"/>
                </a:solidFill>
              </a:rPr>
              <a:t>head </a:t>
            </a:r>
            <a:r>
              <a:rPr lang="en-US" sz="1800" dirty="0" smtClean="0"/>
              <a:t>– </a:t>
            </a:r>
            <a:r>
              <a:rPr lang="en-US" sz="1800" dirty="0"/>
              <a:t>show first lines of file</a:t>
            </a:r>
          </a:p>
          <a:p>
            <a:pPr lvl="1"/>
            <a:r>
              <a:rPr lang="en-US" sz="1400" dirty="0"/>
              <a:t>-c, --bytes=[-]</a:t>
            </a:r>
            <a:r>
              <a:rPr lang="en-US" sz="1400" dirty="0" smtClean="0"/>
              <a:t>K : print </a:t>
            </a:r>
            <a:r>
              <a:rPr lang="en-US" sz="1400" dirty="0"/>
              <a:t>the first K bytes of each file; with the leading '-', print all but the last K bytes of each </a:t>
            </a:r>
            <a:r>
              <a:rPr lang="en-US" sz="1400" dirty="0" smtClean="0"/>
              <a:t>file</a:t>
            </a:r>
            <a:endParaRPr lang="en-US" sz="1400" dirty="0"/>
          </a:p>
          <a:p>
            <a:pPr lvl="1"/>
            <a:r>
              <a:rPr lang="en-US" sz="1400" dirty="0" smtClean="0"/>
              <a:t>-</a:t>
            </a:r>
            <a:r>
              <a:rPr lang="en-US" sz="1400" dirty="0"/>
              <a:t>n, --lines=[-]</a:t>
            </a:r>
            <a:r>
              <a:rPr lang="en-US" sz="1400" dirty="0" smtClean="0"/>
              <a:t>K :  print </a:t>
            </a:r>
            <a:r>
              <a:rPr lang="en-US" sz="1400" dirty="0"/>
              <a:t>the first K lines instead of the first 10; with the leading '-', print all but the </a:t>
            </a:r>
            <a:r>
              <a:rPr lang="en-US" sz="1400" b="1" dirty="0"/>
              <a:t>last</a:t>
            </a:r>
            <a:r>
              <a:rPr lang="en-US" sz="1400" dirty="0"/>
              <a:t> K lines of each </a:t>
            </a:r>
            <a:r>
              <a:rPr lang="en-US" sz="1400" dirty="0" smtClean="0"/>
              <a:t>file</a:t>
            </a:r>
          </a:p>
          <a:p>
            <a:pPr lvl="1"/>
            <a:endParaRPr lang="en-US" sz="1400" dirty="0" smtClean="0"/>
          </a:p>
          <a:p>
            <a:r>
              <a:rPr lang="en-US" sz="1800" dirty="0" smtClean="0"/>
              <a:t> </a:t>
            </a:r>
            <a:r>
              <a:rPr lang="en-US" sz="1800" b="1" dirty="0" smtClean="0">
                <a:solidFill>
                  <a:srgbClr val="FF0000"/>
                </a:solidFill>
              </a:rPr>
              <a:t>tail </a:t>
            </a:r>
            <a:r>
              <a:rPr lang="en-US" sz="1800" dirty="0" smtClean="0"/>
              <a:t>– show last lines of the file</a:t>
            </a:r>
          </a:p>
          <a:p>
            <a:endParaRPr lang="en-US" sz="1800" dirty="0" smtClean="0"/>
          </a:p>
          <a:p>
            <a:endParaRPr lang="en-US" sz="1800" dirty="0" smtClean="0"/>
          </a:p>
          <a:p>
            <a:pPr lvl="1"/>
            <a:endParaRPr lang="en-US" sz="1400" dirty="0" smtClean="0"/>
          </a:p>
          <a:p>
            <a:endParaRPr lang="en-US" sz="1800" dirty="0"/>
          </a:p>
          <a:p>
            <a:pPr lvl="1"/>
            <a:endParaRPr lang="en-US" dirty="0"/>
          </a:p>
          <a:p>
            <a:endParaRPr lang="en-US" dirty="0"/>
          </a:p>
        </p:txBody>
      </p:sp>
      <p:pic>
        <p:nvPicPr>
          <p:cNvPr id="4" name="Picture 3"/>
          <p:cNvPicPr>
            <a:picLocks noChangeAspect="1"/>
          </p:cNvPicPr>
          <p:nvPr/>
        </p:nvPicPr>
        <p:blipFill>
          <a:blip r:embed="rId3"/>
          <a:stretch>
            <a:fillRect/>
          </a:stretch>
        </p:blipFill>
        <p:spPr>
          <a:xfrm>
            <a:off x="933735" y="2866495"/>
            <a:ext cx="9573316" cy="3669771"/>
          </a:xfrm>
          <a:prstGeom prst="rect">
            <a:avLst/>
          </a:prstGeom>
        </p:spPr>
      </p:pic>
    </p:spTree>
    <p:extLst>
      <p:ext uri="{BB962C8B-B14F-4D97-AF65-F5344CB8AC3E}">
        <p14:creationId xmlns:p14="http://schemas.microsoft.com/office/powerpoint/2010/main" val="4061829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utilities </a:t>
            </a:r>
            <a:endParaRPr lang="en-US" dirty="0"/>
          </a:p>
        </p:txBody>
      </p:sp>
      <p:sp>
        <p:nvSpPr>
          <p:cNvPr id="3" name="Content Placeholder 2"/>
          <p:cNvSpPr>
            <a:spLocks noGrp="1"/>
          </p:cNvSpPr>
          <p:nvPr>
            <p:ph idx="1"/>
          </p:nvPr>
        </p:nvSpPr>
        <p:spPr>
          <a:xfrm>
            <a:off x="838199" y="1825625"/>
            <a:ext cx="10828867" cy="4710642"/>
          </a:xfrm>
        </p:spPr>
        <p:txBody>
          <a:bodyPr>
            <a:noAutofit/>
          </a:bodyPr>
          <a:lstStyle/>
          <a:p>
            <a:r>
              <a:rPr lang="en-US" sz="1800" dirty="0" smtClean="0"/>
              <a:t> </a:t>
            </a:r>
            <a:r>
              <a:rPr lang="en-US" sz="1800" b="1" dirty="0" smtClean="0">
                <a:solidFill>
                  <a:srgbClr val="FF0000"/>
                </a:solidFill>
              </a:rPr>
              <a:t>tail</a:t>
            </a:r>
            <a:r>
              <a:rPr lang="en-US" sz="1800" dirty="0" smtClean="0"/>
              <a:t>– show last lines of file</a:t>
            </a:r>
          </a:p>
          <a:p>
            <a:pPr lvl="1"/>
            <a:r>
              <a:rPr lang="en-US" sz="1400" dirty="0" smtClean="0"/>
              <a:t>-</a:t>
            </a:r>
            <a:r>
              <a:rPr lang="en-US" sz="1400" dirty="0"/>
              <a:t>c, --</a:t>
            </a:r>
            <a:r>
              <a:rPr lang="en-US" sz="1400" dirty="0" smtClean="0"/>
              <a:t>bytes=K :  </a:t>
            </a:r>
            <a:r>
              <a:rPr lang="en-US" sz="1400" dirty="0"/>
              <a:t>output the last K bytes; or use -c +K to output bytes starting with the Kth of each </a:t>
            </a:r>
            <a:r>
              <a:rPr lang="en-US" sz="1400" dirty="0" smtClean="0"/>
              <a:t>file</a:t>
            </a:r>
          </a:p>
          <a:p>
            <a:pPr lvl="1"/>
            <a:r>
              <a:rPr lang="en-US" sz="1400" dirty="0"/>
              <a:t>-n, --</a:t>
            </a:r>
            <a:r>
              <a:rPr lang="en-US" sz="1400" dirty="0" smtClean="0"/>
              <a:t>lines=K: output </a:t>
            </a:r>
            <a:r>
              <a:rPr lang="en-US" sz="1400" dirty="0"/>
              <a:t>the last K lines, instead of the last 10; or use -n +K to output </a:t>
            </a:r>
            <a:r>
              <a:rPr lang="en-US" sz="1400" b="1" dirty="0"/>
              <a:t>starting with </a:t>
            </a:r>
            <a:r>
              <a:rPr lang="en-US" sz="1400" dirty="0"/>
              <a:t>the Kth</a:t>
            </a:r>
          </a:p>
          <a:p>
            <a:pPr lvl="1"/>
            <a:r>
              <a:rPr lang="en-US" sz="1400" dirty="0" smtClean="0"/>
              <a:t>-f : </a:t>
            </a:r>
            <a:r>
              <a:rPr lang="en-US" sz="1400" dirty="0"/>
              <a:t>output appended data as the file grows;</a:t>
            </a:r>
          </a:p>
          <a:p>
            <a:pPr lvl="1"/>
            <a:r>
              <a:rPr lang="en-US" sz="1400" dirty="0" smtClean="0"/>
              <a:t>-</a:t>
            </a:r>
            <a:r>
              <a:rPr lang="en-US" sz="1400" dirty="0"/>
              <a:t>s, --</a:t>
            </a:r>
            <a:r>
              <a:rPr lang="en-US" sz="1400" dirty="0" smtClean="0"/>
              <a:t>sleep-interval=N : </a:t>
            </a:r>
            <a:r>
              <a:rPr lang="en-US" sz="1400" dirty="0"/>
              <a:t>with -f, sleep for approximately N seconds (default 1.0) between </a:t>
            </a:r>
            <a:r>
              <a:rPr lang="en-US" sz="1400" dirty="0" smtClean="0"/>
              <a:t>iterations</a:t>
            </a:r>
          </a:p>
          <a:p>
            <a:pPr marL="457200" lvl="1" indent="0">
              <a:buNone/>
            </a:pPr>
            <a:endParaRPr lang="en-US" sz="1400" dirty="0"/>
          </a:p>
          <a:p>
            <a:pPr lvl="1"/>
            <a:endParaRPr lang="en-US" sz="1400" dirty="0"/>
          </a:p>
          <a:p>
            <a:pPr lvl="1"/>
            <a:endParaRPr lang="en-US" sz="1400" dirty="0" smtClean="0"/>
          </a:p>
          <a:p>
            <a:endParaRPr lang="en-US" dirty="0"/>
          </a:p>
        </p:txBody>
      </p:sp>
      <p:pic>
        <p:nvPicPr>
          <p:cNvPr id="5" name="Picture 4"/>
          <p:cNvPicPr>
            <a:picLocks noChangeAspect="1"/>
          </p:cNvPicPr>
          <p:nvPr/>
        </p:nvPicPr>
        <p:blipFill>
          <a:blip r:embed="rId3"/>
          <a:stretch>
            <a:fillRect/>
          </a:stretch>
        </p:blipFill>
        <p:spPr>
          <a:xfrm>
            <a:off x="937501" y="3192651"/>
            <a:ext cx="10766245" cy="3665349"/>
          </a:xfrm>
          <a:prstGeom prst="rect">
            <a:avLst/>
          </a:prstGeom>
        </p:spPr>
      </p:pic>
    </p:spTree>
    <p:extLst>
      <p:ext uri="{BB962C8B-B14F-4D97-AF65-F5344CB8AC3E}">
        <p14:creationId xmlns:p14="http://schemas.microsoft.com/office/powerpoint/2010/main" val="35002585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utilities </a:t>
            </a:r>
            <a:endParaRPr lang="en-US" dirty="0"/>
          </a:p>
        </p:txBody>
      </p:sp>
      <p:sp>
        <p:nvSpPr>
          <p:cNvPr id="3" name="Content Placeholder 2"/>
          <p:cNvSpPr>
            <a:spLocks noGrp="1"/>
          </p:cNvSpPr>
          <p:nvPr>
            <p:ph idx="1"/>
          </p:nvPr>
        </p:nvSpPr>
        <p:spPr>
          <a:xfrm>
            <a:off x="838199" y="1825625"/>
            <a:ext cx="10828867" cy="4710642"/>
          </a:xfrm>
        </p:spPr>
        <p:txBody>
          <a:bodyPr>
            <a:noAutofit/>
          </a:bodyPr>
          <a:lstStyle/>
          <a:p>
            <a:r>
              <a:rPr lang="en-US" sz="1800" dirty="0" smtClean="0"/>
              <a:t> </a:t>
            </a:r>
            <a:r>
              <a:rPr lang="en-US" sz="1800" b="1" dirty="0" smtClean="0">
                <a:solidFill>
                  <a:srgbClr val="FF0000"/>
                </a:solidFill>
              </a:rPr>
              <a:t>less </a:t>
            </a:r>
            <a:r>
              <a:rPr lang="en-US" sz="1800" dirty="0" smtClean="0"/>
              <a:t>– </a:t>
            </a:r>
            <a:r>
              <a:rPr lang="en-US" sz="1800" dirty="0"/>
              <a:t>show contents of a file, </a:t>
            </a:r>
            <a:r>
              <a:rPr lang="en-US" sz="1800" dirty="0" smtClean="0"/>
              <a:t>interactively</a:t>
            </a:r>
          </a:p>
          <a:p>
            <a:pPr lvl="1"/>
            <a:r>
              <a:rPr lang="en-US" sz="1400" dirty="0"/>
              <a:t>-</a:t>
            </a:r>
            <a:r>
              <a:rPr lang="en-US" sz="1600" dirty="0"/>
              <a:t>E </a:t>
            </a:r>
            <a:r>
              <a:rPr lang="en-US" sz="1600" dirty="0" smtClean="0"/>
              <a:t>: Causes </a:t>
            </a:r>
            <a:r>
              <a:rPr lang="en-US" sz="1600" dirty="0"/>
              <a:t>less to automatically exit the first time it reaches end-of-file.</a:t>
            </a:r>
          </a:p>
          <a:p>
            <a:pPr lvl="1"/>
            <a:r>
              <a:rPr lang="en-US" sz="1600" dirty="0"/>
              <a:t>-N </a:t>
            </a:r>
            <a:r>
              <a:rPr lang="en-US" sz="1600" dirty="0" smtClean="0"/>
              <a:t>: Causes </a:t>
            </a:r>
            <a:r>
              <a:rPr lang="en-US" sz="1600" dirty="0"/>
              <a:t>a line number to be displayed at the beginning of each line in the display</a:t>
            </a:r>
            <a:r>
              <a:rPr lang="en-US" sz="1600" dirty="0" smtClean="0"/>
              <a:t>.</a:t>
            </a:r>
          </a:p>
          <a:p>
            <a:pPr lvl="1"/>
            <a:r>
              <a:rPr lang="en-US" sz="1600" dirty="0"/>
              <a:t>-s </a:t>
            </a:r>
            <a:r>
              <a:rPr lang="en-US" sz="1600" dirty="0" smtClean="0"/>
              <a:t>: Causes </a:t>
            </a:r>
            <a:r>
              <a:rPr lang="en-US" sz="1600" dirty="0"/>
              <a:t>consecutive blank lines to be squeezed into a single blank </a:t>
            </a:r>
            <a:r>
              <a:rPr lang="en-US" sz="1600" dirty="0" smtClean="0"/>
              <a:t>line.</a:t>
            </a:r>
            <a:endParaRPr lang="en-US" sz="1600" dirty="0"/>
          </a:p>
          <a:p>
            <a:pPr lvl="1"/>
            <a:r>
              <a:rPr lang="en-US" sz="1600" dirty="0" smtClean="0"/>
              <a:t>-</a:t>
            </a:r>
            <a:r>
              <a:rPr lang="en-US" sz="1600" dirty="0"/>
              <a:t>S </a:t>
            </a:r>
            <a:r>
              <a:rPr lang="en-US" sz="1600" dirty="0" smtClean="0"/>
              <a:t>: lines  </a:t>
            </a:r>
            <a:r>
              <a:rPr lang="en-US" sz="1600" dirty="0"/>
              <a:t>longer  than the screen width </a:t>
            </a:r>
            <a:r>
              <a:rPr lang="en-US" sz="1600" dirty="0" smtClean="0"/>
              <a:t>are truncated </a:t>
            </a:r>
            <a:r>
              <a:rPr lang="en-US" sz="1600" dirty="0"/>
              <a:t>rather than wrapped. </a:t>
            </a:r>
            <a:r>
              <a:rPr lang="en-US" sz="1600" dirty="0" smtClean="0"/>
              <a:t>The </a:t>
            </a:r>
            <a:r>
              <a:rPr lang="en-US" sz="1600" dirty="0"/>
              <a:t>default is to wrap long lines; that is, display the remainder on the next line</a:t>
            </a:r>
            <a:r>
              <a:rPr lang="en-US" sz="1600" dirty="0" smtClean="0"/>
              <a:t>.</a:t>
            </a:r>
            <a:endParaRPr lang="en-US" sz="1400" dirty="0" smtClean="0"/>
          </a:p>
          <a:p>
            <a:pPr lvl="1"/>
            <a:r>
              <a:rPr lang="en-US" sz="1600" dirty="0" smtClean="0"/>
              <a:t>G/g (while reading) : go to end/beginning of file</a:t>
            </a:r>
            <a:endParaRPr lang="en-US" sz="1600" dirty="0"/>
          </a:p>
          <a:p>
            <a:pPr lvl="1"/>
            <a:r>
              <a:rPr lang="en-US" sz="1600" dirty="0" smtClean="0"/>
              <a:t>Interactive </a:t>
            </a:r>
            <a:r>
              <a:rPr lang="en-US" sz="1600" dirty="0"/>
              <a:t>search pattern</a:t>
            </a:r>
            <a:r>
              <a:rPr lang="en-US" sz="1600" dirty="0" smtClean="0"/>
              <a:t>:</a:t>
            </a:r>
          </a:p>
          <a:p>
            <a:pPr lvl="2"/>
            <a:r>
              <a:rPr lang="en-US" sz="1400" dirty="0" smtClean="0"/>
              <a:t>Forward Search “/”</a:t>
            </a:r>
            <a:endParaRPr lang="en-US" sz="1600" dirty="0"/>
          </a:p>
          <a:p>
            <a:pPr lvl="3"/>
            <a:r>
              <a:rPr lang="en-US" sz="1400" dirty="0" smtClean="0"/>
              <a:t>n </a:t>
            </a:r>
            <a:r>
              <a:rPr lang="en-US" sz="1400" dirty="0"/>
              <a:t>– for next match in forward</a:t>
            </a:r>
          </a:p>
          <a:p>
            <a:pPr lvl="3"/>
            <a:r>
              <a:rPr lang="en-US" sz="1400" dirty="0"/>
              <a:t>N – for previous match in </a:t>
            </a:r>
            <a:r>
              <a:rPr lang="en-US" sz="1400" dirty="0" smtClean="0"/>
              <a:t>backward</a:t>
            </a:r>
            <a:endParaRPr lang="en-US" sz="1400" dirty="0"/>
          </a:p>
          <a:p>
            <a:pPr lvl="2"/>
            <a:r>
              <a:rPr lang="en-US" sz="1400" dirty="0"/>
              <a:t>Backward </a:t>
            </a:r>
            <a:r>
              <a:rPr lang="en-US" sz="1400" dirty="0" smtClean="0"/>
              <a:t>Search “?”</a:t>
            </a:r>
            <a:endParaRPr lang="en-US" sz="1600" dirty="0"/>
          </a:p>
          <a:p>
            <a:pPr lvl="3"/>
            <a:r>
              <a:rPr lang="en-US" sz="1400" dirty="0" smtClean="0"/>
              <a:t>n </a:t>
            </a:r>
            <a:r>
              <a:rPr lang="en-US" sz="1400" dirty="0"/>
              <a:t>– for next match in backward direction</a:t>
            </a:r>
          </a:p>
          <a:p>
            <a:pPr lvl="3"/>
            <a:r>
              <a:rPr lang="en-US" sz="1400" dirty="0"/>
              <a:t>N – for previous match in forward </a:t>
            </a:r>
            <a:r>
              <a:rPr lang="en-US" sz="1400" dirty="0" smtClean="0"/>
              <a:t>direction</a:t>
            </a:r>
          </a:p>
          <a:p>
            <a:pPr lvl="2"/>
            <a:r>
              <a:rPr lang="en-US" sz="1600" dirty="0" smtClean="0"/>
              <a:t>^pattern : pattern is at the beginning of line</a:t>
            </a:r>
          </a:p>
          <a:p>
            <a:pPr lvl="2"/>
            <a:r>
              <a:rPr lang="en-US" sz="1600" dirty="0"/>
              <a:t>p</a:t>
            </a:r>
            <a:r>
              <a:rPr lang="en-US" sz="1600" dirty="0" smtClean="0"/>
              <a:t>attern$ : patter is at the end of line </a:t>
            </a:r>
          </a:p>
          <a:p>
            <a:endParaRPr lang="en-US" sz="1800" dirty="0"/>
          </a:p>
          <a:p>
            <a:endParaRPr lang="en-US" sz="1800" dirty="0" smtClean="0"/>
          </a:p>
          <a:p>
            <a:endParaRPr lang="en-US" sz="1800" dirty="0" smtClean="0"/>
          </a:p>
          <a:p>
            <a:pPr lvl="1"/>
            <a:endParaRPr lang="en-US" sz="1400" dirty="0" smtClean="0"/>
          </a:p>
          <a:p>
            <a:endParaRPr lang="en-US" sz="1800" dirty="0"/>
          </a:p>
          <a:p>
            <a:pPr lvl="1"/>
            <a:endParaRPr lang="en-US" dirty="0"/>
          </a:p>
          <a:p>
            <a:endParaRPr lang="en-US" dirty="0"/>
          </a:p>
        </p:txBody>
      </p:sp>
    </p:spTree>
    <p:extLst>
      <p:ext uri="{BB962C8B-B14F-4D97-AF65-F5344CB8AC3E}">
        <p14:creationId xmlns:p14="http://schemas.microsoft.com/office/powerpoint/2010/main" val="29031690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utilities - Quick exercises</a:t>
            </a:r>
            <a:endParaRPr lang="en-US" dirty="0"/>
          </a:p>
        </p:txBody>
      </p:sp>
      <p:sp>
        <p:nvSpPr>
          <p:cNvPr id="3" name="Content Placeholder 2"/>
          <p:cNvSpPr>
            <a:spLocks noGrp="1"/>
          </p:cNvSpPr>
          <p:nvPr>
            <p:ph idx="1"/>
          </p:nvPr>
        </p:nvSpPr>
        <p:spPr/>
        <p:txBody>
          <a:bodyPr>
            <a:noAutofit/>
          </a:bodyPr>
          <a:lstStyle/>
          <a:p>
            <a:pPr marL="514350" indent="-514350">
              <a:buFont typeface="+mj-lt"/>
              <a:buAutoNum type="arabicPeriod"/>
            </a:pPr>
            <a:r>
              <a:rPr lang="en-US" sz="1600" dirty="0" smtClean="0"/>
              <a:t>Create new directory and a dummy file inside with this command : </a:t>
            </a:r>
            <a:r>
              <a:rPr lang="en-US" sz="1600" dirty="0" err="1" smtClean="0"/>
              <a:t>seq</a:t>
            </a:r>
            <a:r>
              <a:rPr lang="en-US" sz="1600" dirty="0" smtClean="0"/>
              <a:t> </a:t>
            </a:r>
            <a:r>
              <a:rPr lang="en-US" sz="1600" dirty="0"/>
              <a:t>-f "Line %g" </a:t>
            </a:r>
            <a:r>
              <a:rPr lang="en-US" sz="1600" dirty="0" smtClean="0"/>
              <a:t>20 </a:t>
            </a:r>
            <a:r>
              <a:rPr lang="en-US" sz="1600" dirty="0"/>
              <a:t>&gt; </a:t>
            </a:r>
            <a:r>
              <a:rPr lang="en-US" sz="1600" dirty="0" smtClean="0"/>
              <a:t>20lines.txt</a:t>
            </a:r>
          </a:p>
          <a:p>
            <a:pPr marL="514350" indent="-514350">
              <a:buFont typeface="+mj-lt"/>
              <a:buAutoNum type="arabicPeriod"/>
            </a:pPr>
            <a:r>
              <a:rPr lang="en-US" sz="1600" dirty="0" smtClean="0"/>
              <a:t>Give write </a:t>
            </a:r>
            <a:r>
              <a:rPr lang="en-US" sz="1600" dirty="0"/>
              <a:t>permissions of 10lines.txt </a:t>
            </a:r>
            <a:r>
              <a:rPr lang="en-US" sz="1600" dirty="0" smtClean="0"/>
              <a:t>to everyone</a:t>
            </a:r>
          </a:p>
          <a:p>
            <a:pPr marL="514350" indent="-514350">
              <a:buFont typeface="+mj-lt"/>
              <a:buAutoNum type="arabicPeriod"/>
            </a:pPr>
            <a:r>
              <a:rPr lang="en-US" sz="1600" dirty="0" smtClean="0"/>
              <a:t>Print file content except first 2 and last 3 lines.</a:t>
            </a:r>
          </a:p>
          <a:p>
            <a:pPr marL="514350" indent="-514350">
              <a:buFont typeface="+mj-lt"/>
              <a:buAutoNum type="arabicPeriod"/>
            </a:pPr>
            <a:r>
              <a:rPr lang="en-US" sz="1600" dirty="0" smtClean="0"/>
              <a:t>Go </a:t>
            </a:r>
            <a:r>
              <a:rPr lang="en-US" sz="1600" dirty="0"/>
              <a:t>to ~/Data/</a:t>
            </a:r>
            <a:r>
              <a:rPr lang="en-US" sz="1600" dirty="0" err="1"/>
              <a:t>opentraveldata</a:t>
            </a:r>
            <a:r>
              <a:rPr lang="en-US" sz="1600" dirty="0"/>
              <a:t>. Get only the header of one of the files in there</a:t>
            </a:r>
            <a:r>
              <a:rPr lang="en-US" sz="1600" dirty="0" smtClean="0"/>
              <a:t>.</a:t>
            </a:r>
          </a:p>
          <a:p>
            <a:pPr marL="514350" indent="-514350">
              <a:buFont typeface="+mj-lt"/>
              <a:buAutoNum type="arabicPeriod"/>
            </a:pPr>
            <a:r>
              <a:rPr lang="en-US" sz="1600" dirty="0"/>
              <a:t>Open ~/</a:t>
            </a:r>
            <a:r>
              <a:rPr lang="en-US" sz="1600" dirty="0" smtClean="0"/>
              <a:t>Data/optd_aircraft.csv with interactive content reader. Search for “Canada” and then search for “Puma”</a:t>
            </a:r>
          </a:p>
          <a:p>
            <a:pPr marL="514350" indent="-514350">
              <a:buFont typeface="+mj-lt"/>
              <a:buAutoNum type="arabicPeriod"/>
            </a:pPr>
            <a:r>
              <a:rPr lang="en-US" sz="1600" dirty="0" smtClean="0"/>
              <a:t>Execute</a:t>
            </a:r>
            <a:r>
              <a:rPr lang="de-DE" sz="1600" dirty="0" smtClean="0"/>
              <a:t>: </a:t>
            </a:r>
            <a:r>
              <a:rPr lang="de-DE" sz="1600" dirty="0" err="1"/>
              <a:t>curl</a:t>
            </a:r>
            <a:r>
              <a:rPr lang="de-DE" sz="1600" dirty="0"/>
              <a:t> -s http://www.gutenberg.org/cache/epub/76/pg76.txt &gt; </a:t>
            </a:r>
            <a:r>
              <a:rPr lang="de-DE" sz="1600" dirty="0" smtClean="0"/>
              <a:t>Finn.txt</a:t>
            </a:r>
          </a:p>
          <a:p>
            <a:pPr marL="971550" lvl="1" indent="-514350">
              <a:buFont typeface="+mj-lt"/>
              <a:buAutoNum type="alphaLcParenR"/>
            </a:pPr>
            <a:r>
              <a:rPr lang="en-US" sz="1200" dirty="0" smtClean="0"/>
              <a:t>Use less to locate the lines starting with “The”</a:t>
            </a:r>
          </a:p>
          <a:p>
            <a:pPr marL="971550" lvl="1" indent="-514350">
              <a:buFont typeface="+mj-lt"/>
              <a:buAutoNum type="alphaLcParenR"/>
            </a:pPr>
            <a:r>
              <a:rPr lang="en-US" sz="1200" dirty="0" smtClean="0"/>
              <a:t>Find the lines ending with “works”</a:t>
            </a:r>
          </a:p>
          <a:p>
            <a:pPr marL="971550" lvl="1" indent="-514350">
              <a:buFont typeface="+mj-lt"/>
              <a:buAutoNum type="alphaLcParenR"/>
            </a:pPr>
            <a:endParaRPr lang="en-US" sz="1200" dirty="0"/>
          </a:p>
          <a:p>
            <a:pPr marL="514350" indent="-514350">
              <a:buFont typeface="+mj-lt"/>
              <a:buAutoNum type="arabicPeriod"/>
            </a:pPr>
            <a:endParaRPr lang="en-US" sz="1600" dirty="0" smtClean="0"/>
          </a:p>
          <a:p>
            <a:pPr marL="514350" indent="-514350">
              <a:buFont typeface="+mj-lt"/>
              <a:buAutoNum type="arabicPeriod"/>
            </a:pPr>
            <a:endParaRPr lang="en-US" sz="1600" dirty="0"/>
          </a:p>
          <a:p>
            <a:pPr marL="514350" indent="-514350">
              <a:buFont typeface="+mj-lt"/>
              <a:buAutoNum type="arabicPeriod"/>
            </a:pPr>
            <a:endParaRPr lang="en-US" sz="1600" dirty="0" smtClean="0"/>
          </a:p>
          <a:p>
            <a:pPr marL="971550" lvl="1" indent="-514350">
              <a:buFont typeface="+mj-lt"/>
              <a:buAutoNum type="arabicPeriod"/>
            </a:pPr>
            <a:endParaRPr lang="en-US" sz="1200" dirty="0" smtClean="0"/>
          </a:p>
          <a:p>
            <a:pPr marL="514350" indent="-514350">
              <a:buFont typeface="+mj-lt"/>
              <a:buAutoNum type="arabicPeriod"/>
            </a:pPr>
            <a:endParaRPr lang="en-US" sz="1600" dirty="0"/>
          </a:p>
        </p:txBody>
      </p:sp>
    </p:spTree>
    <p:extLst>
      <p:ext uri="{BB962C8B-B14F-4D97-AF65-F5344CB8AC3E}">
        <p14:creationId xmlns:p14="http://schemas.microsoft.com/office/powerpoint/2010/main" val="2679808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Tools</a:t>
            </a:r>
          </a:p>
        </p:txBody>
      </p:sp>
      <p:sp>
        <p:nvSpPr>
          <p:cNvPr id="3" name="Content Placeholder 2"/>
          <p:cNvSpPr>
            <a:spLocks noGrp="1"/>
          </p:cNvSpPr>
          <p:nvPr>
            <p:ph idx="1"/>
          </p:nvPr>
        </p:nvSpPr>
        <p:spPr>
          <a:xfrm>
            <a:off x="838198" y="2572600"/>
            <a:ext cx="9967175" cy="3948121"/>
          </a:xfrm>
        </p:spPr>
        <p:txBody>
          <a:bodyPr numCol="2">
            <a:normAutofit fontScale="92500" lnSpcReduction="20000"/>
          </a:bodyPr>
          <a:lstStyle/>
          <a:p>
            <a:r>
              <a:rPr lang="en-US" sz="1600" b="1" dirty="0">
                <a:solidFill>
                  <a:srgbClr val="FF0000"/>
                </a:solidFill>
              </a:rPr>
              <a:t>cd</a:t>
            </a:r>
          </a:p>
          <a:p>
            <a:r>
              <a:rPr lang="en-US" sz="1600" b="1" dirty="0" err="1">
                <a:solidFill>
                  <a:srgbClr val="FF0000"/>
                </a:solidFill>
              </a:rPr>
              <a:t>pwd</a:t>
            </a:r>
            <a:endParaRPr lang="en-US" sz="1600" b="1" dirty="0">
              <a:solidFill>
                <a:srgbClr val="FF0000"/>
              </a:solidFill>
            </a:endParaRPr>
          </a:p>
          <a:p>
            <a:r>
              <a:rPr lang="en-US" sz="1600" b="1" dirty="0">
                <a:solidFill>
                  <a:srgbClr val="FF0000"/>
                </a:solidFill>
              </a:rPr>
              <a:t>ls</a:t>
            </a:r>
          </a:p>
          <a:p>
            <a:r>
              <a:rPr lang="en-US" sz="1600" b="1" dirty="0" err="1">
                <a:solidFill>
                  <a:srgbClr val="FF0000"/>
                </a:solidFill>
              </a:rPr>
              <a:t>ll</a:t>
            </a:r>
            <a:endParaRPr lang="en-US" sz="1600" b="1" dirty="0">
              <a:solidFill>
                <a:srgbClr val="FF0000"/>
              </a:solidFill>
            </a:endParaRPr>
          </a:p>
          <a:p>
            <a:r>
              <a:rPr lang="en-US" sz="1600" b="1" dirty="0" err="1" smtClean="0">
                <a:solidFill>
                  <a:srgbClr val="FF0000"/>
                </a:solidFill>
              </a:rPr>
              <a:t>rm</a:t>
            </a:r>
            <a:r>
              <a:rPr lang="en-US" sz="1600" b="1" dirty="0" smtClean="0">
                <a:solidFill>
                  <a:srgbClr val="FF0000"/>
                </a:solidFill>
              </a:rPr>
              <a:t> </a:t>
            </a:r>
            <a:endParaRPr lang="en-US" sz="1600" b="1" dirty="0">
              <a:solidFill>
                <a:srgbClr val="FF0000"/>
              </a:solidFill>
            </a:endParaRPr>
          </a:p>
          <a:p>
            <a:r>
              <a:rPr lang="en-US" sz="1600" b="1" dirty="0" err="1">
                <a:solidFill>
                  <a:srgbClr val="FF0000"/>
                </a:solidFill>
              </a:rPr>
              <a:t>chmod</a:t>
            </a:r>
            <a:r>
              <a:rPr lang="en-US" sz="1600" b="1" dirty="0">
                <a:solidFill>
                  <a:srgbClr val="FF0000"/>
                </a:solidFill>
              </a:rPr>
              <a:t> </a:t>
            </a:r>
            <a:endParaRPr lang="en-US" sz="1600" b="1" dirty="0" smtClean="0">
              <a:solidFill>
                <a:srgbClr val="FF0000"/>
              </a:solidFill>
            </a:endParaRPr>
          </a:p>
          <a:p>
            <a:r>
              <a:rPr lang="en-US" sz="1600" b="1" dirty="0" err="1" smtClean="0">
                <a:solidFill>
                  <a:srgbClr val="FF0000"/>
                </a:solidFill>
              </a:rPr>
              <a:t>mkdir</a:t>
            </a:r>
            <a:r>
              <a:rPr lang="en-US" sz="1600" b="1" dirty="0" smtClean="0">
                <a:solidFill>
                  <a:srgbClr val="FF0000"/>
                </a:solidFill>
              </a:rPr>
              <a:t> </a:t>
            </a:r>
          </a:p>
          <a:p>
            <a:endParaRPr lang="en-US" sz="1600" b="1" dirty="0" smtClean="0">
              <a:solidFill>
                <a:srgbClr val="FF0000"/>
              </a:solidFill>
            </a:endParaRPr>
          </a:p>
          <a:p>
            <a:pPr marL="0" indent="0">
              <a:buNone/>
            </a:pPr>
            <a:endParaRPr lang="en-US" sz="1600" b="1" dirty="0">
              <a:solidFill>
                <a:srgbClr val="FF0000"/>
              </a:solidFill>
            </a:endParaRPr>
          </a:p>
          <a:p>
            <a:r>
              <a:rPr lang="en-US" sz="1600" b="1" dirty="0">
                <a:solidFill>
                  <a:srgbClr val="FF0000"/>
                </a:solidFill>
              </a:rPr>
              <a:t>man </a:t>
            </a:r>
            <a:endParaRPr lang="en-US" sz="1600" b="1" dirty="0" smtClean="0">
              <a:solidFill>
                <a:srgbClr val="FF0000"/>
              </a:solidFill>
            </a:endParaRPr>
          </a:p>
          <a:p>
            <a:endParaRPr lang="en-US" sz="1600" b="1" dirty="0" smtClean="0">
              <a:solidFill>
                <a:srgbClr val="FF0000"/>
              </a:solidFill>
            </a:endParaRPr>
          </a:p>
          <a:p>
            <a:r>
              <a:rPr lang="en-US" sz="1600" b="1" dirty="0" err="1">
                <a:solidFill>
                  <a:srgbClr val="FF0000"/>
                </a:solidFill>
              </a:rPr>
              <a:t>sed</a:t>
            </a:r>
            <a:endParaRPr lang="en-US" sz="1600" b="1" dirty="0">
              <a:solidFill>
                <a:srgbClr val="FF0000"/>
              </a:solidFill>
            </a:endParaRPr>
          </a:p>
          <a:p>
            <a:r>
              <a:rPr lang="en-US" sz="1600" b="1" dirty="0">
                <a:solidFill>
                  <a:srgbClr val="FF0000"/>
                </a:solidFill>
              </a:rPr>
              <a:t>grep</a:t>
            </a:r>
            <a:endParaRPr lang="en-US" sz="1600" b="1" dirty="0" smtClean="0">
              <a:solidFill>
                <a:srgbClr val="FF0000"/>
              </a:solidFill>
            </a:endParaRPr>
          </a:p>
          <a:p>
            <a:endParaRPr lang="en-US" sz="1600" b="1" dirty="0">
              <a:solidFill>
                <a:srgbClr val="FF0000"/>
              </a:solidFill>
            </a:endParaRPr>
          </a:p>
          <a:p>
            <a:r>
              <a:rPr lang="en-US" sz="1600" b="1" dirty="0">
                <a:solidFill>
                  <a:srgbClr val="FF0000"/>
                </a:solidFill>
              </a:rPr>
              <a:t>head </a:t>
            </a:r>
          </a:p>
          <a:p>
            <a:r>
              <a:rPr lang="en-US" sz="1600" b="1" dirty="0">
                <a:solidFill>
                  <a:srgbClr val="FF0000"/>
                </a:solidFill>
              </a:rPr>
              <a:t>echo </a:t>
            </a:r>
          </a:p>
          <a:p>
            <a:r>
              <a:rPr lang="en-US" sz="1600" b="1" dirty="0">
                <a:solidFill>
                  <a:srgbClr val="FF0000"/>
                </a:solidFill>
              </a:rPr>
              <a:t>cat </a:t>
            </a:r>
          </a:p>
          <a:p>
            <a:r>
              <a:rPr lang="en-US" sz="1600" b="1" dirty="0">
                <a:solidFill>
                  <a:srgbClr val="FF0000"/>
                </a:solidFill>
              </a:rPr>
              <a:t>less </a:t>
            </a:r>
          </a:p>
          <a:p>
            <a:r>
              <a:rPr lang="en-US" sz="1600" b="1" dirty="0">
                <a:solidFill>
                  <a:srgbClr val="FF0000"/>
                </a:solidFill>
              </a:rPr>
              <a:t>tail </a:t>
            </a:r>
            <a:endParaRPr lang="en-US" sz="1600" b="1" dirty="0" smtClean="0">
              <a:solidFill>
                <a:srgbClr val="FF0000"/>
              </a:solidFill>
            </a:endParaRPr>
          </a:p>
          <a:p>
            <a:endParaRPr lang="en-US" sz="1600" b="1" dirty="0" smtClean="0">
              <a:solidFill>
                <a:srgbClr val="FF0000"/>
              </a:solidFill>
            </a:endParaRPr>
          </a:p>
          <a:p>
            <a:r>
              <a:rPr lang="en-US" sz="1600" b="1" dirty="0" smtClean="0">
                <a:solidFill>
                  <a:srgbClr val="FF0000"/>
                </a:solidFill>
              </a:rPr>
              <a:t>sort </a:t>
            </a:r>
            <a:endParaRPr lang="en-US" sz="1600" b="1" dirty="0">
              <a:solidFill>
                <a:srgbClr val="FF0000"/>
              </a:solidFill>
            </a:endParaRPr>
          </a:p>
          <a:p>
            <a:r>
              <a:rPr lang="en-US" sz="1600" b="1" dirty="0" err="1">
                <a:solidFill>
                  <a:srgbClr val="FF0000"/>
                </a:solidFill>
              </a:rPr>
              <a:t>uniq</a:t>
            </a:r>
            <a:endParaRPr lang="en-US" sz="1600" b="1" dirty="0">
              <a:solidFill>
                <a:srgbClr val="FF0000"/>
              </a:solidFill>
            </a:endParaRPr>
          </a:p>
          <a:p>
            <a:r>
              <a:rPr lang="en-US" sz="1600" b="1" dirty="0" err="1" smtClean="0">
                <a:solidFill>
                  <a:srgbClr val="FF0000"/>
                </a:solidFill>
              </a:rPr>
              <a:t>wc</a:t>
            </a:r>
            <a:r>
              <a:rPr lang="en-US" sz="1600" b="1" dirty="0" smtClean="0">
                <a:solidFill>
                  <a:srgbClr val="FF0000"/>
                </a:solidFill>
              </a:rPr>
              <a:t> </a:t>
            </a:r>
            <a:endParaRPr lang="en-US" sz="1600" b="1" dirty="0">
              <a:solidFill>
                <a:srgbClr val="FF0000"/>
              </a:solidFill>
            </a:endParaRPr>
          </a:p>
          <a:p>
            <a:endParaRPr lang="en-US" sz="1600" b="1" dirty="0">
              <a:solidFill>
                <a:srgbClr val="FF0000"/>
              </a:solidFill>
            </a:endParaRPr>
          </a:p>
          <a:p>
            <a:endParaRPr lang="en-US" sz="1600" b="1" dirty="0">
              <a:solidFill>
                <a:srgbClr val="FF0000"/>
              </a:solidFill>
            </a:endParaRPr>
          </a:p>
        </p:txBody>
      </p:sp>
      <p:sp>
        <p:nvSpPr>
          <p:cNvPr id="4" name="Right Brace 3"/>
          <p:cNvSpPr/>
          <p:nvPr/>
        </p:nvSpPr>
        <p:spPr>
          <a:xfrm>
            <a:off x="1663908" y="2500877"/>
            <a:ext cx="539646" cy="2053652"/>
          </a:xfrm>
          <a:prstGeom prst="rightBrace">
            <a:avLst>
              <a:gd name="adj1" fmla="val 6111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4"/>
          <p:cNvSpPr/>
          <p:nvPr/>
        </p:nvSpPr>
        <p:spPr>
          <a:xfrm>
            <a:off x="7534811" y="3329143"/>
            <a:ext cx="1823833" cy="369332"/>
          </a:xfrm>
          <a:prstGeom prst="rect">
            <a:avLst/>
          </a:prstGeom>
        </p:spPr>
        <p:txBody>
          <a:bodyPr wrap="none">
            <a:spAutoFit/>
          </a:bodyPr>
          <a:lstStyle/>
          <a:p>
            <a:r>
              <a:rPr lang="en-US" spc="-1" dirty="0">
                <a:uFill>
                  <a:solidFill>
                    <a:srgbClr val="FFFFFF"/>
                  </a:solidFill>
                </a:uFill>
                <a:latin typeface="Arial"/>
              </a:rPr>
              <a:t>Content utilities </a:t>
            </a:r>
            <a:endParaRPr lang="en-US" dirty="0"/>
          </a:p>
        </p:txBody>
      </p:sp>
      <p:sp>
        <p:nvSpPr>
          <p:cNvPr id="10" name="Rectangle 9"/>
          <p:cNvSpPr/>
          <p:nvPr/>
        </p:nvSpPr>
        <p:spPr>
          <a:xfrm>
            <a:off x="2373910" y="3296870"/>
            <a:ext cx="1409040" cy="461665"/>
          </a:xfrm>
          <a:prstGeom prst="rect">
            <a:avLst/>
          </a:prstGeom>
        </p:spPr>
        <p:txBody>
          <a:bodyPr wrap="none">
            <a:spAutoFit/>
          </a:bodyPr>
          <a:lstStyle/>
          <a:p>
            <a:r>
              <a:rPr lang="en-US" spc="-1" dirty="0">
                <a:uFill>
                  <a:solidFill>
                    <a:srgbClr val="FFFFFF"/>
                  </a:solidFill>
                </a:uFill>
                <a:latin typeface="Arial"/>
              </a:rPr>
              <a:t>File utilities</a:t>
            </a:r>
            <a:r>
              <a:rPr lang="en-US" sz="2400" spc="-1" dirty="0">
                <a:uFill>
                  <a:solidFill>
                    <a:srgbClr val="FFFFFF"/>
                  </a:solidFill>
                </a:uFill>
                <a:latin typeface="Arial"/>
              </a:rPr>
              <a:t> </a:t>
            </a:r>
            <a:endParaRPr lang="en-US" dirty="0"/>
          </a:p>
        </p:txBody>
      </p:sp>
      <p:sp>
        <p:nvSpPr>
          <p:cNvPr id="11" name="Rectangle 10"/>
          <p:cNvSpPr/>
          <p:nvPr/>
        </p:nvSpPr>
        <p:spPr>
          <a:xfrm>
            <a:off x="2271318" y="5040499"/>
            <a:ext cx="1511632" cy="461665"/>
          </a:xfrm>
          <a:prstGeom prst="rect">
            <a:avLst/>
          </a:prstGeom>
        </p:spPr>
        <p:txBody>
          <a:bodyPr wrap="none">
            <a:spAutoFit/>
          </a:bodyPr>
          <a:lstStyle/>
          <a:p>
            <a:r>
              <a:rPr lang="en-US" spc="-1" dirty="0" smtClean="0">
                <a:uFill>
                  <a:solidFill>
                    <a:srgbClr val="FFFFFF"/>
                  </a:solidFill>
                </a:uFill>
                <a:latin typeface="Arial"/>
              </a:rPr>
              <a:t>Help utilities</a:t>
            </a:r>
            <a:r>
              <a:rPr lang="en-US" sz="2400" spc="-1" dirty="0" smtClean="0">
                <a:uFill>
                  <a:solidFill>
                    <a:srgbClr val="FFFFFF"/>
                  </a:solidFill>
                </a:uFill>
                <a:latin typeface="Arial"/>
              </a:rPr>
              <a:t> </a:t>
            </a:r>
            <a:endParaRPr lang="en-US" dirty="0"/>
          </a:p>
        </p:txBody>
      </p:sp>
      <p:sp>
        <p:nvSpPr>
          <p:cNvPr id="12" name="Rectangle 11"/>
          <p:cNvSpPr/>
          <p:nvPr/>
        </p:nvSpPr>
        <p:spPr>
          <a:xfrm>
            <a:off x="7534811" y="4902001"/>
            <a:ext cx="2298065" cy="369332"/>
          </a:xfrm>
          <a:prstGeom prst="rect">
            <a:avLst/>
          </a:prstGeom>
        </p:spPr>
        <p:txBody>
          <a:bodyPr wrap="none">
            <a:spAutoFit/>
          </a:bodyPr>
          <a:lstStyle/>
          <a:p>
            <a:pPr algn="ctr">
              <a:lnSpc>
                <a:spcPct val="100000"/>
              </a:lnSpc>
            </a:pPr>
            <a:r>
              <a:rPr lang="en-US" spc="-1" dirty="0">
                <a:uFill>
                  <a:solidFill>
                    <a:srgbClr val="FFFFFF"/>
                  </a:solidFill>
                </a:uFill>
                <a:latin typeface="Arial"/>
              </a:rPr>
              <a:t>Sorting and counting</a:t>
            </a:r>
            <a:endParaRPr lang="en-US" dirty="0"/>
          </a:p>
        </p:txBody>
      </p:sp>
      <p:sp>
        <p:nvSpPr>
          <p:cNvPr id="13" name="Rectangle 12"/>
          <p:cNvSpPr/>
          <p:nvPr/>
        </p:nvSpPr>
        <p:spPr>
          <a:xfrm>
            <a:off x="2203554" y="5817237"/>
            <a:ext cx="2579681" cy="369332"/>
          </a:xfrm>
          <a:prstGeom prst="rect">
            <a:avLst/>
          </a:prstGeom>
        </p:spPr>
        <p:txBody>
          <a:bodyPr wrap="none">
            <a:spAutoFit/>
          </a:bodyPr>
          <a:lstStyle/>
          <a:p>
            <a:pPr algn="ctr">
              <a:lnSpc>
                <a:spcPct val="100000"/>
              </a:lnSpc>
            </a:pPr>
            <a:r>
              <a:rPr lang="en-US" spc="-1" dirty="0">
                <a:uFill>
                  <a:solidFill>
                    <a:srgbClr val="FFFFFF"/>
                  </a:solidFill>
                </a:uFill>
                <a:latin typeface="Arial"/>
              </a:rPr>
              <a:t>Processing and filtering</a:t>
            </a:r>
            <a:endParaRPr lang="en-US" dirty="0"/>
          </a:p>
        </p:txBody>
      </p:sp>
      <p:sp>
        <p:nvSpPr>
          <p:cNvPr id="14" name="Right Brace 13"/>
          <p:cNvSpPr/>
          <p:nvPr/>
        </p:nvSpPr>
        <p:spPr>
          <a:xfrm>
            <a:off x="6463259" y="2788169"/>
            <a:ext cx="539646" cy="1439057"/>
          </a:xfrm>
          <a:prstGeom prst="rightBrace">
            <a:avLst>
              <a:gd name="adj1" fmla="val 6111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a:off x="6463259" y="4579351"/>
            <a:ext cx="539646" cy="922814"/>
          </a:xfrm>
          <a:prstGeom prst="rightBrace">
            <a:avLst>
              <a:gd name="adj1" fmla="val 266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a:off x="1474552" y="5062863"/>
            <a:ext cx="539646" cy="416939"/>
          </a:xfrm>
          <a:prstGeom prst="rightBrace">
            <a:avLst>
              <a:gd name="adj1" fmla="val 0"/>
              <a:gd name="adj2" fmla="val 471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p:cNvSpPr/>
          <p:nvPr/>
        </p:nvSpPr>
        <p:spPr>
          <a:xfrm>
            <a:off x="1474552" y="5673973"/>
            <a:ext cx="539646" cy="681081"/>
          </a:xfrm>
          <a:prstGeom prst="rightBrace">
            <a:avLst>
              <a:gd name="adj1" fmla="val 20233"/>
              <a:gd name="adj2" fmla="val 471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iley Face 6"/>
          <p:cNvSpPr/>
          <p:nvPr/>
        </p:nvSpPr>
        <p:spPr>
          <a:xfrm>
            <a:off x="817278" y="2776059"/>
            <a:ext cx="1386276" cy="146327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miley Face 16"/>
          <p:cNvSpPr/>
          <p:nvPr/>
        </p:nvSpPr>
        <p:spPr>
          <a:xfrm>
            <a:off x="1082432" y="4902001"/>
            <a:ext cx="784237" cy="6627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miley Face 17"/>
          <p:cNvSpPr/>
          <p:nvPr/>
        </p:nvSpPr>
        <p:spPr>
          <a:xfrm>
            <a:off x="5566736" y="2754797"/>
            <a:ext cx="1386276" cy="146327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62884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and Counting Utilities </a:t>
            </a:r>
            <a:endParaRPr lang="en-US" dirty="0"/>
          </a:p>
        </p:txBody>
      </p:sp>
      <p:sp>
        <p:nvSpPr>
          <p:cNvPr id="3" name="Content Placeholder 2"/>
          <p:cNvSpPr>
            <a:spLocks noGrp="1"/>
          </p:cNvSpPr>
          <p:nvPr>
            <p:ph idx="1"/>
          </p:nvPr>
        </p:nvSpPr>
        <p:spPr>
          <a:xfrm>
            <a:off x="838199" y="1825625"/>
            <a:ext cx="10828867" cy="5339450"/>
          </a:xfrm>
        </p:spPr>
        <p:txBody>
          <a:bodyPr>
            <a:noAutofit/>
          </a:bodyPr>
          <a:lstStyle/>
          <a:p>
            <a:r>
              <a:rPr lang="en-US" sz="1800" dirty="0" smtClean="0"/>
              <a:t> </a:t>
            </a:r>
            <a:r>
              <a:rPr lang="en-US" sz="1800" b="1" dirty="0" err="1" smtClean="0">
                <a:solidFill>
                  <a:srgbClr val="FF0000"/>
                </a:solidFill>
              </a:rPr>
              <a:t>wc</a:t>
            </a:r>
            <a:r>
              <a:rPr lang="en-US" sz="1800" b="1" dirty="0" smtClean="0">
                <a:solidFill>
                  <a:srgbClr val="FF0000"/>
                </a:solidFill>
              </a:rPr>
              <a:t> </a:t>
            </a:r>
            <a:r>
              <a:rPr lang="en-US" sz="1800" dirty="0"/>
              <a:t>– print newline, word, and byte counts for each </a:t>
            </a:r>
            <a:r>
              <a:rPr lang="en-US" sz="1800" dirty="0" smtClean="0"/>
              <a:t>file</a:t>
            </a:r>
          </a:p>
          <a:p>
            <a:pPr lvl="1"/>
            <a:r>
              <a:rPr lang="en-US" sz="1400" dirty="0"/>
              <a:t>-c, --</a:t>
            </a:r>
            <a:r>
              <a:rPr lang="en-US" sz="1400" dirty="0" smtClean="0"/>
              <a:t>bytes : print the byte counts</a:t>
            </a:r>
            <a:endParaRPr lang="en-US" sz="1400" dirty="0"/>
          </a:p>
          <a:p>
            <a:pPr lvl="1"/>
            <a:r>
              <a:rPr lang="en-US" sz="1400" dirty="0" smtClean="0"/>
              <a:t>-</a:t>
            </a:r>
            <a:r>
              <a:rPr lang="en-US" sz="1400" dirty="0"/>
              <a:t>m, --</a:t>
            </a:r>
            <a:r>
              <a:rPr lang="en-US" sz="1400" dirty="0" smtClean="0"/>
              <a:t>chars : print </a:t>
            </a:r>
            <a:r>
              <a:rPr lang="en-US" sz="1400" dirty="0"/>
              <a:t>the character </a:t>
            </a:r>
            <a:r>
              <a:rPr lang="en-US" sz="1400" dirty="0" smtClean="0"/>
              <a:t>counts</a:t>
            </a:r>
            <a:endParaRPr lang="en-US" sz="1400" dirty="0"/>
          </a:p>
          <a:p>
            <a:pPr lvl="1"/>
            <a:r>
              <a:rPr lang="en-US" sz="1400" dirty="0" smtClean="0"/>
              <a:t>-</a:t>
            </a:r>
            <a:r>
              <a:rPr lang="en-US" sz="1400" dirty="0"/>
              <a:t>l, --</a:t>
            </a:r>
            <a:r>
              <a:rPr lang="en-US" sz="1400" dirty="0" smtClean="0"/>
              <a:t>lines : print </a:t>
            </a:r>
            <a:r>
              <a:rPr lang="en-US" sz="1400" dirty="0"/>
              <a:t>the newline counts</a:t>
            </a:r>
          </a:p>
          <a:p>
            <a:pPr lvl="1"/>
            <a:r>
              <a:rPr lang="en-US" sz="1400" dirty="0"/>
              <a:t>-w, --</a:t>
            </a:r>
            <a:r>
              <a:rPr lang="en-US" sz="1400" dirty="0" smtClean="0"/>
              <a:t>words : </a:t>
            </a:r>
            <a:r>
              <a:rPr lang="en-US" sz="1400" dirty="0"/>
              <a:t>print the word counts</a:t>
            </a:r>
          </a:p>
          <a:p>
            <a:pPr lvl="1"/>
            <a:endParaRPr lang="en-US" sz="1400" dirty="0" smtClean="0"/>
          </a:p>
          <a:p>
            <a:r>
              <a:rPr lang="en-US" sz="1800" dirty="0"/>
              <a:t> </a:t>
            </a:r>
            <a:r>
              <a:rPr lang="en-US" sz="1800" b="1" dirty="0" err="1">
                <a:solidFill>
                  <a:srgbClr val="FF0000"/>
                </a:solidFill>
              </a:rPr>
              <a:t>uniq</a:t>
            </a:r>
            <a:r>
              <a:rPr lang="en-US" sz="1800" b="1" dirty="0">
                <a:solidFill>
                  <a:srgbClr val="FF0000"/>
                </a:solidFill>
              </a:rPr>
              <a:t> </a:t>
            </a:r>
            <a:r>
              <a:rPr lang="en-US" sz="1800" dirty="0"/>
              <a:t>– report or omit repeated lines</a:t>
            </a:r>
          </a:p>
          <a:p>
            <a:pPr lvl="1"/>
            <a:r>
              <a:rPr lang="en-US" sz="1400" dirty="0"/>
              <a:t>-c, --count : prefix lines by the number of occurrences</a:t>
            </a:r>
          </a:p>
          <a:p>
            <a:pPr lvl="1"/>
            <a:r>
              <a:rPr lang="en-US" sz="1400" dirty="0"/>
              <a:t>-d, --repeated : only print duplicate lines, one for each group</a:t>
            </a:r>
          </a:p>
          <a:p>
            <a:pPr lvl="1"/>
            <a:r>
              <a:rPr lang="en-US" sz="1400" dirty="0"/>
              <a:t>-f, --skip-fields=N :  avoid comparing the first N fields</a:t>
            </a:r>
          </a:p>
          <a:p>
            <a:pPr lvl="1"/>
            <a:r>
              <a:rPr lang="en-US" sz="1400" dirty="0"/>
              <a:t>-s, --skip-chars=N :  avoid comparing the first N characters</a:t>
            </a:r>
          </a:p>
          <a:p>
            <a:pPr lvl="1"/>
            <a:r>
              <a:rPr lang="en-US" sz="1400" dirty="0"/>
              <a:t>-w, --check-chars=N  compare no more than N characters in lines</a:t>
            </a:r>
          </a:p>
          <a:p>
            <a:pPr lvl="1"/>
            <a:endParaRPr lang="en-US" sz="1400" dirty="0"/>
          </a:p>
          <a:p>
            <a:pPr lvl="1"/>
            <a:r>
              <a:rPr lang="en-US" sz="1400" dirty="0"/>
              <a:t>Note: '</a:t>
            </a:r>
            <a:r>
              <a:rPr lang="en-US" sz="1400" dirty="0" err="1"/>
              <a:t>uniq</a:t>
            </a:r>
            <a:r>
              <a:rPr lang="en-US" sz="1400" dirty="0"/>
              <a:t>' does not detect repeated lines unless they are adjacent.  </a:t>
            </a:r>
          </a:p>
          <a:p>
            <a:pPr lvl="1"/>
            <a:r>
              <a:rPr lang="en-US" sz="1400" dirty="0"/>
              <a:t>You may want to sort the input first, or use 'sort -u' without '</a:t>
            </a:r>
            <a:r>
              <a:rPr lang="en-US" sz="1400" dirty="0" err="1"/>
              <a:t>uniq</a:t>
            </a:r>
            <a:r>
              <a:rPr lang="en-US" sz="1400" dirty="0"/>
              <a:t>'. </a:t>
            </a:r>
          </a:p>
          <a:p>
            <a:pPr lvl="2"/>
            <a:endParaRPr lang="en-US" sz="1000" dirty="0"/>
          </a:p>
          <a:p>
            <a:endParaRPr lang="en-US" sz="1400" dirty="0"/>
          </a:p>
          <a:p>
            <a:pPr lvl="1"/>
            <a:endParaRPr lang="en-US" sz="1400" dirty="0" smtClean="0"/>
          </a:p>
          <a:p>
            <a:endParaRPr lang="en-US" sz="1800" dirty="0"/>
          </a:p>
          <a:p>
            <a:endParaRPr lang="en-US" sz="1800" dirty="0" smtClean="0"/>
          </a:p>
          <a:p>
            <a:endParaRPr lang="en-US" sz="1800" dirty="0" smtClean="0"/>
          </a:p>
          <a:p>
            <a:pPr lvl="1"/>
            <a:endParaRPr lang="en-US" sz="1400" dirty="0" smtClean="0"/>
          </a:p>
          <a:p>
            <a:endParaRPr lang="en-US" sz="1800" dirty="0"/>
          </a:p>
          <a:p>
            <a:pPr lvl="1"/>
            <a:endParaRPr lang="en-US" dirty="0"/>
          </a:p>
          <a:p>
            <a:endParaRPr lang="en-US" dirty="0"/>
          </a:p>
        </p:txBody>
      </p:sp>
    </p:spTree>
    <p:extLst>
      <p:ext uri="{BB962C8B-B14F-4D97-AF65-F5344CB8AC3E}">
        <p14:creationId xmlns:p14="http://schemas.microsoft.com/office/powerpoint/2010/main" val="22450915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and Counting Utilities </a:t>
            </a:r>
            <a:endParaRPr lang="en-US" dirty="0"/>
          </a:p>
        </p:txBody>
      </p:sp>
      <p:sp>
        <p:nvSpPr>
          <p:cNvPr id="3" name="Content Placeholder 2"/>
          <p:cNvSpPr>
            <a:spLocks noGrp="1"/>
          </p:cNvSpPr>
          <p:nvPr>
            <p:ph idx="1"/>
          </p:nvPr>
        </p:nvSpPr>
        <p:spPr>
          <a:xfrm>
            <a:off x="838199" y="1825625"/>
            <a:ext cx="10828867" cy="5339450"/>
          </a:xfrm>
        </p:spPr>
        <p:txBody>
          <a:bodyPr>
            <a:noAutofit/>
          </a:bodyPr>
          <a:lstStyle/>
          <a:p>
            <a:r>
              <a:rPr lang="en-US" sz="1800" b="1" dirty="0">
                <a:solidFill>
                  <a:srgbClr val="FF0000"/>
                </a:solidFill>
              </a:rPr>
              <a:t>sort </a:t>
            </a:r>
            <a:r>
              <a:rPr lang="en-US" sz="1800" dirty="0"/>
              <a:t>– sort lines of text files</a:t>
            </a:r>
          </a:p>
          <a:p>
            <a:pPr lvl="1"/>
            <a:r>
              <a:rPr lang="en-US" sz="1400" dirty="0"/>
              <a:t>-d, --dictionary-order : consider only blanks and alphanumeric characters</a:t>
            </a:r>
          </a:p>
          <a:p>
            <a:pPr lvl="1"/>
            <a:r>
              <a:rPr lang="en-US" sz="1400" dirty="0"/>
              <a:t>-f, --ignore-case : fold lower case to upper case characters</a:t>
            </a:r>
          </a:p>
          <a:p>
            <a:pPr lvl="1"/>
            <a:r>
              <a:rPr lang="en-US" sz="1400" dirty="0"/>
              <a:t>-g, --general-numeric-sort  : compare according to general numerical value</a:t>
            </a:r>
          </a:p>
          <a:p>
            <a:pPr lvl="1"/>
            <a:r>
              <a:rPr lang="en-US" sz="1400" dirty="0"/>
              <a:t>-h, --human-numeric-sort : compare human readable numbers (e.g., 2K 1G)</a:t>
            </a:r>
          </a:p>
          <a:p>
            <a:pPr lvl="1"/>
            <a:r>
              <a:rPr lang="en-US" sz="1400" dirty="0"/>
              <a:t>-n, --numeric-sort : compare according to string numerical value</a:t>
            </a:r>
          </a:p>
          <a:p>
            <a:pPr lvl="1"/>
            <a:r>
              <a:rPr lang="en-US" sz="1400" dirty="0"/>
              <a:t>-r, --reverse : reverse the result of comparisons</a:t>
            </a:r>
          </a:p>
          <a:p>
            <a:pPr lvl="1"/>
            <a:r>
              <a:rPr lang="en-US" sz="1400" dirty="0"/>
              <a:t>-u, --unique : output just unique lines</a:t>
            </a:r>
          </a:p>
          <a:p>
            <a:pPr lvl="1"/>
            <a:r>
              <a:rPr lang="en-US" sz="1400" dirty="0"/>
              <a:t>-t “d” : file has a delimiter which is “d</a:t>
            </a:r>
            <a:r>
              <a:rPr lang="en-US" sz="1400" dirty="0" smtClean="0"/>
              <a:t>”</a:t>
            </a:r>
          </a:p>
          <a:p>
            <a:pPr lvl="2"/>
            <a:r>
              <a:rPr lang="en-US" sz="1400" dirty="0"/>
              <a:t>For a file which has fields delimited by a space or a tab, there is no need to specify the "-t" option </a:t>
            </a:r>
            <a:endParaRPr lang="en-US" sz="1400" dirty="0" smtClean="0"/>
          </a:p>
          <a:p>
            <a:pPr lvl="2"/>
            <a:r>
              <a:rPr lang="en-US" sz="1400" dirty="0" smtClean="0"/>
              <a:t>white </a:t>
            </a:r>
            <a:r>
              <a:rPr lang="en-US" sz="1400" dirty="0"/>
              <a:t>space is the delimiter by default in sort.</a:t>
            </a:r>
          </a:p>
          <a:p>
            <a:pPr lvl="1"/>
            <a:r>
              <a:rPr lang="en-US" sz="1400" dirty="0"/>
              <a:t>-k M,N : sort on keys starting with M and ending with N</a:t>
            </a:r>
          </a:p>
          <a:p>
            <a:pPr lvl="2"/>
            <a:r>
              <a:rPr lang="fr-FR" sz="1400" dirty="0"/>
              <a:t>sort -t"," -k1,2 -k3n,3 file = </a:t>
            </a:r>
            <a:r>
              <a:rPr lang="en-US" sz="1400" dirty="0"/>
              <a:t>sort a file based on the 1st and 2nd field, and numerically on 3rd field </a:t>
            </a:r>
          </a:p>
          <a:p>
            <a:pPr lvl="2"/>
            <a:r>
              <a:rPr lang="fr-FR" sz="1400" dirty="0"/>
              <a:t>sort -t"," -k1,1 -u file = </a:t>
            </a:r>
            <a:r>
              <a:rPr lang="en-US" sz="1400" dirty="0"/>
              <a:t>Remove duplicates from the file based on 1st field</a:t>
            </a:r>
            <a:endParaRPr lang="fr-FR" sz="1400" dirty="0"/>
          </a:p>
          <a:p>
            <a:pPr lvl="1"/>
            <a:endParaRPr lang="en-US" sz="1400" dirty="0"/>
          </a:p>
          <a:p>
            <a:pPr lvl="1"/>
            <a:endParaRPr lang="en-US" sz="1400" dirty="0" smtClean="0"/>
          </a:p>
          <a:p>
            <a:endParaRPr lang="en-US" sz="1800" dirty="0"/>
          </a:p>
          <a:p>
            <a:endParaRPr lang="en-US" sz="1800" dirty="0" smtClean="0"/>
          </a:p>
          <a:p>
            <a:endParaRPr lang="en-US" sz="1800" dirty="0" smtClean="0"/>
          </a:p>
          <a:p>
            <a:pPr lvl="1"/>
            <a:endParaRPr lang="en-US" sz="1400" dirty="0" smtClean="0"/>
          </a:p>
          <a:p>
            <a:endParaRPr lang="en-US" sz="1800" dirty="0"/>
          </a:p>
          <a:p>
            <a:pPr lvl="1"/>
            <a:endParaRPr lang="en-US" dirty="0"/>
          </a:p>
          <a:p>
            <a:endParaRPr lang="en-US" dirty="0"/>
          </a:p>
        </p:txBody>
      </p:sp>
    </p:spTree>
    <p:extLst>
      <p:ext uri="{BB962C8B-B14F-4D97-AF65-F5344CB8AC3E}">
        <p14:creationId xmlns:p14="http://schemas.microsoft.com/office/powerpoint/2010/main" val="40766740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a:t>
            </a:r>
          </a:p>
        </p:txBody>
      </p:sp>
      <p:sp>
        <p:nvSpPr>
          <p:cNvPr id="3" name="Content Placeholder 2"/>
          <p:cNvSpPr>
            <a:spLocks noGrp="1"/>
          </p:cNvSpPr>
          <p:nvPr>
            <p:ph idx="1"/>
          </p:nvPr>
        </p:nvSpPr>
        <p:spPr/>
        <p:txBody>
          <a:bodyPr>
            <a:normAutofit/>
          </a:bodyPr>
          <a:lstStyle/>
          <a:p>
            <a:r>
              <a:rPr lang="en-US" sz="2000" dirty="0"/>
              <a:t>Data science Practical definition by Mason &amp; Wiggins (2010) in five steps: </a:t>
            </a:r>
          </a:p>
          <a:p>
            <a:endParaRPr lang="en-US" sz="2000" dirty="0"/>
          </a:p>
          <a:p>
            <a:pPr marL="800100" lvl="1" indent="-342900">
              <a:buAutoNum type="arabicParenBoth"/>
            </a:pPr>
            <a:r>
              <a:rPr lang="en-US" sz="1800" dirty="0"/>
              <a:t> </a:t>
            </a:r>
            <a:r>
              <a:rPr lang="en-US" sz="1800" b="1" dirty="0">
                <a:solidFill>
                  <a:schemeClr val="accent1">
                    <a:lumMod val="75000"/>
                  </a:schemeClr>
                </a:solidFill>
              </a:rPr>
              <a:t>o</a:t>
            </a:r>
            <a:r>
              <a:rPr lang="en-US" sz="1800" dirty="0"/>
              <a:t>btaining data,</a:t>
            </a:r>
          </a:p>
          <a:p>
            <a:pPr marL="800100" lvl="1" indent="-342900">
              <a:buAutoNum type="arabicParenBoth"/>
            </a:pPr>
            <a:r>
              <a:rPr lang="en-US" sz="1800" dirty="0"/>
              <a:t> </a:t>
            </a:r>
            <a:r>
              <a:rPr lang="en-US" sz="1800" b="1" dirty="0">
                <a:solidFill>
                  <a:schemeClr val="accent1">
                    <a:lumMod val="75000"/>
                  </a:schemeClr>
                </a:solidFill>
              </a:rPr>
              <a:t>s</a:t>
            </a:r>
            <a:r>
              <a:rPr lang="en-US" sz="1800" dirty="0"/>
              <a:t>crubbing data, </a:t>
            </a:r>
          </a:p>
          <a:p>
            <a:pPr marL="800100" lvl="1" indent="-342900">
              <a:buAutoNum type="arabicParenBoth"/>
            </a:pPr>
            <a:r>
              <a:rPr lang="en-US" sz="1800" dirty="0"/>
              <a:t> </a:t>
            </a:r>
            <a:r>
              <a:rPr lang="en-US" sz="1800" b="1" dirty="0">
                <a:solidFill>
                  <a:schemeClr val="accent1">
                    <a:lumMod val="75000"/>
                  </a:schemeClr>
                </a:solidFill>
              </a:rPr>
              <a:t>e</a:t>
            </a:r>
            <a:r>
              <a:rPr lang="en-US" sz="1800" dirty="0"/>
              <a:t>xploring data,</a:t>
            </a:r>
          </a:p>
          <a:p>
            <a:pPr marL="800100" lvl="1" indent="-342900">
              <a:buAutoNum type="arabicParenBoth"/>
            </a:pPr>
            <a:r>
              <a:rPr lang="en-US" sz="1800" dirty="0"/>
              <a:t> </a:t>
            </a:r>
            <a:r>
              <a:rPr lang="en-US" sz="1800" b="1" dirty="0">
                <a:solidFill>
                  <a:schemeClr val="accent1">
                    <a:lumMod val="75000"/>
                  </a:schemeClr>
                </a:solidFill>
              </a:rPr>
              <a:t>m</a:t>
            </a:r>
            <a:r>
              <a:rPr lang="en-US" sz="1800" dirty="0"/>
              <a:t>odeling data</a:t>
            </a:r>
          </a:p>
          <a:p>
            <a:pPr marL="800100" lvl="1" indent="-342900">
              <a:buAutoNum type="arabicParenBoth"/>
            </a:pPr>
            <a:r>
              <a:rPr lang="en-US" sz="1800" dirty="0"/>
              <a:t> i</a:t>
            </a:r>
            <a:r>
              <a:rPr lang="en-US" sz="1800" b="1" dirty="0">
                <a:solidFill>
                  <a:schemeClr val="accent1">
                    <a:lumMod val="75000"/>
                  </a:schemeClr>
                </a:solidFill>
              </a:rPr>
              <a:t>n</a:t>
            </a:r>
            <a:r>
              <a:rPr lang="en-US" sz="1800" dirty="0"/>
              <a:t>terpreting data. </a:t>
            </a:r>
          </a:p>
          <a:p>
            <a:endParaRPr lang="en-US" sz="2000" dirty="0"/>
          </a:p>
          <a:p>
            <a:endParaRPr lang="en-US" sz="2000" dirty="0"/>
          </a:p>
          <a:p>
            <a:r>
              <a:rPr lang="en-US" sz="2000" dirty="0"/>
              <a:t>Together, these steps form the OSEMN model (which is pronounced as </a:t>
            </a:r>
            <a:r>
              <a:rPr lang="en-US" sz="2000" b="1" dirty="0">
                <a:solidFill>
                  <a:schemeClr val="accent1">
                    <a:lumMod val="75000"/>
                  </a:schemeClr>
                </a:solidFill>
              </a:rPr>
              <a:t>awesome</a:t>
            </a:r>
            <a:r>
              <a:rPr lang="en-US" sz="2000" dirty="0"/>
              <a:t>).</a:t>
            </a:r>
          </a:p>
          <a:p>
            <a:endParaRPr lang="en-US" sz="2000" dirty="0"/>
          </a:p>
        </p:txBody>
      </p:sp>
    </p:spTree>
    <p:extLst>
      <p:ext uri="{BB962C8B-B14F-4D97-AF65-F5344CB8AC3E}">
        <p14:creationId xmlns:p14="http://schemas.microsoft.com/office/powerpoint/2010/main" val="16135850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and Counting </a:t>
            </a:r>
            <a:r>
              <a:rPr lang="en-US" dirty="0" smtClean="0"/>
              <a:t>- Quick exercises</a:t>
            </a:r>
            <a:endParaRPr lang="en-US" dirty="0"/>
          </a:p>
        </p:txBody>
      </p:sp>
      <p:sp>
        <p:nvSpPr>
          <p:cNvPr id="3" name="Content Placeholder 2"/>
          <p:cNvSpPr>
            <a:spLocks noGrp="1"/>
          </p:cNvSpPr>
          <p:nvPr>
            <p:ph idx="1"/>
          </p:nvPr>
        </p:nvSpPr>
        <p:spPr>
          <a:xfrm>
            <a:off x="838200" y="1825624"/>
            <a:ext cx="10515600" cy="4824557"/>
          </a:xfrm>
        </p:spPr>
        <p:txBody>
          <a:bodyPr>
            <a:noAutofit/>
          </a:bodyPr>
          <a:lstStyle/>
          <a:p>
            <a:pPr marL="514350" indent="-514350">
              <a:buFont typeface="+mj-lt"/>
              <a:buAutoNum type="arabicPeriod"/>
            </a:pPr>
            <a:r>
              <a:rPr lang="en-US" altLang="en-US" sz="1600" dirty="0"/>
              <a:t>Find number of files in your home directory </a:t>
            </a:r>
            <a:r>
              <a:rPr lang="en-US" altLang="en-US" sz="1600" dirty="0" smtClean="0"/>
              <a:t>(including </a:t>
            </a:r>
            <a:r>
              <a:rPr lang="en-US" altLang="en-US" sz="1600" dirty="0"/>
              <a:t>the </a:t>
            </a:r>
            <a:r>
              <a:rPr lang="en-US" altLang="en-US" sz="1600" dirty="0" smtClean="0"/>
              <a:t>subdirectories) </a:t>
            </a:r>
            <a:r>
              <a:rPr lang="en-US" altLang="en-US" sz="1600" dirty="0"/>
              <a:t>which have been modified in the last </a:t>
            </a:r>
            <a:r>
              <a:rPr lang="en-US" altLang="en-US" sz="1600" dirty="0" smtClean="0"/>
              <a:t>60min</a:t>
            </a:r>
          </a:p>
          <a:p>
            <a:pPr marL="514350" indent="-514350">
              <a:buFont typeface="+mj-lt"/>
              <a:buAutoNum type="arabicPeriod"/>
            </a:pPr>
            <a:r>
              <a:rPr lang="en-US" altLang="en-US" sz="1600" dirty="0" smtClean="0"/>
              <a:t>Find </a:t>
            </a:r>
            <a:r>
              <a:rPr lang="en-US" altLang="en-US" sz="1600" dirty="0"/>
              <a:t>top 10 files by size in your home directory including the </a:t>
            </a:r>
            <a:r>
              <a:rPr lang="en-US" altLang="en-US" sz="1600" dirty="0" smtClean="0"/>
              <a:t>subdirectories. Sort them by size and print the result including the size and the name of the file</a:t>
            </a:r>
            <a:endParaRPr lang="en-US" altLang="en-US" sz="1600" dirty="0"/>
          </a:p>
          <a:p>
            <a:pPr marL="514350" indent="-514350">
              <a:buFont typeface="+mj-lt"/>
              <a:buAutoNum type="arabicPeriod"/>
            </a:pPr>
            <a:r>
              <a:rPr lang="en-US" sz="1600" dirty="0" smtClean="0"/>
              <a:t>Print all non empty hidden files </a:t>
            </a:r>
            <a:r>
              <a:rPr lang="en-US" sz="1600" dirty="0"/>
              <a:t>in </a:t>
            </a:r>
            <a:r>
              <a:rPr lang="en-US" sz="1600" dirty="0" smtClean="0"/>
              <a:t>your home directory (no subdirectories included) sorted by size from smallest to largest</a:t>
            </a:r>
          </a:p>
          <a:p>
            <a:pPr marL="514350" indent="-514350">
              <a:buFont typeface="+mj-lt"/>
              <a:buAutoNum type="arabicPeriod"/>
            </a:pPr>
            <a:r>
              <a:rPr lang="en-US" sz="1600" dirty="0" smtClean="0"/>
              <a:t>Create </a:t>
            </a:r>
            <a:r>
              <a:rPr lang="en-US" sz="1600" dirty="0"/>
              <a:t>a dummy file with this command : </a:t>
            </a:r>
            <a:r>
              <a:rPr lang="en-US" sz="1600" dirty="0" err="1"/>
              <a:t>seq</a:t>
            </a:r>
            <a:r>
              <a:rPr lang="en-US" sz="1600" dirty="0"/>
              <a:t> </a:t>
            </a:r>
            <a:r>
              <a:rPr lang="en-US" sz="1600" dirty="0" smtClean="0"/>
              <a:t>15&gt; 20lines.txt; </a:t>
            </a:r>
            <a:r>
              <a:rPr lang="en-US" sz="1600" dirty="0" err="1" smtClean="0"/>
              <a:t>seq</a:t>
            </a:r>
            <a:r>
              <a:rPr lang="en-US" sz="1600" dirty="0" smtClean="0"/>
              <a:t> 9 1 20 &gt;&gt;</a:t>
            </a:r>
            <a:r>
              <a:rPr lang="en-US" sz="1600" dirty="0"/>
              <a:t> </a:t>
            </a:r>
            <a:r>
              <a:rPr lang="en-US" sz="1600" dirty="0" smtClean="0"/>
              <a:t>20lines.txt; echo"20\n20</a:t>
            </a:r>
            <a:r>
              <a:rPr lang="en-US" sz="1600" dirty="0"/>
              <a:t>" &gt;&gt; </a:t>
            </a:r>
            <a:r>
              <a:rPr lang="en-US" sz="1600" dirty="0" smtClean="0"/>
              <a:t>20lines.txt; (check the content of file first)</a:t>
            </a:r>
          </a:p>
          <a:p>
            <a:pPr marL="971550" lvl="1" indent="-514350">
              <a:buFont typeface="+mj-lt"/>
              <a:buAutoNum type="alphaLcParenR"/>
            </a:pPr>
            <a:r>
              <a:rPr lang="en-US" sz="1400" dirty="0" smtClean="0"/>
              <a:t>Sort the lines of file based on </a:t>
            </a:r>
            <a:r>
              <a:rPr lang="en-US" sz="1400" dirty="0"/>
              <a:t>alphanumeric </a:t>
            </a:r>
            <a:r>
              <a:rPr lang="en-US" sz="1400" dirty="0" smtClean="0"/>
              <a:t>characters</a:t>
            </a:r>
          </a:p>
          <a:p>
            <a:pPr marL="971550" lvl="1" indent="-514350">
              <a:buFont typeface="+mj-lt"/>
              <a:buAutoNum type="alphaLcParenR"/>
            </a:pPr>
            <a:r>
              <a:rPr lang="en-US" sz="1400" dirty="0" smtClean="0"/>
              <a:t>Sort the lines of file based on numeric values and eliminate the duplicates</a:t>
            </a:r>
          </a:p>
          <a:p>
            <a:pPr marL="971550" lvl="1" indent="-514350">
              <a:buFont typeface="+mj-lt"/>
              <a:buAutoNum type="alphaLcParenR"/>
            </a:pPr>
            <a:r>
              <a:rPr lang="en-US" sz="1400" dirty="0" smtClean="0"/>
              <a:t>Print all duplicated lines of the file</a:t>
            </a:r>
          </a:p>
          <a:p>
            <a:pPr marL="971550" lvl="1" indent="-514350">
              <a:buFont typeface="+mj-lt"/>
              <a:buAutoNum type="alphaLcParenR"/>
            </a:pPr>
            <a:r>
              <a:rPr lang="en-US" sz="1400" dirty="0" smtClean="0"/>
              <a:t>Print the line which has most repetitions</a:t>
            </a:r>
          </a:p>
          <a:p>
            <a:pPr marL="971550" lvl="1" indent="-514350">
              <a:buFont typeface="+mj-lt"/>
              <a:buAutoNum type="alphaLcParenR"/>
            </a:pPr>
            <a:r>
              <a:rPr lang="en-US" sz="1400" dirty="0" smtClean="0"/>
              <a:t>Print all lines with the number of repetitions sorted by the number of repetitions from lowest to highest</a:t>
            </a:r>
          </a:p>
          <a:p>
            <a:pPr marL="514350" indent="-514350">
              <a:buFont typeface="+mj-lt"/>
              <a:buAutoNum type="arabicPeriod"/>
            </a:pPr>
            <a:r>
              <a:rPr lang="en-US" sz="1600" dirty="0"/>
              <a:t>Create </a:t>
            </a:r>
            <a:r>
              <a:rPr lang="en-US" sz="1600" dirty="0" smtClean="0"/>
              <a:t>another file </a:t>
            </a:r>
            <a:r>
              <a:rPr lang="en-US" sz="1600" dirty="0"/>
              <a:t>with this command : </a:t>
            </a:r>
            <a:r>
              <a:rPr lang="en-US" sz="1600" dirty="0" err="1" smtClean="0"/>
              <a:t>seq</a:t>
            </a:r>
            <a:r>
              <a:rPr lang="en-US" sz="1600" dirty="0" smtClean="0"/>
              <a:t> 0 2 40 &gt; 20lines2.txt</a:t>
            </a:r>
          </a:p>
          <a:p>
            <a:pPr marL="971550" lvl="1" indent="-514350">
              <a:buFont typeface="+mj-lt"/>
              <a:buAutoNum type="alphaLcParenR"/>
            </a:pPr>
            <a:r>
              <a:rPr lang="en-US" sz="1400" dirty="0" smtClean="0"/>
              <a:t>Create 3</a:t>
            </a:r>
            <a:r>
              <a:rPr lang="en-US" sz="1400" baseline="30000" dirty="0" smtClean="0"/>
              <a:t>rd</a:t>
            </a:r>
            <a:r>
              <a:rPr lang="en-US" sz="1400" dirty="0" smtClean="0"/>
              <a:t> file from the first two but without duplicates</a:t>
            </a:r>
          </a:p>
          <a:p>
            <a:pPr marL="971550" lvl="1" indent="-514350">
              <a:buFont typeface="+mj-lt"/>
              <a:buAutoNum type="alphaLcParenR"/>
            </a:pPr>
            <a:r>
              <a:rPr lang="en-US" sz="1400" dirty="0" smtClean="0"/>
              <a:t>Merge the first two files, get each line with the number of duplicates and sort the lines based on line content</a:t>
            </a:r>
          </a:p>
          <a:p>
            <a:pPr marL="514350" indent="-514350">
              <a:buFont typeface="+mj-lt"/>
              <a:buAutoNum type="arabicPeriod"/>
            </a:pPr>
            <a:r>
              <a:rPr lang="en-US" sz="1600" dirty="0"/>
              <a:t>Go to ~/Data/</a:t>
            </a:r>
            <a:r>
              <a:rPr lang="en-US" sz="1600" dirty="0" err="1"/>
              <a:t>opentraveldata</a:t>
            </a:r>
            <a:r>
              <a:rPr lang="en-US" sz="1600" dirty="0"/>
              <a:t>. Get </a:t>
            </a:r>
            <a:r>
              <a:rPr lang="en-US" sz="1600" dirty="0" smtClean="0"/>
              <a:t>the line with the highest number of engines using sort.</a:t>
            </a:r>
          </a:p>
          <a:p>
            <a:pPr marL="514350" indent="-514350">
              <a:buFont typeface="+mj-lt"/>
              <a:buAutoNum type="arabicPeriod"/>
            </a:pPr>
            <a:endParaRPr lang="en-US" sz="1600" dirty="0"/>
          </a:p>
          <a:p>
            <a:pPr marL="0" indent="0">
              <a:buNone/>
            </a:pPr>
            <a:r>
              <a:rPr lang="en-US" sz="1800" dirty="0" smtClean="0"/>
              <a:t/>
            </a:r>
            <a:br>
              <a:rPr lang="en-US" sz="1800" dirty="0" smtClean="0"/>
            </a:br>
            <a:r>
              <a:rPr lang="en-US" sz="1800" dirty="0" smtClean="0"/>
              <a:t/>
            </a:r>
            <a:br>
              <a:rPr lang="en-US" sz="1800" dirty="0" smtClean="0"/>
            </a:br>
            <a:endParaRPr lang="en-US" altLang="en-US" sz="1800" dirty="0" smtClean="0">
              <a:solidFill>
                <a:srgbClr val="333333"/>
              </a:solidFill>
            </a:endParaRPr>
          </a:p>
          <a:p>
            <a:pPr marL="514350" indent="-514350">
              <a:buFont typeface="+mj-lt"/>
              <a:buAutoNum type="arabicPeriod"/>
            </a:pPr>
            <a:endParaRPr lang="en-US" sz="1600" dirty="0"/>
          </a:p>
          <a:p>
            <a:pPr marL="514350" indent="-514350">
              <a:buFont typeface="+mj-lt"/>
              <a:buAutoNum type="arabicPeriod"/>
            </a:pPr>
            <a:endParaRPr lang="en-US" sz="1600" dirty="0" smtClean="0"/>
          </a:p>
          <a:p>
            <a:pPr marL="971550" lvl="1" indent="-514350">
              <a:buFont typeface="+mj-lt"/>
              <a:buAutoNum type="arabicPeriod"/>
            </a:pPr>
            <a:endParaRPr lang="en-US" sz="1200" dirty="0" smtClean="0"/>
          </a:p>
          <a:p>
            <a:pPr marL="514350" indent="-514350">
              <a:buFont typeface="+mj-lt"/>
              <a:buAutoNum type="arabicPeriod"/>
            </a:pPr>
            <a:endParaRPr lang="en-US" sz="1600" dirty="0"/>
          </a:p>
        </p:txBody>
      </p:sp>
    </p:spTree>
    <p:extLst>
      <p:ext uri="{BB962C8B-B14F-4D97-AF65-F5344CB8AC3E}">
        <p14:creationId xmlns:p14="http://schemas.microsoft.com/office/powerpoint/2010/main" val="8274630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Tools</a:t>
            </a:r>
          </a:p>
        </p:txBody>
      </p:sp>
      <p:sp>
        <p:nvSpPr>
          <p:cNvPr id="3" name="Content Placeholder 2"/>
          <p:cNvSpPr>
            <a:spLocks noGrp="1"/>
          </p:cNvSpPr>
          <p:nvPr>
            <p:ph idx="1"/>
          </p:nvPr>
        </p:nvSpPr>
        <p:spPr>
          <a:xfrm>
            <a:off x="838198" y="2572600"/>
            <a:ext cx="9967175" cy="3948121"/>
          </a:xfrm>
        </p:spPr>
        <p:txBody>
          <a:bodyPr numCol="2">
            <a:normAutofit fontScale="92500" lnSpcReduction="20000"/>
          </a:bodyPr>
          <a:lstStyle/>
          <a:p>
            <a:r>
              <a:rPr lang="en-US" sz="1600" b="1" dirty="0">
                <a:solidFill>
                  <a:srgbClr val="FF0000"/>
                </a:solidFill>
              </a:rPr>
              <a:t>cd</a:t>
            </a:r>
          </a:p>
          <a:p>
            <a:r>
              <a:rPr lang="en-US" sz="1600" b="1" dirty="0" err="1">
                <a:solidFill>
                  <a:srgbClr val="FF0000"/>
                </a:solidFill>
              </a:rPr>
              <a:t>pwd</a:t>
            </a:r>
            <a:endParaRPr lang="en-US" sz="1600" b="1" dirty="0">
              <a:solidFill>
                <a:srgbClr val="FF0000"/>
              </a:solidFill>
            </a:endParaRPr>
          </a:p>
          <a:p>
            <a:r>
              <a:rPr lang="en-US" sz="1600" b="1" dirty="0">
                <a:solidFill>
                  <a:srgbClr val="FF0000"/>
                </a:solidFill>
              </a:rPr>
              <a:t>ls</a:t>
            </a:r>
          </a:p>
          <a:p>
            <a:r>
              <a:rPr lang="en-US" sz="1600" b="1" dirty="0" err="1">
                <a:solidFill>
                  <a:srgbClr val="FF0000"/>
                </a:solidFill>
              </a:rPr>
              <a:t>ll</a:t>
            </a:r>
            <a:endParaRPr lang="en-US" sz="1600" b="1" dirty="0">
              <a:solidFill>
                <a:srgbClr val="FF0000"/>
              </a:solidFill>
            </a:endParaRPr>
          </a:p>
          <a:p>
            <a:r>
              <a:rPr lang="en-US" sz="1600" b="1" dirty="0" err="1" smtClean="0">
                <a:solidFill>
                  <a:srgbClr val="FF0000"/>
                </a:solidFill>
              </a:rPr>
              <a:t>rm</a:t>
            </a:r>
            <a:r>
              <a:rPr lang="en-US" sz="1600" b="1" dirty="0" smtClean="0">
                <a:solidFill>
                  <a:srgbClr val="FF0000"/>
                </a:solidFill>
              </a:rPr>
              <a:t> </a:t>
            </a:r>
            <a:endParaRPr lang="en-US" sz="1600" b="1" dirty="0">
              <a:solidFill>
                <a:srgbClr val="FF0000"/>
              </a:solidFill>
            </a:endParaRPr>
          </a:p>
          <a:p>
            <a:r>
              <a:rPr lang="en-US" sz="1600" b="1" dirty="0" err="1">
                <a:solidFill>
                  <a:srgbClr val="FF0000"/>
                </a:solidFill>
              </a:rPr>
              <a:t>chmod</a:t>
            </a:r>
            <a:r>
              <a:rPr lang="en-US" sz="1600" b="1" dirty="0">
                <a:solidFill>
                  <a:srgbClr val="FF0000"/>
                </a:solidFill>
              </a:rPr>
              <a:t> </a:t>
            </a:r>
            <a:endParaRPr lang="en-US" sz="1600" b="1" dirty="0" smtClean="0">
              <a:solidFill>
                <a:srgbClr val="FF0000"/>
              </a:solidFill>
            </a:endParaRPr>
          </a:p>
          <a:p>
            <a:r>
              <a:rPr lang="en-US" sz="1600" b="1" dirty="0" err="1" smtClean="0">
                <a:solidFill>
                  <a:srgbClr val="FF0000"/>
                </a:solidFill>
              </a:rPr>
              <a:t>mkdir</a:t>
            </a:r>
            <a:r>
              <a:rPr lang="en-US" sz="1600" b="1" dirty="0" smtClean="0">
                <a:solidFill>
                  <a:srgbClr val="FF0000"/>
                </a:solidFill>
              </a:rPr>
              <a:t> </a:t>
            </a:r>
          </a:p>
          <a:p>
            <a:endParaRPr lang="en-US" sz="1600" b="1" dirty="0" smtClean="0">
              <a:solidFill>
                <a:srgbClr val="FF0000"/>
              </a:solidFill>
            </a:endParaRPr>
          </a:p>
          <a:p>
            <a:pPr marL="0" indent="0">
              <a:buNone/>
            </a:pPr>
            <a:endParaRPr lang="en-US" sz="1600" b="1" dirty="0">
              <a:solidFill>
                <a:srgbClr val="FF0000"/>
              </a:solidFill>
            </a:endParaRPr>
          </a:p>
          <a:p>
            <a:r>
              <a:rPr lang="en-US" sz="1600" b="1" dirty="0">
                <a:solidFill>
                  <a:srgbClr val="FF0000"/>
                </a:solidFill>
              </a:rPr>
              <a:t>man </a:t>
            </a:r>
            <a:endParaRPr lang="en-US" sz="1600" b="1" dirty="0" smtClean="0">
              <a:solidFill>
                <a:srgbClr val="FF0000"/>
              </a:solidFill>
            </a:endParaRPr>
          </a:p>
          <a:p>
            <a:endParaRPr lang="en-US" sz="1600" b="1" dirty="0" smtClean="0">
              <a:solidFill>
                <a:srgbClr val="FF0000"/>
              </a:solidFill>
            </a:endParaRPr>
          </a:p>
          <a:p>
            <a:r>
              <a:rPr lang="en-US" sz="1600" b="1" dirty="0" err="1">
                <a:solidFill>
                  <a:srgbClr val="FF0000"/>
                </a:solidFill>
              </a:rPr>
              <a:t>sed</a:t>
            </a:r>
            <a:endParaRPr lang="en-US" sz="1600" b="1" dirty="0">
              <a:solidFill>
                <a:srgbClr val="FF0000"/>
              </a:solidFill>
            </a:endParaRPr>
          </a:p>
          <a:p>
            <a:r>
              <a:rPr lang="en-US" sz="1600" b="1" dirty="0">
                <a:solidFill>
                  <a:srgbClr val="FF0000"/>
                </a:solidFill>
              </a:rPr>
              <a:t>grep</a:t>
            </a:r>
            <a:endParaRPr lang="en-US" sz="1600" b="1" dirty="0" smtClean="0">
              <a:solidFill>
                <a:srgbClr val="FF0000"/>
              </a:solidFill>
            </a:endParaRPr>
          </a:p>
          <a:p>
            <a:endParaRPr lang="en-US" sz="1600" b="1" dirty="0">
              <a:solidFill>
                <a:srgbClr val="FF0000"/>
              </a:solidFill>
            </a:endParaRPr>
          </a:p>
          <a:p>
            <a:r>
              <a:rPr lang="en-US" sz="1600" b="1" dirty="0">
                <a:solidFill>
                  <a:srgbClr val="FF0000"/>
                </a:solidFill>
              </a:rPr>
              <a:t>head </a:t>
            </a:r>
          </a:p>
          <a:p>
            <a:r>
              <a:rPr lang="en-US" sz="1600" b="1" dirty="0">
                <a:solidFill>
                  <a:srgbClr val="FF0000"/>
                </a:solidFill>
              </a:rPr>
              <a:t>echo </a:t>
            </a:r>
          </a:p>
          <a:p>
            <a:r>
              <a:rPr lang="en-US" sz="1600" b="1" dirty="0">
                <a:solidFill>
                  <a:srgbClr val="FF0000"/>
                </a:solidFill>
              </a:rPr>
              <a:t>cat </a:t>
            </a:r>
          </a:p>
          <a:p>
            <a:r>
              <a:rPr lang="en-US" sz="1600" b="1" dirty="0">
                <a:solidFill>
                  <a:srgbClr val="FF0000"/>
                </a:solidFill>
              </a:rPr>
              <a:t>less </a:t>
            </a:r>
          </a:p>
          <a:p>
            <a:r>
              <a:rPr lang="en-US" sz="1600" b="1" dirty="0">
                <a:solidFill>
                  <a:srgbClr val="FF0000"/>
                </a:solidFill>
              </a:rPr>
              <a:t>tail </a:t>
            </a:r>
            <a:endParaRPr lang="en-US" sz="1600" b="1" dirty="0" smtClean="0">
              <a:solidFill>
                <a:srgbClr val="FF0000"/>
              </a:solidFill>
            </a:endParaRPr>
          </a:p>
          <a:p>
            <a:endParaRPr lang="en-US" sz="1600" b="1" dirty="0" smtClean="0">
              <a:solidFill>
                <a:srgbClr val="FF0000"/>
              </a:solidFill>
            </a:endParaRPr>
          </a:p>
          <a:p>
            <a:r>
              <a:rPr lang="en-US" sz="1600" b="1" dirty="0" smtClean="0">
                <a:solidFill>
                  <a:srgbClr val="FF0000"/>
                </a:solidFill>
              </a:rPr>
              <a:t>sort </a:t>
            </a:r>
            <a:endParaRPr lang="en-US" sz="1600" b="1" dirty="0">
              <a:solidFill>
                <a:srgbClr val="FF0000"/>
              </a:solidFill>
            </a:endParaRPr>
          </a:p>
          <a:p>
            <a:r>
              <a:rPr lang="en-US" sz="1600" b="1" dirty="0" err="1">
                <a:solidFill>
                  <a:srgbClr val="FF0000"/>
                </a:solidFill>
              </a:rPr>
              <a:t>uniq</a:t>
            </a:r>
            <a:endParaRPr lang="en-US" sz="1600" b="1" dirty="0">
              <a:solidFill>
                <a:srgbClr val="FF0000"/>
              </a:solidFill>
            </a:endParaRPr>
          </a:p>
          <a:p>
            <a:r>
              <a:rPr lang="en-US" sz="1600" b="1" dirty="0" err="1" smtClean="0">
                <a:solidFill>
                  <a:srgbClr val="FF0000"/>
                </a:solidFill>
              </a:rPr>
              <a:t>wc</a:t>
            </a:r>
            <a:r>
              <a:rPr lang="en-US" sz="1600" b="1" dirty="0" smtClean="0">
                <a:solidFill>
                  <a:srgbClr val="FF0000"/>
                </a:solidFill>
              </a:rPr>
              <a:t> </a:t>
            </a:r>
            <a:endParaRPr lang="en-US" sz="1600" b="1" dirty="0">
              <a:solidFill>
                <a:srgbClr val="FF0000"/>
              </a:solidFill>
            </a:endParaRPr>
          </a:p>
          <a:p>
            <a:endParaRPr lang="en-US" sz="1600" b="1" dirty="0">
              <a:solidFill>
                <a:srgbClr val="FF0000"/>
              </a:solidFill>
            </a:endParaRPr>
          </a:p>
          <a:p>
            <a:endParaRPr lang="en-US" sz="1600" b="1" dirty="0">
              <a:solidFill>
                <a:srgbClr val="FF0000"/>
              </a:solidFill>
            </a:endParaRPr>
          </a:p>
        </p:txBody>
      </p:sp>
      <p:sp>
        <p:nvSpPr>
          <p:cNvPr id="4" name="Right Brace 3"/>
          <p:cNvSpPr/>
          <p:nvPr/>
        </p:nvSpPr>
        <p:spPr>
          <a:xfrm>
            <a:off x="1663908" y="2500877"/>
            <a:ext cx="539646" cy="2053652"/>
          </a:xfrm>
          <a:prstGeom prst="rightBrace">
            <a:avLst>
              <a:gd name="adj1" fmla="val 6111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4"/>
          <p:cNvSpPr/>
          <p:nvPr/>
        </p:nvSpPr>
        <p:spPr>
          <a:xfrm>
            <a:off x="7534811" y="3329143"/>
            <a:ext cx="1823833" cy="369332"/>
          </a:xfrm>
          <a:prstGeom prst="rect">
            <a:avLst/>
          </a:prstGeom>
        </p:spPr>
        <p:txBody>
          <a:bodyPr wrap="none">
            <a:spAutoFit/>
          </a:bodyPr>
          <a:lstStyle/>
          <a:p>
            <a:r>
              <a:rPr lang="en-US" spc="-1" dirty="0">
                <a:uFill>
                  <a:solidFill>
                    <a:srgbClr val="FFFFFF"/>
                  </a:solidFill>
                </a:uFill>
                <a:latin typeface="Arial"/>
              </a:rPr>
              <a:t>Content utilities </a:t>
            </a:r>
            <a:endParaRPr lang="en-US" dirty="0"/>
          </a:p>
        </p:txBody>
      </p:sp>
      <p:sp>
        <p:nvSpPr>
          <p:cNvPr id="10" name="Rectangle 9"/>
          <p:cNvSpPr/>
          <p:nvPr/>
        </p:nvSpPr>
        <p:spPr>
          <a:xfrm>
            <a:off x="2373910" y="3296870"/>
            <a:ext cx="1409040" cy="461665"/>
          </a:xfrm>
          <a:prstGeom prst="rect">
            <a:avLst/>
          </a:prstGeom>
        </p:spPr>
        <p:txBody>
          <a:bodyPr wrap="none">
            <a:spAutoFit/>
          </a:bodyPr>
          <a:lstStyle/>
          <a:p>
            <a:r>
              <a:rPr lang="en-US" spc="-1" dirty="0">
                <a:uFill>
                  <a:solidFill>
                    <a:srgbClr val="FFFFFF"/>
                  </a:solidFill>
                </a:uFill>
                <a:latin typeface="Arial"/>
              </a:rPr>
              <a:t>File utilities</a:t>
            </a:r>
            <a:r>
              <a:rPr lang="en-US" sz="2400" spc="-1" dirty="0">
                <a:uFill>
                  <a:solidFill>
                    <a:srgbClr val="FFFFFF"/>
                  </a:solidFill>
                </a:uFill>
                <a:latin typeface="Arial"/>
              </a:rPr>
              <a:t> </a:t>
            </a:r>
            <a:endParaRPr lang="en-US" dirty="0"/>
          </a:p>
        </p:txBody>
      </p:sp>
      <p:sp>
        <p:nvSpPr>
          <p:cNvPr id="11" name="Rectangle 10"/>
          <p:cNvSpPr/>
          <p:nvPr/>
        </p:nvSpPr>
        <p:spPr>
          <a:xfrm>
            <a:off x="2271318" y="5040499"/>
            <a:ext cx="1511632" cy="461665"/>
          </a:xfrm>
          <a:prstGeom prst="rect">
            <a:avLst/>
          </a:prstGeom>
        </p:spPr>
        <p:txBody>
          <a:bodyPr wrap="none">
            <a:spAutoFit/>
          </a:bodyPr>
          <a:lstStyle/>
          <a:p>
            <a:r>
              <a:rPr lang="en-US" spc="-1" dirty="0" smtClean="0">
                <a:uFill>
                  <a:solidFill>
                    <a:srgbClr val="FFFFFF"/>
                  </a:solidFill>
                </a:uFill>
                <a:latin typeface="Arial"/>
              </a:rPr>
              <a:t>Help utilities</a:t>
            </a:r>
            <a:r>
              <a:rPr lang="en-US" sz="2400" spc="-1" dirty="0" smtClean="0">
                <a:uFill>
                  <a:solidFill>
                    <a:srgbClr val="FFFFFF"/>
                  </a:solidFill>
                </a:uFill>
                <a:latin typeface="Arial"/>
              </a:rPr>
              <a:t> </a:t>
            </a:r>
            <a:endParaRPr lang="en-US" dirty="0"/>
          </a:p>
        </p:txBody>
      </p:sp>
      <p:sp>
        <p:nvSpPr>
          <p:cNvPr id="12" name="Rectangle 11"/>
          <p:cNvSpPr/>
          <p:nvPr/>
        </p:nvSpPr>
        <p:spPr>
          <a:xfrm>
            <a:off x="7534811" y="4902001"/>
            <a:ext cx="2298065" cy="369332"/>
          </a:xfrm>
          <a:prstGeom prst="rect">
            <a:avLst/>
          </a:prstGeom>
        </p:spPr>
        <p:txBody>
          <a:bodyPr wrap="none">
            <a:spAutoFit/>
          </a:bodyPr>
          <a:lstStyle/>
          <a:p>
            <a:pPr algn="ctr">
              <a:lnSpc>
                <a:spcPct val="100000"/>
              </a:lnSpc>
            </a:pPr>
            <a:r>
              <a:rPr lang="en-US" spc="-1" dirty="0">
                <a:uFill>
                  <a:solidFill>
                    <a:srgbClr val="FFFFFF"/>
                  </a:solidFill>
                </a:uFill>
                <a:latin typeface="Arial"/>
              </a:rPr>
              <a:t>Sorting and counting</a:t>
            </a:r>
            <a:endParaRPr lang="en-US" dirty="0"/>
          </a:p>
        </p:txBody>
      </p:sp>
      <p:sp>
        <p:nvSpPr>
          <p:cNvPr id="13" name="Rectangle 12"/>
          <p:cNvSpPr/>
          <p:nvPr/>
        </p:nvSpPr>
        <p:spPr>
          <a:xfrm>
            <a:off x="2203554" y="5817237"/>
            <a:ext cx="2579681" cy="369332"/>
          </a:xfrm>
          <a:prstGeom prst="rect">
            <a:avLst/>
          </a:prstGeom>
        </p:spPr>
        <p:txBody>
          <a:bodyPr wrap="none">
            <a:spAutoFit/>
          </a:bodyPr>
          <a:lstStyle/>
          <a:p>
            <a:pPr algn="ctr">
              <a:lnSpc>
                <a:spcPct val="100000"/>
              </a:lnSpc>
            </a:pPr>
            <a:r>
              <a:rPr lang="en-US" spc="-1" dirty="0">
                <a:uFill>
                  <a:solidFill>
                    <a:srgbClr val="FFFFFF"/>
                  </a:solidFill>
                </a:uFill>
                <a:latin typeface="Arial"/>
              </a:rPr>
              <a:t>Processing and filtering</a:t>
            </a:r>
            <a:endParaRPr lang="en-US" dirty="0"/>
          </a:p>
        </p:txBody>
      </p:sp>
      <p:sp>
        <p:nvSpPr>
          <p:cNvPr id="14" name="Right Brace 13"/>
          <p:cNvSpPr/>
          <p:nvPr/>
        </p:nvSpPr>
        <p:spPr>
          <a:xfrm>
            <a:off x="6463259" y="2788169"/>
            <a:ext cx="539646" cy="1439057"/>
          </a:xfrm>
          <a:prstGeom prst="rightBrace">
            <a:avLst>
              <a:gd name="adj1" fmla="val 6111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a:off x="6463259" y="4579351"/>
            <a:ext cx="539646" cy="922814"/>
          </a:xfrm>
          <a:prstGeom prst="rightBrace">
            <a:avLst>
              <a:gd name="adj1" fmla="val 266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a:off x="1474552" y="5062863"/>
            <a:ext cx="539646" cy="416939"/>
          </a:xfrm>
          <a:prstGeom prst="rightBrace">
            <a:avLst>
              <a:gd name="adj1" fmla="val 0"/>
              <a:gd name="adj2" fmla="val 471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p:cNvSpPr/>
          <p:nvPr/>
        </p:nvSpPr>
        <p:spPr>
          <a:xfrm>
            <a:off x="1474552" y="5673973"/>
            <a:ext cx="539646" cy="681081"/>
          </a:xfrm>
          <a:prstGeom prst="rightBrace">
            <a:avLst>
              <a:gd name="adj1" fmla="val 20233"/>
              <a:gd name="adj2" fmla="val 471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iley Face 6"/>
          <p:cNvSpPr/>
          <p:nvPr/>
        </p:nvSpPr>
        <p:spPr>
          <a:xfrm>
            <a:off x="817278" y="2776059"/>
            <a:ext cx="1386276" cy="146327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miley Face 16"/>
          <p:cNvSpPr/>
          <p:nvPr/>
        </p:nvSpPr>
        <p:spPr>
          <a:xfrm>
            <a:off x="1082432" y="4902001"/>
            <a:ext cx="784237" cy="6627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miley Face 17"/>
          <p:cNvSpPr/>
          <p:nvPr/>
        </p:nvSpPr>
        <p:spPr>
          <a:xfrm>
            <a:off x="5566736" y="2754797"/>
            <a:ext cx="1386276" cy="146327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miley Face 19"/>
          <p:cNvSpPr/>
          <p:nvPr/>
        </p:nvSpPr>
        <p:spPr>
          <a:xfrm>
            <a:off x="5706631" y="4442795"/>
            <a:ext cx="1212815" cy="109219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71981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expressions</a:t>
            </a:r>
          </a:p>
        </p:txBody>
      </p:sp>
      <p:sp>
        <p:nvSpPr>
          <p:cNvPr id="3" name="Content Placeholder 2"/>
          <p:cNvSpPr>
            <a:spLocks noGrp="1"/>
          </p:cNvSpPr>
          <p:nvPr>
            <p:ph idx="1"/>
          </p:nvPr>
        </p:nvSpPr>
        <p:spPr>
          <a:xfrm>
            <a:off x="838199" y="1825624"/>
            <a:ext cx="10828867" cy="6388985"/>
          </a:xfrm>
        </p:spPr>
        <p:txBody>
          <a:bodyPr>
            <a:noAutofit/>
          </a:bodyPr>
          <a:lstStyle/>
          <a:p>
            <a:r>
              <a:rPr lang="en-US" sz="1800" dirty="0" smtClean="0"/>
              <a:t>A </a:t>
            </a:r>
            <a:r>
              <a:rPr lang="en-US" sz="1800" dirty="0"/>
              <a:t>regular expression is a pattern that describes a set of strings.  </a:t>
            </a:r>
          </a:p>
          <a:p>
            <a:r>
              <a:rPr lang="en-US" sz="1800" dirty="0" smtClean="0"/>
              <a:t>They are </a:t>
            </a:r>
            <a:r>
              <a:rPr lang="en-US" sz="1800" dirty="0"/>
              <a:t>constructed analogously  to  arithmetic  expressions,  by  using various operators to combine smaller expressions</a:t>
            </a:r>
            <a:r>
              <a:rPr lang="en-US" sz="1800" dirty="0" smtClean="0"/>
              <a:t>.</a:t>
            </a:r>
          </a:p>
          <a:p>
            <a:r>
              <a:rPr lang="en-US" sz="1800" dirty="0"/>
              <a:t>Can be used with grep, less, </a:t>
            </a:r>
            <a:r>
              <a:rPr lang="en-US" sz="1800" dirty="0" err="1" smtClean="0"/>
              <a:t>sed</a:t>
            </a:r>
            <a:r>
              <a:rPr lang="en-US" sz="1800" dirty="0" smtClean="0"/>
              <a:t>, and </a:t>
            </a:r>
            <a:r>
              <a:rPr lang="en-US" sz="1800" dirty="0"/>
              <a:t>many other utilities, including your favorite text </a:t>
            </a:r>
            <a:r>
              <a:rPr lang="en-US" sz="1800" dirty="0" smtClean="0"/>
              <a:t>editor</a:t>
            </a:r>
          </a:p>
          <a:p>
            <a:r>
              <a:rPr lang="en-US" sz="1800" dirty="0"/>
              <a:t>Character classes</a:t>
            </a:r>
          </a:p>
          <a:p>
            <a:pPr lvl="1"/>
            <a:r>
              <a:rPr lang="en-US" sz="1600" b="1" dirty="0" smtClean="0"/>
              <a:t> </a:t>
            </a:r>
            <a:r>
              <a:rPr lang="en-US" sz="1600" b="1" dirty="0" smtClean="0">
                <a:solidFill>
                  <a:srgbClr val="FF0000"/>
                </a:solidFill>
              </a:rPr>
              <a:t>.</a:t>
            </a:r>
            <a:r>
              <a:rPr lang="en-US" sz="1400" dirty="0"/>
              <a:t>	any character except newline</a:t>
            </a:r>
          </a:p>
          <a:p>
            <a:pPr lvl="1"/>
            <a:r>
              <a:rPr lang="en-US" sz="1400" dirty="0" smtClean="0"/>
              <a:t> </a:t>
            </a:r>
            <a:r>
              <a:rPr lang="en-US" sz="1400" b="1" dirty="0" smtClean="0">
                <a:solidFill>
                  <a:srgbClr val="FF0000"/>
                </a:solidFill>
              </a:rPr>
              <a:t>\w \d \s</a:t>
            </a:r>
            <a:r>
              <a:rPr lang="en-US" sz="1400" dirty="0"/>
              <a:t>	word, digit, whitespace</a:t>
            </a:r>
          </a:p>
          <a:p>
            <a:pPr lvl="1"/>
            <a:r>
              <a:rPr lang="en-US" sz="1400" b="1" dirty="0" smtClean="0"/>
              <a:t> </a:t>
            </a:r>
            <a:r>
              <a:rPr lang="en-US" sz="1400" b="1" dirty="0" smtClean="0">
                <a:solidFill>
                  <a:srgbClr val="FF0000"/>
                </a:solidFill>
              </a:rPr>
              <a:t>\W </a:t>
            </a:r>
            <a:r>
              <a:rPr lang="en-US" sz="1400" b="1" dirty="0">
                <a:solidFill>
                  <a:srgbClr val="FF0000"/>
                </a:solidFill>
              </a:rPr>
              <a:t>\D \S</a:t>
            </a:r>
            <a:r>
              <a:rPr lang="en-US" sz="1400" dirty="0"/>
              <a:t>	not word, digit, whitespace</a:t>
            </a:r>
          </a:p>
          <a:p>
            <a:pPr lvl="1"/>
            <a:r>
              <a:rPr lang="en-US" sz="1400" dirty="0" smtClean="0"/>
              <a:t> </a:t>
            </a:r>
            <a:r>
              <a:rPr lang="en-US" sz="1400" b="1" dirty="0" smtClean="0">
                <a:solidFill>
                  <a:srgbClr val="FF0000"/>
                </a:solidFill>
              </a:rPr>
              <a:t>[</a:t>
            </a:r>
            <a:r>
              <a:rPr lang="en-US" sz="1400" b="1" dirty="0" err="1">
                <a:solidFill>
                  <a:srgbClr val="FF0000"/>
                </a:solidFill>
              </a:rPr>
              <a:t>abc</a:t>
            </a:r>
            <a:r>
              <a:rPr lang="en-US" sz="1400" b="1" dirty="0">
                <a:solidFill>
                  <a:srgbClr val="FF0000"/>
                </a:solidFill>
              </a:rPr>
              <a:t>]</a:t>
            </a:r>
            <a:r>
              <a:rPr lang="en-US" sz="1400" dirty="0"/>
              <a:t>	any of a, b, or c</a:t>
            </a:r>
          </a:p>
          <a:p>
            <a:pPr lvl="1"/>
            <a:r>
              <a:rPr lang="en-US" sz="1400" dirty="0" smtClean="0"/>
              <a:t> </a:t>
            </a:r>
            <a:r>
              <a:rPr lang="en-US" sz="1400" b="1" dirty="0" smtClean="0">
                <a:solidFill>
                  <a:srgbClr val="FF0000"/>
                </a:solidFill>
              </a:rPr>
              <a:t>[^</a:t>
            </a:r>
            <a:r>
              <a:rPr lang="en-US" sz="1400" b="1" dirty="0" err="1">
                <a:solidFill>
                  <a:srgbClr val="FF0000"/>
                </a:solidFill>
              </a:rPr>
              <a:t>abc</a:t>
            </a:r>
            <a:r>
              <a:rPr lang="en-US" sz="1400" b="1" dirty="0">
                <a:solidFill>
                  <a:srgbClr val="FF0000"/>
                </a:solidFill>
              </a:rPr>
              <a:t>]</a:t>
            </a:r>
            <a:r>
              <a:rPr lang="en-US" sz="1400" dirty="0"/>
              <a:t>	not a, b, or c</a:t>
            </a:r>
          </a:p>
          <a:p>
            <a:pPr lvl="1"/>
            <a:r>
              <a:rPr lang="en-US" sz="1400" dirty="0" smtClean="0"/>
              <a:t> </a:t>
            </a:r>
            <a:r>
              <a:rPr lang="en-US" sz="1400" b="1" dirty="0" smtClean="0">
                <a:solidFill>
                  <a:srgbClr val="FF0000"/>
                </a:solidFill>
              </a:rPr>
              <a:t>[</a:t>
            </a:r>
            <a:r>
              <a:rPr lang="en-US" sz="1400" b="1" dirty="0">
                <a:solidFill>
                  <a:srgbClr val="FF0000"/>
                </a:solidFill>
              </a:rPr>
              <a:t>a-g]</a:t>
            </a:r>
            <a:r>
              <a:rPr lang="en-US" sz="1400" dirty="0"/>
              <a:t>	character between a &amp; </a:t>
            </a:r>
            <a:r>
              <a:rPr lang="en-US" sz="1400" dirty="0" smtClean="0"/>
              <a:t>g</a:t>
            </a:r>
          </a:p>
          <a:p>
            <a:r>
              <a:rPr lang="en-US" sz="1800" dirty="0"/>
              <a:t> Anchoring:  </a:t>
            </a:r>
            <a:endParaRPr lang="en-US" sz="1800" dirty="0" smtClean="0"/>
          </a:p>
          <a:p>
            <a:pPr lvl="1"/>
            <a:r>
              <a:rPr lang="en-US" sz="1400" dirty="0" smtClean="0"/>
              <a:t> </a:t>
            </a:r>
            <a:r>
              <a:rPr lang="en-US" sz="1400" b="1" dirty="0" smtClean="0">
                <a:solidFill>
                  <a:srgbClr val="FF0000"/>
                </a:solidFill>
              </a:rPr>
              <a:t>^</a:t>
            </a:r>
            <a:r>
              <a:rPr lang="en-US" sz="1400" dirty="0" smtClean="0"/>
              <a:t> :</a:t>
            </a:r>
            <a:r>
              <a:rPr lang="en-US" sz="1400" dirty="0"/>
              <a:t> </a:t>
            </a:r>
            <a:r>
              <a:rPr lang="en-US" sz="1400" dirty="0" smtClean="0"/>
              <a:t> caret;   matches the beginning of line </a:t>
            </a:r>
          </a:p>
          <a:p>
            <a:pPr lvl="1"/>
            <a:r>
              <a:rPr lang="en-US" sz="1400" dirty="0" smtClean="0"/>
              <a:t> </a:t>
            </a:r>
            <a:r>
              <a:rPr lang="en-US" sz="1400" b="1" dirty="0" smtClean="0">
                <a:solidFill>
                  <a:srgbClr val="FF0000"/>
                </a:solidFill>
              </a:rPr>
              <a:t>$</a:t>
            </a:r>
            <a:r>
              <a:rPr lang="en-US" sz="1400" dirty="0" smtClean="0"/>
              <a:t>:  matches the end </a:t>
            </a:r>
            <a:r>
              <a:rPr lang="en-US" sz="1400" dirty="0"/>
              <a:t>of a line</a:t>
            </a:r>
            <a:r>
              <a:rPr lang="en-US" sz="1400" dirty="0" smtClean="0"/>
              <a:t>.</a:t>
            </a:r>
          </a:p>
          <a:p>
            <a:pPr lvl="1"/>
            <a:r>
              <a:rPr lang="en-US" sz="1400" dirty="0" smtClean="0"/>
              <a:t> </a:t>
            </a:r>
            <a:r>
              <a:rPr lang="en-US" sz="1400" b="1" dirty="0" smtClean="0">
                <a:solidFill>
                  <a:srgbClr val="FF0000"/>
                </a:solidFill>
              </a:rPr>
              <a:t>b</a:t>
            </a:r>
            <a:r>
              <a:rPr lang="en-US" sz="1400" dirty="0" smtClean="0"/>
              <a:t> : word boundary </a:t>
            </a:r>
          </a:p>
          <a:p>
            <a:pPr lvl="1"/>
            <a:r>
              <a:rPr lang="en-US" sz="1400" b="1" dirty="0" smtClean="0"/>
              <a:t> </a:t>
            </a:r>
            <a:r>
              <a:rPr lang="en-US" sz="1400" b="1" dirty="0" smtClean="0">
                <a:solidFill>
                  <a:srgbClr val="FF0000"/>
                </a:solidFill>
              </a:rPr>
              <a:t>\&lt;</a:t>
            </a:r>
            <a:r>
              <a:rPr lang="en-US" sz="1400" dirty="0" smtClean="0"/>
              <a:t> </a:t>
            </a:r>
            <a:r>
              <a:rPr lang="en-US" sz="1400" dirty="0"/>
              <a:t>and </a:t>
            </a:r>
            <a:r>
              <a:rPr lang="en-US" sz="1400" b="1" dirty="0">
                <a:solidFill>
                  <a:srgbClr val="FF0000"/>
                </a:solidFill>
              </a:rPr>
              <a:t>\&gt;</a:t>
            </a:r>
            <a:r>
              <a:rPr lang="en-US" sz="1400" dirty="0"/>
              <a:t> respectively match the empty string at the beginning and end of a word</a:t>
            </a:r>
          </a:p>
          <a:p>
            <a:endParaRPr lang="en-US" sz="1800" dirty="0"/>
          </a:p>
          <a:p>
            <a:pPr lvl="1"/>
            <a:endParaRPr lang="en-US" sz="1400" dirty="0"/>
          </a:p>
          <a:p>
            <a:pPr lvl="1"/>
            <a:endParaRPr lang="en-US" sz="1400" dirty="0" smtClean="0"/>
          </a:p>
          <a:p>
            <a:endParaRPr lang="en-US" sz="1800" dirty="0" smtClean="0"/>
          </a:p>
          <a:p>
            <a:endParaRPr lang="en-US" sz="1800" dirty="0"/>
          </a:p>
          <a:p>
            <a:pPr lvl="2"/>
            <a:endParaRPr lang="en-US" sz="1000" dirty="0"/>
          </a:p>
          <a:p>
            <a:endParaRPr lang="en-US" sz="1400" dirty="0"/>
          </a:p>
          <a:p>
            <a:pPr lvl="1"/>
            <a:endParaRPr lang="en-US" sz="1400" dirty="0" smtClean="0"/>
          </a:p>
          <a:p>
            <a:endParaRPr lang="en-US" sz="1800" dirty="0"/>
          </a:p>
          <a:p>
            <a:endParaRPr lang="en-US" sz="1800" dirty="0" smtClean="0"/>
          </a:p>
          <a:p>
            <a:endParaRPr lang="en-US" sz="1800" dirty="0" smtClean="0"/>
          </a:p>
          <a:p>
            <a:pPr lvl="1"/>
            <a:endParaRPr lang="en-US" sz="1400" dirty="0" smtClean="0"/>
          </a:p>
          <a:p>
            <a:endParaRPr lang="en-US" sz="1800" dirty="0"/>
          </a:p>
          <a:p>
            <a:pPr lvl="1"/>
            <a:endParaRPr lang="en-US" dirty="0"/>
          </a:p>
          <a:p>
            <a:endParaRPr lang="en-US" dirty="0"/>
          </a:p>
        </p:txBody>
      </p:sp>
    </p:spTree>
    <p:extLst>
      <p:ext uri="{BB962C8B-B14F-4D97-AF65-F5344CB8AC3E}">
        <p14:creationId xmlns:p14="http://schemas.microsoft.com/office/powerpoint/2010/main" val="3837462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expressions</a:t>
            </a:r>
          </a:p>
        </p:txBody>
      </p:sp>
      <p:sp>
        <p:nvSpPr>
          <p:cNvPr id="3" name="Content Placeholder 2"/>
          <p:cNvSpPr>
            <a:spLocks noGrp="1"/>
          </p:cNvSpPr>
          <p:nvPr>
            <p:ph idx="1"/>
          </p:nvPr>
        </p:nvSpPr>
        <p:spPr>
          <a:xfrm>
            <a:off x="838199" y="1825624"/>
            <a:ext cx="10828867" cy="6388985"/>
          </a:xfrm>
        </p:spPr>
        <p:txBody>
          <a:bodyPr>
            <a:noAutofit/>
          </a:bodyPr>
          <a:lstStyle/>
          <a:p>
            <a:r>
              <a:rPr lang="en-US" sz="1800" dirty="0" smtClean="0"/>
              <a:t>A regular expression may be followed by one of several repetition operators:</a:t>
            </a:r>
          </a:p>
          <a:p>
            <a:pPr lvl="1"/>
            <a:r>
              <a:rPr lang="en-US" sz="1400" dirty="0" smtClean="0"/>
              <a:t> </a:t>
            </a:r>
            <a:r>
              <a:rPr lang="en-US" sz="1400" b="1" dirty="0" smtClean="0">
                <a:solidFill>
                  <a:srgbClr val="FF0000"/>
                </a:solidFill>
              </a:rPr>
              <a:t>? </a:t>
            </a:r>
            <a:r>
              <a:rPr lang="en-US" sz="1400" dirty="0" smtClean="0"/>
              <a:t>     The preceding item is optional and matched at most once. 		</a:t>
            </a:r>
          </a:p>
          <a:p>
            <a:pPr lvl="1"/>
            <a:r>
              <a:rPr lang="en-US" sz="1400" dirty="0" smtClean="0"/>
              <a:t> </a:t>
            </a:r>
            <a:r>
              <a:rPr lang="en-US" sz="1400" b="1" dirty="0" smtClean="0">
                <a:solidFill>
                  <a:srgbClr val="FF0000"/>
                </a:solidFill>
              </a:rPr>
              <a:t>*</a:t>
            </a:r>
            <a:r>
              <a:rPr lang="en-US" sz="1400" dirty="0" smtClean="0"/>
              <a:t>      zero or more </a:t>
            </a:r>
            <a:r>
              <a:rPr lang="en-US" sz="1400" dirty="0" err="1" smtClean="0"/>
              <a:t>ocurrences</a:t>
            </a:r>
            <a:r>
              <a:rPr lang="en-US" sz="1400" dirty="0" smtClean="0"/>
              <a:t>.</a:t>
            </a:r>
          </a:p>
          <a:p>
            <a:pPr lvl="1"/>
            <a:r>
              <a:rPr lang="en-US" sz="1400" dirty="0" smtClean="0"/>
              <a:t> </a:t>
            </a:r>
            <a:r>
              <a:rPr lang="en-US" sz="1400" b="1" dirty="0" smtClean="0">
                <a:solidFill>
                  <a:srgbClr val="FF0000"/>
                </a:solidFill>
              </a:rPr>
              <a:t>+</a:t>
            </a:r>
            <a:r>
              <a:rPr lang="en-US" sz="1400" dirty="0" smtClean="0"/>
              <a:t>      one or more </a:t>
            </a:r>
            <a:r>
              <a:rPr lang="en-US" sz="1400" dirty="0" err="1" smtClean="0"/>
              <a:t>ocurrences</a:t>
            </a:r>
            <a:r>
              <a:rPr lang="en-US" sz="1400" dirty="0" smtClean="0"/>
              <a:t>.</a:t>
            </a:r>
          </a:p>
          <a:p>
            <a:pPr lvl="1"/>
            <a:r>
              <a:rPr lang="en-US" sz="1400" b="1" dirty="0" smtClean="0"/>
              <a:t> </a:t>
            </a:r>
            <a:r>
              <a:rPr lang="en-US" sz="1400" b="1" dirty="0" smtClean="0">
                <a:solidFill>
                  <a:srgbClr val="FF0000"/>
                </a:solidFill>
              </a:rPr>
              <a:t>{n}</a:t>
            </a:r>
            <a:r>
              <a:rPr lang="en-US" sz="1400" dirty="0" smtClean="0"/>
              <a:t>  n number of </a:t>
            </a:r>
            <a:r>
              <a:rPr lang="en-US" sz="1400" dirty="0" err="1" smtClean="0"/>
              <a:t>ocurrences</a:t>
            </a:r>
            <a:r>
              <a:rPr lang="en-US" sz="1400" dirty="0" smtClean="0"/>
              <a:t>.</a:t>
            </a:r>
            <a:r>
              <a:rPr lang="en-US" sz="1400" dirty="0"/>
              <a:t> </a:t>
            </a:r>
            <a:r>
              <a:rPr lang="en-US" sz="1400" dirty="0" smtClean="0"/>
              <a:t> 		</a:t>
            </a:r>
          </a:p>
          <a:p>
            <a:pPr lvl="1"/>
            <a:r>
              <a:rPr lang="en-US" sz="1400" dirty="0" smtClean="0"/>
              <a:t> </a:t>
            </a:r>
            <a:r>
              <a:rPr lang="en-US" sz="1400" b="1" dirty="0" smtClean="0">
                <a:solidFill>
                  <a:srgbClr val="FF0000"/>
                </a:solidFill>
              </a:rPr>
              <a:t>{n,}</a:t>
            </a:r>
            <a:r>
              <a:rPr lang="en-US" sz="1400" dirty="0" smtClean="0"/>
              <a:t> min number of </a:t>
            </a:r>
            <a:r>
              <a:rPr lang="en-US" sz="1400" dirty="0" err="1" smtClean="0"/>
              <a:t>ocurrences</a:t>
            </a:r>
            <a:r>
              <a:rPr lang="en-US" sz="1400" dirty="0" smtClean="0"/>
              <a:t>.</a:t>
            </a:r>
          </a:p>
          <a:p>
            <a:pPr lvl="1"/>
            <a:r>
              <a:rPr lang="en-US" sz="1400" dirty="0" smtClean="0"/>
              <a:t> </a:t>
            </a:r>
            <a:r>
              <a:rPr lang="en-US" sz="1400" b="1" dirty="0" smtClean="0">
                <a:solidFill>
                  <a:srgbClr val="FF0000"/>
                </a:solidFill>
              </a:rPr>
              <a:t>{,m}</a:t>
            </a:r>
            <a:r>
              <a:rPr lang="en-US" sz="1400" dirty="0" smtClean="0"/>
              <a:t>   max number of </a:t>
            </a:r>
            <a:r>
              <a:rPr lang="en-US" sz="1400" dirty="0" err="1" smtClean="0"/>
              <a:t>ocurrences</a:t>
            </a:r>
            <a:r>
              <a:rPr lang="en-US" sz="1400" dirty="0" smtClean="0"/>
              <a:t>. </a:t>
            </a:r>
          </a:p>
          <a:p>
            <a:pPr lvl="1"/>
            <a:r>
              <a:rPr lang="en-US" sz="1400" dirty="0" smtClean="0"/>
              <a:t> </a:t>
            </a:r>
            <a:r>
              <a:rPr lang="en-US" sz="1400" b="1" dirty="0" smtClean="0">
                <a:solidFill>
                  <a:srgbClr val="FF0000"/>
                </a:solidFill>
              </a:rPr>
              <a:t>{</a:t>
            </a:r>
            <a:r>
              <a:rPr lang="en-US" sz="1400" b="1" dirty="0" err="1" smtClean="0">
                <a:solidFill>
                  <a:srgbClr val="FF0000"/>
                </a:solidFill>
              </a:rPr>
              <a:t>n,m</a:t>
            </a:r>
            <a:r>
              <a:rPr lang="en-US" sz="1400" b="1" dirty="0" smtClean="0">
                <a:solidFill>
                  <a:srgbClr val="FF0000"/>
                </a:solidFill>
              </a:rPr>
              <a:t>} </a:t>
            </a:r>
            <a:r>
              <a:rPr lang="en-US" sz="1400" dirty="0" smtClean="0"/>
              <a:t> min- max number of </a:t>
            </a:r>
            <a:r>
              <a:rPr lang="en-US" sz="1400" dirty="0" err="1" smtClean="0"/>
              <a:t>ocurrences</a:t>
            </a:r>
            <a:r>
              <a:rPr lang="en-US" sz="1400" dirty="0" smtClean="0"/>
              <a:t>		</a:t>
            </a:r>
          </a:p>
          <a:p>
            <a:pPr lvl="1"/>
            <a:r>
              <a:rPr lang="en-US" sz="1400" dirty="0" smtClean="0"/>
              <a:t> </a:t>
            </a:r>
            <a:r>
              <a:rPr lang="en-US" sz="1400" dirty="0" err="1" smtClean="0"/>
              <a:t>ab</a:t>
            </a:r>
            <a:r>
              <a:rPr lang="en-US" sz="1400" b="1" dirty="0" err="1" smtClean="0">
                <a:solidFill>
                  <a:srgbClr val="FF0000"/>
                </a:solidFill>
              </a:rPr>
              <a:t>|</a:t>
            </a:r>
            <a:r>
              <a:rPr lang="en-US" sz="1400" dirty="0" err="1" smtClean="0"/>
              <a:t>cd</a:t>
            </a:r>
            <a:r>
              <a:rPr lang="en-US" sz="1400" dirty="0" smtClean="0"/>
              <a:t>   match </a:t>
            </a:r>
            <a:r>
              <a:rPr lang="en-US" sz="1400" dirty="0"/>
              <a:t>ab or </a:t>
            </a:r>
            <a:r>
              <a:rPr lang="en-US" sz="1400" dirty="0" smtClean="0"/>
              <a:t>cd</a:t>
            </a:r>
          </a:p>
          <a:p>
            <a:pPr lvl="1"/>
            <a:endParaRPr lang="en-US" sz="1400" dirty="0"/>
          </a:p>
          <a:p>
            <a:pPr lvl="1"/>
            <a:endParaRPr lang="en-US" sz="1400" dirty="0" smtClean="0"/>
          </a:p>
          <a:p>
            <a:r>
              <a:rPr lang="en-US" sz="1800" dirty="0"/>
              <a:t>Escaped </a:t>
            </a:r>
            <a:r>
              <a:rPr lang="en-US" sz="1800" dirty="0" smtClean="0"/>
              <a:t>special characters</a:t>
            </a:r>
            <a:endParaRPr lang="en-US" sz="1800" dirty="0"/>
          </a:p>
          <a:p>
            <a:pPr lvl="1"/>
            <a:r>
              <a:rPr lang="en-US" sz="1400" dirty="0" smtClean="0"/>
              <a:t> </a:t>
            </a:r>
            <a:r>
              <a:rPr lang="en-US" sz="1400" b="1" dirty="0" smtClean="0">
                <a:solidFill>
                  <a:srgbClr val="FF0000"/>
                </a:solidFill>
              </a:rPr>
              <a:t>\. </a:t>
            </a:r>
            <a:r>
              <a:rPr lang="en-US" sz="1400" b="1" dirty="0">
                <a:solidFill>
                  <a:srgbClr val="FF0000"/>
                </a:solidFill>
              </a:rPr>
              <a:t>\* \\</a:t>
            </a:r>
            <a:r>
              <a:rPr lang="en-US" sz="1400" dirty="0"/>
              <a:t>	escaped special characters</a:t>
            </a:r>
          </a:p>
          <a:p>
            <a:pPr lvl="1"/>
            <a:r>
              <a:rPr lang="en-US" sz="1400" dirty="0" smtClean="0"/>
              <a:t> </a:t>
            </a:r>
            <a:r>
              <a:rPr lang="en-US" sz="1400" b="1" dirty="0" smtClean="0">
                <a:solidFill>
                  <a:srgbClr val="FF0000"/>
                </a:solidFill>
              </a:rPr>
              <a:t>\</a:t>
            </a:r>
            <a:r>
              <a:rPr lang="en-US" sz="1400" b="1" dirty="0">
                <a:solidFill>
                  <a:srgbClr val="FF0000"/>
                </a:solidFill>
              </a:rPr>
              <a:t>t \n \</a:t>
            </a:r>
            <a:r>
              <a:rPr lang="en-US" sz="1400" b="1" dirty="0" smtClean="0">
                <a:solidFill>
                  <a:srgbClr val="FF0000"/>
                </a:solidFill>
              </a:rPr>
              <a:t>r</a:t>
            </a:r>
            <a:r>
              <a:rPr lang="en-US" sz="1400" dirty="0"/>
              <a:t>	tab, linefeed, carriage </a:t>
            </a:r>
            <a:r>
              <a:rPr lang="en-US" sz="1400" dirty="0" smtClean="0"/>
              <a:t>return</a:t>
            </a:r>
          </a:p>
          <a:p>
            <a:pPr marL="0" indent="0">
              <a:buNone/>
            </a:pPr>
            <a:endParaRPr lang="en-US" sz="1800" dirty="0" smtClean="0"/>
          </a:p>
          <a:p>
            <a:pPr marL="0" indent="0">
              <a:buNone/>
            </a:pPr>
            <a:endParaRPr lang="en-US" sz="2200" dirty="0" smtClean="0"/>
          </a:p>
          <a:p>
            <a:endParaRPr lang="en-US" sz="1800" dirty="0"/>
          </a:p>
          <a:p>
            <a:pPr lvl="2"/>
            <a:endParaRPr lang="en-US" sz="1000" dirty="0"/>
          </a:p>
          <a:p>
            <a:endParaRPr lang="en-US" sz="1400" dirty="0"/>
          </a:p>
          <a:p>
            <a:pPr lvl="1"/>
            <a:endParaRPr lang="en-US" sz="1400" dirty="0" smtClean="0"/>
          </a:p>
          <a:p>
            <a:endParaRPr lang="en-US" sz="1800" dirty="0"/>
          </a:p>
          <a:p>
            <a:endParaRPr lang="en-US" sz="1800" dirty="0" smtClean="0"/>
          </a:p>
          <a:p>
            <a:endParaRPr lang="en-US" sz="1800" dirty="0" smtClean="0"/>
          </a:p>
          <a:p>
            <a:pPr lvl="1"/>
            <a:endParaRPr lang="en-US" sz="1400" dirty="0" smtClean="0"/>
          </a:p>
          <a:p>
            <a:endParaRPr lang="en-US" sz="1800" dirty="0"/>
          </a:p>
          <a:p>
            <a:pPr lvl="1"/>
            <a:endParaRPr lang="en-US" dirty="0"/>
          </a:p>
          <a:p>
            <a:endParaRPr lang="en-US" dirty="0"/>
          </a:p>
        </p:txBody>
      </p:sp>
    </p:spTree>
    <p:extLst>
      <p:ext uri="{BB962C8B-B14F-4D97-AF65-F5344CB8AC3E}">
        <p14:creationId xmlns:p14="http://schemas.microsoft.com/office/powerpoint/2010/main" val="41901188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a:t>
            </a:r>
            <a:r>
              <a:rPr lang="en-US" dirty="0" smtClean="0"/>
              <a:t>expressions Practicing</a:t>
            </a:r>
            <a:endParaRPr lang="en-US" dirty="0"/>
          </a:p>
        </p:txBody>
      </p:sp>
      <p:sp>
        <p:nvSpPr>
          <p:cNvPr id="4" name="Content Placeholder 3"/>
          <p:cNvSpPr>
            <a:spLocks noGrp="1"/>
          </p:cNvSpPr>
          <p:nvPr>
            <p:ph idx="1"/>
          </p:nvPr>
        </p:nvSpPr>
        <p:spPr/>
        <p:txBody>
          <a:bodyPr>
            <a:normAutofit/>
          </a:bodyPr>
          <a:lstStyle/>
          <a:p>
            <a:pPr marL="514350" indent="-514350">
              <a:buFont typeface="+mj-lt"/>
              <a:buAutoNum type="arabicPeriod"/>
            </a:pPr>
            <a:r>
              <a:rPr lang="en-US" sz="1600" dirty="0"/>
              <a:t>Execute: curl -s http://www.gutenberg.org/cache/epub/76/pg76.txt &gt; </a:t>
            </a:r>
            <a:r>
              <a:rPr lang="en-US" sz="1600" dirty="0" smtClean="0"/>
              <a:t>Finn.txt. Open it with less command.</a:t>
            </a:r>
          </a:p>
          <a:p>
            <a:pPr marL="971550" lvl="1" indent="-514350">
              <a:buFont typeface="+mj-lt"/>
              <a:buAutoNum type="alphaLcParenR"/>
            </a:pPr>
            <a:r>
              <a:rPr lang="en-US" sz="1600" dirty="0" smtClean="0"/>
              <a:t>Find pattern when two consecutive words start with capital letters</a:t>
            </a:r>
          </a:p>
          <a:p>
            <a:pPr marL="971550" lvl="1" indent="-514350">
              <a:buFont typeface="+mj-lt"/>
              <a:buAutoNum type="alphaLcParenR"/>
            </a:pPr>
            <a:r>
              <a:rPr lang="en-US" sz="1600" dirty="0" smtClean="0"/>
              <a:t>Find pattern with </a:t>
            </a:r>
            <a:r>
              <a:rPr lang="en-US" sz="1600" dirty="0"/>
              <a:t>capital letter in the middle of the word</a:t>
            </a:r>
            <a:endParaRPr lang="en-US" sz="1600" dirty="0" smtClean="0"/>
          </a:p>
          <a:p>
            <a:pPr marL="971550" lvl="1" indent="-514350">
              <a:buFont typeface="+mj-lt"/>
              <a:buAutoNum type="alphaLcParenR"/>
            </a:pPr>
            <a:r>
              <a:rPr lang="en-US" sz="1600" dirty="0" smtClean="0"/>
              <a:t>Find a lines not ending with “.”</a:t>
            </a:r>
          </a:p>
          <a:p>
            <a:pPr marL="457200" lvl="1" indent="0">
              <a:buNone/>
            </a:pPr>
            <a:endParaRPr lang="en-US" sz="1600" dirty="0"/>
          </a:p>
          <a:p>
            <a:pPr marL="0" indent="0">
              <a:buNone/>
            </a:pPr>
            <a:r>
              <a:rPr lang="en-US" sz="1600" dirty="0" smtClean="0"/>
              <a:t>2.        Go </a:t>
            </a:r>
            <a:r>
              <a:rPr lang="en-US" sz="1600" dirty="0"/>
              <a:t>to ~/</a:t>
            </a:r>
            <a:r>
              <a:rPr lang="en-US" sz="1600" dirty="0" smtClean="0"/>
              <a:t>Data/</a:t>
            </a:r>
            <a:r>
              <a:rPr lang="en-US" sz="1600" dirty="0" err="1" smtClean="0"/>
              <a:t>opentraveldata</a:t>
            </a:r>
            <a:r>
              <a:rPr lang="en-US" sz="1600" dirty="0" smtClean="0"/>
              <a:t> and use less command to:</a:t>
            </a:r>
          </a:p>
          <a:p>
            <a:pPr marL="971550" lvl="1" indent="-514350">
              <a:buFont typeface="+mj-lt"/>
              <a:buAutoNum type="alphaLcParenR"/>
            </a:pPr>
            <a:r>
              <a:rPr lang="en-US" sz="1600" dirty="0" smtClean="0"/>
              <a:t>(optd_aircraft.csv): locate all 7x7 (Boeing)  planes</a:t>
            </a:r>
          </a:p>
          <a:p>
            <a:pPr marL="971550" lvl="1" indent="-514350">
              <a:buFont typeface="+mj-lt"/>
              <a:buAutoNum type="alphaLcParenR"/>
            </a:pPr>
            <a:r>
              <a:rPr lang="en-US" sz="1600" dirty="0"/>
              <a:t>(optd_aircraft.csv): locate all </a:t>
            </a:r>
            <a:r>
              <a:rPr lang="en-US" sz="1600" dirty="0" smtClean="0"/>
              <a:t> 3xx models</a:t>
            </a:r>
          </a:p>
          <a:p>
            <a:pPr marL="971550" lvl="1" indent="-514350">
              <a:buFont typeface="+mj-lt"/>
              <a:buAutoNum type="alphaLcParenR"/>
            </a:pPr>
            <a:r>
              <a:rPr lang="en-US" sz="1600" dirty="0" smtClean="0"/>
              <a:t>(</a:t>
            </a:r>
            <a:r>
              <a:rPr lang="en-US" sz="1600" dirty="0"/>
              <a:t>optd_airlines.csv): </a:t>
            </a:r>
            <a:r>
              <a:rPr lang="en-US" sz="1600" dirty="0" smtClean="0"/>
              <a:t>locate the lines that </a:t>
            </a:r>
            <a:r>
              <a:rPr lang="en-US" sz="1600" dirty="0"/>
              <a:t>have the word (not prefix) “</a:t>
            </a:r>
            <a:r>
              <a:rPr lang="en-US" sz="1600" dirty="0" err="1" smtClean="0"/>
              <a:t>Air”in</a:t>
            </a:r>
            <a:r>
              <a:rPr lang="en-US" sz="1600" dirty="0" smtClean="0"/>
              <a:t> </a:t>
            </a:r>
            <a:r>
              <a:rPr lang="en-US" sz="1600" dirty="0"/>
              <a:t>their name?</a:t>
            </a:r>
          </a:p>
          <a:p>
            <a:pPr marL="971550" lvl="1" indent="-514350">
              <a:buFont typeface="+mj-lt"/>
              <a:buAutoNum type="alphaLcParenR"/>
            </a:pPr>
            <a:r>
              <a:rPr lang="en-US" sz="1600" dirty="0"/>
              <a:t>(optd_airlines.csv): </a:t>
            </a:r>
            <a:r>
              <a:rPr lang="en-US" sz="1600" dirty="0" smtClean="0"/>
              <a:t>locate the line which have 197x or 198x </a:t>
            </a:r>
          </a:p>
          <a:p>
            <a:pPr marL="971550" lvl="1" indent="-514350">
              <a:buFont typeface="+mj-lt"/>
              <a:buAutoNum type="alphaLcParenR"/>
            </a:pPr>
            <a:r>
              <a:rPr lang="en-US" sz="1600" dirty="0"/>
              <a:t>(optd_airlines.csv</a:t>
            </a:r>
            <a:r>
              <a:rPr lang="en-US" sz="1600" dirty="0" smtClean="0"/>
              <a:t>): locate all d=the dates of YYYY-MM-</a:t>
            </a:r>
            <a:r>
              <a:rPr lang="en-US" sz="1600" dirty="0" err="1" smtClean="0"/>
              <a:t>dd</a:t>
            </a:r>
            <a:r>
              <a:rPr lang="en-US" sz="1600" dirty="0" smtClean="0"/>
              <a:t> format</a:t>
            </a:r>
            <a:endParaRPr lang="en-US" sz="1600" dirty="0"/>
          </a:p>
          <a:p>
            <a:endParaRPr lang="en-US" dirty="0" smtClean="0"/>
          </a:p>
          <a:p>
            <a:endParaRPr lang="en-US" dirty="0"/>
          </a:p>
        </p:txBody>
      </p:sp>
    </p:spTree>
    <p:extLst>
      <p:ext uri="{BB962C8B-B14F-4D97-AF65-F5344CB8AC3E}">
        <p14:creationId xmlns:p14="http://schemas.microsoft.com/office/powerpoint/2010/main" val="14916133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Tools</a:t>
            </a:r>
          </a:p>
        </p:txBody>
      </p:sp>
      <p:sp>
        <p:nvSpPr>
          <p:cNvPr id="3" name="Content Placeholder 2"/>
          <p:cNvSpPr>
            <a:spLocks noGrp="1"/>
          </p:cNvSpPr>
          <p:nvPr>
            <p:ph idx="1"/>
          </p:nvPr>
        </p:nvSpPr>
        <p:spPr>
          <a:xfrm>
            <a:off x="838198" y="2572600"/>
            <a:ext cx="9967175" cy="3948121"/>
          </a:xfrm>
        </p:spPr>
        <p:txBody>
          <a:bodyPr numCol="2">
            <a:normAutofit fontScale="92500" lnSpcReduction="20000"/>
          </a:bodyPr>
          <a:lstStyle/>
          <a:p>
            <a:r>
              <a:rPr lang="en-US" sz="1600" b="1" dirty="0">
                <a:solidFill>
                  <a:srgbClr val="FF0000"/>
                </a:solidFill>
              </a:rPr>
              <a:t>cd</a:t>
            </a:r>
          </a:p>
          <a:p>
            <a:r>
              <a:rPr lang="en-US" sz="1600" b="1" dirty="0" err="1">
                <a:solidFill>
                  <a:srgbClr val="FF0000"/>
                </a:solidFill>
              </a:rPr>
              <a:t>pwd</a:t>
            </a:r>
            <a:endParaRPr lang="en-US" sz="1600" b="1" dirty="0">
              <a:solidFill>
                <a:srgbClr val="FF0000"/>
              </a:solidFill>
            </a:endParaRPr>
          </a:p>
          <a:p>
            <a:r>
              <a:rPr lang="en-US" sz="1600" b="1" dirty="0">
                <a:solidFill>
                  <a:srgbClr val="FF0000"/>
                </a:solidFill>
              </a:rPr>
              <a:t>ls</a:t>
            </a:r>
          </a:p>
          <a:p>
            <a:r>
              <a:rPr lang="en-US" sz="1600" b="1" dirty="0" err="1">
                <a:solidFill>
                  <a:srgbClr val="FF0000"/>
                </a:solidFill>
              </a:rPr>
              <a:t>ll</a:t>
            </a:r>
            <a:endParaRPr lang="en-US" sz="1600" b="1" dirty="0">
              <a:solidFill>
                <a:srgbClr val="FF0000"/>
              </a:solidFill>
            </a:endParaRPr>
          </a:p>
          <a:p>
            <a:r>
              <a:rPr lang="en-US" sz="1600" b="1" dirty="0" err="1" smtClean="0">
                <a:solidFill>
                  <a:srgbClr val="FF0000"/>
                </a:solidFill>
              </a:rPr>
              <a:t>rm</a:t>
            </a:r>
            <a:r>
              <a:rPr lang="en-US" sz="1600" b="1" dirty="0" smtClean="0">
                <a:solidFill>
                  <a:srgbClr val="FF0000"/>
                </a:solidFill>
              </a:rPr>
              <a:t> </a:t>
            </a:r>
            <a:endParaRPr lang="en-US" sz="1600" b="1" dirty="0">
              <a:solidFill>
                <a:srgbClr val="FF0000"/>
              </a:solidFill>
            </a:endParaRPr>
          </a:p>
          <a:p>
            <a:r>
              <a:rPr lang="en-US" sz="1600" b="1" dirty="0" err="1">
                <a:solidFill>
                  <a:srgbClr val="FF0000"/>
                </a:solidFill>
              </a:rPr>
              <a:t>chmod</a:t>
            </a:r>
            <a:r>
              <a:rPr lang="en-US" sz="1600" b="1" dirty="0">
                <a:solidFill>
                  <a:srgbClr val="FF0000"/>
                </a:solidFill>
              </a:rPr>
              <a:t> </a:t>
            </a:r>
            <a:endParaRPr lang="en-US" sz="1600" b="1" dirty="0" smtClean="0">
              <a:solidFill>
                <a:srgbClr val="FF0000"/>
              </a:solidFill>
            </a:endParaRPr>
          </a:p>
          <a:p>
            <a:r>
              <a:rPr lang="en-US" sz="1600" b="1" dirty="0" err="1" smtClean="0">
                <a:solidFill>
                  <a:srgbClr val="FF0000"/>
                </a:solidFill>
              </a:rPr>
              <a:t>mkdir</a:t>
            </a:r>
            <a:r>
              <a:rPr lang="en-US" sz="1600" b="1" dirty="0" smtClean="0">
                <a:solidFill>
                  <a:srgbClr val="FF0000"/>
                </a:solidFill>
              </a:rPr>
              <a:t> </a:t>
            </a:r>
          </a:p>
          <a:p>
            <a:endParaRPr lang="en-US" sz="1600" b="1" dirty="0" smtClean="0">
              <a:solidFill>
                <a:srgbClr val="FF0000"/>
              </a:solidFill>
            </a:endParaRPr>
          </a:p>
          <a:p>
            <a:pPr marL="0" indent="0">
              <a:buNone/>
            </a:pPr>
            <a:endParaRPr lang="en-US" sz="1600" b="1" dirty="0">
              <a:solidFill>
                <a:srgbClr val="FF0000"/>
              </a:solidFill>
            </a:endParaRPr>
          </a:p>
          <a:p>
            <a:r>
              <a:rPr lang="en-US" sz="1600" b="1" dirty="0">
                <a:solidFill>
                  <a:srgbClr val="FF0000"/>
                </a:solidFill>
              </a:rPr>
              <a:t>man </a:t>
            </a:r>
            <a:endParaRPr lang="en-US" sz="1600" b="1" dirty="0" smtClean="0">
              <a:solidFill>
                <a:srgbClr val="FF0000"/>
              </a:solidFill>
            </a:endParaRPr>
          </a:p>
          <a:p>
            <a:endParaRPr lang="en-US" sz="1600" b="1" dirty="0" smtClean="0">
              <a:solidFill>
                <a:srgbClr val="FF0000"/>
              </a:solidFill>
            </a:endParaRPr>
          </a:p>
          <a:p>
            <a:r>
              <a:rPr lang="en-US" sz="1600" b="1" dirty="0" err="1">
                <a:solidFill>
                  <a:srgbClr val="FF0000"/>
                </a:solidFill>
              </a:rPr>
              <a:t>sed</a:t>
            </a:r>
            <a:endParaRPr lang="en-US" sz="1600" b="1" dirty="0">
              <a:solidFill>
                <a:srgbClr val="FF0000"/>
              </a:solidFill>
            </a:endParaRPr>
          </a:p>
          <a:p>
            <a:r>
              <a:rPr lang="en-US" sz="1600" b="1" dirty="0">
                <a:solidFill>
                  <a:srgbClr val="FF0000"/>
                </a:solidFill>
              </a:rPr>
              <a:t>grep</a:t>
            </a:r>
            <a:endParaRPr lang="en-US" sz="1600" b="1" dirty="0" smtClean="0">
              <a:solidFill>
                <a:srgbClr val="FF0000"/>
              </a:solidFill>
            </a:endParaRPr>
          </a:p>
          <a:p>
            <a:endParaRPr lang="en-US" sz="1600" b="1" dirty="0">
              <a:solidFill>
                <a:srgbClr val="FF0000"/>
              </a:solidFill>
            </a:endParaRPr>
          </a:p>
          <a:p>
            <a:r>
              <a:rPr lang="en-US" sz="1600" b="1" dirty="0">
                <a:solidFill>
                  <a:srgbClr val="FF0000"/>
                </a:solidFill>
              </a:rPr>
              <a:t>head </a:t>
            </a:r>
          </a:p>
          <a:p>
            <a:r>
              <a:rPr lang="en-US" sz="1600" b="1" dirty="0">
                <a:solidFill>
                  <a:srgbClr val="FF0000"/>
                </a:solidFill>
              </a:rPr>
              <a:t>echo </a:t>
            </a:r>
          </a:p>
          <a:p>
            <a:r>
              <a:rPr lang="en-US" sz="1600" b="1" dirty="0">
                <a:solidFill>
                  <a:srgbClr val="FF0000"/>
                </a:solidFill>
              </a:rPr>
              <a:t>cat </a:t>
            </a:r>
          </a:p>
          <a:p>
            <a:r>
              <a:rPr lang="en-US" sz="1600" b="1" dirty="0">
                <a:solidFill>
                  <a:srgbClr val="FF0000"/>
                </a:solidFill>
              </a:rPr>
              <a:t>less </a:t>
            </a:r>
          </a:p>
          <a:p>
            <a:r>
              <a:rPr lang="en-US" sz="1600" b="1" dirty="0">
                <a:solidFill>
                  <a:srgbClr val="FF0000"/>
                </a:solidFill>
              </a:rPr>
              <a:t>tail </a:t>
            </a:r>
            <a:endParaRPr lang="en-US" sz="1600" b="1" dirty="0" smtClean="0">
              <a:solidFill>
                <a:srgbClr val="FF0000"/>
              </a:solidFill>
            </a:endParaRPr>
          </a:p>
          <a:p>
            <a:endParaRPr lang="en-US" sz="1600" b="1" dirty="0" smtClean="0">
              <a:solidFill>
                <a:srgbClr val="FF0000"/>
              </a:solidFill>
            </a:endParaRPr>
          </a:p>
          <a:p>
            <a:r>
              <a:rPr lang="en-US" sz="1600" b="1" dirty="0" smtClean="0">
                <a:solidFill>
                  <a:srgbClr val="FF0000"/>
                </a:solidFill>
              </a:rPr>
              <a:t>sort </a:t>
            </a:r>
            <a:endParaRPr lang="en-US" sz="1600" b="1" dirty="0">
              <a:solidFill>
                <a:srgbClr val="FF0000"/>
              </a:solidFill>
            </a:endParaRPr>
          </a:p>
          <a:p>
            <a:r>
              <a:rPr lang="en-US" sz="1600" b="1" dirty="0" err="1">
                <a:solidFill>
                  <a:srgbClr val="FF0000"/>
                </a:solidFill>
              </a:rPr>
              <a:t>uniq</a:t>
            </a:r>
            <a:endParaRPr lang="en-US" sz="1600" b="1" dirty="0">
              <a:solidFill>
                <a:srgbClr val="FF0000"/>
              </a:solidFill>
            </a:endParaRPr>
          </a:p>
          <a:p>
            <a:r>
              <a:rPr lang="en-US" sz="1600" b="1" dirty="0" err="1" smtClean="0">
                <a:solidFill>
                  <a:srgbClr val="FF0000"/>
                </a:solidFill>
              </a:rPr>
              <a:t>wc</a:t>
            </a:r>
            <a:r>
              <a:rPr lang="en-US" sz="1600" b="1" dirty="0" smtClean="0">
                <a:solidFill>
                  <a:srgbClr val="FF0000"/>
                </a:solidFill>
              </a:rPr>
              <a:t> </a:t>
            </a:r>
            <a:endParaRPr lang="en-US" sz="1600" b="1" dirty="0">
              <a:solidFill>
                <a:srgbClr val="FF0000"/>
              </a:solidFill>
            </a:endParaRPr>
          </a:p>
          <a:p>
            <a:endParaRPr lang="en-US" sz="1600" b="1" dirty="0">
              <a:solidFill>
                <a:srgbClr val="FF0000"/>
              </a:solidFill>
            </a:endParaRPr>
          </a:p>
          <a:p>
            <a:endParaRPr lang="en-US" sz="1600" b="1" dirty="0">
              <a:solidFill>
                <a:srgbClr val="FF0000"/>
              </a:solidFill>
            </a:endParaRPr>
          </a:p>
        </p:txBody>
      </p:sp>
      <p:sp>
        <p:nvSpPr>
          <p:cNvPr id="4" name="Right Brace 3"/>
          <p:cNvSpPr/>
          <p:nvPr/>
        </p:nvSpPr>
        <p:spPr>
          <a:xfrm>
            <a:off x="1663908" y="2500877"/>
            <a:ext cx="539646" cy="2053652"/>
          </a:xfrm>
          <a:prstGeom prst="rightBrace">
            <a:avLst>
              <a:gd name="adj1" fmla="val 6111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4"/>
          <p:cNvSpPr/>
          <p:nvPr/>
        </p:nvSpPr>
        <p:spPr>
          <a:xfrm>
            <a:off x="7534811" y="3329143"/>
            <a:ext cx="1823833" cy="369332"/>
          </a:xfrm>
          <a:prstGeom prst="rect">
            <a:avLst/>
          </a:prstGeom>
        </p:spPr>
        <p:txBody>
          <a:bodyPr wrap="none">
            <a:spAutoFit/>
          </a:bodyPr>
          <a:lstStyle/>
          <a:p>
            <a:r>
              <a:rPr lang="en-US" spc="-1" dirty="0">
                <a:uFill>
                  <a:solidFill>
                    <a:srgbClr val="FFFFFF"/>
                  </a:solidFill>
                </a:uFill>
                <a:latin typeface="Arial"/>
              </a:rPr>
              <a:t>Content utilities </a:t>
            </a:r>
            <a:endParaRPr lang="en-US" dirty="0"/>
          </a:p>
        </p:txBody>
      </p:sp>
      <p:sp>
        <p:nvSpPr>
          <p:cNvPr id="10" name="Rectangle 9"/>
          <p:cNvSpPr/>
          <p:nvPr/>
        </p:nvSpPr>
        <p:spPr>
          <a:xfrm>
            <a:off x="2373910" y="3296870"/>
            <a:ext cx="1409040" cy="461665"/>
          </a:xfrm>
          <a:prstGeom prst="rect">
            <a:avLst/>
          </a:prstGeom>
        </p:spPr>
        <p:txBody>
          <a:bodyPr wrap="none">
            <a:spAutoFit/>
          </a:bodyPr>
          <a:lstStyle/>
          <a:p>
            <a:r>
              <a:rPr lang="en-US" spc="-1" dirty="0">
                <a:uFill>
                  <a:solidFill>
                    <a:srgbClr val="FFFFFF"/>
                  </a:solidFill>
                </a:uFill>
                <a:latin typeface="Arial"/>
              </a:rPr>
              <a:t>File utilities</a:t>
            </a:r>
            <a:r>
              <a:rPr lang="en-US" sz="2400" spc="-1" dirty="0">
                <a:uFill>
                  <a:solidFill>
                    <a:srgbClr val="FFFFFF"/>
                  </a:solidFill>
                </a:uFill>
                <a:latin typeface="Arial"/>
              </a:rPr>
              <a:t> </a:t>
            </a:r>
            <a:endParaRPr lang="en-US" dirty="0"/>
          </a:p>
        </p:txBody>
      </p:sp>
      <p:sp>
        <p:nvSpPr>
          <p:cNvPr id="11" name="Rectangle 10"/>
          <p:cNvSpPr/>
          <p:nvPr/>
        </p:nvSpPr>
        <p:spPr>
          <a:xfrm>
            <a:off x="2271318" y="5040499"/>
            <a:ext cx="1511632" cy="461665"/>
          </a:xfrm>
          <a:prstGeom prst="rect">
            <a:avLst/>
          </a:prstGeom>
        </p:spPr>
        <p:txBody>
          <a:bodyPr wrap="none">
            <a:spAutoFit/>
          </a:bodyPr>
          <a:lstStyle/>
          <a:p>
            <a:r>
              <a:rPr lang="en-US" spc="-1" dirty="0" smtClean="0">
                <a:uFill>
                  <a:solidFill>
                    <a:srgbClr val="FFFFFF"/>
                  </a:solidFill>
                </a:uFill>
                <a:latin typeface="Arial"/>
              </a:rPr>
              <a:t>Help utilities</a:t>
            </a:r>
            <a:r>
              <a:rPr lang="en-US" sz="2400" spc="-1" dirty="0" smtClean="0">
                <a:uFill>
                  <a:solidFill>
                    <a:srgbClr val="FFFFFF"/>
                  </a:solidFill>
                </a:uFill>
                <a:latin typeface="Arial"/>
              </a:rPr>
              <a:t> </a:t>
            </a:r>
            <a:endParaRPr lang="en-US" dirty="0"/>
          </a:p>
        </p:txBody>
      </p:sp>
      <p:sp>
        <p:nvSpPr>
          <p:cNvPr id="12" name="Rectangle 11"/>
          <p:cNvSpPr/>
          <p:nvPr/>
        </p:nvSpPr>
        <p:spPr>
          <a:xfrm>
            <a:off x="7534811" y="4902001"/>
            <a:ext cx="2298065" cy="369332"/>
          </a:xfrm>
          <a:prstGeom prst="rect">
            <a:avLst/>
          </a:prstGeom>
        </p:spPr>
        <p:txBody>
          <a:bodyPr wrap="none">
            <a:spAutoFit/>
          </a:bodyPr>
          <a:lstStyle/>
          <a:p>
            <a:pPr algn="ctr">
              <a:lnSpc>
                <a:spcPct val="100000"/>
              </a:lnSpc>
            </a:pPr>
            <a:r>
              <a:rPr lang="en-US" spc="-1" dirty="0">
                <a:uFill>
                  <a:solidFill>
                    <a:srgbClr val="FFFFFF"/>
                  </a:solidFill>
                </a:uFill>
                <a:latin typeface="Arial"/>
              </a:rPr>
              <a:t>Sorting and counting</a:t>
            </a:r>
            <a:endParaRPr lang="en-US" dirty="0"/>
          </a:p>
        </p:txBody>
      </p:sp>
      <p:sp>
        <p:nvSpPr>
          <p:cNvPr id="13" name="Rectangle 12"/>
          <p:cNvSpPr/>
          <p:nvPr/>
        </p:nvSpPr>
        <p:spPr>
          <a:xfrm>
            <a:off x="2203554" y="5817237"/>
            <a:ext cx="2579681" cy="369332"/>
          </a:xfrm>
          <a:prstGeom prst="rect">
            <a:avLst/>
          </a:prstGeom>
        </p:spPr>
        <p:txBody>
          <a:bodyPr wrap="none">
            <a:spAutoFit/>
          </a:bodyPr>
          <a:lstStyle/>
          <a:p>
            <a:pPr algn="ctr">
              <a:lnSpc>
                <a:spcPct val="100000"/>
              </a:lnSpc>
            </a:pPr>
            <a:r>
              <a:rPr lang="en-US" spc="-1" dirty="0">
                <a:uFill>
                  <a:solidFill>
                    <a:srgbClr val="FFFFFF"/>
                  </a:solidFill>
                </a:uFill>
                <a:latin typeface="Arial"/>
              </a:rPr>
              <a:t>Processing and filtering</a:t>
            </a:r>
            <a:endParaRPr lang="en-US" dirty="0"/>
          </a:p>
        </p:txBody>
      </p:sp>
      <p:sp>
        <p:nvSpPr>
          <p:cNvPr id="14" name="Right Brace 13"/>
          <p:cNvSpPr/>
          <p:nvPr/>
        </p:nvSpPr>
        <p:spPr>
          <a:xfrm>
            <a:off x="6463259" y="2788169"/>
            <a:ext cx="539646" cy="1439057"/>
          </a:xfrm>
          <a:prstGeom prst="rightBrace">
            <a:avLst>
              <a:gd name="adj1" fmla="val 6111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a:off x="6463259" y="4579351"/>
            <a:ext cx="539646" cy="922814"/>
          </a:xfrm>
          <a:prstGeom prst="rightBrace">
            <a:avLst>
              <a:gd name="adj1" fmla="val 266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a:off x="1474552" y="5062863"/>
            <a:ext cx="539646" cy="416939"/>
          </a:xfrm>
          <a:prstGeom prst="rightBrace">
            <a:avLst>
              <a:gd name="adj1" fmla="val 0"/>
              <a:gd name="adj2" fmla="val 471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p:cNvSpPr/>
          <p:nvPr/>
        </p:nvSpPr>
        <p:spPr>
          <a:xfrm>
            <a:off x="1474552" y="5673973"/>
            <a:ext cx="539646" cy="681081"/>
          </a:xfrm>
          <a:prstGeom prst="rightBrace">
            <a:avLst>
              <a:gd name="adj1" fmla="val 20233"/>
              <a:gd name="adj2" fmla="val 471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iley Face 6"/>
          <p:cNvSpPr/>
          <p:nvPr/>
        </p:nvSpPr>
        <p:spPr>
          <a:xfrm>
            <a:off x="817278" y="2776059"/>
            <a:ext cx="1386276" cy="146327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miley Face 16"/>
          <p:cNvSpPr/>
          <p:nvPr/>
        </p:nvSpPr>
        <p:spPr>
          <a:xfrm>
            <a:off x="1082432" y="4902001"/>
            <a:ext cx="784237" cy="6627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miley Face 17"/>
          <p:cNvSpPr/>
          <p:nvPr/>
        </p:nvSpPr>
        <p:spPr>
          <a:xfrm>
            <a:off x="5566736" y="2754797"/>
            <a:ext cx="1386276" cy="146327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miley Face 19"/>
          <p:cNvSpPr/>
          <p:nvPr/>
        </p:nvSpPr>
        <p:spPr>
          <a:xfrm>
            <a:off x="5706631" y="4442795"/>
            <a:ext cx="1212815" cy="109219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729328" y="1686145"/>
            <a:ext cx="2285369" cy="369332"/>
          </a:xfrm>
          <a:prstGeom prst="rect">
            <a:avLst/>
          </a:prstGeom>
        </p:spPr>
        <p:txBody>
          <a:bodyPr wrap="none">
            <a:spAutoFit/>
          </a:bodyPr>
          <a:lstStyle/>
          <a:p>
            <a:r>
              <a:rPr lang="en-US" spc="-1" dirty="0" smtClean="0">
                <a:uFill>
                  <a:solidFill>
                    <a:srgbClr val="FFFFFF"/>
                  </a:solidFill>
                </a:uFill>
                <a:latin typeface="Arial"/>
              </a:rPr>
              <a:t>Regular expressions</a:t>
            </a:r>
            <a:endParaRPr lang="en-US" dirty="0"/>
          </a:p>
        </p:txBody>
      </p:sp>
      <p:sp>
        <p:nvSpPr>
          <p:cNvPr id="24" name="Smiley Face 23"/>
          <p:cNvSpPr/>
          <p:nvPr/>
        </p:nvSpPr>
        <p:spPr>
          <a:xfrm>
            <a:off x="8630407" y="1448846"/>
            <a:ext cx="998527" cy="888737"/>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02400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and filtering</a:t>
            </a:r>
          </a:p>
        </p:txBody>
      </p:sp>
      <p:sp>
        <p:nvSpPr>
          <p:cNvPr id="3" name="Content Placeholder 2"/>
          <p:cNvSpPr>
            <a:spLocks noGrp="1"/>
          </p:cNvSpPr>
          <p:nvPr>
            <p:ph idx="1"/>
          </p:nvPr>
        </p:nvSpPr>
        <p:spPr>
          <a:xfrm>
            <a:off x="838199" y="1825625"/>
            <a:ext cx="10828867" cy="4710642"/>
          </a:xfrm>
        </p:spPr>
        <p:txBody>
          <a:bodyPr>
            <a:noAutofit/>
          </a:bodyPr>
          <a:lstStyle/>
          <a:p>
            <a:r>
              <a:rPr lang="en-US" sz="1800" dirty="0" smtClean="0"/>
              <a:t> </a:t>
            </a:r>
            <a:r>
              <a:rPr lang="en-US" sz="1800" b="1" dirty="0" smtClean="0">
                <a:solidFill>
                  <a:srgbClr val="FF0000"/>
                </a:solidFill>
              </a:rPr>
              <a:t>cut </a:t>
            </a:r>
            <a:r>
              <a:rPr lang="en-US" sz="1800" dirty="0"/>
              <a:t>– slice </a:t>
            </a:r>
            <a:r>
              <a:rPr lang="en-US" sz="1800" dirty="0" smtClean="0"/>
              <a:t>lines</a:t>
            </a:r>
          </a:p>
          <a:p>
            <a:pPr lvl="1"/>
            <a:r>
              <a:rPr lang="en-US" sz="1400" dirty="0"/>
              <a:t>-d, --</a:t>
            </a:r>
            <a:r>
              <a:rPr lang="en-US" sz="1400" dirty="0" smtClean="0"/>
              <a:t>delimiter=DELIM : </a:t>
            </a:r>
            <a:r>
              <a:rPr lang="en-US" sz="1400" dirty="0"/>
              <a:t>use DELIM instead of TAB for field delimiter</a:t>
            </a:r>
          </a:p>
          <a:p>
            <a:pPr lvl="1"/>
            <a:r>
              <a:rPr lang="en-US" sz="1400" dirty="0" smtClean="0"/>
              <a:t> </a:t>
            </a:r>
            <a:r>
              <a:rPr lang="en-US" sz="1400" dirty="0"/>
              <a:t>-f, --</a:t>
            </a:r>
            <a:r>
              <a:rPr lang="en-US" sz="1400" dirty="0" smtClean="0"/>
              <a:t>fields=LIST : </a:t>
            </a:r>
            <a:r>
              <a:rPr lang="en-US" sz="1400" dirty="0"/>
              <a:t>select only these fields;  </a:t>
            </a:r>
            <a:endParaRPr lang="en-US" sz="1400" dirty="0" smtClean="0"/>
          </a:p>
          <a:p>
            <a:pPr lvl="1"/>
            <a:r>
              <a:rPr lang="en-US" sz="1400" dirty="0"/>
              <a:t>-c, --</a:t>
            </a:r>
            <a:r>
              <a:rPr lang="en-US" sz="1400" dirty="0" smtClean="0"/>
              <a:t>characters=LIST :  </a:t>
            </a:r>
            <a:r>
              <a:rPr lang="en-US" sz="1400" dirty="0"/>
              <a:t>select only </a:t>
            </a:r>
            <a:r>
              <a:rPr lang="en-US" sz="1400" dirty="0" smtClean="0"/>
              <a:t>characters at this positions of each line</a:t>
            </a:r>
          </a:p>
          <a:p>
            <a:pPr lvl="1"/>
            <a:r>
              <a:rPr lang="en-US" sz="1400" dirty="0"/>
              <a:t>--</a:t>
            </a:r>
            <a:r>
              <a:rPr lang="en-US" sz="1400" dirty="0" smtClean="0"/>
              <a:t>output-delimiter=STRING : </a:t>
            </a:r>
            <a:r>
              <a:rPr lang="en-US" sz="1400" dirty="0"/>
              <a:t>use STRING as the output delimiter the default is to use the input delimiter</a:t>
            </a:r>
          </a:p>
          <a:p>
            <a:endParaRPr lang="en-US" sz="1800" dirty="0" smtClean="0"/>
          </a:p>
          <a:p>
            <a:endParaRPr lang="en-US" sz="1800" dirty="0" smtClean="0"/>
          </a:p>
          <a:p>
            <a:pPr lvl="1"/>
            <a:endParaRPr lang="en-US" sz="1400" dirty="0" smtClean="0"/>
          </a:p>
          <a:p>
            <a:endParaRPr lang="en-US" sz="1800" dirty="0"/>
          </a:p>
          <a:p>
            <a:pPr lvl="1"/>
            <a:endParaRPr lang="en-US" dirty="0"/>
          </a:p>
          <a:p>
            <a:endParaRPr lang="en-US" dirty="0"/>
          </a:p>
        </p:txBody>
      </p:sp>
      <p:pic>
        <p:nvPicPr>
          <p:cNvPr id="7" name="Picture 6"/>
          <p:cNvPicPr>
            <a:picLocks noChangeAspect="1"/>
          </p:cNvPicPr>
          <p:nvPr/>
        </p:nvPicPr>
        <p:blipFill>
          <a:blip r:embed="rId3"/>
          <a:stretch>
            <a:fillRect/>
          </a:stretch>
        </p:blipFill>
        <p:spPr>
          <a:xfrm>
            <a:off x="478435" y="3555088"/>
            <a:ext cx="11534496" cy="2815732"/>
          </a:xfrm>
          <a:prstGeom prst="rect">
            <a:avLst/>
          </a:prstGeom>
        </p:spPr>
      </p:pic>
    </p:spTree>
    <p:extLst>
      <p:ext uri="{BB962C8B-B14F-4D97-AF65-F5344CB8AC3E}">
        <p14:creationId xmlns:p14="http://schemas.microsoft.com/office/powerpoint/2010/main" val="3276061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and filtering</a:t>
            </a:r>
          </a:p>
        </p:txBody>
      </p:sp>
      <p:sp>
        <p:nvSpPr>
          <p:cNvPr id="3" name="Content Placeholder 2"/>
          <p:cNvSpPr>
            <a:spLocks noGrp="1"/>
          </p:cNvSpPr>
          <p:nvPr>
            <p:ph idx="1"/>
          </p:nvPr>
        </p:nvSpPr>
        <p:spPr>
          <a:xfrm>
            <a:off x="838199" y="1825625"/>
            <a:ext cx="10828867" cy="4710642"/>
          </a:xfrm>
        </p:spPr>
        <p:txBody>
          <a:bodyPr>
            <a:noAutofit/>
          </a:bodyPr>
          <a:lstStyle/>
          <a:p>
            <a:r>
              <a:rPr lang="en-US" sz="1800" dirty="0" smtClean="0"/>
              <a:t> </a:t>
            </a:r>
            <a:r>
              <a:rPr lang="en-US" sz="1800" b="1" dirty="0" smtClean="0">
                <a:solidFill>
                  <a:srgbClr val="FF0000"/>
                </a:solidFill>
              </a:rPr>
              <a:t>paste </a:t>
            </a:r>
            <a:r>
              <a:rPr lang="en-US" sz="1800" dirty="0"/>
              <a:t>– Concatenate </a:t>
            </a:r>
            <a:r>
              <a:rPr lang="en-US" sz="1800" dirty="0" smtClean="0"/>
              <a:t>horizontally; Merge lines of files</a:t>
            </a:r>
          </a:p>
          <a:p>
            <a:pPr lvl="1"/>
            <a:r>
              <a:rPr lang="en-US" sz="1400" dirty="0" smtClean="0"/>
              <a:t>without </a:t>
            </a:r>
            <a:r>
              <a:rPr lang="en-US" sz="1400" dirty="0"/>
              <a:t>any options is as good as the cat command when operated on a single </a:t>
            </a:r>
            <a:r>
              <a:rPr lang="en-US" sz="1400" dirty="0" smtClean="0"/>
              <a:t>file</a:t>
            </a:r>
          </a:p>
          <a:p>
            <a:pPr lvl="1"/>
            <a:r>
              <a:rPr lang="en-US" sz="1400" dirty="0"/>
              <a:t>default delimiter tab is used to separate the </a:t>
            </a:r>
            <a:r>
              <a:rPr lang="en-US" sz="1400" dirty="0" smtClean="0"/>
              <a:t>columns </a:t>
            </a:r>
          </a:p>
          <a:p>
            <a:pPr lvl="1"/>
            <a:r>
              <a:rPr lang="en-US" sz="1400" dirty="0" smtClean="0"/>
              <a:t>-d</a:t>
            </a:r>
            <a:r>
              <a:rPr lang="en-US" sz="1400" dirty="0"/>
              <a:t>, --</a:t>
            </a:r>
            <a:r>
              <a:rPr lang="en-US" sz="1400" dirty="0" smtClean="0"/>
              <a:t>delimiters=LIST : reuse </a:t>
            </a:r>
            <a:r>
              <a:rPr lang="en-US" sz="1400" dirty="0"/>
              <a:t>characters from LIST instead of </a:t>
            </a:r>
            <a:r>
              <a:rPr lang="en-US" sz="1400" dirty="0" smtClean="0"/>
              <a:t>TABs</a:t>
            </a:r>
          </a:p>
          <a:p>
            <a:pPr lvl="1"/>
            <a:r>
              <a:rPr lang="en-US" sz="1400" dirty="0" smtClean="0"/>
              <a:t>-</a:t>
            </a:r>
            <a:r>
              <a:rPr lang="en-US" sz="1400" dirty="0"/>
              <a:t>s, --</a:t>
            </a:r>
            <a:r>
              <a:rPr lang="en-US" sz="1400" dirty="0" smtClean="0"/>
              <a:t>serial:  joins </a:t>
            </a:r>
            <a:r>
              <a:rPr lang="en-US" sz="1400" dirty="0"/>
              <a:t>all the lines in a </a:t>
            </a:r>
            <a:r>
              <a:rPr lang="en-US" sz="1400" dirty="0" smtClean="0"/>
              <a:t>file</a:t>
            </a:r>
          </a:p>
          <a:p>
            <a:pPr lvl="1"/>
            <a:r>
              <a:rPr lang="en-US" sz="1400" dirty="0"/>
              <a:t> </a:t>
            </a:r>
            <a:r>
              <a:rPr lang="en-US" sz="1400" dirty="0" smtClean="0"/>
              <a:t>- - - … - : number of columns of the output</a:t>
            </a:r>
            <a:endParaRPr lang="en-US" sz="1400" dirty="0"/>
          </a:p>
          <a:p>
            <a:pPr lvl="1"/>
            <a:endParaRPr lang="en-US" sz="1400" dirty="0" smtClean="0"/>
          </a:p>
          <a:p>
            <a:endParaRPr lang="en-US" sz="1800" dirty="0" smtClean="0"/>
          </a:p>
          <a:p>
            <a:endParaRPr lang="en-US" sz="1800" dirty="0" smtClean="0"/>
          </a:p>
          <a:p>
            <a:pPr lvl="1"/>
            <a:endParaRPr lang="en-US" sz="1400" dirty="0" smtClean="0"/>
          </a:p>
          <a:p>
            <a:endParaRPr lang="en-US" sz="1800" dirty="0"/>
          </a:p>
          <a:p>
            <a:pPr lvl="1"/>
            <a:endParaRPr lang="en-US" dirty="0"/>
          </a:p>
          <a:p>
            <a:endParaRPr lang="en-US" dirty="0"/>
          </a:p>
        </p:txBody>
      </p:sp>
      <p:pic>
        <p:nvPicPr>
          <p:cNvPr id="4" name="Picture 3"/>
          <p:cNvPicPr>
            <a:picLocks noChangeAspect="1"/>
          </p:cNvPicPr>
          <p:nvPr/>
        </p:nvPicPr>
        <p:blipFill>
          <a:blip r:embed="rId3"/>
          <a:stretch>
            <a:fillRect/>
          </a:stretch>
        </p:blipFill>
        <p:spPr>
          <a:xfrm>
            <a:off x="1398223" y="3844518"/>
            <a:ext cx="7760768" cy="2826686"/>
          </a:xfrm>
          <a:prstGeom prst="rect">
            <a:avLst/>
          </a:prstGeom>
        </p:spPr>
      </p:pic>
    </p:spTree>
    <p:extLst>
      <p:ext uri="{BB962C8B-B14F-4D97-AF65-F5344CB8AC3E}">
        <p14:creationId xmlns:p14="http://schemas.microsoft.com/office/powerpoint/2010/main" val="12928877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and filtering</a:t>
            </a:r>
          </a:p>
        </p:txBody>
      </p:sp>
      <p:sp>
        <p:nvSpPr>
          <p:cNvPr id="3" name="Content Placeholder 2"/>
          <p:cNvSpPr>
            <a:spLocks noGrp="1"/>
          </p:cNvSpPr>
          <p:nvPr>
            <p:ph idx="1"/>
          </p:nvPr>
        </p:nvSpPr>
        <p:spPr>
          <a:xfrm>
            <a:off x="838199" y="1825625"/>
            <a:ext cx="10828867" cy="2476552"/>
          </a:xfrm>
        </p:spPr>
        <p:txBody>
          <a:bodyPr>
            <a:noAutofit/>
          </a:bodyPr>
          <a:lstStyle/>
          <a:p>
            <a:r>
              <a:rPr lang="en-US" sz="1800" dirty="0" smtClean="0"/>
              <a:t> </a:t>
            </a:r>
            <a:r>
              <a:rPr lang="en-US" sz="1800" b="1" dirty="0" err="1" smtClean="0">
                <a:solidFill>
                  <a:srgbClr val="FF0000"/>
                </a:solidFill>
              </a:rPr>
              <a:t>tr</a:t>
            </a:r>
            <a:r>
              <a:rPr lang="en-US" sz="1800" b="1" dirty="0" smtClean="0">
                <a:solidFill>
                  <a:srgbClr val="FF0000"/>
                </a:solidFill>
              </a:rPr>
              <a:t> </a:t>
            </a:r>
            <a:r>
              <a:rPr lang="en-US" sz="1800" dirty="0"/>
              <a:t>–translate </a:t>
            </a:r>
            <a:r>
              <a:rPr lang="en-US" sz="1800" dirty="0" smtClean="0"/>
              <a:t>or delete characters 			SINTAX: </a:t>
            </a:r>
            <a:r>
              <a:rPr lang="en-US" sz="1800" dirty="0" err="1"/>
              <a:t>tr</a:t>
            </a:r>
            <a:r>
              <a:rPr lang="en-US" sz="1800" dirty="0"/>
              <a:t> [OPTION]... SET1 [SET2</a:t>
            </a:r>
            <a:r>
              <a:rPr lang="en-US" sz="1800" dirty="0" smtClean="0"/>
              <a:t>]</a:t>
            </a:r>
          </a:p>
          <a:p>
            <a:pPr lvl="1"/>
            <a:r>
              <a:rPr lang="en-US" sz="1400" dirty="0"/>
              <a:t>-d, --</a:t>
            </a:r>
            <a:r>
              <a:rPr lang="en-US" sz="1400" dirty="0" smtClean="0"/>
              <a:t>delete : delete </a:t>
            </a:r>
            <a:r>
              <a:rPr lang="en-US" sz="1400" dirty="0"/>
              <a:t>characters in SET1, do not </a:t>
            </a:r>
            <a:r>
              <a:rPr lang="en-US" sz="1400" dirty="0" smtClean="0"/>
              <a:t>translate</a:t>
            </a:r>
            <a:endParaRPr lang="en-US" sz="1400" dirty="0"/>
          </a:p>
          <a:p>
            <a:pPr lvl="1"/>
            <a:r>
              <a:rPr lang="en-US" sz="1400" dirty="0" smtClean="0"/>
              <a:t>-</a:t>
            </a:r>
            <a:r>
              <a:rPr lang="en-US" sz="1400" dirty="0"/>
              <a:t>s, --</a:t>
            </a:r>
            <a:r>
              <a:rPr lang="en-US" sz="1400" dirty="0" smtClean="0"/>
              <a:t>squeeze-repeats : replace </a:t>
            </a:r>
            <a:r>
              <a:rPr lang="en-US" sz="1400" dirty="0"/>
              <a:t>each input sequence of a repeated character that is listed in SET1 with a single occurrence of that </a:t>
            </a:r>
            <a:r>
              <a:rPr lang="en-US" sz="1400" dirty="0" smtClean="0"/>
              <a:t>character</a:t>
            </a:r>
            <a:endParaRPr lang="en-US" sz="1400" dirty="0"/>
          </a:p>
          <a:p>
            <a:pPr lvl="1"/>
            <a:r>
              <a:rPr lang="en-US" sz="1400" dirty="0" smtClean="0"/>
              <a:t>-</a:t>
            </a:r>
            <a:r>
              <a:rPr lang="en-US" sz="1400" dirty="0"/>
              <a:t>t, --</a:t>
            </a:r>
            <a:r>
              <a:rPr lang="en-US" sz="1400" dirty="0" smtClean="0"/>
              <a:t>truncate-set1 : </a:t>
            </a:r>
            <a:r>
              <a:rPr lang="en-US" sz="1400" dirty="0"/>
              <a:t>first truncate SET1 to length of SET2 </a:t>
            </a:r>
            <a:endParaRPr lang="en-US" sz="1400" dirty="0" smtClean="0"/>
          </a:p>
          <a:p>
            <a:pPr lvl="1"/>
            <a:r>
              <a:rPr lang="en-US" sz="1400" dirty="0" smtClean="0"/>
              <a:t>-c : </a:t>
            </a:r>
            <a:r>
              <a:rPr lang="en-US" sz="1400" dirty="0"/>
              <a:t>  remove all characters </a:t>
            </a:r>
            <a:r>
              <a:rPr lang="en-US" sz="1400" dirty="0" smtClean="0"/>
              <a:t>except the ones set with –d option</a:t>
            </a:r>
          </a:p>
          <a:p>
            <a:pPr lvl="1"/>
            <a:endParaRPr lang="en-US" sz="1400" dirty="0" smtClean="0"/>
          </a:p>
          <a:p>
            <a:endParaRPr lang="en-US" sz="1800" dirty="0"/>
          </a:p>
          <a:p>
            <a:pPr lvl="1"/>
            <a:endParaRPr lang="en-US" dirty="0"/>
          </a:p>
          <a:p>
            <a:endParaRPr lang="en-US" dirty="0"/>
          </a:p>
        </p:txBody>
      </p:sp>
      <p:sp>
        <p:nvSpPr>
          <p:cNvPr id="4" name="Content Placeholder 2"/>
          <p:cNvSpPr txBox="1">
            <a:spLocks/>
          </p:cNvSpPr>
          <p:nvPr/>
        </p:nvSpPr>
        <p:spPr>
          <a:xfrm>
            <a:off x="1273193" y="3470438"/>
            <a:ext cx="10828867" cy="2474053"/>
          </a:xfrm>
          <a:prstGeom prst="rect">
            <a:avLst/>
          </a:prstGeom>
        </p:spPr>
        <p:txBody>
          <a:bodyPr vert="horz" lIns="91440" tIns="45720" rIns="91440" bIns="45720" numCol="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t> </a:t>
            </a:r>
            <a:r>
              <a:rPr lang="en-US" sz="1400" dirty="0" smtClean="0"/>
              <a:t>Can be used with predefined classes of characters which are:</a:t>
            </a:r>
          </a:p>
          <a:p>
            <a:pPr lvl="2"/>
            <a:r>
              <a:rPr lang="en-US" sz="1400" dirty="0" smtClean="0"/>
              <a:t> [:</a:t>
            </a:r>
            <a:r>
              <a:rPr lang="en-US" sz="1400" dirty="0" err="1" smtClean="0"/>
              <a:t>alnum</a:t>
            </a:r>
            <a:r>
              <a:rPr lang="en-US" sz="1400" dirty="0" smtClean="0"/>
              <a:t>:]  all letters and digits</a:t>
            </a:r>
          </a:p>
          <a:p>
            <a:pPr lvl="2"/>
            <a:r>
              <a:rPr lang="en-US" sz="1400" dirty="0" smtClean="0"/>
              <a:t>  [:alpha:]  all letters</a:t>
            </a:r>
          </a:p>
          <a:p>
            <a:pPr lvl="2"/>
            <a:r>
              <a:rPr lang="en-US" sz="1400" dirty="0" smtClean="0"/>
              <a:t>  [:blank:]  all horizontal whitespace</a:t>
            </a:r>
          </a:p>
          <a:p>
            <a:pPr lvl="2"/>
            <a:r>
              <a:rPr lang="en-US" sz="1400" dirty="0" smtClean="0"/>
              <a:t>  [:</a:t>
            </a:r>
            <a:r>
              <a:rPr lang="en-US" sz="1400" dirty="0" err="1" smtClean="0"/>
              <a:t>cntrl</a:t>
            </a:r>
            <a:r>
              <a:rPr lang="en-US" sz="1400" dirty="0" smtClean="0"/>
              <a:t>:]  all control characters</a:t>
            </a:r>
          </a:p>
          <a:p>
            <a:pPr lvl="2"/>
            <a:r>
              <a:rPr lang="en-US" sz="1400" dirty="0" smtClean="0"/>
              <a:t> [:digit:]  all digits</a:t>
            </a:r>
          </a:p>
          <a:p>
            <a:pPr lvl="2"/>
            <a:r>
              <a:rPr lang="en-US" sz="1400" dirty="0" smtClean="0"/>
              <a:t>  [:graph:]  all printable characters, not including space</a:t>
            </a:r>
          </a:p>
          <a:p>
            <a:pPr lvl="2"/>
            <a:endParaRPr lang="en-US" sz="1400" dirty="0" smtClean="0"/>
          </a:p>
          <a:p>
            <a:pPr lvl="2"/>
            <a:endParaRPr lang="en-US" sz="1400" dirty="0" smtClean="0"/>
          </a:p>
          <a:p>
            <a:pPr lvl="2"/>
            <a:endParaRPr lang="en-US" sz="1400" dirty="0" smtClean="0"/>
          </a:p>
          <a:p>
            <a:pPr lvl="2"/>
            <a:endParaRPr lang="en-US" sz="1400" dirty="0" smtClean="0"/>
          </a:p>
          <a:p>
            <a:pPr lvl="2"/>
            <a:endParaRPr lang="en-US" sz="1400" dirty="0" smtClean="0"/>
          </a:p>
          <a:p>
            <a:pPr lvl="2"/>
            <a:endParaRPr lang="en-US" sz="1400" dirty="0" smtClean="0"/>
          </a:p>
          <a:p>
            <a:pPr lvl="2"/>
            <a:endParaRPr lang="en-US" sz="1400" dirty="0" smtClean="0"/>
          </a:p>
          <a:p>
            <a:pPr lvl="2"/>
            <a:endParaRPr lang="en-US" sz="1400" dirty="0" smtClean="0"/>
          </a:p>
          <a:p>
            <a:pPr lvl="2"/>
            <a:endParaRPr lang="en-US" sz="1400" dirty="0" smtClean="0"/>
          </a:p>
          <a:p>
            <a:pPr lvl="2"/>
            <a:endParaRPr lang="en-US" sz="1400" dirty="0" smtClean="0"/>
          </a:p>
          <a:p>
            <a:pPr marL="914400" lvl="2" indent="0">
              <a:buNone/>
            </a:pPr>
            <a:endParaRPr lang="en-US" sz="1400" dirty="0" smtClean="0"/>
          </a:p>
          <a:p>
            <a:pPr lvl="2"/>
            <a:r>
              <a:rPr lang="en-US" sz="1400" dirty="0" smtClean="0"/>
              <a:t>  [:lower:] all lower case letters</a:t>
            </a:r>
          </a:p>
          <a:p>
            <a:pPr lvl="2"/>
            <a:r>
              <a:rPr lang="en-US" sz="1400" dirty="0" smtClean="0"/>
              <a:t>  [:print:]  all printable characters, including space</a:t>
            </a:r>
          </a:p>
          <a:p>
            <a:pPr lvl="2"/>
            <a:r>
              <a:rPr lang="en-US" sz="1400" dirty="0" smtClean="0"/>
              <a:t>  [:</a:t>
            </a:r>
            <a:r>
              <a:rPr lang="en-US" sz="1400" dirty="0" err="1" smtClean="0"/>
              <a:t>punct</a:t>
            </a:r>
            <a:r>
              <a:rPr lang="en-US" sz="1400" dirty="0" smtClean="0"/>
              <a:t>:] all punctuation characters</a:t>
            </a:r>
          </a:p>
          <a:p>
            <a:pPr lvl="2"/>
            <a:r>
              <a:rPr lang="en-US" sz="1400" dirty="0" smtClean="0"/>
              <a:t>  [:space:] all horizontal or vertical whitespace</a:t>
            </a:r>
          </a:p>
          <a:p>
            <a:pPr lvl="2"/>
            <a:r>
              <a:rPr lang="en-US" sz="1400" dirty="0" smtClean="0"/>
              <a:t>  [:upper:] all upper case letters</a:t>
            </a:r>
          </a:p>
          <a:p>
            <a:pPr lvl="2"/>
            <a:r>
              <a:rPr lang="en-US" sz="1400" dirty="0" smtClean="0"/>
              <a:t>  [:</a:t>
            </a:r>
            <a:r>
              <a:rPr lang="en-US" sz="1400" dirty="0" err="1" smtClean="0"/>
              <a:t>xdigit</a:t>
            </a:r>
            <a:r>
              <a:rPr lang="en-US" sz="1400" dirty="0" smtClean="0"/>
              <a:t>:]  all hexadecimal digits</a:t>
            </a:r>
          </a:p>
          <a:p>
            <a:pPr lvl="1"/>
            <a:endParaRPr lang="en-US" dirty="0" smtClean="0"/>
          </a:p>
          <a:p>
            <a:endParaRPr lang="en-US" sz="3200" dirty="0" smtClean="0"/>
          </a:p>
          <a:p>
            <a:pPr lvl="1"/>
            <a:endParaRPr lang="en-US" sz="4000" dirty="0" smtClean="0"/>
          </a:p>
          <a:p>
            <a:endParaRPr lang="en-US" sz="4400" dirty="0"/>
          </a:p>
        </p:txBody>
      </p:sp>
    </p:spTree>
    <p:extLst>
      <p:ext uri="{BB962C8B-B14F-4D97-AF65-F5344CB8AC3E}">
        <p14:creationId xmlns:p14="http://schemas.microsoft.com/office/powerpoint/2010/main" val="31088453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and filtering</a:t>
            </a:r>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838200" y="1825625"/>
            <a:ext cx="9308402" cy="4351338"/>
          </a:xfrm>
          <a:prstGeom prst="rect">
            <a:avLst/>
          </a:prstGeom>
        </p:spPr>
      </p:pic>
    </p:spTree>
    <p:extLst>
      <p:ext uri="{BB962C8B-B14F-4D97-AF65-F5344CB8AC3E}">
        <p14:creationId xmlns:p14="http://schemas.microsoft.com/office/powerpoint/2010/main" val="3782403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a:t>
            </a:r>
          </a:p>
        </p:txBody>
      </p:sp>
      <p:sp>
        <p:nvSpPr>
          <p:cNvPr id="3" name="Content Placeholder 2"/>
          <p:cNvSpPr>
            <a:spLocks noGrp="1"/>
          </p:cNvSpPr>
          <p:nvPr>
            <p:ph idx="1"/>
          </p:nvPr>
        </p:nvSpPr>
        <p:spPr/>
        <p:txBody>
          <a:bodyPr>
            <a:normAutofit/>
          </a:bodyPr>
          <a:lstStyle/>
          <a:p>
            <a:pPr algn="just"/>
            <a:r>
              <a:rPr lang="en-US" sz="2000" dirty="0"/>
              <a:t>In “Data Jujitsu: The Art of Turning Data Into Product” DJ </a:t>
            </a:r>
            <a:r>
              <a:rPr lang="en-US" sz="2000" dirty="0" err="1"/>
              <a:t>Patil</a:t>
            </a:r>
            <a:r>
              <a:rPr lang="en-US" sz="2000" dirty="0"/>
              <a:t> states that “</a:t>
            </a:r>
            <a:r>
              <a:rPr lang="en-US" sz="2000" b="1" dirty="0"/>
              <a:t>80% of the work in any data project is in cleaning the data</a:t>
            </a:r>
            <a:r>
              <a:rPr lang="en-US" sz="2000" dirty="0"/>
              <a:t>” (2012).</a:t>
            </a:r>
          </a:p>
          <a:p>
            <a:pPr marL="0" indent="0">
              <a:buNone/>
            </a:pPr>
            <a:endParaRPr lang="en-US" sz="2000" dirty="0"/>
          </a:p>
          <a:p>
            <a:r>
              <a:rPr lang="en-US" sz="2000" dirty="0"/>
              <a:t>Common </a:t>
            </a:r>
            <a:r>
              <a:rPr lang="en-US" sz="2000" dirty="0" smtClean="0"/>
              <a:t>scrubbing  </a:t>
            </a:r>
            <a:r>
              <a:rPr lang="en-US" sz="2000" dirty="0"/>
              <a:t>operations include: </a:t>
            </a:r>
          </a:p>
          <a:p>
            <a:pPr lvl="1"/>
            <a:r>
              <a:rPr lang="en-US" sz="1800" dirty="0" smtClean="0"/>
              <a:t>Filtering </a:t>
            </a:r>
            <a:r>
              <a:rPr lang="en-US" sz="1800" dirty="0"/>
              <a:t>lines </a:t>
            </a:r>
          </a:p>
          <a:p>
            <a:pPr lvl="1"/>
            <a:r>
              <a:rPr lang="en-US" sz="1800" dirty="0" smtClean="0"/>
              <a:t>Extracting </a:t>
            </a:r>
            <a:r>
              <a:rPr lang="en-US" sz="1800" dirty="0"/>
              <a:t>certain columns </a:t>
            </a:r>
          </a:p>
          <a:p>
            <a:pPr lvl="1"/>
            <a:r>
              <a:rPr lang="en-US" sz="1800" dirty="0" smtClean="0"/>
              <a:t>Replacing </a:t>
            </a:r>
            <a:r>
              <a:rPr lang="en-US" sz="1800" dirty="0"/>
              <a:t>values </a:t>
            </a:r>
          </a:p>
          <a:p>
            <a:pPr lvl="1"/>
            <a:r>
              <a:rPr lang="en-US" sz="1800" dirty="0" smtClean="0"/>
              <a:t>Extracting </a:t>
            </a:r>
            <a:r>
              <a:rPr lang="en-US" sz="1800" dirty="0"/>
              <a:t>words </a:t>
            </a:r>
          </a:p>
          <a:p>
            <a:pPr lvl="1"/>
            <a:r>
              <a:rPr lang="en-US" sz="1800" dirty="0" smtClean="0"/>
              <a:t>Handling </a:t>
            </a:r>
            <a:r>
              <a:rPr lang="en-US" sz="1800" dirty="0"/>
              <a:t>missing values</a:t>
            </a:r>
          </a:p>
          <a:p>
            <a:pPr lvl="1"/>
            <a:r>
              <a:rPr lang="en-US" sz="1800" dirty="0" smtClean="0"/>
              <a:t>Converting </a:t>
            </a:r>
            <a:r>
              <a:rPr lang="en-US" sz="1800" dirty="0"/>
              <a:t>data from one format to another</a:t>
            </a:r>
          </a:p>
          <a:p>
            <a:endParaRPr lang="en-US" sz="2000" dirty="0"/>
          </a:p>
        </p:txBody>
      </p:sp>
    </p:spTree>
    <p:extLst>
      <p:ext uri="{BB962C8B-B14F-4D97-AF65-F5344CB8AC3E}">
        <p14:creationId xmlns:p14="http://schemas.microsoft.com/office/powerpoint/2010/main" val="19531249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and filtering</a:t>
            </a:r>
          </a:p>
        </p:txBody>
      </p:sp>
      <p:sp>
        <p:nvSpPr>
          <p:cNvPr id="3" name="Content Placeholder 2"/>
          <p:cNvSpPr>
            <a:spLocks noGrp="1"/>
          </p:cNvSpPr>
          <p:nvPr>
            <p:ph idx="1"/>
          </p:nvPr>
        </p:nvSpPr>
        <p:spPr>
          <a:xfrm>
            <a:off x="838199" y="1825625"/>
            <a:ext cx="10828867" cy="2056827"/>
          </a:xfrm>
        </p:spPr>
        <p:txBody>
          <a:bodyPr>
            <a:noAutofit/>
          </a:bodyPr>
          <a:lstStyle/>
          <a:p>
            <a:r>
              <a:rPr lang="en-US" sz="1800" dirty="0" smtClean="0"/>
              <a:t> </a:t>
            </a:r>
            <a:r>
              <a:rPr lang="en-US" sz="1800" b="1" dirty="0" smtClean="0">
                <a:solidFill>
                  <a:srgbClr val="FF0000"/>
                </a:solidFill>
              </a:rPr>
              <a:t>grep </a:t>
            </a:r>
            <a:r>
              <a:rPr lang="en-US" sz="1800" dirty="0"/>
              <a:t>– print lines matching a </a:t>
            </a:r>
            <a:r>
              <a:rPr lang="en-US" sz="1800" dirty="0" smtClean="0"/>
              <a:t>pattern  		SINTAX</a:t>
            </a:r>
            <a:r>
              <a:rPr lang="en-US" sz="1800" dirty="0"/>
              <a:t>: </a:t>
            </a:r>
            <a:r>
              <a:rPr lang="en-US" sz="1800" dirty="0" smtClean="0"/>
              <a:t>grep “STRING" [</a:t>
            </a:r>
            <a:r>
              <a:rPr lang="en-US" sz="1800" dirty="0" err="1" smtClean="0"/>
              <a:t>file_pattern</a:t>
            </a:r>
            <a:r>
              <a:rPr lang="en-US" sz="1800" dirty="0" smtClean="0"/>
              <a:t>]</a:t>
            </a:r>
          </a:p>
          <a:p>
            <a:pPr lvl="1"/>
            <a:r>
              <a:rPr lang="en-US" sz="1400" dirty="0" smtClean="0"/>
              <a:t>-</a:t>
            </a:r>
            <a:r>
              <a:rPr lang="en-US" sz="1400" dirty="0" err="1" smtClean="0"/>
              <a:t>i</a:t>
            </a:r>
            <a:r>
              <a:rPr lang="en-US" sz="1400" dirty="0" smtClean="0"/>
              <a:t> : case insensitive in </a:t>
            </a:r>
            <a:r>
              <a:rPr lang="en-US" sz="1400" dirty="0"/>
              <a:t>both the PATTERN and the input files.</a:t>
            </a:r>
          </a:p>
          <a:p>
            <a:pPr lvl="1"/>
            <a:r>
              <a:rPr lang="en-US" sz="1400" dirty="0" smtClean="0"/>
              <a:t>-v : </a:t>
            </a:r>
            <a:r>
              <a:rPr lang="en-US" sz="1400" dirty="0"/>
              <a:t>Invert the sense of matching, to select non-matching lines</a:t>
            </a:r>
            <a:r>
              <a:rPr lang="en-US" sz="1400" dirty="0" smtClean="0"/>
              <a:t>.</a:t>
            </a:r>
          </a:p>
          <a:p>
            <a:pPr lvl="1"/>
            <a:r>
              <a:rPr lang="en-US" sz="1400" dirty="0"/>
              <a:t> -</a:t>
            </a:r>
            <a:r>
              <a:rPr lang="en-US" sz="1400" dirty="0" smtClean="0"/>
              <a:t>c : </a:t>
            </a:r>
            <a:r>
              <a:rPr lang="en-US" sz="1400" dirty="0"/>
              <a:t>print  </a:t>
            </a:r>
            <a:r>
              <a:rPr lang="en-US" sz="1400" dirty="0" smtClean="0"/>
              <a:t>count </a:t>
            </a:r>
            <a:r>
              <a:rPr lang="en-US" sz="1400" dirty="0"/>
              <a:t>of matching lines for each input file.  With the -v option it counts non-matching lines.</a:t>
            </a:r>
          </a:p>
          <a:p>
            <a:pPr lvl="1"/>
            <a:r>
              <a:rPr lang="en-US" sz="1400" dirty="0"/>
              <a:t> -</a:t>
            </a:r>
            <a:r>
              <a:rPr lang="en-US" sz="1400" dirty="0" smtClean="0"/>
              <a:t>n </a:t>
            </a:r>
            <a:r>
              <a:rPr lang="en-US" sz="1400" dirty="0"/>
              <a:t>: Prefix each line of output with the 1-based line number within its input file.</a:t>
            </a:r>
          </a:p>
          <a:p>
            <a:pPr lvl="1"/>
            <a:r>
              <a:rPr lang="en-US" sz="1400" dirty="0"/>
              <a:t>-m NUM, --max-count=NUM : Stop  reading  a  file after NUM matching lines. </a:t>
            </a:r>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smtClean="0"/>
          </a:p>
          <a:p>
            <a:pPr marL="457200" lvl="1" indent="0">
              <a:buNone/>
            </a:pPr>
            <a:endParaRPr lang="en-US" sz="1800" dirty="0" smtClean="0"/>
          </a:p>
          <a:p>
            <a:endParaRPr lang="en-US" sz="1800" dirty="0" smtClean="0"/>
          </a:p>
          <a:p>
            <a:pPr lvl="1"/>
            <a:endParaRPr lang="en-US" sz="1400" dirty="0" smtClean="0"/>
          </a:p>
          <a:p>
            <a:endParaRPr lang="en-US" sz="1800" dirty="0"/>
          </a:p>
          <a:p>
            <a:pPr lvl="1"/>
            <a:endParaRPr lang="en-US" dirty="0"/>
          </a:p>
          <a:p>
            <a:endParaRPr lang="en-US" dirty="0"/>
          </a:p>
        </p:txBody>
      </p:sp>
      <p:pic>
        <p:nvPicPr>
          <p:cNvPr id="6" name="Picture 5"/>
          <p:cNvPicPr>
            <a:picLocks noChangeAspect="1"/>
          </p:cNvPicPr>
          <p:nvPr/>
        </p:nvPicPr>
        <p:blipFill>
          <a:blip r:embed="rId3"/>
          <a:stretch>
            <a:fillRect/>
          </a:stretch>
        </p:blipFill>
        <p:spPr>
          <a:xfrm>
            <a:off x="1379407" y="3449221"/>
            <a:ext cx="7066548" cy="3266372"/>
          </a:xfrm>
          <a:prstGeom prst="rect">
            <a:avLst/>
          </a:prstGeom>
        </p:spPr>
      </p:pic>
    </p:spTree>
    <p:extLst>
      <p:ext uri="{BB962C8B-B14F-4D97-AF65-F5344CB8AC3E}">
        <p14:creationId xmlns:p14="http://schemas.microsoft.com/office/powerpoint/2010/main" val="3853344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and filtering</a:t>
            </a:r>
          </a:p>
        </p:txBody>
      </p:sp>
      <p:sp>
        <p:nvSpPr>
          <p:cNvPr id="3" name="Content Placeholder 2"/>
          <p:cNvSpPr>
            <a:spLocks noGrp="1"/>
          </p:cNvSpPr>
          <p:nvPr>
            <p:ph idx="1"/>
          </p:nvPr>
        </p:nvSpPr>
        <p:spPr>
          <a:xfrm>
            <a:off x="838199" y="1825625"/>
            <a:ext cx="10828867" cy="1816985"/>
          </a:xfrm>
        </p:spPr>
        <p:txBody>
          <a:bodyPr>
            <a:noAutofit/>
          </a:bodyPr>
          <a:lstStyle/>
          <a:p>
            <a:r>
              <a:rPr lang="en-US" sz="1800" dirty="0" smtClean="0"/>
              <a:t> </a:t>
            </a:r>
            <a:r>
              <a:rPr lang="en-US" sz="1800" b="1" dirty="0" smtClean="0">
                <a:solidFill>
                  <a:srgbClr val="FF0000"/>
                </a:solidFill>
              </a:rPr>
              <a:t>grep </a:t>
            </a:r>
            <a:r>
              <a:rPr lang="en-US" sz="1800" dirty="0"/>
              <a:t>– print lines matching a </a:t>
            </a:r>
            <a:r>
              <a:rPr lang="en-US" sz="1800" dirty="0" smtClean="0"/>
              <a:t>pattern  		SINTAX</a:t>
            </a:r>
            <a:r>
              <a:rPr lang="en-US" sz="1800" dirty="0"/>
              <a:t>: </a:t>
            </a:r>
            <a:r>
              <a:rPr lang="en-US" sz="1800" dirty="0" smtClean="0"/>
              <a:t>grep “STRING" [</a:t>
            </a:r>
            <a:r>
              <a:rPr lang="en-US" sz="1800" dirty="0" err="1" smtClean="0"/>
              <a:t>file_pattern</a:t>
            </a:r>
            <a:r>
              <a:rPr lang="en-US" sz="1800" dirty="0" smtClean="0"/>
              <a:t>]</a:t>
            </a:r>
          </a:p>
          <a:p>
            <a:pPr lvl="1"/>
            <a:r>
              <a:rPr lang="en-US" sz="1400" dirty="0" smtClean="0"/>
              <a:t>-</a:t>
            </a:r>
            <a:r>
              <a:rPr lang="en-US" sz="1400" dirty="0"/>
              <a:t>h, --</a:t>
            </a:r>
            <a:r>
              <a:rPr lang="en-US" sz="1400" dirty="0" smtClean="0"/>
              <a:t>no-filename :  </a:t>
            </a:r>
            <a:r>
              <a:rPr lang="en-US" sz="1400" dirty="0"/>
              <a:t>Suppress the prefixing of file names on output.  </a:t>
            </a:r>
            <a:r>
              <a:rPr lang="en-US" sz="1400" dirty="0" smtClean="0"/>
              <a:t>Default </a:t>
            </a:r>
            <a:r>
              <a:rPr lang="en-US" sz="1400" dirty="0"/>
              <a:t>when there is only one file (or only standard input) to search</a:t>
            </a:r>
            <a:r>
              <a:rPr lang="en-US" sz="1400" dirty="0" smtClean="0"/>
              <a:t>.</a:t>
            </a:r>
          </a:p>
          <a:p>
            <a:pPr lvl="1"/>
            <a:r>
              <a:rPr lang="en-US" sz="1400" dirty="0"/>
              <a:t>-H : Print the file name for each match. </a:t>
            </a:r>
            <a:endParaRPr lang="en-US" sz="1400" dirty="0" smtClean="0"/>
          </a:p>
          <a:p>
            <a:pPr lvl="1"/>
            <a:r>
              <a:rPr lang="en-US" sz="1400" dirty="0" smtClean="0"/>
              <a:t>-</a:t>
            </a:r>
            <a:r>
              <a:rPr lang="en-US" sz="1400" dirty="0"/>
              <a:t>w :  Select  only  those  lines  containing matches that form whole words.  </a:t>
            </a:r>
          </a:p>
          <a:p>
            <a:pPr lvl="1"/>
            <a:r>
              <a:rPr lang="en-US" sz="1400" dirty="0"/>
              <a:t> -x : Select only those matches that exactly match the whole line.</a:t>
            </a:r>
          </a:p>
          <a:p>
            <a:pPr lvl="1"/>
            <a:endParaRPr lang="en-US" sz="1400" dirty="0" smtClean="0"/>
          </a:p>
          <a:p>
            <a:pPr lvl="1"/>
            <a:endParaRPr lang="en-US" sz="1400" dirty="0"/>
          </a:p>
          <a:p>
            <a:pPr lvl="1"/>
            <a:endParaRPr lang="en-US" sz="1400" dirty="0"/>
          </a:p>
          <a:p>
            <a:pPr lvl="1"/>
            <a:endParaRPr lang="en-US" sz="1400" dirty="0" smtClean="0"/>
          </a:p>
          <a:p>
            <a:pPr marL="457200" lvl="1" indent="0">
              <a:buNone/>
            </a:pPr>
            <a:endParaRPr lang="en-US" sz="1800" dirty="0" smtClean="0"/>
          </a:p>
          <a:p>
            <a:endParaRPr lang="en-US" sz="1800" dirty="0" smtClean="0"/>
          </a:p>
          <a:p>
            <a:pPr lvl="1"/>
            <a:endParaRPr lang="en-US" sz="1400" dirty="0" smtClean="0"/>
          </a:p>
          <a:p>
            <a:endParaRPr lang="en-US" sz="1800" dirty="0"/>
          </a:p>
          <a:p>
            <a:pPr lvl="1"/>
            <a:endParaRPr lang="en-US" dirty="0"/>
          </a:p>
          <a:p>
            <a:endParaRPr lang="en-US" dirty="0"/>
          </a:p>
        </p:txBody>
      </p:sp>
      <p:pic>
        <p:nvPicPr>
          <p:cNvPr id="5" name="Picture 4"/>
          <p:cNvPicPr>
            <a:picLocks noChangeAspect="1"/>
          </p:cNvPicPr>
          <p:nvPr/>
        </p:nvPicPr>
        <p:blipFill>
          <a:blip r:embed="rId3"/>
          <a:stretch>
            <a:fillRect/>
          </a:stretch>
        </p:blipFill>
        <p:spPr>
          <a:xfrm>
            <a:off x="1344508" y="3236391"/>
            <a:ext cx="7214876" cy="3492809"/>
          </a:xfrm>
          <a:prstGeom prst="rect">
            <a:avLst/>
          </a:prstGeom>
        </p:spPr>
      </p:pic>
    </p:spTree>
    <p:extLst>
      <p:ext uri="{BB962C8B-B14F-4D97-AF65-F5344CB8AC3E}">
        <p14:creationId xmlns:p14="http://schemas.microsoft.com/office/powerpoint/2010/main" val="8672519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and filtering</a:t>
            </a:r>
          </a:p>
        </p:txBody>
      </p:sp>
      <p:sp>
        <p:nvSpPr>
          <p:cNvPr id="3" name="Content Placeholder 2"/>
          <p:cNvSpPr>
            <a:spLocks noGrp="1"/>
          </p:cNvSpPr>
          <p:nvPr>
            <p:ph idx="1"/>
          </p:nvPr>
        </p:nvSpPr>
        <p:spPr>
          <a:xfrm>
            <a:off x="838199" y="1825625"/>
            <a:ext cx="10828867" cy="5624486"/>
          </a:xfrm>
        </p:spPr>
        <p:txBody>
          <a:bodyPr>
            <a:noAutofit/>
          </a:bodyPr>
          <a:lstStyle/>
          <a:p>
            <a:r>
              <a:rPr lang="en-US" sz="1800" dirty="0" smtClean="0"/>
              <a:t> </a:t>
            </a:r>
            <a:r>
              <a:rPr lang="en-US" sz="1800" b="1" dirty="0" smtClean="0">
                <a:solidFill>
                  <a:srgbClr val="FF0000"/>
                </a:solidFill>
              </a:rPr>
              <a:t>grep </a:t>
            </a:r>
            <a:r>
              <a:rPr lang="en-US" sz="1800" dirty="0"/>
              <a:t>– print lines matching a </a:t>
            </a:r>
            <a:r>
              <a:rPr lang="en-US" sz="1800" dirty="0" smtClean="0"/>
              <a:t>pattern  		SINTAX</a:t>
            </a:r>
            <a:r>
              <a:rPr lang="en-US" sz="1800" dirty="0"/>
              <a:t>: </a:t>
            </a:r>
            <a:r>
              <a:rPr lang="en-US" sz="1800" dirty="0" smtClean="0"/>
              <a:t>grep “STRING" [</a:t>
            </a:r>
            <a:r>
              <a:rPr lang="en-US" sz="1800" dirty="0" err="1" smtClean="0"/>
              <a:t>file_pattern</a:t>
            </a:r>
            <a:r>
              <a:rPr lang="en-US" sz="1800" dirty="0" smtClean="0"/>
              <a:t>]</a:t>
            </a:r>
          </a:p>
          <a:p>
            <a:pPr lvl="1"/>
            <a:r>
              <a:rPr lang="en-US" sz="1400" dirty="0" smtClean="0"/>
              <a:t>-o : show just the pattern matched </a:t>
            </a:r>
            <a:endParaRPr lang="en-US" sz="1400" dirty="0"/>
          </a:p>
          <a:p>
            <a:pPr lvl="1"/>
            <a:r>
              <a:rPr lang="en-US" sz="1400" dirty="0" smtClean="0"/>
              <a:t>-b : show the </a:t>
            </a:r>
            <a:r>
              <a:rPr lang="en-US" sz="1400" dirty="0"/>
              <a:t>byte  offset </a:t>
            </a:r>
            <a:r>
              <a:rPr lang="en-US" sz="1400" dirty="0" smtClean="0"/>
              <a:t>in the </a:t>
            </a:r>
            <a:r>
              <a:rPr lang="en-US" sz="1400" dirty="0"/>
              <a:t>whole </a:t>
            </a:r>
            <a:r>
              <a:rPr lang="en-US" sz="1400" dirty="0" smtClean="0"/>
              <a:t>file of the starting point of output </a:t>
            </a:r>
          </a:p>
          <a:p>
            <a:pPr lvl="1"/>
            <a:r>
              <a:rPr lang="en-US" sz="1400" dirty="0" smtClean="0"/>
              <a:t>Displaying lines before/after/around the match using grep -A, -B and -C</a:t>
            </a:r>
          </a:p>
          <a:p>
            <a:pPr lvl="2"/>
            <a:r>
              <a:rPr lang="en-US" sz="1400" dirty="0"/>
              <a:t>grep -A 3 -</a:t>
            </a:r>
            <a:r>
              <a:rPr lang="en-US" sz="1400" dirty="0" err="1"/>
              <a:t>i</a:t>
            </a:r>
            <a:r>
              <a:rPr lang="en-US" sz="1400" dirty="0"/>
              <a:t> "example" </a:t>
            </a:r>
            <a:r>
              <a:rPr lang="en-US" sz="1400" dirty="0" err="1"/>
              <a:t>demo_text</a:t>
            </a:r>
            <a:endParaRPr lang="en-US" sz="1400" dirty="0"/>
          </a:p>
          <a:p>
            <a:pPr lvl="1"/>
            <a:endParaRPr lang="en-US" sz="1400" dirty="0" smtClean="0"/>
          </a:p>
          <a:p>
            <a:pPr lvl="1"/>
            <a:endParaRPr lang="en-US" sz="1400" dirty="0"/>
          </a:p>
          <a:p>
            <a:pPr lvl="1"/>
            <a:endParaRPr lang="en-US" sz="1400" dirty="0" smtClean="0"/>
          </a:p>
          <a:p>
            <a:pPr lvl="1"/>
            <a:endParaRPr lang="en-US" sz="1400" dirty="0"/>
          </a:p>
          <a:p>
            <a:pPr lvl="1"/>
            <a:endParaRPr lang="en-US" sz="1400" dirty="0" smtClean="0"/>
          </a:p>
          <a:p>
            <a:pPr lvl="1"/>
            <a:endParaRPr lang="en-US" sz="1400" dirty="0"/>
          </a:p>
          <a:p>
            <a:pPr lvl="1"/>
            <a:endParaRPr lang="en-US" sz="1400" dirty="0" smtClean="0"/>
          </a:p>
          <a:p>
            <a:pPr lvl="1"/>
            <a:endParaRPr lang="en-US" sz="1400" dirty="0"/>
          </a:p>
          <a:p>
            <a:pPr lvl="1"/>
            <a:endParaRPr lang="en-US" sz="1400" dirty="0" smtClean="0"/>
          </a:p>
          <a:p>
            <a:pPr lvl="1"/>
            <a:endParaRPr lang="en-US" sz="1400" dirty="0" smtClean="0"/>
          </a:p>
          <a:p>
            <a:pPr lvl="1"/>
            <a:endParaRPr lang="en-US" sz="1400" dirty="0"/>
          </a:p>
          <a:p>
            <a:pPr lvl="1"/>
            <a:endParaRPr lang="en-US" sz="1400" dirty="0" smtClean="0"/>
          </a:p>
          <a:p>
            <a:pPr lvl="1"/>
            <a:endParaRPr lang="en-US" sz="1400" dirty="0"/>
          </a:p>
          <a:p>
            <a:pPr marL="457200" lvl="1" indent="0">
              <a:buNone/>
            </a:pPr>
            <a:endParaRPr lang="en-US" sz="1400" dirty="0" smtClean="0"/>
          </a:p>
          <a:p>
            <a:pPr marL="457200" lvl="1" indent="0">
              <a:buNone/>
            </a:pPr>
            <a:endParaRPr lang="en-US" sz="1800" dirty="0" smtClean="0"/>
          </a:p>
          <a:p>
            <a:endParaRPr lang="en-US" sz="1800" dirty="0" smtClean="0"/>
          </a:p>
          <a:p>
            <a:pPr lvl="1"/>
            <a:endParaRPr lang="en-US" sz="1400" dirty="0" smtClean="0"/>
          </a:p>
          <a:p>
            <a:endParaRPr lang="en-US" sz="1800" dirty="0"/>
          </a:p>
          <a:p>
            <a:pPr lvl="1"/>
            <a:endParaRPr lang="en-US" dirty="0"/>
          </a:p>
          <a:p>
            <a:endParaRPr lang="en-US" dirty="0"/>
          </a:p>
        </p:txBody>
      </p:sp>
      <p:pic>
        <p:nvPicPr>
          <p:cNvPr id="5" name="Picture 4"/>
          <p:cNvPicPr>
            <a:picLocks noChangeAspect="1"/>
          </p:cNvPicPr>
          <p:nvPr/>
        </p:nvPicPr>
        <p:blipFill>
          <a:blip r:embed="rId3"/>
          <a:stretch>
            <a:fillRect/>
          </a:stretch>
        </p:blipFill>
        <p:spPr>
          <a:xfrm>
            <a:off x="1485041" y="3222651"/>
            <a:ext cx="7853885" cy="2908326"/>
          </a:xfrm>
          <a:prstGeom prst="rect">
            <a:avLst/>
          </a:prstGeom>
        </p:spPr>
      </p:pic>
    </p:spTree>
    <p:extLst>
      <p:ext uri="{BB962C8B-B14F-4D97-AF65-F5344CB8AC3E}">
        <p14:creationId xmlns:p14="http://schemas.microsoft.com/office/powerpoint/2010/main" val="38189285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and filtering</a:t>
            </a:r>
          </a:p>
        </p:txBody>
      </p:sp>
      <p:sp>
        <p:nvSpPr>
          <p:cNvPr id="3" name="Content Placeholder 2"/>
          <p:cNvSpPr>
            <a:spLocks noGrp="1"/>
          </p:cNvSpPr>
          <p:nvPr>
            <p:ph idx="1"/>
          </p:nvPr>
        </p:nvSpPr>
        <p:spPr>
          <a:xfrm>
            <a:off x="838199" y="1825625"/>
            <a:ext cx="10828867" cy="4545195"/>
          </a:xfrm>
        </p:spPr>
        <p:txBody>
          <a:bodyPr>
            <a:noAutofit/>
          </a:bodyPr>
          <a:lstStyle/>
          <a:p>
            <a:r>
              <a:rPr lang="en-US" sz="1800" dirty="0" smtClean="0"/>
              <a:t> </a:t>
            </a:r>
            <a:r>
              <a:rPr lang="en-US" sz="1800" b="1" dirty="0" smtClean="0">
                <a:solidFill>
                  <a:srgbClr val="FF0000"/>
                </a:solidFill>
              </a:rPr>
              <a:t>grep </a:t>
            </a:r>
            <a:r>
              <a:rPr lang="en-US" sz="1800" dirty="0"/>
              <a:t>– print lines matching a </a:t>
            </a:r>
            <a:r>
              <a:rPr lang="en-US" sz="1800" dirty="0" smtClean="0"/>
              <a:t>pattern  		SINTAX</a:t>
            </a:r>
            <a:r>
              <a:rPr lang="en-US" sz="1800" dirty="0"/>
              <a:t>: </a:t>
            </a:r>
            <a:r>
              <a:rPr lang="en-US" sz="1800" dirty="0" smtClean="0"/>
              <a:t>grep “STRING" [</a:t>
            </a:r>
            <a:r>
              <a:rPr lang="en-US" sz="1800" dirty="0" err="1" smtClean="0"/>
              <a:t>file_pattern</a:t>
            </a:r>
            <a:r>
              <a:rPr lang="en-US" sz="1800" dirty="0" smtClean="0"/>
              <a:t>]</a:t>
            </a:r>
          </a:p>
          <a:p>
            <a:pPr lvl="1"/>
            <a:r>
              <a:rPr lang="en-US" sz="1400" dirty="0" smtClean="0"/>
              <a:t>WORKS with regular expressions!</a:t>
            </a:r>
          </a:p>
          <a:p>
            <a:pPr lvl="1"/>
            <a:r>
              <a:rPr lang="en-US" sz="1400" dirty="0"/>
              <a:t>-</a:t>
            </a:r>
            <a:r>
              <a:rPr lang="en-US" sz="1400" dirty="0" smtClean="0"/>
              <a:t>E : enable regular </a:t>
            </a:r>
            <a:r>
              <a:rPr lang="en-US" sz="1400" dirty="0"/>
              <a:t>expression </a:t>
            </a:r>
            <a:endParaRPr lang="en-US" sz="1400" dirty="0" smtClean="0"/>
          </a:p>
          <a:p>
            <a:pPr marL="457200" lvl="1" indent="0">
              <a:buNone/>
            </a:pPr>
            <a:endParaRPr lang="en-US" sz="1400" dirty="0"/>
          </a:p>
          <a:p>
            <a:pPr lvl="1"/>
            <a:endParaRPr lang="en-US" sz="1400" dirty="0"/>
          </a:p>
          <a:p>
            <a:pPr lvl="1"/>
            <a:endParaRPr lang="en-US" sz="1400" dirty="0" smtClean="0"/>
          </a:p>
          <a:p>
            <a:pPr marL="457200" lvl="1" indent="0">
              <a:buNone/>
            </a:pPr>
            <a:endParaRPr lang="en-US" sz="1800" dirty="0" smtClean="0"/>
          </a:p>
          <a:p>
            <a:endParaRPr lang="en-US" sz="1800" dirty="0" smtClean="0"/>
          </a:p>
          <a:p>
            <a:pPr lvl="1"/>
            <a:endParaRPr lang="en-US" sz="1400" dirty="0" smtClean="0"/>
          </a:p>
          <a:p>
            <a:endParaRPr lang="en-US" sz="1800" dirty="0"/>
          </a:p>
          <a:p>
            <a:pPr lvl="1"/>
            <a:endParaRPr lang="en-US" dirty="0"/>
          </a:p>
          <a:p>
            <a:endParaRPr lang="en-US" dirty="0"/>
          </a:p>
        </p:txBody>
      </p:sp>
      <p:pic>
        <p:nvPicPr>
          <p:cNvPr id="4" name="Picture 3"/>
          <p:cNvPicPr>
            <a:picLocks noChangeAspect="1"/>
          </p:cNvPicPr>
          <p:nvPr/>
        </p:nvPicPr>
        <p:blipFill>
          <a:blip r:embed="rId3"/>
          <a:stretch>
            <a:fillRect/>
          </a:stretch>
        </p:blipFill>
        <p:spPr>
          <a:xfrm>
            <a:off x="1299694" y="3596623"/>
            <a:ext cx="8097126" cy="1410092"/>
          </a:xfrm>
          <a:prstGeom prst="rect">
            <a:avLst/>
          </a:prstGeom>
        </p:spPr>
      </p:pic>
    </p:spTree>
    <p:extLst>
      <p:ext uri="{BB962C8B-B14F-4D97-AF65-F5344CB8AC3E}">
        <p14:creationId xmlns:p14="http://schemas.microsoft.com/office/powerpoint/2010/main" val="28791559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and filtering</a:t>
            </a:r>
          </a:p>
        </p:txBody>
      </p:sp>
      <p:sp>
        <p:nvSpPr>
          <p:cNvPr id="3" name="Content Placeholder 2"/>
          <p:cNvSpPr>
            <a:spLocks noGrp="1"/>
          </p:cNvSpPr>
          <p:nvPr>
            <p:ph idx="1"/>
          </p:nvPr>
        </p:nvSpPr>
        <p:spPr>
          <a:xfrm>
            <a:off x="838199" y="1825624"/>
            <a:ext cx="10828867" cy="5032375"/>
          </a:xfrm>
        </p:spPr>
        <p:txBody>
          <a:bodyPr>
            <a:noAutofit/>
          </a:bodyPr>
          <a:lstStyle/>
          <a:p>
            <a:r>
              <a:rPr lang="en-US" sz="1800" dirty="0" smtClean="0"/>
              <a:t> </a:t>
            </a:r>
            <a:r>
              <a:rPr lang="en-US" sz="1800" b="1" dirty="0" err="1" smtClean="0">
                <a:solidFill>
                  <a:srgbClr val="FF0000"/>
                </a:solidFill>
              </a:rPr>
              <a:t>sed</a:t>
            </a:r>
            <a:r>
              <a:rPr lang="en-US" sz="1800" b="1" dirty="0" smtClean="0">
                <a:solidFill>
                  <a:srgbClr val="FF0000"/>
                </a:solidFill>
              </a:rPr>
              <a:t> </a:t>
            </a:r>
            <a:r>
              <a:rPr lang="en-US" sz="1800" dirty="0" smtClean="0"/>
              <a:t>– </a:t>
            </a:r>
            <a:r>
              <a:rPr lang="en-US" sz="1800" b="1" dirty="0" smtClean="0">
                <a:solidFill>
                  <a:srgbClr val="FF0000"/>
                </a:solidFill>
              </a:rPr>
              <a:t>s</a:t>
            </a:r>
            <a:r>
              <a:rPr lang="en-US" sz="1800" dirty="0" smtClean="0"/>
              <a:t>tream </a:t>
            </a:r>
            <a:r>
              <a:rPr lang="en-US" sz="1800" b="1" dirty="0" smtClean="0">
                <a:solidFill>
                  <a:srgbClr val="FF0000"/>
                </a:solidFill>
              </a:rPr>
              <a:t>ed</a:t>
            </a:r>
            <a:r>
              <a:rPr lang="en-US" sz="1800" dirty="0" smtClean="0"/>
              <a:t>itor for filtering and transforming text    	</a:t>
            </a:r>
          </a:p>
          <a:p>
            <a:pPr lvl="1"/>
            <a:endParaRPr lang="en-US" sz="1400" b="1" dirty="0" smtClean="0">
              <a:solidFill>
                <a:srgbClr val="FF0000"/>
              </a:solidFill>
            </a:endParaRPr>
          </a:p>
          <a:p>
            <a:pPr lvl="1"/>
            <a:endParaRPr lang="en-US" sz="1400" b="1" dirty="0" smtClean="0">
              <a:solidFill>
                <a:srgbClr val="FF0000"/>
              </a:solidFill>
            </a:endParaRPr>
          </a:p>
          <a:p>
            <a:pPr lvl="1"/>
            <a:endParaRPr lang="en-US" sz="600" b="1" dirty="0" smtClean="0"/>
          </a:p>
          <a:p>
            <a:pPr lvl="2"/>
            <a:r>
              <a:rPr lang="en-US" sz="1400" dirty="0" smtClean="0"/>
              <a:t>s	  Substitute command</a:t>
            </a:r>
          </a:p>
          <a:p>
            <a:pPr lvl="2"/>
            <a:r>
              <a:rPr lang="en-US" sz="1400" dirty="0" smtClean="0"/>
              <a:t>/../../	  Delimiter (by convention)</a:t>
            </a:r>
          </a:p>
          <a:p>
            <a:pPr lvl="2"/>
            <a:r>
              <a:rPr lang="en-US" sz="1400" dirty="0" smtClean="0"/>
              <a:t>day	  Regular Expression Pattern Search Pattern</a:t>
            </a:r>
          </a:p>
          <a:p>
            <a:pPr lvl="2"/>
            <a:r>
              <a:rPr lang="en-US" sz="1400" dirty="0" smtClean="0"/>
              <a:t>night	  Replacement string</a:t>
            </a:r>
          </a:p>
          <a:p>
            <a:pPr lvl="1"/>
            <a:r>
              <a:rPr lang="en-US" sz="1400" dirty="0" err="1" smtClean="0"/>
              <a:t>sed</a:t>
            </a:r>
            <a:r>
              <a:rPr lang="en-US" sz="1400" dirty="0" smtClean="0"/>
              <a:t> is line oriented</a:t>
            </a:r>
          </a:p>
          <a:p>
            <a:pPr lvl="1"/>
            <a:endParaRPr lang="en-US" sz="1400" dirty="0" smtClean="0"/>
          </a:p>
          <a:p>
            <a:pPr lvl="1"/>
            <a:endParaRPr lang="en-US" sz="1400" dirty="0" smtClean="0"/>
          </a:p>
          <a:p>
            <a:pPr lvl="1"/>
            <a:endParaRPr lang="en-US" sz="1400" dirty="0" smtClean="0"/>
          </a:p>
          <a:p>
            <a:pPr lvl="1"/>
            <a:endParaRPr lang="en-US" sz="1400" dirty="0" smtClean="0"/>
          </a:p>
          <a:p>
            <a:pPr lvl="1"/>
            <a:endParaRPr lang="en-US" sz="1400" dirty="0" smtClean="0"/>
          </a:p>
          <a:p>
            <a:pPr lvl="1"/>
            <a:endParaRPr lang="en-US" sz="1400" dirty="0" smtClean="0"/>
          </a:p>
          <a:p>
            <a:pPr lvl="1"/>
            <a:endParaRPr lang="en-US" sz="1400" dirty="0" smtClean="0"/>
          </a:p>
          <a:p>
            <a:pPr lvl="1"/>
            <a:endParaRPr lang="en-US" sz="1400" dirty="0" smtClean="0"/>
          </a:p>
          <a:p>
            <a:pPr lvl="1"/>
            <a:r>
              <a:rPr lang="en-US" sz="1400" dirty="0" smtClean="0"/>
              <a:t>The first line had "one" twice, but only the first occurrence was changed. That is the default behavior.</a:t>
            </a:r>
          </a:p>
          <a:p>
            <a:pPr lvl="1"/>
            <a:r>
              <a:rPr lang="en-US" sz="1400" dirty="0"/>
              <a:t> </a:t>
            </a:r>
            <a:r>
              <a:rPr lang="en-US" sz="1400" dirty="0" smtClean="0"/>
              <a:t>g </a:t>
            </a:r>
            <a:r>
              <a:rPr lang="en-US" sz="1400" dirty="0"/>
              <a:t>- </a:t>
            </a:r>
            <a:r>
              <a:rPr lang="en-US" sz="1400" dirty="0" smtClean="0"/>
              <a:t>global </a:t>
            </a:r>
            <a:r>
              <a:rPr lang="en-US" sz="1400" dirty="0"/>
              <a:t>replacement</a:t>
            </a:r>
            <a:endParaRPr lang="en-US" sz="1400" dirty="0" smtClean="0"/>
          </a:p>
          <a:p>
            <a:pPr lvl="1"/>
            <a:endParaRPr lang="en-US" sz="1400" dirty="0" smtClean="0"/>
          </a:p>
        </p:txBody>
      </p:sp>
      <p:pic>
        <p:nvPicPr>
          <p:cNvPr id="6" name="Picture 5"/>
          <p:cNvPicPr>
            <a:picLocks noChangeAspect="1"/>
          </p:cNvPicPr>
          <p:nvPr/>
        </p:nvPicPr>
        <p:blipFill>
          <a:blip r:embed="rId3"/>
          <a:stretch>
            <a:fillRect/>
          </a:stretch>
        </p:blipFill>
        <p:spPr>
          <a:xfrm>
            <a:off x="1686784" y="2177396"/>
            <a:ext cx="5718357" cy="487966"/>
          </a:xfrm>
          <a:prstGeom prst="rect">
            <a:avLst/>
          </a:prstGeom>
        </p:spPr>
      </p:pic>
      <p:sp>
        <p:nvSpPr>
          <p:cNvPr id="8" name="Rectangle 7"/>
          <p:cNvSpPr/>
          <p:nvPr/>
        </p:nvSpPr>
        <p:spPr>
          <a:xfrm>
            <a:off x="1096042" y="1603396"/>
            <a:ext cx="4999958" cy="307777"/>
          </a:xfrm>
          <a:prstGeom prst="rect">
            <a:avLst/>
          </a:prstGeom>
        </p:spPr>
        <p:txBody>
          <a:bodyPr wrap="none">
            <a:spAutoFit/>
          </a:bodyPr>
          <a:lstStyle/>
          <a:p>
            <a:pPr lvl="1"/>
            <a:r>
              <a:rPr lang="en-US" sz="1400" b="1" dirty="0">
                <a:solidFill>
                  <a:srgbClr val="FF0000"/>
                </a:solidFill>
              </a:rPr>
              <a:t>Do not Panic! It is not your fault you don't understand sed.</a:t>
            </a:r>
          </a:p>
        </p:txBody>
      </p:sp>
      <p:pic>
        <p:nvPicPr>
          <p:cNvPr id="4" name="Picture 3"/>
          <p:cNvPicPr>
            <a:picLocks noChangeAspect="1"/>
          </p:cNvPicPr>
          <p:nvPr/>
        </p:nvPicPr>
        <p:blipFill>
          <a:blip r:embed="rId4"/>
          <a:stretch>
            <a:fillRect/>
          </a:stretch>
        </p:blipFill>
        <p:spPr>
          <a:xfrm>
            <a:off x="1686784" y="4076015"/>
            <a:ext cx="6662737" cy="2056156"/>
          </a:xfrm>
          <a:prstGeom prst="rect">
            <a:avLst/>
          </a:prstGeom>
        </p:spPr>
      </p:pic>
    </p:spTree>
    <p:extLst>
      <p:ext uri="{BB962C8B-B14F-4D97-AF65-F5344CB8AC3E}">
        <p14:creationId xmlns:p14="http://schemas.microsoft.com/office/powerpoint/2010/main" val="33988897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and filtering</a:t>
            </a:r>
          </a:p>
        </p:txBody>
      </p:sp>
      <p:sp>
        <p:nvSpPr>
          <p:cNvPr id="3" name="Content Placeholder 2"/>
          <p:cNvSpPr>
            <a:spLocks noGrp="1"/>
          </p:cNvSpPr>
          <p:nvPr>
            <p:ph idx="1"/>
          </p:nvPr>
        </p:nvSpPr>
        <p:spPr>
          <a:xfrm>
            <a:off x="838199" y="1825625"/>
            <a:ext cx="10828867" cy="4710642"/>
          </a:xfrm>
        </p:spPr>
        <p:txBody>
          <a:bodyPr>
            <a:noAutofit/>
          </a:bodyPr>
          <a:lstStyle/>
          <a:p>
            <a:r>
              <a:rPr lang="en-US" sz="1800" dirty="0" smtClean="0"/>
              <a:t> </a:t>
            </a:r>
            <a:r>
              <a:rPr lang="en-US" sz="1800" b="1" dirty="0" err="1" smtClean="0">
                <a:solidFill>
                  <a:srgbClr val="FF0000"/>
                </a:solidFill>
              </a:rPr>
              <a:t>sed</a:t>
            </a:r>
            <a:r>
              <a:rPr lang="en-US" sz="1800" b="1" dirty="0" smtClean="0">
                <a:solidFill>
                  <a:srgbClr val="FF0000"/>
                </a:solidFill>
              </a:rPr>
              <a:t> </a:t>
            </a:r>
            <a:r>
              <a:rPr lang="en-US" sz="1800" dirty="0"/>
              <a:t>– </a:t>
            </a:r>
            <a:r>
              <a:rPr lang="en-US" sz="1800" b="1" dirty="0">
                <a:solidFill>
                  <a:srgbClr val="FF0000"/>
                </a:solidFill>
              </a:rPr>
              <a:t>s</a:t>
            </a:r>
            <a:r>
              <a:rPr lang="en-US" sz="1800" dirty="0"/>
              <a:t>tream </a:t>
            </a:r>
            <a:r>
              <a:rPr lang="en-US" sz="1800" b="1" dirty="0">
                <a:solidFill>
                  <a:srgbClr val="FF0000"/>
                </a:solidFill>
              </a:rPr>
              <a:t>ed</a:t>
            </a:r>
            <a:r>
              <a:rPr lang="en-US" sz="1800" dirty="0"/>
              <a:t>itor for filtering and transforming </a:t>
            </a:r>
            <a:r>
              <a:rPr lang="en-US" sz="1800" dirty="0" smtClean="0"/>
              <a:t>text    	</a:t>
            </a:r>
          </a:p>
          <a:p>
            <a:pPr lvl="1"/>
            <a:endParaRPr lang="en-US" sz="1400" dirty="0" smtClean="0"/>
          </a:p>
          <a:p>
            <a:pPr lvl="1"/>
            <a:r>
              <a:rPr lang="en-US" sz="1400" dirty="0"/>
              <a:t>The character after the </a:t>
            </a:r>
            <a:r>
              <a:rPr lang="en-US" sz="1400" i="1" dirty="0"/>
              <a:t>s</a:t>
            </a:r>
            <a:r>
              <a:rPr lang="en-US" sz="1400" dirty="0"/>
              <a:t> is the </a:t>
            </a:r>
            <a:r>
              <a:rPr lang="en-US" sz="1400" dirty="0" smtClean="0"/>
              <a:t>delimiter</a:t>
            </a:r>
          </a:p>
          <a:p>
            <a:pPr lvl="1"/>
            <a:r>
              <a:rPr lang="en-US" sz="1400" dirty="0" smtClean="0"/>
              <a:t>Delimiter can be changed!!!</a:t>
            </a:r>
          </a:p>
          <a:p>
            <a:pPr lvl="1"/>
            <a:endParaRPr lang="en-US" sz="1400" dirty="0" smtClean="0"/>
          </a:p>
          <a:p>
            <a:pPr lvl="1"/>
            <a:endParaRPr lang="en-US" sz="1400" dirty="0" smtClean="0"/>
          </a:p>
          <a:p>
            <a:pPr lvl="1"/>
            <a:endParaRPr lang="en-US" sz="1400" dirty="0"/>
          </a:p>
          <a:p>
            <a:pPr lvl="1"/>
            <a:r>
              <a:rPr lang="en-US" sz="1400" dirty="0" smtClean="0"/>
              <a:t>&amp; : the </a:t>
            </a:r>
            <a:r>
              <a:rPr lang="en-US" sz="1400" dirty="0"/>
              <a:t>matched </a:t>
            </a:r>
            <a:r>
              <a:rPr lang="en-US" sz="1400" dirty="0" smtClean="0"/>
              <a:t>string; </a:t>
            </a:r>
            <a:r>
              <a:rPr lang="en-US" sz="1400" dirty="0"/>
              <a:t>It corresponds to the pattern </a:t>
            </a:r>
            <a:r>
              <a:rPr lang="en-US" sz="1400" dirty="0" smtClean="0"/>
              <a:t>found</a:t>
            </a:r>
          </a:p>
          <a:p>
            <a:pPr lvl="2"/>
            <a:r>
              <a:rPr lang="en-US" sz="1400" dirty="0" smtClean="0"/>
              <a:t>Use case: </a:t>
            </a:r>
            <a:r>
              <a:rPr lang="en-US" sz="1400" dirty="0"/>
              <a:t>you want to search for a pattern and </a:t>
            </a:r>
            <a:r>
              <a:rPr lang="en-US" sz="1400" dirty="0" smtClean="0"/>
              <a:t>do some processing on or around it</a:t>
            </a:r>
          </a:p>
          <a:p>
            <a:pPr lvl="2"/>
            <a:r>
              <a:rPr lang="en-US" sz="1400" dirty="0" err="1"/>
              <a:t>sed</a:t>
            </a:r>
            <a:r>
              <a:rPr lang="en-US" sz="1400" dirty="0"/>
              <a:t> 's/</a:t>
            </a:r>
            <a:r>
              <a:rPr lang="en-US" sz="1400" dirty="0" err="1"/>
              <a:t>abc</a:t>
            </a:r>
            <a:r>
              <a:rPr lang="en-US" sz="1400" dirty="0"/>
              <a:t>/(</a:t>
            </a:r>
            <a:r>
              <a:rPr lang="en-US" sz="1400" dirty="0" err="1"/>
              <a:t>abc</a:t>
            </a:r>
            <a:r>
              <a:rPr lang="en-US" sz="1400" dirty="0"/>
              <a:t>)/' </a:t>
            </a:r>
            <a:endParaRPr lang="en-US" sz="1400" dirty="0" smtClean="0"/>
          </a:p>
          <a:p>
            <a:pPr lvl="2"/>
            <a:r>
              <a:rPr lang="en-US" sz="1400" dirty="0" err="1" smtClean="0"/>
              <a:t>sed</a:t>
            </a:r>
            <a:r>
              <a:rPr lang="en-US" sz="1400" dirty="0" smtClean="0"/>
              <a:t> </a:t>
            </a:r>
            <a:r>
              <a:rPr lang="en-US" sz="1400" dirty="0"/>
              <a:t>'s/[a-z</a:t>
            </a:r>
            <a:r>
              <a:rPr lang="en-US" sz="1400" dirty="0" smtClean="0"/>
              <a:t>]*/(&amp;)/‘    (*= zero or more)</a:t>
            </a:r>
          </a:p>
          <a:p>
            <a:pPr lvl="1"/>
            <a:endParaRPr lang="en-US" sz="1400" dirty="0"/>
          </a:p>
          <a:p>
            <a:pPr lvl="1"/>
            <a:endParaRPr lang="en-US" sz="1400" dirty="0" smtClean="0"/>
          </a:p>
          <a:p>
            <a:pPr lvl="1"/>
            <a:endParaRPr lang="en-US" sz="1400" dirty="0"/>
          </a:p>
          <a:p>
            <a:pPr lvl="1"/>
            <a:endParaRPr lang="en-US" sz="1400" dirty="0"/>
          </a:p>
          <a:p>
            <a:pPr lvl="1"/>
            <a:endParaRPr lang="en-US" sz="1400" dirty="0"/>
          </a:p>
          <a:p>
            <a:pPr lvl="1"/>
            <a:endParaRPr lang="en-US" sz="1400" dirty="0"/>
          </a:p>
          <a:p>
            <a:pPr lvl="1"/>
            <a:endParaRPr lang="en-US" sz="1800" dirty="0" smtClean="0"/>
          </a:p>
          <a:p>
            <a:endParaRPr lang="en-US" sz="1800" dirty="0" smtClean="0"/>
          </a:p>
          <a:p>
            <a:pPr lvl="1"/>
            <a:endParaRPr lang="en-US" sz="1400" dirty="0" smtClean="0"/>
          </a:p>
          <a:p>
            <a:endParaRPr lang="en-US" sz="1800" dirty="0"/>
          </a:p>
          <a:p>
            <a:pPr lvl="1"/>
            <a:endParaRPr lang="en-US" dirty="0"/>
          </a:p>
          <a:p>
            <a:endParaRPr lang="en-US" dirty="0"/>
          </a:p>
        </p:txBody>
      </p:sp>
      <p:pic>
        <p:nvPicPr>
          <p:cNvPr id="4" name="Picture 3"/>
          <p:cNvPicPr>
            <a:picLocks noChangeAspect="1"/>
          </p:cNvPicPr>
          <p:nvPr/>
        </p:nvPicPr>
        <p:blipFill>
          <a:blip r:embed="rId3"/>
          <a:stretch>
            <a:fillRect/>
          </a:stretch>
        </p:blipFill>
        <p:spPr>
          <a:xfrm>
            <a:off x="1464038" y="2942756"/>
            <a:ext cx="5226571" cy="489991"/>
          </a:xfrm>
          <a:prstGeom prst="rect">
            <a:avLst/>
          </a:prstGeom>
        </p:spPr>
      </p:pic>
      <p:pic>
        <p:nvPicPr>
          <p:cNvPr id="8" name="Picture 7"/>
          <p:cNvPicPr>
            <a:picLocks noChangeAspect="1"/>
          </p:cNvPicPr>
          <p:nvPr/>
        </p:nvPicPr>
        <p:blipFill>
          <a:blip r:embed="rId4"/>
          <a:stretch>
            <a:fillRect/>
          </a:stretch>
        </p:blipFill>
        <p:spPr>
          <a:xfrm>
            <a:off x="1464038" y="4779154"/>
            <a:ext cx="5671280" cy="1906619"/>
          </a:xfrm>
          <a:prstGeom prst="rect">
            <a:avLst/>
          </a:prstGeom>
        </p:spPr>
      </p:pic>
    </p:spTree>
    <p:extLst>
      <p:ext uri="{BB962C8B-B14F-4D97-AF65-F5344CB8AC3E}">
        <p14:creationId xmlns:p14="http://schemas.microsoft.com/office/powerpoint/2010/main" val="34558910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and filtering</a:t>
            </a:r>
          </a:p>
        </p:txBody>
      </p:sp>
      <p:sp>
        <p:nvSpPr>
          <p:cNvPr id="3" name="Content Placeholder 2"/>
          <p:cNvSpPr>
            <a:spLocks noGrp="1"/>
          </p:cNvSpPr>
          <p:nvPr>
            <p:ph idx="1"/>
          </p:nvPr>
        </p:nvSpPr>
        <p:spPr>
          <a:xfrm>
            <a:off x="838199" y="1825625"/>
            <a:ext cx="10828867" cy="4710642"/>
          </a:xfrm>
        </p:spPr>
        <p:txBody>
          <a:bodyPr>
            <a:noAutofit/>
          </a:bodyPr>
          <a:lstStyle/>
          <a:p>
            <a:r>
              <a:rPr lang="en-US" sz="1800" dirty="0" smtClean="0"/>
              <a:t> </a:t>
            </a:r>
            <a:r>
              <a:rPr lang="en-US" sz="1800" b="1" dirty="0" err="1" smtClean="0">
                <a:solidFill>
                  <a:srgbClr val="FF0000"/>
                </a:solidFill>
              </a:rPr>
              <a:t>sed</a:t>
            </a:r>
            <a:r>
              <a:rPr lang="en-US" sz="1800" b="1" dirty="0" smtClean="0">
                <a:solidFill>
                  <a:srgbClr val="FF0000"/>
                </a:solidFill>
              </a:rPr>
              <a:t> </a:t>
            </a:r>
            <a:r>
              <a:rPr lang="en-US" sz="1800" dirty="0"/>
              <a:t>– </a:t>
            </a:r>
            <a:r>
              <a:rPr lang="en-US" sz="1800" b="1" dirty="0">
                <a:solidFill>
                  <a:srgbClr val="FF0000"/>
                </a:solidFill>
              </a:rPr>
              <a:t>s</a:t>
            </a:r>
            <a:r>
              <a:rPr lang="en-US" sz="1800" dirty="0"/>
              <a:t>tream </a:t>
            </a:r>
            <a:r>
              <a:rPr lang="en-US" sz="1800" b="1" dirty="0">
                <a:solidFill>
                  <a:srgbClr val="FF0000"/>
                </a:solidFill>
              </a:rPr>
              <a:t>ed</a:t>
            </a:r>
            <a:r>
              <a:rPr lang="en-US" sz="1800" dirty="0"/>
              <a:t>itor for filtering and transforming </a:t>
            </a:r>
            <a:r>
              <a:rPr lang="en-US" sz="1800" dirty="0" smtClean="0"/>
              <a:t>text    	</a:t>
            </a:r>
          </a:p>
          <a:p>
            <a:pPr lvl="1"/>
            <a:r>
              <a:rPr lang="en-US" sz="1600" dirty="0"/>
              <a:t>-r, --</a:t>
            </a:r>
            <a:r>
              <a:rPr lang="en-US" sz="1600" dirty="0" err="1"/>
              <a:t>regexp</a:t>
            </a:r>
            <a:r>
              <a:rPr lang="en-US" sz="1600" dirty="0"/>
              <a:t>-extended : use extended regular expressions in the script.</a:t>
            </a:r>
          </a:p>
          <a:p>
            <a:pPr lvl="1"/>
            <a:endParaRPr lang="en-US" sz="1400" dirty="0" smtClean="0"/>
          </a:p>
          <a:p>
            <a:pPr lvl="1"/>
            <a:endParaRPr lang="en-US" sz="1400" dirty="0"/>
          </a:p>
          <a:p>
            <a:pPr lvl="1"/>
            <a:endParaRPr lang="en-US" sz="1400" dirty="0"/>
          </a:p>
          <a:p>
            <a:pPr lvl="1"/>
            <a:endParaRPr lang="en-US" sz="1800" dirty="0" smtClean="0"/>
          </a:p>
          <a:p>
            <a:endParaRPr lang="en-US" sz="1800" dirty="0" smtClean="0"/>
          </a:p>
          <a:p>
            <a:pPr lvl="1"/>
            <a:endParaRPr lang="en-US" sz="1400" dirty="0" smtClean="0"/>
          </a:p>
          <a:p>
            <a:endParaRPr lang="en-US" sz="1800" dirty="0"/>
          </a:p>
          <a:p>
            <a:pPr lvl="1"/>
            <a:endParaRPr lang="en-US" dirty="0"/>
          </a:p>
          <a:p>
            <a:pPr marL="685800" lvl="2">
              <a:spcBef>
                <a:spcPts val="1000"/>
              </a:spcBef>
            </a:pPr>
            <a:endParaRPr lang="en-US" sz="1600" dirty="0" smtClean="0"/>
          </a:p>
          <a:p>
            <a:pPr marL="685800" lvl="2">
              <a:spcBef>
                <a:spcPts val="1000"/>
              </a:spcBef>
            </a:pPr>
            <a:r>
              <a:rPr lang="en-US" sz="1600" dirty="0" smtClean="0"/>
              <a:t>-</a:t>
            </a:r>
            <a:r>
              <a:rPr lang="en-US" sz="1600" dirty="0" err="1"/>
              <a:t>i</a:t>
            </a:r>
            <a:r>
              <a:rPr lang="en-US" sz="1600" dirty="0"/>
              <a:t> : edit files in place</a:t>
            </a:r>
          </a:p>
          <a:p>
            <a:endParaRPr lang="en-US" dirty="0" smtClean="0"/>
          </a:p>
        </p:txBody>
      </p:sp>
      <p:pic>
        <p:nvPicPr>
          <p:cNvPr id="5" name="Picture 4"/>
          <p:cNvPicPr>
            <a:picLocks noChangeAspect="1"/>
          </p:cNvPicPr>
          <p:nvPr/>
        </p:nvPicPr>
        <p:blipFill>
          <a:blip r:embed="rId3"/>
          <a:stretch>
            <a:fillRect/>
          </a:stretch>
        </p:blipFill>
        <p:spPr>
          <a:xfrm>
            <a:off x="1396817" y="2609538"/>
            <a:ext cx="7418873" cy="2277256"/>
          </a:xfrm>
          <a:prstGeom prst="rect">
            <a:avLst/>
          </a:prstGeom>
        </p:spPr>
      </p:pic>
    </p:spTree>
    <p:extLst>
      <p:ext uri="{BB962C8B-B14F-4D97-AF65-F5344CB8AC3E}">
        <p14:creationId xmlns:p14="http://schemas.microsoft.com/office/powerpoint/2010/main" val="9671650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and filtering</a:t>
            </a:r>
          </a:p>
        </p:txBody>
      </p:sp>
      <p:sp>
        <p:nvSpPr>
          <p:cNvPr id="3" name="Content Placeholder 2"/>
          <p:cNvSpPr>
            <a:spLocks noGrp="1"/>
          </p:cNvSpPr>
          <p:nvPr>
            <p:ph idx="1"/>
          </p:nvPr>
        </p:nvSpPr>
        <p:spPr>
          <a:xfrm>
            <a:off x="838199" y="1825625"/>
            <a:ext cx="10828867" cy="4710642"/>
          </a:xfrm>
        </p:spPr>
        <p:txBody>
          <a:bodyPr>
            <a:noAutofit/>
          </a:bodyPr>
          <a:lstStyle/>
          <a:p>
            <a:r>
              <a:rPr lang="en-US" sz="1800" dirty="0" smtClean="0"/>
              <a:t> </a:t>
            </a:r>
            <a:r>
              <a:rPr lang="en-US" sz="1800" b="1" dirty="0" err="1" smtClean="0">
                <a:solidFill>
                  <a:srgbClr val="FF0000"/>
                </a:solidFill>
              </a:rPr>
              <a:t>sed</a:t>
            </a:r>
            <a:r>
              <a:rPr lang="en-US" sz="1800" b="1" dirty="0" smtClean="0">
                <a:solidFill>
                  <a:srgbClr val="FF0000"/>
                </a:solidFill>
              </a:rPr>
              <a:t> </a:t>
            </a:r>
            <a:r>
              <a:rPr lang="en-US" sz="1800" dirty="0"/>
              <a:t>– </a:t>
            </a:r>
            <a:r>
              <a:rPr lang="en-US" sz="1800" b="1" dirty="0">
                <a:solidFill>
                  <a:srgbClr val="FF0000"/>
                </a:solidFill>
              </a:rPr>
              <a:t>s</a:t>
            </a:r>
            <a:r>
              <a:rPr lang="en-US" sz="1800" dirty="0"/>
              <a:t>tream </a:t>
            </a:r>
            <a:r>
              <a:rPr lang="en-US" sz="1800" b="1" dirty="0">
                <a:solidFill>
                  <a:srgbClr val="FF0000"/>
                </a:solidFill>
              </a:rPr>
              <a:t>ed</a:t>
            </a:r>
            <a:r>
              <a:rPr lang="en-US" sz="1800" dirty="0"/>
              <a:t>itor for filtering and transforming </a:t>
            </a:r>
            <a:r>
              <a:rPr lang="en-US" sz="1800" dirty="0" smtClean="0"/>
              <a:t>text    	</a:t>
            </a:r>
          </a:p>
          <a:p>
            <a:pPr lvl="1"/>
            <a:r>
              <a:rPr lang="en-US" sz="1400" dirty="0" smtClean="0"/>
              <a:t>p = print </a:t>
            </a:r>
            <a:r>
              <a:rPr lang="en-US" sz="1400" dirty="0"/>
              <a:t>the current pattern </a:t>
            </a:r>
            <a:r>
              <a:rPr lang="en-US" sz="1400" dirty="0" smtClean="0"/>
              <a:t>space</a:t>
            </a:r>
            <a:r>
              <a:rPr lang="en-US" sz="1400" dirty="0"/>
              <a:t> </a:t>
            </a:r>
            <a:r>
              <a:rPr lang="en-US" sz="1400" dirty="0" smtClean="0"/>
              <a:t>(used to </a:t>
            </a:r>
            <a:r>
              <a:rPr lang="en-US" sz="1400" dirty="0"/>
              <a:t>detect content in </a:t>
            </a:r>
            <a:r>
              <a:rPr lang="en-US" sz="1400" dirty="0" smtClean="0"/>
              <a:t>lines)</a:t>
            </a:r>
          </a:p>
          <a:p>
            <a:pPr lvl="1"/>
            <a:r>
              <a:rPr lang="en-US" sz="1400" dirty="0"/>
              <a:t>d :  delete pattern space.</a:t>
            </a:r>
          </a:p>
          <a:p>
            <a:pPr lvl="1"/>
            <a:r>
              <a:rPr lang="en-US" sz="1400" dirty="0" smtClean="0"/>
              <a:t>-n = suppress </a:t>
            </a:r>
            <a:r>
              <a:rPr lang="en-US" sz="1400" dirty="0"/>
              <a:t>automatic printing of pattern </a:t>
            </a:r>
            <a:r>
              <a:rPr lang="en-US" sz="1400" dirty="0" smtClean="0"/>
              <a:t>space. By </a:t>
            </a:r>
            <a:r>
              <a:rPr lang="en-US" sz="1400" dirty="0"/>
              <a:t>default, </a:t>
            </a:r>
            <a:r>
              <a:rPr lang="en-US" sz="1400" i="1" dirty="0" err="1"/>
              <a:t>sed</a:t>
            </a:r>
            <a:r>
              <a:rPr lang="en-US" sz="1400" dirty="0"/>
              <a:t> prints every line. If it makes a substitution, the new text is printed instead of the old one. </a:t>
            </a:r>
            <a:r>
              <a:rPr lang="en-US" sz="1400" dirty="0" smtClean="0"/>
              <a:t>When </a:t>
            </a:r>
            <a:r>
              <a:rPr lang="en-US" sz="1400" dirty="0"/>
              <a:t>the "-n" option is used, the "p" flag will cause the modified line to be printed. </a:t>
            </a:r>
            <a:endParaRPr lang="en-US" sz="1400" dirty="0" smtClean="0"/>
          </a:p>
          <a:p>
            <a:pPr lvl="1"/>
            <a:r>
              <a:rPr lang="en-US" sz="1400" dirty="0" smtClean="0"/>
              <a:t>-! : reverse the restriction</a:t>
            </a:r>
            <a:endParaRPr lang="en-US" sz="1400" dirty="0"/>
          </a:p>
          <a:p>
            <a:pPr lvl="1"/>
            <a:endParaRPr lang="en-US" sz="1400" dirty="0" smtClean="0"/>
          </a:p>
          <a:p>
            <a:pPr marL="457200" lvl="1" indent="0">
              <a:buNone/>
            </a:pPr>
            <a:endParaRPr lang="en-US" sz="1400" dirty="0"/>
          </a:p>
          <a:p>
            <a:pPr lvl="1"/>
            <a:endParaRPr lang="en-US" sz="1400" dirty="0"/>
          </a:p>
          <a:p>
            <a:pPr lvl="1"/>
            <a:endParaRPr lang="en-US" sz="1400" dirty="0" smtClean="0"/>
          </a:p>
          <a:p>
            <a:pPr lvl="1"/>
            <a:endParaRPr lang="en-US" sz="1400" dirty="0"/>
          </a:p>
          <a:p>
            <a:pPr lvl="1"/>
            <a:endParaRPr lang="en-US" sz="1400" dirty="0" smtClean="0"/>
          </a:p>
          <a:p>
            <a:pPr lvl="1"/>
            <a:endParaRPr lang="en-US" sz="1400" dirty="0"/>
          </a:p>
          <a:p>
            <a:pPr lvl="1"/>
            <a:endParaRPr lang="en-US" sz="1400" dirty="0" smtClean="0"/>
          </a:p>
          <a:p>
            <a:pPr lvl="1"/>
            <a:endParaRPr lang="en-US" sz="1400" dirty="0"/>
          </a:p>
          <a:p>
            <a:pPr lvl="1"/>
            <a:endParaRPr lang="en-US" sz="1400" dirty="0" smtClean="0"/>
          </a:p>
          <a:p>
            <a:pPr lvl="1"/>
            <a:endParaRPr lang="en-US" sz="1400" dirty="0"/>
          </a:p>
          <a:p>
            <a:pPr lvl="1"/>
            <a:endParaRPr lang="en-US" sz="1400" dirty="0" smtClean="0"/>
          </a:p>
          <a:p>
            <a:pPr lvl="1"/>
            <a:endParaRPr lang="en-US" sz="1400" dirty="0"/>
          </a:p>
        </p:txBody>
      </p:sp>
      <p:pic>
        <p:nvPicPr>
          <p:cNvPr id="4" name="Picture 3"/>
          <p:cNvPicPr>
            <a:picLocks noChangeAspect="1"/>
          </p:cNvPicPr>
          <p:nvPr/>
        </p:nvPicPr>
        <p:blipFill>
          <a:blip r:embed="rId3"/>
          <a:stretch>
            <a:fillRect/>
          </a:stretch>
        </p:blipFill>
        <p:spPr>
          <a:xfrm>
            <a:off x="1809515" y="3398222"/>
            <a:ext cx="4816137" cy="3272982"/>
          </a:xfrm>
          <a:prstGeom prst="rect">
            <a:avLst/>
          </a:prstGeom>
        </p:spPr>
      </p:pic>
    </p:spTree>
    <p:extLst>
      <p:ext uri="{BB962C8B-B14F-4D97-AF65-F5344CB8AC3E}">
        <p14:creationId xmlns:p14="http://schemas.microsoft.com/office/powerpoint/2010/main" val="8890547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and filtering</a:t>
            </a:r>
          </a:p>
        </p:txBody>
      </p:sp>
      <p:sp>
        <p:nvSpPr>
          <p:cNvPr id="3" name="Content Placeholder 2"/>
          <p:cNvSpPr>
            <a:spLocks noGrp="1"/>
          </p:cNvSpPr>
          <p:nvPr>
            <p:ph idx="1"/>
          </p:nvPr>
        </p:nvSpPr>
        <p:spPr>
          <a:xfrm>
            <a:off x="838199" y="1825625"/>
            <a:ext cx="10828867" cy="4710642"/>
          </a:xfrm>
        </p:spPr>
        <p:txBody>
          <a:bodyPr>
            <a:noAutofit/>
          </a:bodyPr>
          <a:lstStyle/>
          <a:p>
            <a:r>
              <a:rPr lang="en-US" sz="1800" dirty="0" smtClean="0"/>
              <a:t> </a:t>
            </a:r>
            <a:r>
              <a:rPr lang="en-US" sz="1800" b="1" dirty="0" err="1" smtClean="0">
                <a:solidFill>
                  <a:srgbClr val="FF0000"/>
                </a:solidFill>
              </a:rPr>
              <a:t>sed</a:t>
            </a:r>
            <a:r>
              <a:rPr lang="en-US" sz="1800" b="1" dirty="0" smtClean="0">
                <a:solidFill>
                  <a:srgbClr val="FF0000"/>
                </a:solidFill>
              </a:rPr>
              <a:t> </a:t>
            </a:r>
            <a:r>
              <a:rPr lang="en-US" sz="1800" dirty="0"/>
              <a:t>– </a:t>
            </a:r>
            <a:r>
              <a:rPr lang="en-US" sz="1800" b="1" dirty="0">
                <a:solidFill>
                  <a:srgbClr val="FF0000"/>
                </a:solidFill>
              </a:rPr>
              <a:t>s</a:t>
            </a:r>
            <a:r>
              <a:rPr lang="en-US" sz="1800" dirty="0"/>
              <a:t>tream </a:t>
            </a:r>
            <a:r>
              <a:rPr lang="en-US" sz="1800" b="1" dirty="0">
                <a:solidFill>
                  <a:srgbClr val="FF0000"/>
                </a:solidFill>
              </a:rPr>
              <a:t>ed</a:t>
            </a:r>
            <a:r>
              <a:rPr lang="en-US" sz="1800" dirty="0"/>
              <a:t>itor for filtering and transforming </a:t>
            </a:r>
            <a:r>
              <a:rPr lang="en-US" sz="1800" dirty="0" smtClean="0"/>
              <a:t>text    	</a:t>
            </a:r>
          </a:p>
          <a:p>
            <a:pPr lvl="1"/>
            <a:r>
              <a:rPr lang="en-US" sz="1400" dirty="0" smtClean="0"/>
              <a:t>Remembering </a:t>
            </a:r>
            <a:r>
              <a:rPr lang="en-US" sz="1400" dirty="0"/>
              <a:t>patterns with \(, \) and \1</a:t>
            </a:r>
          </a:p>
          <a:p>
            <a:pPr lvl="1"/>
            <a:endParaRPr lang="en-US" sz="1400" dirty="0"/>
          </a:p>
          <a:p>
            <a:pPr lvl="1"/>
            <a:r>
              <a:rPr lang="en-US" sz="1400" dirty="0" smtClean="0"/>
              <a:t>If </a:t>
            </a:r>
            <a:r>
              <a:rPr lang="en-US" sz="1400" dirty="0"/>
              <a:t>you wanted to search for lines that had two </a:t>
            </a:r>
            <a:r>
              <a:rPr lang="en-US" sz="1400" dirty="0" smtClean="0"/>
              <a:t>identical words, You </a:t>
            </a:r>
            <a:r>
              <a:rPr lang="en-US" sz="1400" dirty="0"/>
              <a:t>need a way of remembering what you found, and seeing if the same pattern occurred again</a:t>
            </a:r>
            <a:r>
              <a:rPr lang="en-US" sz="1400" dirty="0" smtClean="0"/>
              <a:t>.</a:t>
            </a:r>
          </a:p>
          <a:p>
            <a:pPr lvl="1"/>
            <a:r>
              <a:rPr lang="en-US" sz="1400" dirty="0" smtClean="0"/>
              <a:t> </a:t>
            </a:r>
            <a:r>
              <a:rPr lang="en-US" sz="1400" dirty="0"/>
              <a:t>You can mark part of a pattern using "\(" and "\)". You can recall the remembered pattern with "\" followed by a single digit</a:t>
            </a:r>
            <a:r>
              <a:rPr lang="en-US" sz="1400" dirty="0" smtClean="0"/>
              <a:t>.</a:t>
            </a:r>
          </a:p>
          <a:p>
            <a:pPr lvl="1"/>
            <a:r>
              <a:rPr lang="en-US" sz="1400" dirty="0"/>
              <a:t>You can have 9 different remembered patterns. Each occurrence of "\(" starts a new pattern. </a:t>
            </a:r>
          </a:p>
          <a:p>
            <a:pPr lvl="1"/>
            <a:endParaRPr lang="en-US" sz="1400" dirty="0" smtClean="0"/>
          </a:p>
          <a:p>
            <a:pPr lvl="1"/>
            <a:endParaRPr lang="en-US" sz="1400" dirty="0"/>
          </a:p>
          <a:p>
            <a:pPr lvl="1"/>
            <a:endParaRPr lang="en-US" sz="1400" dirty="0" smtClean="0"/>
          </a:p>
          <a:p>
            <a:pPr lvl="1"/>
            <a:endParaRPr lang="en-US" sz="1400" dirty="0" smtClean="0"/>
          </a:p>
          <a:p>
            <a:pPr lvl="1"/>
            <a:endParaRPr lang="en-US" sz="1400" dirty="0"/>
          </a:p>
          <a:p>
            <a:pPr lvl="1"/>
            <a:endParaRPr lang="en-US" sz="1400" dirty="0" smtClean="0"/>
          </a:p>
          <a:p>
            <a:pPr lvl="1"/>
            <a:endParaRPr lang="en-US" sz="1400" dirty="0"/>
          </a:p>
          <a:p>
            <a:pPr lvl="1"/>
            <a:endParaRPr lang="en-US" sz="1400" dirty="0" smtClean="0"/>
          </a:p>
          <a:p>
            <a:pPr lvl="1"/>
            <a:r>
              <a:rPr lang="en-US" sz="1400" dirty="0" smtClean="0"/>
              <a:t>to keep </a:t>
            </a:r>
            <a:r>
              <a:rPr lang="en-US" sz="1400" dirty="0"/>
              <a:t>the first word of a line, and delete the rest of the line, mark the important part with the parenthesis:</a:t>
            </a:r>
          </a:p>
          <a:p>
            <a:pPr lvl="1"/>
            <a:r>
              <a:rPr lang="en-US" sz="1400" dirty="0" err="1" smtClean="0"/>
              <a:t>sed</a:t>
            </a:r>
            <a:r>
              <a:rPr lang="en-US" sz="1400" dirty="0" smtClean="0"/>
              <a:t> 's         /               </a:t>
            </a:r>
            <a:r>
              <a:rPr lang="en-US" sz="1400" b="1" dirty="0" smtClean="0">
                <a:solidFill>
                  <a:srgbClr val="FF0000"/>
                </a:solidFill>
              </a:rPr>
              <a:t>\(    [</a:t>
            </a:r>
            <a:r>
              <a:rPr lang="en-US" sz="1400" b="1" dirty="0">
                <a:solidFill>
                  <a:srgbClr val="FF0000"/>
                </a:solidFill>
              </a:rPr>
              <a:t>a-z</a:t>
            </a:r>
            <a:r>
              <a:rPr lang="en-US" sz="1400" b="1" dirty="0" smtClean="0">
                <a:solidFill>
                  <a:srgbClr val="FF0000"/>
                </a:solidFill>
              </a:rPr>
              <a:t>]*          \).* </a:t>
            </a:r>
            <a:r>
              <a:rPr lang="en-US" sz="1400" dirty="0" smtClean="0"/>
              <a:t>                  /                        </a:t>
            </a:r>
            <a:r>
              <a:rPr lang="en-US" sz="1400" b="1" dirty="0" smtClean="0">
                <a:solidFill>
                  <a:schemeClr val="accent6">
                    <a:lumMod val="75000"/>
                  </a:schemeClr>
                </a:solidFill>
              </a:rPr>
              <a:t> \1</a:t>
            </a:r>
            <a:r>
              <a:rPr lang="en-US" sz="1400" dirty="0" smtClean="0"/>
              <a:t>                  /‘</a:t>
            </a:r>
          </a:p>
          <a:p>
            <a:pPr lvl="1"/>
            <a:r>
              <a:rPr lang="en-US" sz="1400" dirty="0" err="1" smtClean="0"/>
              <a:t>sed</a:t>
            </a:r>
            <a:r>
              <a:rPr lang="en-US" sz="1400" dirty="0" smtClean="0"/>
              <a:t> </a:t>
            </a:r>
            <a:r>
              <a:rPr lang="en-US" sz="1400" dirty="0"/>
              <a:t>'s/\([a-z]*\).*/\1/'</a:t>
            </a:r>
          </a:p>
          <a:p>
            <a:pPr lvl="1"/>
            <a:endParaRPr lang="en-US" sz="1400" dirty="0" smtClean="0"/>
          </a:p>
        </p:txBody>
      </p:sp>
      <p:pic>
        <p:nvPicPr>
          <p:cNvPr id="7" name="Picture 6"/>
          <p:cNvPicPr>
            <a:picLocks noChangeAspect="1"/>
          </p:cNvPicPr>
          <p:nvPr/>
        </p:nvPicPr>
        <p:blipFill>
          <a:blip r:embed="rId3"/>
          <a:stretch>
            <a:fillRect/>
          </a:stretch>
        </p:blipFill>
        <p:spPr>
          <a:xfrm>
            <a:off x="1327176" y="3738015"/>
            <a:ext cx="9994152" cy="1868305"/>
          </a:xfrm>
          <a:prstGeom prst="rect">
            <a:avLst/>
          </a:prstGeom>
        </p:spPr>
      </p:pic>
    </p:spTree>
    <p:extLst>
      <p:ext uri="{BB962C8B-B14F-4D97-AF65-F5344CB8AC3E}">
        <p14:creationId xmlns:p14="http://schemas.microsoft.com/office/powerpoint/2010/main" val="42445444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and </a:t>
            </a:r>
            <a:r>
              <a:rPr lang="en-US" dirty="0" smtClean="0"/>
              <a:t>filtering - Quick exercises</a:t>
            </a:r>
            <a:endParaRPr lang="en-US" dirty="0"/>
          </a:p>
        </p:txBody>
      </p:sp>
      <p:sp>
        <p:nvSpPr>
          <p:cNvPr id="3" name="Content Placeholder 2"/>
          <p:cNvSpPr>
            <a:spLocks noGrp="1"/>
          </p:cNvSpPr>
          <p:nvPr>
            <p:ph idx="1"/>
          </p:nvPr>
        </p:nvSpPr>
        <p:spPr/>
        <p:txBody>
          <a:bodyPr>
            <a:noAutofit/>
          </a:bodyPr>
          <a:lstStyle/>
          <a:p>
            <a:pPr marL="0" indent="0">
              <a:buNone/>
            </a:pPr>
            <a:r>
              <a:rPr lang="en-US" sz="1800" dirty="0"/>
              <a:t>Go to ~/Data/</a:t>
            </a:r>
            <a:r>
              <a:rPr lang="en-US" sz="1800" dirty="0" err="1"/>
              <a:t>opentraveldata</a:t>
            </a:r>
            <a:endParaRPr lang="en-US" sz="1800" dirty="0" smtClean="0"/>
          </a:p>
          <a:p>
            <a:pPr marL="514350" indent="-514350">
              <a:buFont typeface="+mj-lt"/>
              <a:buAutoNum type="arabicPeriod"/>
            </a:pPr>
            <a:r>
              <a:rPr lang="en-US" sz="1800" dirty="0" smtClean="0"/>
              <a:t>(</a:t>
            </a:r>
            <a:r>
              <a:rPr lang="en-US" sz="1800" dirty="0"/>
              <a:t>optd_aircraft.csv): Extract all 7x7 (Boeing) and all 3xx model numbers to </a:t>
            </a:r>
            <a:r>
              <a:rPr lang="en-US" sz="1800" dirty="0" err="1"/>
              <a:t>stdout</a:t>
            </a:r>
            <a:r>
              <a:rPr lang="en-US" sz="1800" dirty="0"/>
              <a:t> or a separate </a:t>
            </a:r>
            <a:r>
              <a:rPr lang="en-US" sz="1800" dirty="0" smtClean="0"/>
              <a:t>file</a:t>
            </a:r>
            <a:endParaRPr lang="en-US" sz="1800" dirty="0"/>
          </a:p>
          <a:p>
            <a:pPr marL="514350" indent="-514350">
              <a:buFont typeface="+mj-lt"/>
              <a:buAutoNum type="arabicPeriod"/>
            </a:pPr>
            <a:r>
              <a:rPr lang="en-US" sz="1800" dirty="0"/>
              <a:t>(optd_airlines.csv): How many airlines have the word (not prefix) “Air”, “airlines”, or the prefix “aero” in their name?</a:t>
            </a:r>
          </a:p>
          <a:p>
            <a:pPr marL="514350" indent="-514350">
              <a:buFont typeface="+mj-lt"/>
              <a:buAutoNum type="arabicPeriod"/>
            </a:pPr>
            <a:r>
              <a:rPr lang="en-US" sz="1800" dirty="0"/>
              <a:t>(optd_airlines.csv): </a:t>
            </a:r>
            <a:r>
              <a:rPr lang="en-US" sz="1800" dirty="0" smtClean="0"/>
              <a:t>How many airlines where active before 1960? </a:t>
            </a:r>
            <a:endParaRPr lang="en-US" sz="1800" dirty="0"/>
          </a:p>
          <a:p>
            <a:pPr marL="514350" indent="-514350">
              <a:buFont typeface="+mj-lt"/>
              <a:buAutoNum type="arabicPeriod"/>
            </a:pPr>
            <a:r>
              <a:rPr lang="en-US" sz="1800" dirty="0" smtClean="0"/>
              <a:t>(</a:t>
            </a:r>
            <a:r>
              <a:rPr lang="en-US" sz="1800" dirty="0"/>
              <a:t>optd_airlines.csv) What is the airline with the most flights</a:t>
            </a:r>
            <a:r>
              <a:rPr lang="en-US" sz="1800" dirty="0" smtClean="0"/>
              <a:t>?</a:t>
            </a:r>
          </a:p>
          <a:p>
            <a:pPr marL="514350" indent="-514350">
              <a:buFont typeface="+mj-lt"/>
              <a:buAutoNum type="arabicPeriod"/>
            </a:pPr>
            <a:r>
              <a:rPr lang="en-US" sz="1800" dirty="0" smtClean="0"/>
              <a:t>(</a:t>
            </a:r>
            <a:r>
              <a:rPr lang="en-US" sz="1800" dirty="0"/>
              <a:t>optd_airlines.csv) What is the alliance with the most airlines</a:t>
            </a:r>
            <a:r>
              <a:rPr lang="en-US" sz="1800" dirty="0" smtClean="0"/>
              <a:t>?</a:t>
            </a:r>
          </a:p>
          <a:p>
            <a:pPr marL="514350" indent="-514350">
              <a:buFont typeface="+mj-lt"/>
              <a:buAutoNum type="arabicPeriod"/>
            </a:pPr>
            <a:endParaRPr lang="en-US" sz="1800" dirty="0" smtClean="0"/>
          </a:p>
        </p:txBody>
      </p:sp>
    </p:spTree>
    <p:extLst>
      <p:ext uri="{BB962C8B-B14F-4D97-AF65-F5344CB8AC3E}">
        <p14:creationId xmlns:p14="http://schemas.microsoft.com/office/powerpoint/2010/main" val="873853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 Command line</a:t>
            </a:r>
            <a:endParaRPr lang="en-US" dirty="0"/>
          </a:p>
        </p:txBody>
      </p:sp>
      <p:sp>
        <p:nvSpPr>
          <p:cNvPr id="3" name="Content Placeholder 2"/>
          <p:cNvSpPr>
            <a:spLocks noGrp="1"/>
          </p:cNvSpPr>
          <p:nvPr>
            <p:ph idx="1"/>
          </p:nvPr>
        </p:nvSpPr>
        <p:spPr>
          <a:xfrm>
            <a:off x="838199" y="1825625"/>
            <a:ext cx="10881575" cy="4351338"/>
          </a:xfrm>
        </p:spPr>
        <p:txBody>
          <a:bodyPr>
            <a:normAutofit/>
          </a:bodyPr>
          <a:lstStyle/>
          <a:p>
            <a:pPr marL="0" indent="0" algn="just">
              <a:buNone/>
            </a:pPr>
            <a:r>
              <a:rPr lang="en-US" sz="1800" dirty="0" smtClean="0"/>
              <a:t>Today</a:t>
            </a:r>
            <a:r>
              <a:rPr lang="en-US" sz="1800" dirty="0"/>
              <a:t>, data scientists can choose from an overwhelming collection of exciting technologies and </a:t>
            </a:r>
            <a:r>
              <a:rPr lang="en-US" sz="1800" dirty="0" smtClean="0"/>
              <a:t>programming </a:t>
            </a:r>
            <a:r>
              <a:rPr lang="en-US" sz="1800" dirty="0"/>
              <a:t>languages. Python, R, Hadoop, Julia, Pig, Hive, and Spark are but a few examples. </a:t>
            </a:r>
          </a:p>
          <a:p>
            <a:pPr marL="0" indent="0" algn="just">
              <a:buNone/>
            </a:pPr>
            <a:endParaRPr lang="en-US" sz="1800" dirty="0" smtClean="0"/>
          </a:p>
          <a:p>
            <a:pPr marL="0" indent="0" algn="just">
              <a:buNone/>
            </a:pPr>
            <a:r>
              <a:rPr lang="en-US" sz="1800" dirty="0" smtClean="0"/>
              <a:t>So… How </a:t>
            </a:r>
            <a:r>
              <a:rPr lang="en-US" sz="1800" dirty="0"/>
              <a:t>can </a:t>
            </a:r>
            <a:r>
              <a:rPr lang="en-US" sz="1800" dirty="0" smtClean="0"/>
              <a:t>an old technology be </a:t>
            </a:r>
            <a:r>
              <a:rPr lang="en-US" sz="1800" dirty="0"/>
              <a:t>of any use to a field that’s only a few years young? What does the command line have to offer that these other technologies and programming languages do not?</a:t>
            </a:r>
          </a:p>
          <a:p>
            <a:pPr algn="just"/>
            <a:endParaRPr lang="en-US" sz="1800" dirty="0" smtClean="0"/>
          </a:p>
          <a:p>
            <a:pPr lvl="1" algn="just"/>
            <a:r>
              <a:rPr lang="en-US" sz="1600" dirty="0"/>
              <a:t>The command line itself was invented over 40 years ago</a:t>
            </a:r>
            <a:r>
              <a:rPr lang="en-US" sz="1600" dirty="0" smtClean="0"/>
              <a:t>.</a:t>
            </a:r>
          </a:p>
          <a:p>
            <a:pPr lvl="1" algn="just"/>
            <a:r>
              <a:rPr lang="en-US" sz="1600" dirty="0" smtClean="0"/>
              <a:t> </a:t>
            </a:r>
            <a:r>
              <a:rPr lang="en-US" sz="1600" dirty="0"/>
              <a:t>Its core functionality </a:t>
            </a:r>
            <a:r>
              <a:rPr lang="en-US" sz="1600" dirty="0" smtClean="0"/>
              <a:t>has largely </a:t>
            </a:r>
            <a:r>
              <a:rPr lang="en-US" sz="1600" dirty="0"/>
              <a:t>remained unchanged, but the tools, which are the workhorses of the </a:t>
            </a:r>
            <a:r>
              <a:rPr lang="en-US" sz="1600" dirty="0" smtClean="0"/>
              <a:t>command line</a:t>
            </a:r>
            <a:r>
              <a:rPr lang="en-US" sz="1600" dirty="0"/>
              <a:t>, are being developed on a daily basis</a:t>
            </a:r>
            <a:r>
              <a:rPr lang="en-US" sz="1600" dirty="0" smtClean="0"/>
              <a:t>.</a:t>
            </a:r>
          </a:p>
          <a:p>
            <a:pPr lvl="1" algn="just"/>
            <a:r>
              <a:rPr lang="en-US" sz="1600" dirty="0"/>
              <a:t>most command-line tools adhere </a:t>
            </a:r>
            <a:r>
              <a:rPr lang="en-US" sz="1600" dirty="0" smtClean="0"/>
              <a:t>the </a:t>
            </a:r>
            <a:r>
              <a:rPr lang="en-US" sz="1600" dirty="0"/>
              <a:t>Unix philosophy, they are </a:t>
            </a:r>
            <a:r>
              <a:rPr lang="en-US" sz="1600" b="1" dirty="0" smtClean="0">
                <a:solidFill>
                  <a:schemeClr val="accent1">
                    <a:lumMod val="75000"/>
                  </a:schemeClr>
                </a:solidFill>
              </a:rPr>
              <a:t>designed to </a:t>
            </a:r>
            <a:r>
              <a:rPr lang="en-US" sz="1600" b="1" dirty="0">
                <a:solidFill>
                  <a:schemeClr val="accent1">
                    <a:lumMod val="75000"/>
                  </a:schemeClr>
                </a:solidFill>
              </a:rPr>
              <a:t>do only one thing, and do it really </a:t>
            </a:r>
            <a:r>
              <a:rPr lang="en-US" sz="1600" b="1" dirty="0" smtClean="0">
                <a:solidFill>
                  <a:schemeClr val="accent1">
                    <a:lumMod val="75000"/>
                  </a:schemeClr>
                </a:solidFill>
              </a:rPr>
              <a:t>well</a:t>
            </a:r>
            <a:r>
              <a:rPr lang="en-US" sz="1600" dirty="0" smtClean="0">
                <a:solidFill>
                  <a:schemeClr val="accent1">
                    <a:lumMod val="75000"/>
                  </a:schemeClr>
                </a:solidFill>
              </a:rPr>
              <a:t> </a:t>
            </a:r>
            <a:endParaRPr lang="en-US" sz="1600" dirty="0">
              <a:solidFill>
                <a:schemeClr val="accent1">
                  <a:lumMod val="75000"/>
                </a:schemeClr>
              </a:solidFill>
            </a:endParaRPr>
          </a:p>
          <a:p>
            <a:pPr lvl="1" algn="just"/>
            <a:r>
              <a:rPr lang="en-US" sz="1600" dirty="0" smtClean="0"/>
              <a:t>The command line itself is language agnostic (independent of any specific programming language)</a:t>
            </a:r>
          </a:p>
          <a:p>
            <a:pPr lvl="1" algn="just"/>
            <a:r>
              <a:rPr lang="en-US" sz="1600" dirty="0"/>
              <a:t>command-line tools can work together, which makes the command line </a:t>
            </a:r>
            <a:r>
              <a:rPr lang="en-US" sz="1600" dirty="0" smtClean="0"/>
              <a:t>very flexible</a:t>
            </a:r>
            <a:r>
              <a:rPr lang="en-US" sz="1600" dirty="0"/>
              <a:t>.</a:t>
            </a:r>
            <a:endParaRPr lang="en-US" sz="1600" dirty="0" smtClean="0"/>
          </a:p>
          <a:p>
            <a:pPr lvl="1" algn="just"/>
            <a:r>
              <a:rPr lang="en-US" sz="1600" dirty="0" smtClean="0"/>
              <a:t>The </a:t>
            </a:r>
            <a:r>
              <a:rPr lang="en-US" sz="1600" dirty="0"/>
              <a:t>open source community </a:t>
            </a:r>
            <a:r>
              <a:rPr lang="en-US" sz="1600" dirty="0" smtClean="0"/>
              <a:t>is producing </a:t>
            </a:r>
            <a:r>
              <a:rPr lang="en-US" sz="1600" dirty="0"/>
              <a:t>many free and high-quality command-line tools that we can use for </a:t>
            </a:r>
            <a:r>
              <a:rPr lang="en-US" sz="1600" dirty="0" smtClean="0"/>
              <a:t>data science</a:t>
            </a:r>
            <a:r>
              <a:rPr lang="en-US" sz="1600" dirty="0"/>
              <a:t>.</a:t>
            </a:r>
            <a:endParaRPr lang="en-US" sz="1600" dirty="0" smtClean="0"/>
          </a:p>
          <a:p>
            <a:pPr algn="just"/>
            <a:endParaRPr lang="en-US" sz="1800" dirty="0"/>
          </a:p>
          <a:p>
            <a:pPr algn="just"/>
            <a:endParaRPr lang="en-US" sz="1800" dirty="0"/>
          </a:p>
          <a:p>
            <a:pPr algn="just"/>
            <a:endParaRPr lang="en-US" sz="1800" dirty="0"/>
          </a:p>
        </p:txBody>
      </p:sp>
    </p:spTree>
    <p:extLst>
      <p:ext uri="{BB962C8B-B14F-4D97-AF65-F5344CB8AC3E}">
        <p14:creationId xmlns:p14="http://schemas.microsoft.com/office/powerpoint/2010/main" val="12689437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and </a:t>
            </a:r>
            <a:r>
              <a:rPr lang="en-US" dirty="0" smtClean="0"/>
              <a:t>filtering - Quick exercises</a:t>
            </a:r>
            <a:endParaRPr lang="en-US" dirty="0"/>
          </a:p>
        </p:txBody>
      </p:sp>
      <p:sp>
        <p:nvSpPr>
          <p:cNvPr id="3" name="Content Placeholder 2"/>
          <p:cNvSpPr>
            <a:spLocks noGrp="1"/>
          </p:cNvSpPr>
          <p:nvPr>
            <p:ph idx="1"/>
          </p:nvPr>
        </p:nvSpPr>
        <p:spPr/>
        <p:txBody>
          <a:bodyPr>
            <a:noAutofit/>
          </a:bodyPr>
          <a:lstStyle/>
          <a:p>
            <a:pPr marL="0" indent="0">
              <a:buNone/>
            </a:pPr>
            <a:r>
              <a:rPr lang="en-US" sz="1800" dirty="0"/>
              <a:t>Go to </a:t>
            </a:r>
            <a:r>
              <a:rPr lang="en-US" sz="1800" dirty="0" smtClean="0"/>
              <a:t>~/Data/</a:t>
            </a:r>
            <a:r>
              <a:rPr lang="en-US" sz="1800" dirty="0" err="1" smtClean="0"/>
              <a:t>us_dot</a:t>
            </a:r>
            <a:r>
              <a:rPr lang="en-US" sz="1800" dirty="0" smtClean="0"/>
              <a:t>/</a:t>
            </a:r>
            <a:r>
              <a:rPr lang="en-US" sz="1800" dirty="0" err="1" smtClean="0"/>
              <a:t>otp</a:t>
            </a:r>
            <a:endParaRPr lang="en-US" sz="1800" dirty="0" smtClean="0"/>
          </a:p>
          <a:p>
            <a:pPr marL="514350" indent="-514350">
              <a:buFont typeface="+mj-lt"/>
              <a:buAutoNum type="arabicPeriod" startAt="6"/>
            </a:pPr>
            <a:r>
              <a:rPr lang="en-US" sz="1800" dirty="0" smtClean="0"/>
              <a:t>(</a:t>
            </a:r>
            <a:r>
              <a:rPr lang="en-US" sz="1800" dirty="0"/>
              <a:t>T100): What </a:t>
            </a:r>
            <a:r>
              <a:rPr lang="en-US" sz="1800" dirty="0" smtClean="0"/>
              <a:t>are </a:t>
            </a:r>
            <a:r>
              <a:rPr lang="en-US" sz="1800" dirty="0"/>
              <a:t>the </a:t>
            </a:r>
            <a:r>
              <a:rPr lang="en-US" sz="1800" dirty="0" smtClean="0"/>
              <a:t>column numbers of columns having “carrier” in the name ”? </a:t>
            </a:r>
            <a:r>
              <a:rPr lang="en-US" sz="1800" dirty="0"/>
              <a:t>(don't </a:t>
            </a:r>
            <a:r>
              <a:rPr lang="en-US" sz="1800" dirty="0" smtClean="0"/>
              <a:t>count</a:t>
            </a:r>
            <a:r>
              <a:rPr lang="en-US" sz="1800" dirty="0"/>
              <a:t>!) (hint: type “</a:t>
            </a:r>
            <a:r>
              <a:rPr lang="en-US" sz="1800" dirty="0" err="1"/>
              <a:t>seq</a:t>
            </a:r>
            <a:r>
              <a:rPr lang="en-US" sz="1800" dirty="0"/>
              <a:t> 10” in your terminal</a:t>
            </a:r>
            <a:r>
              <a:rPr lang="en-US" sz="1800" dirty="0" smtClean="0"/>
              <a:t>)</a:t>
            </a:r>
          </a:p>
          <a:p>
            <a:pPr marL="514350" indent="-514350">
              <a:buFont typeface="+mj-lt"/>
              <a:buAutoNum type="arabicPeriod" startAt="6"/>
            </a:pPr>
            <a:r>
              <a:rPr lang="en-US" sz="1800" dirty="0" smtClean="0"/>
              <a:t>(</a:t>
            </a:r>
            <a:r>
              <a:rPr lang="en-US" sz="1800" dirty="0"/>
              <a:t>T100) Print to screen, one field per line, the header and first line of the T100 file, side by side</a:t>
            </a:r>
            <a:r>
              <a:rPr lang="en-US" sz="1800" dirty="0" smtClean="0"/>
              <a:t>.</a:t>
            </a:r>
          </a:p>
          <a:p>
            <a:pPr marL="514350" indent="-514350">
              <a:buFont typeface="+mj-lt"/>
              <a:buAutoNum type="arabicPeriod" startAt="6"/>
            </a:pPr>
            <a:r>
              <a:rPr lang="en-US" sz="1800" dirty="0"/>
              <a:t>(T100): what airline flies the most destinations</a:t>
            </a:r>
            <a:r>
              <a:rPr lang="en-US" sz="1800" dirty="0" smtClean="0"/>
              <a:t>?</a:t>
            </a:r>
          </a:p>
          <a:p>
            <a:pPr marL="0" indent="0">
              <a:buNone/>
            </a:pPr>
            <a:r>
              <a:rPr lang="en-US" sz="1800" dirty="0" smtClean="0"/>
              <a:t/>
            </a:r>
            <a:br>
              <a:rPr lang="en-US" sz="1800" dirty="0" smtClean="0"/>
            </a:br>
            <a:r>
              <a:rPr lang="en-US" sz="1800" dirty="0" smtClean="0"/>
              <a:t/>
            </a:r>
            <a:br>
              <a:rPr lang="en-US" sz="1800" dirty="0" smtClean="0"/>
            </a:br>
            <a:endParaRPr lang="en-US" altLang="en-US" sz="1800" dirty="0" smtClean="0">
              <a:solidFill>
                <a:srgbClr val="333333"/>
              </a:solidFill>
            </a:endParaRPr>
          </a:p>
          <a:p>
            <a:pPr marL="514350" indent="-514350">
              <a:buFont typeface="+mj-lt"/>
              <a:buAutoNum type="arabicPeriod"/>
            </a:pPr>
            <a:endParaRPr lang="en-US" sz="1600" dirty="0"/>
          </a:p>
          <a:p>
            <a:pPr marL="514350" indent="-514350">
              <a:buFont typeface="+mj-lt"/>
              <a:buAutoNum type="arabicPeriod"/>
            </a:pPr>
            <a:endParaRPr lang="en-US" sz="1600" dirty="0" smtClean="0"/>
          </a:p>
          <a:p>
            <a:pPr marL="971550" lvl="1" indent="-514350">
              <a:buFont typeface="+mj-lt"/>
              <a:buAutoNum type="arabicPeriod"/>
            </a:pPr>
            <a:endParaRPr lang="en-US" sz="1200" dirty="0" smtClean="0"/>
          </a:p>
          <a:p>
            <a:pPr marL="514350" indent="-514350">
              <a:buFont typeface="+mj-lt"/>
              <a:buAutoNum type="arabicPeriod"/>
            </a:pPr>
            <a:endParaRPr lang="en-US" sz="1600" dirty="0"/>
          </a:p>
        </p:txBody>
      </p:sp>
    </p:spTree>
    <p:extLst>
      <p:ext uri="{BB962C8B-B14F-4D97-AF65-F5344CB8AC3E}">
        <p14:creationId xmlns:p14="http://schemas.microsoft.com/office/powerpoint/2010/main" val="417149192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Interesting commands</a:t>
            </a:r>
            <a:endParaRPr lang="en-US" dirty="0"/>
          </a:p>
        </p:txBody>
      </p:sp>
      <p:sp>
        <p:nvSpPr>
          <p:cNvPr id="3" name="Content Placeholder 2"/>
          <p:cNvSpPr>
            <a:spLocks noGrp="1"/>
          </p:cNvSpPr>
          <p:nvPr>
            <p:ph idx="1"/>
          </p:nvPr>
        </p:nvSpPr>
        <p:spPr>
          <a:xfrm>
            <a:off x="838199" y="1825625"/>
            <a:ext cx="10828867" cy="4710642"/>
          </a:xfrm>
        </p:spPr>
        <p:txBody>
          <a:bodyPr>
            <a:noAutofit/>
          </a:bodyPr>
          <a:lstStyle/>
          <a:p>
            <a:r>
              <a:rPr lang="en-US" sz="1800" dirty="0" smtClean="0"/>
              <a:t> </a:t>
            </a:r>
            <a:r>
              <a:rPr lang="en-US" sz="1800" b="1" dirty="0" err="1">
                <a:solidFill>
                  <a:srgbClr val="FF0000"/>
                </a:solidFill>
              </a:rPr>
              <a:t>bc</a:t>
            </a:r>
            <a:r>
              <a:rPr lang="en-US" sz="1800" b="1" dirty="0">
                <a:solidFill>
                  <a:srgbClr val="FF0000"/>
                </a:solidFill>
              </a:rPr>
              <a:t> </a:t>
            </a:r>
            <a:r>
              <a:rPr lang="en-US" sz="1800" dirty="0"/>
              <a:t>- a calculator on the command line </a:t>
            </a:r>
            <a:r>
              <a:rPr lang="en-US" sz="1800" dirty="0" smtClean="0"/>
              <a:t>where you </a:t>
            </a:r>
            <a:r>
              <a:rPr lang="en-US" sz="1800" dirty="0"/>
              <a:t>can pipe an equation </a:t>
            </a:r>
            <a:r>
              <a:rPr lang="en-US" sz="1800" dirty="0" smtClean="0"/>
              <a:t>to</a:t>
            </a:r>
          </a:p>
          <a:p>
            <a:r>
              <a:rPr lang="en-US" sz="1800" dirty="0" smtClean="0"/>
              <a:t> </a:t>
            </a:r>
            <a:r>
              <a:rPr lang="en-US" sz="1800" b="1" dirty="0" smtClean="0">
                <a:solidFill>
                  <a:srgbClr val="FF0000"/>
                </a:solidFill>
              </a:rPr>
              <a:t>expr</a:t>
            </a:r>
            <a:r>
              <a:rPr lang="en-US" sz="1800" dirty="0" smtClean="0"/>
              <a:t>  - evaluates </a:t>
            </a:r>
            <a:r>
              <a:rPr lang="en-US" sz="1800" dirty="0"/>
              <a:t>the given expression</a:t>
            </a:r>
            <a:r>
              <a:rPr lang="en-US" sz="1800" dirty="0" smtClean="0"/>
              <a:t>.</a:t>
            </a:r>
          </a:p>
          <a:p>
            <a:r>
              <a:rPr lang="en-US" sz="1800" dirty="0"/>
              <a:t> </a:t>
            </a:r>
            <a:r>
              <a:rPr lang="en-US" sz="1800" b="1" dirty="0" smtClean="0">
                <a:solidFill>
                  <a:srgbClr val="FF0000"/>
                </a:solidFill>
              </a:rPr>
              <a:t>column</a:t>
            </a:r>
            <a:r>
              <a:rPr lang="en-US" sz="1800" dirty="0" smtClean="0"/>
              <a:t> – put list into columns</a:t>
            </a:r>
          </a:p>
          <a:p>
            <a:r>
              <a:rPr lang="en-US" sz="1800" dirty="0" smtClean="0"/>
              <a:t> </a:t>
            </a:r>
            <a:r>
              <a:rPr lang="en-US" sz="1800" b="1" dirty="0" smtClean="0">
                <a:solidFill>
                  <a:srgbClr val="FF0000"/>
                </a:solidFill>
              </a:rPr>
              <a:t>split</a:t>
            </a:r>
            <a:r>
              <a:rPr lang="en-US" sz="1800" dirty="0" smtClean="0"/>
              <a:t> </a:t>
            </a:r>
            <a:r>
              <a:rPr lang="en-US" sz="1800" dirty="0"/>
              <a:t>- split a file into pieces</a:t>
            </a:r>
          </a:p>
          <a:p>
            <a:r>
              <a:rPr lang="en-US" sz="1800" dirty="0" smtClean="0"/>
              <a:t> </a:t>
            </a:r>
            <a:r>
              <a:rPr lang="en-US" sz="1800" b="1" dirty="0" smtClean="0">
                <a:solidFill>
                  <a:srgbClr val="FF0000"/>
                </a:solidFill>
              </a:rPr>
              <a:t>diff</a:t>
            </a:r>
            <a:r>
              <a:rPr lang="en-US" sz="1800" dirty="0" smtClean="0"/>
              <a:t> </a:t>
            </a:r>
            <a:r>
              <a:rPr lang="en-US" sz="1800" dirty="0"/>
              <a:t>- compare files line by line</a:t>
            </a:r>
          </a:p>
          <a:p>
            <a:r>
              <a:rPr lang="en-US" sz="1800" dirty="0" smtClean="0"/>
              <a:t> </a:t>
            </a:r>
            <a:r>
              <a:rPr lang="en-US" sz="1800" b="1" dirty="0" smtClean="0">
                <a:solidFill>
                  <a:srgbClr val="FF0000"/>
                </a:solidFill>
              </a:rPr>
              <a:t>md5sum</a:t>
            </a:r>
            <a:r>
              <a:rPr lang="en-US" sz="1800" dirty="0" smtClean="0"/>
              <a:t> </a:t>
            </a:r>
            <a:r>
              <a:rPr lang="en-US" sz="1800" dirty="0"/>
              <a:t>- compute and check MD5 message </a:t>
            </a:r>
            <a:r>
              <a:rPr lang="en-US" sz="1800" dirty="0" smtClean="0"/>
              <a:t>digest</a:t>
            </a:r>
          </a:p>
          <a:p>
            <a:r>
              <a:rPr lang="en-US" sz="1800" dirty="0" smtClean="0"/>
              <a:t> </a:t>
            </a:r>
            <a:r>
              <a:rPr lang="en-US" sz="1800" b="1" dirty="0" smtClean="0">
                <a:solidFill>
                  <a:srgbClr val="FF0000"/>
                </a:solidFill>
              </a:rPr>
              <a:t>tree</a:t>
            </a:r>
            <a:r>
              <a:rPr lang="en-US" sz="1800" dirty="0" smtClean="0"/>
              <a:t> </a:t>
            </a:r>
            <a:r>
              <a:rPr lang="en-US" sz="1800" dirty="0"/>
              <a:t>- list contents of directories in a tree-like format</a:t>
            </a:r>
          </a:p>
          <a:p>
            <a:r>
              <a:rPr lang="en-US" sz="1800" dirty="0" smtClean="0"/>
              <a:t> </a:t>
            </a:r>
            <a:r>
              <a:rPr lang="en-US" sz="1800" b="1" dirty="0" smtClean="0">
                <a:solidFill>
                  <a:srgbClr val="FF0000"/>
                </a:solidFill>
              </a:rPr>
              <a:t>date</a:t>
            </a:r>
            <a:r>
              <a:rPr lang="en-US" sz="1800" dirty="0" smtClean="0"/>
              <a:t> </a:t>
            </a:r>
            <a:r>
              <a:rPr lang="en-US" sz="1800" dirty="0"/>
              <a:t>- print or set the system date and time</a:t>
            </a:r>
            <a:endParaRPr lang="en-US" sz="1800" dirty="0" smtClean="0"/>
          </a:p>
          <a:p>
            <a:r>
              <a:rPr lang="en-US" sz="1800" dirty="0" smtClean="0"/>
              <a:t> </a:t>
            </a:r>
            <a:r>
              <a:rPr lang="en-US" sz="1800" b="1" dirty="0" err="1" smtClean="0">
                <a:solidFill>
                  <a:srgbClr val="FF0000"/>
                </a:solidFill>
              </a:rPr>
              <a:t>seq</a:t>
            </a:r>
            <a:r>
              <a:rPr lang="en-US" sz="1800" dirty="0" smtClean="0">
                <a:solidFill>
                  <a:srgbClr val="FF0000"/>
                </a:solidFill>
              </a:rPr>
              <a:t> </a:t>
            </a:r>
            <a:r>
              <a:rPr lang="en-US" sz="1800" dirty="0"/>
              <a:t>- print a sequence of numbers</a:t>
            </a:r>
            <a:endParaRPr lang="en-US" sz="1800" dirty="0" smtClean="0"/>
          </a:p>
          <a:p>
            <a:r>
              <a:rPr lang="en-US" sz="1800" b="1" dirty="0" smtClean="0"/>
              <a:t> </a:t>
            </a:r>
            <a:r>
              <a:rPr lang="en-US" sz="1800" b="1" dirty="0" err="1" smtClean="0">
                <a:solidFill>
                  <a:srgbClr val="FF0000"/>
                </a:solidFill>
              </a:rPr>
              <a:t>uname</a:t>
            </a:r>
            <a:r>
              <a:rPr lang="en-US" sz="1800" b="1" dirty="0" smtClean="0">
                <a:solidFill>
                  <a:srgbClr val="FF0000"/>
                </a:solidFill>
              </a:rPr>
              <a:t> -a</a:t>
            </a:r>
            <a:r>
              <a:rPr lang="en-US" sz="1800" dirty="0" smtClean="0"/>
              <a:t> : display system info</a:t>
            </a:r>
          </a:p>
          <a:p>
            <a:r>
              <a:rPr lang="en-US" sz="1800" dirty="0"/>
              <a:t> </a:t>
            </a:r>
            <a:r>
              <a:rPr lang="en-US" sz="1800" b="1" dirty="0" err="1" smtClean="0">
                <a:solidFill>
                  <a:srgbClr val="FF0000"/>
                </a:solidFill>
              </a:rPr>
              <a:t>fg</a:t>
            </a:r>
            <a:r>
              <a:rPr lang="en-US" sz="1800" b="1" dirty="0" smtClean="0">
                <a:solidFill>
                  <a:srgbClr val="FF0000"/>
                </a:solidFill>
              </a:rPr>
              <a:t>/</a:t>
            </a:r>
            <a:r>
              <a:rPr lang="en-US" sz="1800" b="1" dirty="0" err="1" smtClean="0">
                <a:solidFill>
                  <a:srgbClr val="FF0000"/>
                </a:solidFill>
              </a:rPr>
              <a:t>bg</a:t>
            </a:r>
            <a:r>
              <a:rPr lang="en-US" sz="1800" b="1" dirty="0" smtClean="0">
                <a:solidFill>
                  <a:srgbClr val="FF0000"/>
                </a:solidFill>
              </a:rPr>
              <a:t>/ &amp; </a:t>
            </a:r>
            <a:r>
              <a:rPr lang="en-US" sz="1800" dirty="0" smtClean="0"/>
              <a:t>= background/foreground processing </a:t>
            </a:r>
          </a:p>
          <a:p>
            <a:r>
              <a:rPr lang="en-US" sz="1800" dirty="0" smtClean="0"/>
              <a:t> </a:t>
            </a:r>
            <a:r>
              <a:rPr lang="en-US" sz="1800" b="1" dirty="0" smtClean="0">
                <a:solidFill>
                  <a:srgbClr val="FF0000"/>
                </a:solidFill>
              </a:rPr>
              <a:t>du </a:t>
            </a:r>
            <a:r>
              <a:rPr lang="en-US" sz="1800" b="1" dirty="0">
                <a:solidFill>
                  <a:srgbClr val="FF0000"/>
                </a:solidFill>
              </a:rPr>
              <a:t>-h --max-depth=1</a:t>
            </a:r>
            <a:r>
              <a:rPr lang="en-US" sz="1800" dirty="0"/>
              <a:t> </a:t>
            </a:r>
            <a:r>
              <a:rPr lang="en-US" sz="1800" dirty="0" smtClean="0"/>
              <a:t>: disc usage of current directory</a:t>
            </a:r>
          </a:p>
          <a:p>
            <a:r>
              <a:rPr lang="en-US" sz="1800" dirty="0"/>
              <a:t> </a:t>
            </a:r>
            <a:r>
              <a:rPr lang="en-US" sz="1800" b="1" dirty="0" err="1">
                <a:solidFill>
                  <a:srgbClr val="FF0000"/>
                </a:solidFill>
              </a:rPr>
              <a:t>df</a:t>
            </a:r>
            <a:r>
              <a:rPr lang="en-US" sz="1800" b="1" dirty="0">
                <a:solidFill>
                  <a:srgbClr val="FF0000"/>
                </a:solidFill>
              </a:rPr>
              <a:t>  -</a:t>
            </a:r>
            <a:r>
              <a:rPr lang="en-US" sz="1800" b="1" dirty="0" err="1">
                <a:solidFill>
                  <a:srgbClr val="FF0000"/>
                </a:solidFill>
              </a:rPr>
              <a:t>kh</a:t>
            </a:r>
            <a:r>
              <a:rPr lang="en-US" sz="1800" dirty="0"/>
              <a:t> : disc usage in human </a:t>
            </a:r>
            <a:r>
              <a:rPr lang="en-US" sz="1800" dirty="0" err="1"/>
              <a:t>redable</a:t>
            </a:r>
            <a:r>
              <a:rPr lang="en-US" sz="1800" dirty="0"/>
              <a:t> form</a:t>
            </a:r>
          </a:p>
          <a:p>
            <a:endParaRPr lang="en-US" sz="1800" dirty="0" smtClean="0"/>
          </a:p>
          <a:p>
            <a:endParaRPr lang="en-US" sz="1800" dirty="0" smtClean="0"/>
          </a:p>
          <a:p>
            <a:endParaRPr lang="en-US" sz="1800" dirty="0" smtClean="0"/>
          </a:p>
          <a:p>
            <a:pPr lvl="1"/>
            <a:endParaRPr lang="en-US" sz="1400" dirty="0" smtClean="0"/>
          </a:p>
          <a:p>
            <a:endParaRPr lang="en-US" sz="1800" dirty="0"/>
          </a:p>
          <a:p>
            <a:pPr lvl="1"/>
            <a:endParaRPr lang="en-US" dirty="0"/>
          </a:p>
          <a:p>
            <a:endParaRPr lang="en-US" dirty="0"/>
          </a:p>
        </p:txBody>
      </p:sp>
    </p:spTree>
    <p:extLst>
      <p:ext uri="{BB962C8B-B14F-4D97-AF65-F5344CB8AC3E}">
        <p14:creationId xmlns:p14="http://schemas.microsoft.com/office/powerpoint/2010/main" val="40106011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Tools</a:t>
            </a:r>
          </a:p>
        </p:txBody>
      </p:sp>
      <p:sp>
        <p:nvSpPr>
          <p:cNvPr id="3" name="Content Placeholder 2"/>
          <p:cNvSpPr>
            <a:spLocks noGrp="1"/>
          </p:cNvSpPr>
          <p:nvPr>
            <p:ph idx="1"/>
          </p:nvPr>
        </p:nvSpPr>
        <p:spPr>
          <a:xfrm>
            <a:off x="838198" y="2572600"/>
            <a:ext cx="9967175" cy="3948121"/>
          </a:xfrm>
        </p:spPr>
        <p:txBody>
          <a:bodyPr numCol="2">
            <a:normAutofit fontScale="92500" lnSpcReduction="20000"/>
          </a:bodyPr>
          <a:lstStyle/>
          <a:p>
            <a:r>
              <a:rPr lang="en-US" sz="1600" b="1" dirty="0">
                <a:solidFill>
                  <a:srgbClr val="FF0000"/>
                </a:solidFill>
              </a:rPr>
              <a:t>cd</a:t>
            </a:r>
          </a:p>
          <a:p>
            <a:r>
              <a:rPr lang="en-US" sz="1600" b="1" dirty="0" err="1">
                <a:solidFill>
                  <a:srgbClr val="FF0000"/>
                </a:solidFill>
              </a:rPr>
              <a:t>pwd</a:t>
            </a:r>
            <a:endParaRPr lang="en-US" sz="1600" b="1" dirty="0">
              <a:solidFill>
                <a:srgbClr val="FF0000"/>
              </a:solidFill>
            </a:endParaRPr>
          </a:p>
          <a:p>
            <a:r>
              <a:rPr lang="en-US" sz="1600" b="1" dirty="0">
                <a:solidFill>
                  <a:srgbClr val="FF0000"/>
                </a:solidFill>
              </a:rPr>
              <a:t>ls</a:t>
            </a:r>
          </a:p>
          <a:p>
            <a:r>
              <a:rPr lang="en-US" sz="1600" b="1" dirty="0" err="1">
                <a:solidFill>
                  <a:srgbClr val="FF0000"/>
                </a:solidFill>
              </a:rPr>
              <a:t>ll</a:t>
            </a:r>
            <a:endParaRPr lang="en-US" sz="1600" b="1" dirty="0">
              <a:solidFill>
                <a:srgbClr val="FF0000"/>
              </a:solidFill>
            </a:endParaRPr>
          </a:p>
          <a:p>
            <a:r>
              <a:rPr lang="en-US" sz="1600" b="1" dirty="0" err="1" smtClean="0">
                <a:solidFill>
                  <a:srgbClr val="FF0000"/>
                </a:solidFill>
              </a:rPr>
              <a:t>rm</a:t>
            </a:r>
            <a:r>
              <a:rPr lang="en-US" sz="1600" b="1" dirty="0" smtClean="0">
                <a:solidFill>
                  <a:srgbClr val="FF0000"/>
                </a:solidFill>
              </a:rPr>
              <a:t> </a:t>
            </a:r>
            <a:endParaRPr lang="en-US" sz="1600" b="1" dirty="0">
              <a:solidFill>
                <a:srgbClr val="FF0000"/>
              </a:solidFill>
            </a:endParaRPr>
          </a:p>
          <a:p>
            <a:r>
              <a:rPr lang="en-US" sz="1600" b="1" dirty="0" err="1">
                <a:solidFill>
                  <a:srgbClr val="FF0000"/>
                </a:solidFill>
              </a:rPr>
              <a:t>chmod</a:t>
            </a:r>
            <a:r>
              <a:rPr lang="en-US" sz="1600" b="1" dirty="0">
                <a:solidFill>
                  <a:srgbClr val="FF0000"/>
                </a:solidFill>
              </a:rPr>
              <a:t> </a:t>
            </a:r>
            <a:endParaRPr lang="en-US" sz="1600" b="1" dirty="0" smtClean="0">
              <a:solidFill>
                <a:srgbClr val="FF0000"/>
              </a:solidFill>
            </a:endParaRPr>
          </a:p>
          <a:p>
            <a:r>
              <a:rPr lang="en-US" sz="1600" b="1" dirty="0" err="1" smtClean="0">
                <a:solidFill>
                  <a:srgbClr val="FF0000"/>
                </a:solidFill>
              </a:rPr>
              <a:t>mkdir</a:t>
            </a:r>
            <a:r>
              <a:rPr lang="en-US" sz="1600" b="1" dirty="0" smtClean="0">
                <a:solidFill>
                  <a:srgbClr val="FF0000"/>
                </a:solidFill>
              </a:rPr>
              <a:t> </a:t>
            </a:r>
          </a:p>
          <a:p>
            <a:endParaRPr lang="en-US" sz="1600" b="1" dirty="0" smtClean="0">
              <a:solidFill>
                <a:srgbClr val="FF0000"/>
              </a:solidFill>
            </a:endParaRPr>
          </a:p>
          <a:p>
            <a:pPr marL="0" indent="0">
              <a:buNone/>
            </a:pPr>
            <a:endParaRPr lang="en-US" sz="1600" b="1" dirty="0">
              <a:solidFill>
                <a:srgbClr val="FF0000"/>
              </a:solidFill>
            </a:endParaRPr>
          </a:p>
          <a:p>
            <a:r>
              <a:rPr lang="en-US" sz="1600" b="1" dirty="0">
                <a:solidFill>
                  <a:srgbClr val="FF0000"/>
                </a:solidFill>
              </a:rPr>
              <a:t>man </a:t>
            </a:r>
            <a:endParaRPr lang="en-US" sz="1600" b="1" dirty="0" smtClean="0">
              <a:solidFill>
                <a:srgbClr val="FF0000"/>
              </a:solidFill>
            </a:endParaRPr>
          </a:p>
          <a:p>
            <a:endParaRPr lang="en-US" sz="1600" b="1" dirty="0" smtClean="0">
              <a:solidFill>
                <a:srgbClr val="FF0000"/>
              </a:solidFill>
            </a:endParaRPr>
          </a:p>
          <a:p>
            <a:r>
              <a:rPr lang="en-US" sz="1600" b="1" dirty="0" err="1">
                <a:solidFill>
                  <a:srgbClr val="FF0000"/>
                </a:solidFill>
              </a:rPr>
              <a:t>sed</a:t>
            </a:r>
            <a:endParaRPr lang="en-US" sz="1600" b="1" dirty="0">
              <a:solidFill>
                <a:srgbClr val="FF0000"/>
              </a:solidFill>
            </a:endParaRPr>
          </a:p>
          <a:p>
            <a:r>
              <a:rPr lang="en-US" sz="1600" b="1" dirty="0">
                <a:solidFill>
                  <a:srgbClr val="FF0000"/>
                </a:solidFill>
              </a:rPr>
              <a:t>grep</a:t>
            </a:r>
            <a:endParaRPr lang="en-US" sz="1600" b="1" dirty="0" smtClean="0">
              <a:solidFill>
                <a:srgbClr val="FF0000"/>
              </a:solidFill>
            </a:endParaRPr>
          </a:p>
          <a:p>
            <a:endParaRPr lang="en-US" sz="1600" b="1" dirty="0">
              <a:solidFill>
                <a:srgbClr val="FF0000"/>
              </a:solidFill>
            </a:endParaRPr>
          </a:p>
          <a:p>
            <a:r>
              <a:rPr lang="en-US" sz="1600" b="1" dirty="0">
                <a:solidFill>
                  <a:srgbClr val="FF0000"/>
                </a:solidFill>
              </a:rPr>
              <a:t>head </a:t>
            </a:r>
          </a:p>
          <a:p>
            <a:r>
              <a:rPr lang="en-US" sz="1600" b="1" dirty="0">
                <a:solidFill>
                  <a:srgbClr val="FF0000"/>
                </a:solidFill>
              </a:rPr>
              <a:t>echo </a:t>
            </a:r>
          </a:p>
          <a:p>
            <a:r>
              <a:rPr lang="en-US" sz="1600" b="1" dirty="0">
                <a:solidFill>
                  <a:srgbClr val="FF0000"/>
                </a:solidFill>
              </a:rPr>
              <a:t>cat </a:t>
            </a:r>
          </a:p>
          <a:p>
            <a:r>
              <a:rPr lang="en-US" sz="1600" b="1" dirty="0">
                <a:solidFill>
                  <a:srgbClr val="FF0000"/>
                </a:solidFill>
              </a:rPr>
              <a:t>less </a:t>
            </a:r>
          </a:p>
          <a:p>
            <a:r>
              <a:rPr lang="en-US" sz="1600" b="1" dirty="0">
                <a:solidFill>
                  <a:srgbClr val="FF0000"/>
                </a:solidFill>
              </a:rPr>
              <a:t>tail </a:t>
            </a:r>
            <a:endParaRPr lang="en-US" sz="1600" b="1" dirty="0" smtClean="0">
              <a:solidFill>
                <a:srgbClr val="FF0000"/>
              </a:solidFill>
            </a:endParaRPr>
          </a:p>
          <a:p>
            <a:endParaRPr lang="en-US" sz="1600" b="1" dirty="0" smtClean="0">
              <a:solidFill>
                <a:srgbClr val="FF0000"/>
              </a:solidFill>
            </a:endParaRPr>
          </a:p>
          <a:p>
            <a:r>
              <a:rPr lang="en-US" sz="1600" b="1" dirty="0" smtClean="0">
                <a:solidFill>
                  <a:srgbClr val="FF0000"/>
                </a:solidFill>
              </a:rPr>
              <a:t>sort </a:t>
            </a:r>
            <a:endParaRPr lang="en-US" sz="1600" b="1" dirty="0">
              <a:solidFill>
                <a:srgbClr val="FF0000"/>
              </a:solidFill>
            </a:endParaRPr>
          </a:p>
          <a:p>
            <a:r>
              <a:rPr lang="en-US" sz="1600" b="1" dirty="0" err="1">
                <a:solidFill>
                  <a:srgbClr val="FF0000"/>
                </a:solidFill>
              </a:rPr>
              <a:t>uniq</a:t>
            </a:r>
            <a:endParaRPr lang="en-US" sz="1600" b="1" dirty="0">
              <a:solidFill>
                <a:srgbClr val="FF0000"/>
              </a:solidFill>
            </a:endParaRPr>
          </a:p>
          <a:p>
            <a:r>
              <a:rPr lang="en-US" sz="1600" b="1" dirty="0" err="1" smtClean="0">
                <a:solidFill>
                  <a:srgbClr val="FF0000"/>
                </a:solidFill>
              </a:rPr>
              <a:t>wc</a:t>
            </a:r>
            <a:r>
              <a:rPr lang="en-US" sz="1600" b="1" dirty="0" smtClean="0">
                <a:solidFill>
                  <a:srgbClr val="FF0000"/>
                </a:solidFill>
              </a:rPr>
              <a:t> </a:t>
            </a:r>
            <a:endParaRPr lang="en-US" sz="1600" b="1" dirty="0">
              <a:solidFill>
                <a:srgbClr val="FF0000"/>
              </a:solidFill>
            </a:endParaRPr>
          </a:p>
          <a:p>
            <a:endParaRPr lang="en-US" sz="1600" b="1" dirty="0">
              <a:solidFill>
                <a:srgbClr val="FF0000"/>
              </a:solidFill>
            </a:endParaRPr>
          </a:p>
          <a:p>
            <a:endParaRPr lang="en-US" sz="1600" b="1" dirty="0">
              <a:solidFill>
                <a:srgbClr val="FF0000"/>
              </a:solidFill>
            </a:endParaRPr>
          </a:p>
        </p:txBody>
      </p:sp>
      <p:sp>
        <p:nvSpPr>
          <p:cNvPr id="4" name="Right Brace 3"/>
          <p:cNvSpPr/>
          <p:nvPr/>
        </p:nvSpPr>
        <p:spPr>
          <a:xfrm>
            <a:off x="1663908" y="2500877"/>
            <a:ext cx="539646" cy="2053652"/>
          </a:xfrm>
          <a:prstGeom prst="rightBrace">
            <a:avLst>
              <a:gd name="adj1" fmla="val 6111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4"/>
          <p:cNvSpPr/>
          <p:nvPr/>
        </p:nvSpPr>
        <p:spPr>
          <a:xfrm>
            <a:off x="7534811" y="3329143"/>
            <a:ext cx="1823833" cy="369332"/>
          </a:xfrm>
          <a:prstGeom prst="rect">
            <a:avLst/>
          </a:prstGeom>
        </p:spPr>
        <p:txBody>
          <a:bodyPr wrap="none">
            <a:spAutoFit/>
          </a:bodyPr>
          <a:lstStyle/>
          <a:p>
            <a:r>
              <a:rPr lang="en-US" spc="-1" dirty="0">
                <a:uFill>
                  <a:solidFill>
                    <a:srgbClr val="FFFFFF"/>
                  </a:solidFill>
                </a:uFill>
                <a:latin typeface="Arial"/>
              </a:rPr>
              <a:t>Content utilities </a:t>
            </a:r>
            <a:endParaRPr lang="en-US" dirty="0"/>
          </a:p>
        </p:txBody>
      </p:sp>
      <p:sp>
        <p:nvSpPr>
          <p:cNvPr id="10" name="Rectangle 9"/>
          <p:cNvSpPr/>
          <p:nvPr/>
        </p:nvSpPr>
        <p:spPr>
          <a:xfrm>
            <a:off x="2373910" y="3296870"/>
            <a:ext cx="1409040" cy="461665"/>
          </a:xfrm>
          <a:prstGeom prst="rect">
            <a:avLst/>
          </a:prstGeom>
        </p:spPr>
        <p:txBody>
          <a:bodyPr wrap="none">
            <a:spAutoFit/>
          </a:bodyPr>
          <a:lstStyle/>
          <a:p>
            <a:r>
              <a:rPr lang="en-US" spc="-1" dirty="0">
                <a:uFill>
                  <a:solidFill>
                    <a:srgbClr val="FFFFFF"/>
                  </a:solidFill>
                </a:uFill>
                <a:latin typeface="Arial"/>
              </a:rPr>
              <a:t>File utilities</a:t>
            </a:r>
            <a:r>
              <a:rPr lang="en-US" sz="2400" spc="-1" dirty="0">
                <a:uFill>
                  <a:solidFill>
                    <a:srgbClr val="FFFFFF"/>
                  </a:solidFill>
                </a:uFill>
                <a:latin typeface="Arial"/>
              </a:rPr>
              <a:t> </a:t>
            </a:r>
            <a:endParaRPr lang="en-US" dirty="0"/>
          </a:p>
        </p:txBody>
      </p:sp>
      <p:sp>
        <p:nvSpPr>
          <p:cNvPr id="11" name="Rectangle 10"/>
          <p:cNvSpPr/>
          <p:nvPr/>
        </p:nvSpPr>
        <p:spPr>
          <a:xfrm>
            <a:off x="2271318" y="5040499"/>
            <a:ext cx="1511632" cy="461665"/>
          </a:xfrm>
          <a:prstGeom prst="rect">
            <a:avLst/>
          </a:prstGeom>
        </p:spPr>
        <p:txBody>
          <a:bodyPr wrap="none">
            <a:spAutoFit/>
          </a:bodyPr>
          <a:lstStyle/>
          <a:p>
            <a:r>
              <a:rPr lang="en-US" spc="-1" dirty="0" smtClean="0">
                <a:uFill>
                  <a:solidFill>
                    <a:srgbClr val="FFFFFF"/>
                  </a:solidFill>
                </a:uFill>
                <a:latin typeface="Arial"/>
              </a:rPr>
              <a:t>Help utilities</a:t>
            </a:r>
            <a:r>
              <a:rPr lang="en-US" sz="2400" spc="-1" dirty="0" smtClean="0">
                <a:uFill>
                  <a:solidFill>
                    <a:srgbClr val="FFFFFF"/>
                  </a:solidFill>
                </a:uFill>
                <a:latin typeface="Arial"/>
              </a:rPr>
              <a:t> </a:t>
            </a:r>
            <a:endParaRPr lang="en-US" dirty="0"/>
          </a:p>
        </p:txBody>
      </p:sp>
      <p:sp>
        <p:nvSpPr>
          <p:cNvPr id="12" name="Rectangle 11"/>
          <p:cNvSpPr/>
          <p:nvPr/>
        </p:nvSpPr>
        <p:spPr>
          <a:xfrm>
            <a:off x="7534811" y="4902001"/>
            <a:ext cx="2298065" cy="369332"/>
          </a:xfrm>
          <a:prstGeom prst="rect">
            <a:avLst/>
          </a:prstGeom>
        </p:spPr>
        <p:txBody>
          <a:bodyPr wrap="none">
            <a:spAutoFit/>
          </a:bodyPr>
          <a:lstStyle/>
          <a:p>
            <a:pPr algn="ctr">
              <a:lnSpc>
                <a:spcPct val="100000"/>
              </a:lnSpc>
            </a:pPr>
            <a:r>
              <a:rPr lang="en-US" spc="-1" dirty="0">
                <a:uFill>
                  <a:solidFill>
                    <a:srgbClr val="FFFFFF"/>
                  </a:solidFill>
                </a:uFill>
                <a:latin typeface="Arial"/>
              </a:rPr>
              <a:t>Sorting and counting</a:t>
            </a:r>
            <a:endParaRPr lang="en-US" dirty="0"/>
          </a:p>
        </p:txBody>
      </p:sp>
      <p:sp>
        <p:nvSpPr>
          <p:cNvPr id="13" name="Rectangle 12"/>
          <p:cNvSpPr/>
          <p:nvPr/>
        </p:nvSpPr>
        <p:spPr>
          <a:xfrm>
            <a:off x="2203554" y="5817237"/>
            <a:ext cx="2579681" cy="369332"/>
          </a:xfrm>
          <a:prstGeom prst="rect">
            <a:avLst/>
          </a:prstGeom>
        </p:spPr>
        <p:txBody>
          <a:bodyPr wrap="none">
            <a:spAutoFit/>
          </a:bodyPr>
          <a:lstStyle/>
          <a:p>
            <a:pPr algn="ctr">
              <a:lnSpc>
                <a:spcPct val="100000"/>
              </a:lnSpc>
            </a:pPr>
            <a:r>
              <a:rPr lang="en-US" spc="-1" dirty="0">
                <a:uFill>
                  <a:solidFill>
                    <a:srgbClr val="FFFFFF"/>
                  </a:solidFill>
                </a:uFill>
                <a:latin typeface="Arial"/>
              </a:rPr>
              <a:t>Processing and filtering</a:t>
            </a:r>
            <a:endParaRPr lang="en-US" dirty="0"/>
          </a:p>
        </p:txBody>
      </p:sp>
      <p:sp>
        <p:nvSpPr>
          <p:cNvPr id="14" name="Right Brace 13"/>
          <p:cNvSpPr/>
          <p:nvPr/>
        </p:nvSpPr>
        <p:spPr>
          <a:xfrm>
            <a:off x="6463259" y="2788169"/>
            <a:ext cx="539646" cy="1439057"/>
          </a:xfrm>
          <a:prstGeom prst="rightBrace">
            <a:avLst>
              <a:gd name="adj1" fmla="val 6111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a:off x="6463259" y="4579351"/>
            <a:ext cx="539646" cy="922814"/>
          </a:xfrm>
          <a:prstGeom prst="rightBrace">
            <a:avLst>
              <a:gd name="adj1" fmla="val 266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a:off x="1474552" y="5062863"/>
            <a:ext cx="539646" cy="416939"/>
          </a:xfrm>
          <a:prstGeom prst="rightBrace">
            <a:avLst>
              <a:gd name="adj1" fmla="val 0"/>
              <a:gd name="adj2" fmla="val 471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p:cNvSpPr/>
          <p:nvPr/>
        </p:nvSpPr>
        <p:spPr>
          <a:xfrm>
            <a:off x="1474552" y="5673973"/>
            <a:ext cx="539646" cy="681081"/>
          </a:xfrm>
          <a:prstGeom prst="rightBrace">
            <a:avLst>
              <a:gd name="adj1" fmla="val 20233"/>
              <a:gd name="adj2" fmla="val 471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iley Face 6"/>
          <p:cNvSpPr/>
          <p:nvPr/>
        </p:nvSpPr>
        <p:spPr>
          <a:xfrm>
            <a:off x="817278" y="2776059"/>
            <a:ext cx="1386276" cy="146327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miley Face 16"/>
          <p:cNvSpPr/>
          <p:nvPr/>
        </p:nvSpPr>
        <p:spPr>
          <a:xfrm>
            <a:off x="1082432" y="4902001"/>
            <a:ext cx="784237" cy="6627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miley Face 17"/>
          <p:cNvSpPr/>
          <p:nvPr/>
        </p:nvSpPr>
        <p:spPr>
          <a:xfrm>
            <a:off x="5566736" y="2754797"/>
            <a:ext cx="1386276" cy="146327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miley Face 19"/>
          <p:cNvSpPr/>
          <p:nvPr/>
        </p:nvSpPr>
        <p:spPr>
          <a:xfrm>
            <a:off x="5706631" y="4442795"/>
            <a:ext cx="1212815" cy="109219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729328" y="1686145"/>
            <a:ext cx="2285369" cy="369332"/>
          </a:xfrm>
          <a:prstGeom prst="rect">
            <a:avLst/>
          </a:prstGeom>
        </p:spPr>
        <p:txBody>
          <a:bodyPr wrap="none">
            <a:spAutoFit/>
          </a:bodyPr>
          <a:lstStyle/>
          <a:p>
            <a:r>
              <a:rPr lang="en-US" spc="-1" dirty="0" smtClean="0">
                <a:uFill>
                  <a:solidFill>
                    <a:srgbClr val="FFFFFF"/>
                  </a:solidFill>
                </a:uFill>
                <a:latin typeface="Arial"/>
              </a:rPr>
              <a:t>Regular expressions</a:t>
            </a:r>
            <a:endParaRPr lang="en-US" dirty="0"/>
          </a:p>
        </p:txBody>
      </p:sp>
      <p:sp>
        <p:nvSpPr>
          <p:cNvPr id="23" name="Smiley Face 22"/>
          <p:cNvSpPr/>
          <p:nvPr/>
        </p:nvSpPr>
        <p:spPr>
          <a:xfrm>
            <a:off x="868142" y="5631984"/>
            <a:ext cx="998527" cy="888737"/>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p:cNvSpPr/>
          <p:nvPr/>
        </p:nvSpPr>
        <p:spPr>
          <a:xfrm>
            <a:off x="8630407" y="1448846"/>
            <a:ext cx="998527" cy="888737"/>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60780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compressed Files</a:t>
            </a:r>
          </a:p>
        </p:txBody>
      </p:sp>
      <p:sp>
        <p:nvSpPr>
          <p:cNvPr id="3" name="Content Placeholder 2"/>
          <p:cNvSpPr>
            <a:spLocks noGrp="1"/>
          </p:cNvSpPr>
          <p:nvPr>
            <p:ph idx="1"/>
          </p:nvPr>
        </p:nvSpPr>
        <p:spPr>
          <a:xfrm>
            <a:off x="838199" y="1825624"/>
            <a:ext cx="10828867" cy="5032375"/>
          </a:xfrm>
        </p:spPr>
        <p:txBody>
          <a:bodyPr>
            <a:noAutofit/>
          </a:bodyPr>
          <a:lstStyle/>
          <a:p>
            <a:r>
              <a:rPr lang="en-US" sz="1600" dirty="0">
                <a:solidFill>
                  <a:srgbClr val="000000"/>
                </a:solidFill>
              </a:rPr>
              <a:t>Common file extensions of compressed archives are: </a:t>
            </a:r>
            <a:r>
              <a:rPr lang="en-US" sz="1600" b="1" i="1" dirty="0" smtClean="0">
                <a:solidFill>
                  <a:srgbClr val="000000"/>
                </a:solidFill>
              </a:rPr>
              <a:t>.tar</a:t>
            </a:r>
            <a:r>
              <a:rPr lang="en-US" sz="1600" b="1" dirty="0" smtClean="0">
                <a:solidFill>
                  <a:srgbClr val="000000"/>
                </a:solidFill>
              </a:rPr>
              <a:t>, </a:t>
            </a:r>
            <a:r>
              <a:rPr lang="en-US" sz="1600" b="1" i="1" dirty="0" smtClean="0">
                <a:solidFill>
                  <a:srgbClr val="000000"/>
                </a:solidFill>
              </a:rPr>
              <a:t>.tar.gz</a:t>
            </a:r>
            <a:r>
              <a:rPr lang="en-US" sz="1600" b="1" dirty="0">
                <a:solidFill>
                  <a:srgbClr val="000000"/>
                </a:solidFill>
              </a:rPr>
              <a:t>, </a:t>
            </a:r>
            <a:r>
              <a:rPr lang="en-US" sz="1600" b="1" dirty="0" smtClean="0">
                <a:solidFill>
                  <a:srgbClr val="000000"/>
                </a:solidFill>
              </a:rPr>
              <a:t>.</a:t>
            </a:r>
            <a:r>
              <a:rPr lang="en-US" sz="1600" b="1" dirty="0" err="1" smtClean="0">
                <a:solidFill>
                  <a:srgbClr val="000000"/>
                </a:solidFill>
              </a:rPr>
              <a:t>gz</a:t>
            </a:r>
            <a:r>
              <a:rPr lang="en-US" sz="1600" b="1" dirty="0" smtClean="0">
                <a:solidFill>
                  <a:srgbClr val="000000"/>
                </a:solidFill>
              </a:rPr>
              <a:t>, </a:t>
            </a:r>
            <a:r>
              <a:rPr lang="en-US" sz="1600" b="1" i="1" dirty="0" smtClean="0">
                <a:solidFill>
                  <a:srgbClr val="000000"/>
                </a:solidFill>
              </a:rPr>
              <a:t>.zip</a:t>
            </a:r>
            <a:r>
              <a:rPr lang="en-US" sz="1600" b="1" dirty="0" smtClean="0">
                <a:solidFill>
                  <a:srgbClr val="000000"/>
                </a:solidFill>
              </a:rPr>
              <a:t>, </a:t>
            </a:r>
            <a:r>
              <a:rPr lang="en-US" sz="1600" b="1" dirty="0" err="1" smtClean="0">
                <a:solidFill>
                  <a:srgbClr val="000000"/>
                </a:solidFill>
              </a:rPr>
              <a:t>bz</a:t>
            </a:r>
            <a:r>
              <a:rPr lang="en-US" sz="1600" b="1" dirty="0" smtClean="0">
                <a:solidFill>
                  <a:srgbClr val="000000"/>
                </a:solidFill>
              </a:rPr>
              <a:t>, bz2</a:t>
            </a:r>
            <a:endParaRPr lang="en-US" sz="1600" b="1" dirty="0" smtClean="0"/>
          </a:p>
          <a:p>
            <a:r>
              <a:rPr lang="en-US" sz="1600" b="1" dirty="0"/>
              <a:t> </a:t>
            </a:r>
            <a:r>
              <a:rPr lang="en-US" sz="1600" b="1" dirty="0" err="1">
                <a:solidFill>
                  <a:srgbClr val="FF0000"/>
                </a:solidFill>
              </a:rPr>
              <a:t>gzip</a:t>
            </a:r>
            <a:r>
              <a:rPr lang="en-US" sz="1600" b="1" dirty="0">
                <a:solidFill>
                  <a:srgbClr val="FF0000"/>
                </a:solidFill>
              </a:rPr>
              <a:t>,  </a:t>
            </a:r>
            <a:r>
              <a:rPr lang="en-US" sz="1600" b="1" dirty="0" err="1">
                <a:solidFill>
                  <a:srgbClr val="FF0000"/>
                </a:solidFill>
              </a:rPr>
              <a:t>gunzip</a:t>
            </a:r>
            <a:r>
              <a:rPr lang="en-US" sz="1600" b="1" dirty="0">
                <a:solidFill>
                  <a:srgbClr val="FF0000"/>
                </a:solidFill>
              </a:rPr>
              <a:t>, </a:t>
            </a:r>
            <a:r>
              <a:rPr lang="en-US" sz="1600" b="1" dirty="0" err="1">
                <a:solidFill>
                  <a:srgbClr val="FF0000"/>
                </a:solidFill>
              </a:rPr>
              <a:t>zcat</a:t>
            </a:r>
            <a:r>
              <a:rPr lang="en-US" sz="1600" b="1" dirty="0">
                <a:solidFill>
                  <a:srgbClr val="FF0000"/>
                </a:solidFill>
              </a:rPr>
              <a:t>, </a:t>
            </a:r>
            <a:r>
              <a:rPr lang="en-US" sz="1600" b="1" dirty="0" err="1">
                <a:solidFill>
                  <a:srgbClr val="FF0000"/>
                </a:solidFill>
              </a:rPr>
              <a:t>zless</a:t>
            </a:r>
            <a:r>
              <a:rPr lang="en-US" sz="1600" b="1" dirty="0">
                <a:solidFill>
                  <a:srgbClr val="FF0000"/>
                </a:solidFill>
              </a:rPr>
              <a:t>, </a:t>
            </a:r>
            <a:r>
              <a:rPr lang="en-US" sz="1600" b="1" dirty="0" err="1">
                <a:solidFill>
                  <a:srgbClr val="FF0000"/>
                </a:solidFill>
              </a:rPr>
              <a:t>zgrep</a:t>
            </a:r>
            <a:r>
              <a:rPr lang="en-US" sz="1600" b="1" dirty="0">
                <a:solidFill>
                  <a:srgbClr val="FF0000"/>
                </a:solidFill>
              </a:rPr>
              <a:t> </a:t>
            </a:r>
            <a:r>
              <a:rPr lang="en-US" sz="1600" dirty="0"/>
              <a:t>– works with zip and </a:t>
            </a:r>
            <a:r>
              <a:rPr lang="en-US" sz="1600" dirty="0" err="1" smtClean="0"/>
              <a:t>gz</a:t>
            </a:r>
            <a:endParaRPr lang="en-US" sz="1600" dirty="0"/>
          </a:p>
          <a:p>
            <a:pPr lvl="1"/>
            <a:r>
              <a:rPr lang="en-US" sz="1400" dirty="0" err="1"/>
              <a:t>g</a:t>
            </a:r>
            <a:r>
              <a:rPr lang="en-US" sz="1400" dirty="0" err="1" smtClean="0"/>
              <a:t>zip</a:t>
            </a:r>
            <a:r>
              <a:rPr lang="en-US" sz="1400" dirty="0" smtClean="0"/>
              <a:t> :     -d = decompress</a:t>
            </a:r>
          </a:p>
          <a:p>
            <a:pPr marL="457200" lvl="1" indent="0">
              <a:buNone/>
            </a:pPr>
            <a:r>
              <a:rPr lang="en-US" sz="1400" dirty="0"/>
              <a:t>	 </a:t>
            </a:r>
            <a:r>
              <a:rPr lang="en-US" sz="1400" dirty="0" smtClean="0"/>
              <a:t>        -l = list compression info of </a:t>
            </a:r>
            <a:r>
              <a:rPr lang="en-US" sz="1400" dirty="0" err="1" smtClean="0"/>
              <a:t>gz</a:t>
            </a:r>
            <a:r>
              <a:rPr lang="en-US" sz="1400" dirty="0" smtClean="0"/>
              <a:t> file</a:t>
            </a:r>
          </a:p>
          <a:p>
            <a:pPr marL="457200" lvl="1" indent="0">
              <a:buNone/>
            </a:pPr>
            <a:r>
              <a:rPr lang="en-US" sz="1400" dirty="0"/>
              <a:t>	 </a:t>
            </a:r>
            <a:r>
              <a:rPr lang="en-US" sz="1400" dirty="0" smtClean="0"/>
              <a:t>        -t = test the </a:t>
            </a:r>
            <a:r>
              <a:rPr lang="en-US" sz="1400" dirty="0" err="1" smtClean="0"/>
              <a:t>gz</a:t>
            </a:r>
            <a:r>
              <a:rPr lang="en-US" sz="1400" dirty="0" smtClean="0"/>
              <a:t> file integrity   </a:t>
            </a:r>
            <a:endParaRPr lang="en-US" sz="1400" dirty="0"/>
          </a:p>
          <a:p>
            <a:r>
              <a:rPr lang="en-US" sz="1600" dirty="0" smtClean="0"/>
              <a:t> </a:t>
            </a:r>
            <a:r>
              <a:rPr lang="en-US" sz="1600" b="1" dirty="0" smtClean="0">
                <a:solidFill>
                  <a:srgbClr val="FF0000"/>
                </a:solidFill>
              </a:rPr>
              <a:t>bzip2, </a:t>
            </a:r>
            <a:r>
              <a:rPr lang="en-US" sz="1600" b="1" dirty="0" err="1" smtClean="0">
                <a:solidFill>
                  <a:srgbClr val="FF0000"/>
                </a:solidFill>
              </a:rPr>
              <a:t>bzcat</a:t>
            </a:r>
            <a:r>
              <a:rPr lang="en-US" sz="1600" b="1" dirty="0" smtClean="0">
                <a:solidFill>
                  <a:srgbClr val="FF0000"/>
                </a:solidFill>
              </a:rPr>
              <a:t>, </a:t>
            </a:r>
            <a:r>
              <a:rPr lang="en-US" sz="1600" b="1" dirty="0" err="1" smtClean="0">
                <a:solidFill>
                  <a:srgbClr val="FF0000"/>
                </a:solidFill>
              </a:rPr>
              <a:t>bzless</a:t>
            </a:r>
            <a:r>
              <a:rPr lang="en-US" sz="1600" b="1" dirty="0" smtClean="0">
                <a:solidFill>
                  <a:srgbClr val="FF0000"/>
                </a:solidFill>
              </a:rPr>
              <a:t>, </a:t>
            </a:r>
            <a:r>
              <a:rPr lang="en-US" sz="1600" b="1" dirty="0" err="1" smtClean="0">
                <a:solidFill>
                  <a:srgbClr val="FF0000"/>
                </a:solidFill>
              </a:rPr>
              <a:t>bzgrep</a:t>
            </a:r>
            <a:r>
              <a:rPr lang="en-US" sz="1600" b="1" dirty="0" smtClean="0">
                <a:solidFill>
                  <a:srgbClr val="FF0000"/>
                </a:solidFill>
              </a:rPr>
              <a:t> </a:t>
            </a:r>
            <a:r>
              <a:rPr lang="en-US" sz="1600" dirty="0" smtClean="0"/>
              <a:t>– works with </a:t>
            </a:r>
            <a:r>
              <a:rPr lang="en-US" sz="1600" dirty="0" err="1" smtClean="0"/>
              <a:t>bz</a:t>
            </a:r>
            <a:r>
              <a:rPr lang="en-US" sz="1600" dirty="0" smtClean="0"/>
              <a:t> and bz2</a:t>
            </a:r>
          </a:p>
          <a:p>
            <a:pPr lvl="4">
              <a:buFontTx/>
              <a:buChar char="-"/>
            </a:pPr>
            <a:r>
              <a:rPr lang="en-US" sz="1600" dirty="0" smtClean="0"/>
              <a:t>Hadoop read, manipulate, and slice these files in </a:t>
            </a:r>
            <a:r>
              <a:rPr lang="en-US" sz="1600" dirty="0"/>
              <a:t>blocks (1 block =</a:t>
            </a:r>
            <a:r>
              <a:rPr lang="en-US" sz="1600" dirty="0" smtClean="0"/>
              <a:t>64/128MB)</a:t>
            </a:r>
          </a:p>
          <a:p>
            <a:pPr lvl="4">
              <a:buFontTx/>
              <a:buChar char="-"/>
            </a:pPr>
            <a:r>
              <a:rPr lang="en-US" sz="1600" dirty="0" smtClean="0"/>
              <a:t>bzip2 -d file = </a:t>
            </a:r>
            <a:r>
              <a:rPr lang="en-US" sz="1600" dirty="0" err="1" smtClean="0"/>
              <a:t>uncompress</a:t>
            </a:r>
            <a:r>
              <a:rPr lang="en-US" sz="1600" dirty="0" smtClean="0"/>
              <a:t> (use tab </a:t>
            </a:r>
            <a:r>
              <a:rPr lang="en-US" sz="1600" smtClean="0"/>
              <a:t>to get more options)</a:t>
            </a:r>
            <a:endParaRPr lang="en-US" sz="1600" dirty="0" smtClean="0"/>
          </a:p>
          <a:p>
            <a:r>
              <a:rPr lang="en-US" sz="1600" b="1" dirty="0" smtClean="0"/>
              <a:t> </a:t>
            </a:r>
            <a:r>
              <a:rPr lang="en-US" sz="1600" b="1" dirty="0">
                <a:solidFill>
                  <a:srgbClr val="FF0000"/>
                </a:solidFill>
              </a:rPr>
              <a:t>t</a:t>
            </a:r>
            <a:r>
              <a:rPr lang="en-US" sz="1600" b="1" dirty="0" smtClean="0">
                <a:solidFill>
                  <a:srgbClr val="FF0000"/>
                </a:solidFill>
              </a:rPr>
              <a:t>ar,  </a:t>
            </a:r>
            <a:r>
              <a:rPr lang="en-US" sz="1600" b="1" dirty="0" err="1" smtClean="0">
                <a:solidFill>
                  <a:srgbClr val="FF0000"/>
                </a:solidFill>
              </a:rPr>
              <a:t>untar</a:t>
            </a:r>
            <a:r>
              <a:rPr lang="en-US" sz="1600" b="1" dirty="0" smtClean="0">
                <a:solidFill>
                  <a:srgbClr val="FF0000"/>
                </a:solidFill>
              </a:rPr>
              <a:t> </a:t>
            </a:r>
            <a:r>
              <a:rPr lang="en-US" sz="1600" dirty="0" smtClean="0"/>
              <a:t>– works with tar</a:t>
            </a:r>
          </a:p>
          <a:p>
            <a:pPr lvl="1"/>
            <a:r>
              <a:rPr lang="en-US" sz="1400" dirty="0" smtClean="0"/>
              <a:t>tar :         -c = create</a:t>
            </a:r>
          </a:p>
          <a:p>
            <a:pPr marL="457200" lvl="1" indent="0">
              <a:buNone/>
            </a:pPr>
            <a:r>
              <a:rPr lang="en-US" sz="1400" dirty="0"/>
              <a:t>	 </a:t>
            </a:r>
            <a:r>
              <a:rPr lang="en-US" sz="1400" dirty="0" smtClean="0"/>
              <a:t>          -x = extract</a:t>
            </a:r>
          </a:p>
          <a:p>
            <a:pPr marL="457200" lvl="1" indent="0">
              <a:buNone/>
            </a:pPr>
            <a:r>
              <a:rPr lang="en-US" sz="1400" dirty="0"/>
              <a:t>	</a:t>
            </a:r>
            <a:r>
              <a:rPr lang="en-US" sz="1400" dirty="0" smtClean="0"/>
              <a:t>           -r = add</a:t>
            </a:r>
          </a:p>
          <a:p>
            <a:pPr marL="457200" lvl="1" indent="0">
              <a:buNone/>
            </a:pPr>
            <a:r>
              <a:rPr lang="en-US" sz="1400" dirty="0"/>
              <a:t>	 </a:t>
            </a:r>
            <a:r>
              <a:rPr lang="en-US" sz="1400" dirty="0" smtClean="0"/>
              <a:t>          -t </a:t>
            </a:r>
            <a:r>
              <a:rPr lang="en-US" sz="1400" dirty="0"/>
              <a:t>= </a:t>
            </a:r>
            <a:r>
              <a:rPr lang="en-US" sz="1400" dirty="0" smtClean="0"/>
              <a:t>list/view</a:t>
            </a:r>
          </a:p>
          <a:p>
            <a:pPr marL="457200" lvl="1" indent="0">
              <a:buNone/>
            </a:pPr>
            <a:r>
              <a:rPr lang="en-US" sz="1400" dirty="0"/>
              <a:t>	</a:t>
            </a:r>
            <a:r>
              <a:rPr lang="en-US" sz="1400" dirty="0" smtClean="0"/>
              <a:t>           -f = file archive</a:t>
            </a:r>
          </a:p>
          <a:p>
            <a:pPr marL="457200" lvl="1" indent="0">
              <a:buNone/>
            </a:pPr>
            <a:r>
              <a:rPr lang="en-US" sz="1400" dirty="0" smtClean="0"/>
              <a:t>	           -z = zip</a:t>
            </a:r>
          </a:p>
          <a:p>
            <a:pPr marL="457200" lvl="1" indent="0">
              <a:buNone/>
            </a:pPr>
            <a:r>
              <a:rPr lang="en-US" sz="1400" dirty="0"/>
              <a:t>	</a:t>
            </a:r>
            <a:r>
              <a:rPr lang="en-US" sz="1400" dirty="0" smtClean="0"/>
              <a:t>           -j = bzip2	</a:t>
            </a:r>
          </a:p>
          <a:p>
            <a:pPr marL="914400" lvl="2" indent="0">
              <a:buNone/>
            </a:pPr>
            <a:r>
              <a:rPr lang="en-US" sz="1400" dirty="0"/>
              <a:t>  </a:t>
            </a:r>
            <a:r>
              <a:rPr lang="en-US" sz="1400" dirty="0" smtClean="0"/>
              <a:t>         -C  -destination = make extract to destination directory</a:t>
            </a:r>
          </a:p>
          <a:p>
            <a:pPr marL="914400" lvl="2" indent="0">
              <a:buNone/>
            </a:pPr>
            <a:r>
              <a:rPr lang="en-US" sz="1400" dirty="0" smtClean="0"/>
              <a:t>            -v : verbose</a:t>
            </a:r>
            <a:endParaRPr lang="en-US" sz="1400" dirty="0"/>
          </a:p>
          <a:p>
            <a:pPr marL="1828800" lvl="4" indent="0">
              <a:buNone/>
            </a:pPr>
            <a:endParaRPr lang="en-US" dirty="0" smtClean="0"/>
          </a:p>
          <a:p>
            <a:pPr lvl="4">
              <a:buFontTx/>
              <a:buChar char="-"/>
            </a:pPr>
            <a:endParaRPr lang="en-US" dirty="0" smtClean="0"/>
          </a:p>
          <a:p>
            <a:endParaRPr lang="en-US" sz="1800" dirty="0" smtClean="0"/>
          </a:p>
          <a:p>
            <a:pPr lvl="1"/>
            <a:endParaRPr lang="en-US" sz="1400" dirty="0" smtClean="0"/>
          </a:p>
          <a:p>
            <a:endParaRPr lang="en-US" sz="1800" dirty="0"/>
          </a:p>
          <a:p>
            <a:pPr lvl="1"/>
            <a:endParaRPr lang="en-US" dirty="0"/>
          </a:p>
          <a:p>
            <a:endParaRPr lang="en-US" dirty="0"/>
          </a:p>
        </p:txBody>
      </p:sp>
    </p:spTree>
    <p:extLst>
      <p:ext uri="{BB962C8B-B14F-4D97-AF65-F5344CB8AC3E}">
        <p14:creationId xmlns:p14="http://schemas.microsoft.com/office/powerpoint/2010/main" val="7922626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compressed Files</a:t>
            </a:r>
          </a:p>
        </p:txBody>
      </p:sp>
      <p:sp>
        <p:nvSpPr>
          <p:cNvPr id="3" name="Content Placeholder 2"/>
          <p:cNvSpPr>
            <a:spLocks noGrp="1"/>
          </p:cNvSpPr>
          <p:nvPr>
            <p:ph idx="1"/>
          </p:nvPr>
        </p:nvSpPr>
        <p:spPr>
          <a:xfrm>
            <a:off x="838199" y="1825625"/>
            <a:ext cx="10828867" cy="4710642"/>
          </a:xfrm>
        </p:spPr>
        <p:txBody>
          <a:bodyPr>
            <a:noAutofit/>
          </a:bodyPr>
          <a:lstStyle/>
          <a:p>
            <a:pPr marL="1828800" lvl="4" indent="0">
              <a:buNone/>
            </a:pPr>
            <a:endParaRPr lang="en-US" dirty="0" smtClean="0"/>
          </a:p>
          <a:p>
            <a:pPr lvl="4">
              <a:buFontTx/>
              <a:buChar char="-"/>
            </a:pPr>
            <a:endParaRPr lang="en-US" dirty="0" smtClean="0"/>
          </a:p>
          <a:p>
            <a:endParaRPr lang="en-US" sz="1800" dirty="0" smtClean="0"/>
          </a:p>
          <a:p>
            <a:pPr lvl="1"/>
            <a:endParaRPr lang="en-US" sz="1400" dirty="0" smtClean="0"/>
          </a:p>
          <a:p>
            <a:endParaRPr lang="en-US" sz="1800" dirty="0"/>
          </a:p>
          <a:p>
            <a:pPr lvl="1"/>
            <a:endParaRPr lang="en-US" dirty="0"/>
          </a:p>
          <a:p>
            <a:endParaRPr lang="en-US" dirty="0"/>
          </a:p>
        </p:txBody>
      </p:sp>
      <p:pic>
        <p:nvPicPr>
          <p:cNvPr id="4" name="Picture 3"/>
          <p:cNvPicPr>
            <a:picLocks noChangeAspect="1"/>
          </p:cNvPicPr>
          <p:nvPr/>
        </p:nvPicPr>
        <p:blipFill>
          <a:blip r:embed="rId3"/>
          <a:stretch>
            <a:fillRect/>
          </a:stretch>
        </p:blipFill>
        <p:spPr>
          <a:xfrm>
            <a:off x="480341" y="1498079"/>
            <a:ext cx="11544581" cy="3374172"/>
          </a:xfrm>
          <a:prstGeom prst="rect">
            <a:avLst/>
          </a:prstGeom>
        </p:spPr>
      </p:pic>
      <p:pic>
        <p:nvPicPr>
          <p:cNvPr id="5" name="Picture 4"/>
          <p:cNvPicPr>
            <a:picLocks noChangeAspect="1"/>
          </p:cNvPicPr>
          <p:nvPr/>
        </p:nvPicPr>
        <p:blipFill>
          <a:blip r:embed="rId4"/>
          <a:stretch>
            <a:fillRect/>
          </a:stretch>
        </p:blipFill>
        <p:spPr>
          <a:xfrm>
            <a:off x="480341" y="5199797"/>
            <a:ext cx="10256368" cy="805408"/>
          </a:xfrm>
          <a:prstGeom prst="rect">
            <a:avLst/>
          </a:prstGeom>
        </p:spPr>
      </p:pic>
    </p:spTree>
    <p:extLst>
      <p:ext uri="{BB962C8B-B14F-4D97-AF65-F5344CB8AC3E}">
        <p14:creationId xmlns:p14="http://schemas.microsoft.com/office/powerpoint/2010/main" val="38021839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a:xfrm>
            <a:off x="838199" y="1825625"/>
            <a:ext cx="10828867" cy="4710642"/>
          </a:xfrm>
        </p:spPr>
        <p:txBody>
          <a:bodyPr>
            <a:noAutofit/>
          </a:bodyPr>
          <a:lstStyle/>
          <a:p>
            <a:pPr marL="342900" indent="-342900">
              <a:buFont typeface="+mj-lt"/>
              <a:buAutoNum type="arabicPeriod"/>
            </a:pPr>
            <a:r>
              <a:rPr lang="en-US" sz="1800" dirty="0"/>
              <a:t>Go to ~/</a:t>
            </a:r>
            <a:r>
              <a:rPr lang="en-US" sz="1800" dirty="0" smtClean="0"/>
              <a:t>Data/</a:t>
            </a:r>
            <a:r>
              <a:rPr lang="en-US" sz="1800" dirty="0" err="1" smtClean="0"/>
              <a:t>us_dot</a:t>
            </a:r>
            <a:r>
              <a:rPr lang="en-US" sz="1800" dirty="0" smtClean="0"/>
              <a:t>/</a:t>
            </a:r>
            <a:r>
              <a:rPr lang="en-US" sz="1800" dirty="0" err="1" smtClean="0"/>
              <a:t>otp</a:t>
            </a:r>
            <a:r>
              <a:rPr lang="en-US" sz="1800" dirty="0" smtClean="0"/>
              <a:t>. </a:t>
            </a:r>
            <a:r>
              <a:rPr lang="en-US" sz="1800" dirty="0"/>
              <a:t>Show the contents of one of the files. </a:t>
            </a:r>
            <a:endParaRPr lang="en-US" sz="1800" dirty="0" smtClean="0"/>
          </a:p>
          <a:p>
            <a:pPr marL="342900" indent="-342900">
              <a:buFont typeface="+mj-lt"/>
              <a:buAutoNum type="arabicPeriod"/>
            </a:pPr>
            <a:r>
              <a:rPr lang="en-US" sz="1800" dirty="0" smtClean="0"/>
              <a:t>Use head/tail together with </a:t>
            </a:r>
            <a:r>
              <a:rPr lang="en-US" sz="1800" dirty="0" err="1" smtClean="0"/>
              <a:t>zcat</a:t>
            </a:r>
            <a:r>
              <a:rPr lang="en-US" sz="1800" dirty="0" smtClean="0"/>
              <a:t> command. Any difference in time execution?</a:t>
            </a:r>
          </a:p>
          <a:p>
            <a:pPr marL="342900" indent="-342900">
              <a:buFont typeface="+mj-lt"/>
              <a:buAutoNum type="arabicPeriod"/>
            </a:pPr>
            <a:endParaRPr lang="en-US" sz="1800" dirty="0" smtClean="0"/>
          </a:p>
          <a:p>
            <a:pPr lvl="1"/>
            <a:endParaRPr lang="en-US" sz="1400" dirty="0" smtClean="0"/>
          </a:p>
          <a:p>
            <a:endParaRPr lang="en-US" sz="1800" dirty="0"/>
          </a:p>
          <a:p>
            <a:pPr lvl="1"/>
            <a:endParaRPr lang="en-US" dirty="0"/>
          </a:p>
          <a:p>
            <a:endParaRPr lang="en-US" dirty="0"/>
          </a:p>
        </p:txBody>
      </p:sp>
    </p:spTree>
    <p:extLst>
      <p:ext uri="{BB962C8B-B14F-4D97-AF65-F5344CB8AC3E}">
        <p14:creationId xmlns:p14="http://schemas.microsoft.com/office/powerpoint/2010/main" val="35939980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Tools</a:t>
            </a:r>
          </a:p>
        </p:txBody>
      </p:sp>
      <p:sp>
        <p:nvSpPr>
          <p:cNvPr id="3" name="Content Placeholder 2"/>
          <p:cNvSpPr>
            <a:spLocks noGrp="1"/>
          </p:cNvSpPr>
          <p:nvPr>
            <p:ph idx="1"/>
          </p:nvPr>
        </p:nvSpPr>
        <p:spPr>
          <a:xfrm>
            <a:off x="838198" y="2572600"/>
            <a:ext cx="9967175" cy="3948121"/>
          </a:xfrm>
        </p:spPr>
        <p:txBody>
          <a:bodyPr numCol="2">
            <a:normAutofit fontScale="92500" lnSpcReduction="20000"/>
          </a:bodyPr>
          <a:lstStyle/>
          <a:p>
            <a:r>
              <a:rPr lang="en-US" sz="1600" b="1" dirty="0">
                <a:solidFill>
                  <a:srgbClr val="FF0000"/>
                </a:solidFill>
              </a:rPr>
              <a:t>cd</a:t>
            </a:r>
          </a:p>
          <a:p>
            <a:r>
              <a:rPr lang="en-US" sz="1600" b="1" dirty="0" err="1">
                <a:solidFill>
                  <a:srgbClr val="FF0000"/>
                </a:solidFill>
              </a:rPr>
              <a:t>pwd</a:t>
            </a:r>
            <a:endParaRPr lang="en-US" sz="1600" b="1" dirty="0">
              <a:solidFill>
                <a:srgbClr val="FF0000"/>
              </a:solidFill>
            </a:endParaRPr>
          </a:p>
          <a:p>
            <a:r>
              <a:rPr lang="en-US" sz="1600" b="1" dirty="0">
                <a:solidFill>
                  <a:srgbClr val="FF0000"/>
                </a:solidFill>
              </a:rPr>
              <a:t>ls</a:t>
            </a:r>
          </a:p>
          <a:p>
            <a:r>
              <a:rPr lang="en-US" sz="1600" b="1" dirty="0" err="1">
                <a:solidFill>
                  <a:srgbClr val="FF0000"/>
                </a:solidFill>
              </a:rPr>
              <a:t>ll</a:t>
            </a:r>
            <a:endParaRPr lang="en-US" sz="1600" b="1" dirty="0">
              <a:solidFill>
                <a:srgbClr val="FF0000"/>
              </a:solidFill>
            </a:endParaRPr>
          </a:p>
          <a:p>
            <a:r>
              <a:rPr lang="en-US" sz="1600" b="1" dirty="0" err="1" smtClean="0">
                <a:solidFill>
                  <a:srgbClr val="FF0000"/>
                </a:solidFill>
              </a:rPr>
              <a:t>rm</a:t>
            </a:r>
            <a:r>
              <a:rPr lang="en-US" sz="1600" b="1" dirty="0" smtClean="0">
                <a:solidFill>
                  <a:srgbClr val="FF0000"/>
                </a:solidFill>
              </a:rPr>
              <a:t> </a:t>
            </a:r>
            <a:endParaRPr lang="en-US" sz="1600" b="1" dirty="0">
              <a:solidFill>
                <a:srgbClr val="FF0000"/>
              </a:solidFill>
            </a:endParaRPr>
          </a:p>
          <a:p>
            <a:r>
              <a:rPr lang="en-US" sz="1600" b="1" dirty="0" err="1">
                <a:solidFill>
                  <a:srgbClr val="FF0000"/>
                </a:solidFill>
              </a:rPr>
              <a:t>chmod</a:t>
            </a:r>
            <a:r>
              <a:rPr lang="en-US" sz="1600" b="1" dirty="0">
                <a:solidFill>
                  <a:srgbClr val="FF0000"/>
                </a:solidFill>
              </a:rPr>
              <a:t> </a:t>
            </a:r>
            <a:endParaRPr lang="en-US" sz="1600" b="1" dirty="0" smtClean="0">
              <a:solidFill>
                <a:srgbClr val="FF0000"/>
              </a:solidFill>
            </a:endParaRPr>
          </a:p>
          <a:p>
            <a:r>
              <a:rPr lang="en-US" sz="1600" b="1" dirty="0" err="1" smtClean="0">
                <a:solidFill>
                  <a:srgbClr val="FF0000"/>
                </a:solidFill>
              </a:rPr>
              <a:t>mkdir</a:t>
            </a:r>
            <a:r>
              <a:rPr lang="en-US" sz="1600" b="1" dirty="0" smtClean="0">
                <a:solidFill>
                  <a:srgbClr val="FF0000"/>
                </a:solidFill>
              </a:rPr>
              <a:t> </a:t>
            </a:r>
          </a:p>
          <a:p>
            <a:endParaRPr lang="en-US" sz="1600" b="1" dirty="0" smtClean="0">
              <a:solidFill>
                <a:srgbClr val="FF0000"/>
              </a:solidFill>
            </a:endParaRPr>
          </a:p>
          <a:p>
            <a:pPr marL="0" indent="0">
              <a:buNone/>
            </a:pPr>
            <a:endParaRPr lang="en-US" sz="1600" b="1" dirty="0">
              <a:solidFill>
                <a:srgbClr val="FF0000"/>
              </a:solidFill>
            </a:endParaRPr>
          </a:p>
          <a:p>
            <a:r>
              <a:rPr lang="en-US" sz="1600" b="1" dirty="0">
                <a:solidFill>
                  <a:srgbClr val="FF0000"/>
                </a:solidFill>
              </a:rPr>
              <a:t>man </a:t>
            </a:r>
            <a:endParaRPr lang="en-US" sz="1600" b="1" dirty="0" smtClean="0">
              <a:solidFill>
                <a:srgbClr val="FF0000"/>
              </a:solidFill>
            </a:endParaRPr>
          </a:p>
          <a:p>
            <a:endParaRPr lang="en-US" sz="1600" b="1" dirty="0" smtClean="0">
              <a:solidFill>
                <a:srgbClr val="FF0000"/>
              </a:solidFill>
            </a:endParaRPr>
          </a:p>
          <a:p>
            <a:r>
              <a:rPr lang="en-US" sz="1600" b="1" dirty="0" err="1">
                <a:solidFill>
                  <a:srgbClr val="FF0000"/>
                </a:solidFill>
              </a:rPr>
              <a:t>sed</a:t>
            </a:r>
            <a:endParaRPr lang="en-US" sz="1600" b="1" dirty="0">
              <a:solidFill>
                <a:srgbClr val="FF0000"/>
              </a:solidFill>
            </a:endParaRPr>
          </a:p>
          <a:p>
            <a:r>
              <a:rPr lang="en-US" sz="1600" b="1" dirty="0">
                <a:solidFill>
                  <a:srgbClr val="FF0000"/>
                </a:solidFill>
              </a:rPr>
              <a:t>grep</a:t>
            </a:r>
            <a:endParaRPr lang="en-US" sz="1600" b="1" dirty="0" smtClean="0">
              <a:solidFill>
                <a:srgbClr val="FF0000"/>
              </a:solidFill>
            </a:endParaRPr>
          </a:p>
          <a:p>
            <a:endParaRPr lang="en-US" sz="1600" b="1" dirty="0">
              <a:solidFill>
                <a:srgbClr val="FF0000"/>
              </a:solidFill>
            </a:endParaRPr>
          </a:p>
          <a:p>
            <a:r>
              <a:rPr lang="en-US" sz="1600" b="1" dirty="0">
                <a:solidFill>
                  <a:srgbClr val="FF0000"/>
                </a:solidFill>
              </a:rPr>
              <a:t>head </a:t>
            </a:r>
          </a:p>
          <a:p>
            <a:r>
              <a:rPr lang="en-US" sz="1600" b="1" dirty="0">
                <a:solidFill>
                  <a:srgbClr val="FF0000"/>
                </a:solidFill>
              </a:rPr>
              <a:t>echo </a:t>
            </a:r>
          </a:p>
          <a:p>
            <a:r>
              <a:rPr lang="en-US" sz="1600" b="1" dirty="0">
                <a:solidFill>
                  <a:srgbClr val="FF0000"/>
                </a:solidFill>
              </a:rPr>
              <a:t>cat </a:t>
            </a:r>
          </a:p>
          <a:p>
            <a:r>
              <a:rPr lang="en-US" sz="1600" b="1" dirty="0">
                <a:solidFill>
                  <a:srgbClr val="FF0000"/>
                </a:solidFill>
              </a:rPr>
              <a:t>less </a:t>
            </a:r>
          </a:p>
          <a:p>
            <a:r>
              <a:rPr lang="en-US" sz="1600" b="1" dirty="0">
                <a:solidFill>
                  <a:srgbClr val="FF0000"/>
                </a:solidFill>
              </a:rPr>
              <a:t>tail </a:t>
            </a:r>
            <a:endParaRPr lang="en-US" sz="1600" b="1" dirty="0" smtClean="0">
              <a:solidFill>
                <a:srgbClr val="FF0000"/>
              </a:solidFill>
            </a:endParaRPr>
          </a:p>
          <a:p>
            <a:endParaRPr lang="en-US" sz="1600" b="1" dirty="0" smtClean="0">
              <a:solidFill>
                <a:srgbClr val="FF0000"/>
              </a:solidFill>
            </a:endParaRPr>
          </a:p>
          <a:p>
            <a:r>
              <a:rPr lang="en-US" sz="1600" b="1" dirty="0" smtClean="0">
                <a:solidFill>
                  <a:srgbClr val="FF0000"/>
                </a:solidFill>
              </a:rPr>
              <a:t>sort </a:t>
            </a:r>
            <a:endParaRPr lang="en-US" sz="1600" b="1" dirty="0">
              <a:solidFill>
                <a:srgbClr val="FF0000"/>
              </a:solidFill>
            </a:endParaRPr>
          </a:p>
          <a:p>
            <a:r>
              <a:rPr lang="en-US" sz="1600" b="1" dirty="0" err="1">
                <a:solidFill>
                  <a:srgbClr val="FF0000"/>
                </a:solidFill>
              </a:rPr>
              <a:t>uniq</a:t>
            </a:r>
            <a:endParaRPr lang="en-US" sz="1600" b="1" dirty="0">
              <a:solidFill>
                <a:srgbClr val="FF0000"/>
              </a:solidFill>
            </a:endParaRPr>
          </a:p>
          <a:p>
            <a:r>
              <a:rPr lang="en-US" sz="1600" b="1" dirty="0" err="1" smtClean="0">
                <a:solidFill>
                  <a:srgbClr val="FF0000"/>
                </a:solidFill>
              </a:rPr>
              <a:t>wc</a:t>
            </a:r>
            <a:r>
              <a:rPr lang="en-US" sz="1600" b="1" dirty="0" smtClean="0">
                <a:solidFill>
                  <a:srgbClr val="FF0000"/>
                </a:solidFill>
              </a:rPr>
              <a:t> </a:t>
            </a:r>
            <a:endParaRPr lang="en-US" sz="1600" b="1" dirty="0">
              <a:solidFill>
                <a:srgbClr val="FF0000"/>
              </a:solidFill>
            </a:endParaRPr>
          </a:p>
          <a:p>
            <a:endParaRPr lang="en-US" sz="1600" b="1" dirty="0">
              <a:solidFill>
                <a:srgbClr val="FF0000"/>
              </a:solidFill>
            </a:endParaRPr>
          </a:p>
          <a:p>
            <a:endParaRPr lang="en-US" sz="1600" b="1" dirty="0">
              <a:solidFill>
                <a:srgbClr val="FF0000"/>
              </a:solidFill>
            </a:endParaRPr>
          </a:p>
        </p:txBody>
      </p:sp>
      <p:sp>
        <p:nvSpPr>
          <p:cNvPr id="4" name="Right Brace 3"/>
          <p:cNvSpPr/>
          <p:nvPr/>
        </p:nvSpPr>
        <p:spPr>
          <a:xfrm>
            <a:off x="1663908" y="2500877"/>
            <a:ext cx="539646" cy="2053652"/>
          </a:xfrm>
          <a:prstGeom prst="rightBrace">
            <a:avLst>
              <a:gd name="adj1" fmla="val 6111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4"/>
          <p:cNvSpPr/>
          <p:nvPr/>
        </p:nvSpPr>
        <p:spPr>
          <a:xfrm>
            <a:off x="7534811" y="3329143"/>
            <a:ext cx="1823833" cy="369332"/>
          </a:xfrm>
          <a:prstGeom prst="rect">
            <a:avLst/>
          </a:prstGeom>
        </p:spPr>
        <p:txBody>
          <a:bodyPr wrap="none">
            <a:spAutoFit/>
          </a:bodyPr>
          <a:lstStyle/>
          <a:p>
            <a:r>
              <a:rPr lang="en-US" spc="-1" dirty="0">
                <a:uFill>
                  <a:solidFill>
                    <a:srgbClr val="FFFFFF"/>
                  </a:solidFill>
                </a:uFill>
                <a:latin typeface="Arial"/>
              </a:rPr>
              <a:t>Content utilities </a:t>
            </a:r>
            <a:endParaRPr lang="en-US" dirty="0"/>
          </a:p>
        </p:txBody>
      </p:sp>
      <p:sp>
        <p:nvSpPr>
          <p:cNvPr id="10" name="Rectangle 9"/>
          <p:cNvSpPr/>
          <p:nvPr/>
        </p:nvSpPr>
        <p:spPr>
          <a:xfrm>
            <a:off x="2373910" y="3296870"/>
            <a:ext cx="1409040" cy="461665"/>
          </a:xfrm>
          <a:prstGeom prst="rect">
            <a:avLst/>
          </a:prstGeom>
        </p:spPr>
        <p:txBody>
          <a:bodyPr wrap="none">
            <a:spAutoFit/>
          </a:bodyPr>
          <a:lstStyle/>
          <a:p>
            <a:r>
              <a:rPr lang="en-US" spc="-1" dirty="0">
                <a:uFill>
                  <a:solidFill>
                    <a:srgbClr val="FFFFFF"/>
                  </a:solidFill>
                </a:uFill>
                <a:latin typeface="Arial"/>
              </a:rPr>
              <a:t>File utilities</a:t>
            </a:r>
            <a:r>
              <a:rPr lang="en-US" sz="2400" spc="-1" dirty="0">
                <a:uFill>
                  <a:solidFill>
                    <a:srgbClr val="FFFFFF"/>
                  </a:solidFill>
                </a:uFill>
                <a:latin typeface="Arial"/>
              </a:rPr>
              <a:t> </a:t>
            </a:r>
            <a:endParaRPr lang="en-US" dirty="0"/>
          </a:p>
        </p:txBody>
      </p:sp>
      <p:sp>
        <p:nvSpPr>
          <p:cNvPr id="11" name="Rectangle 10"/>
          <p:cNvSpPr/>
          <p:nvPr/>
        </p:nvSpPr>
        <p:spPr>
          <a:xfrm>
            <a:off x="2271318" y="5040499"/>
            <a:ext cx="1511632" cy="461665"/>
          </a:xfrm>
          <a:prstGeom prst="rect">
            <a:avLst/>
          </a:prstGeom>
        </p:spPr>
        <p:txBody>
          <a:bodyPr wrap="none">
            <a:spAutoFit/>
          </a:bodyPr>
          <a:lstStyle/>
          <a:p>
            <a:r>
              <a:rPr lang="en-US" spc="-1" dirty="0" smtClean="0">
                <a:uFill>
                  <a:solidFill>
                    <a:srgbClr val="FFFFFF"/>
                  </a:solidFill>
                </a:uFill>
                <a:latin typeface="Arial"/>
              </a:rPr>
              <a:t>Help utilities</a:t>
            </a:r>
            <a:r>
              <a:rPr lang="en-US" sz="2400" spc="-1" dirty="0" smtClean="0">
                <a:uFill>
                  <a:solidFill>
                    <a:srgbClr val="FFFFFF"/>
                  </a:solidFill>
                </a:uFill>
                <a:latin typeface="Arial"/>
              </a:rPr>
              <a:t> </a:t>
            </a:r>
            <a:endParaRPr lang="en-US" dirty="0"/>
          </a:p>
        </p:txBody>
      </p:sp>
      <p:sp>
        <p:nvSpPr>
          <p:cNvPr id="12" name="Rectangle 11"/>
          <p:cNvSpPr/>
          <p:nvPr/>
        </p:nvSpPr>
        <p:spPr>
          <a:xfrm>
            <a:off x="7534811" y="4902001"/>
            <a:ext cx="2298065" cy="369332"/>
          </a:xfrm>
          <a:prstGeom prst="rect">
            <a:avLst/>
          </a:prstGeom>
        </p:spPr>
        <p:txBody>
          <a:bodyPr wrap="none">
            <a:spAutoFit/>
          </a:bodyPr>
          <a:lstStyle/>
          <a:p>
            <a:pPr algn="ctr">
              <a:lnSpc>
                <a:spcPct val="100000"/>
              </a:lnSpc>
            </a:pPr>
            <a:r>
              <a:rPr lang="en-US" spc="-1" dirty="0">
                <a:uFill>
                  <a:solidFill>
                    <a:srgbClr val="FFFFFF"/>
                  </a:solidFill>
                </a:uFill>
                <a:latin typeface="Arial"/>
              </a:rPr>
              <a:t>Sorting and counting</a:t>
            </a:r>
            <a:endParaRPr lang="en-US" dirty="0"/>
          </a:p>
        </p:txBody>
      </p:sp>
      <p:sp>
        <p:nvSpPr>
          <p:cNvPr id="13" name="Rectangle 12"/>
          <p:cNvSpPr/>
          <p:nvPr/>
        </p:nvSpPr>
        <p:spPr>
          <a:xfrm>
            <a:off x="2203554" y="5817237"/>
            <a:ext cx="2579681" cy="369332"/>
          </a:xfrm>
          <a:prstGeom prst="rect">
            <a:avLst/>
          </a:prstGeom>
        </p:spPr>
        <p:txBody>
          <a:bodyPr wrap="none">
            <a:spAutoFit/>
          </a:bodyPr>
          <a:lstStyle/>
          <a:p>
            <a:pPr algn="ctr">
              <a:lnSpc>
                <a:spcPct val="100000"/>
              </a:lnSpc>
            </a:pPr>
            <a:r>
              <a:rPr lang="en-US" spc="-1" dirty="0">
                <a:uFill>
                  <a:solidFill>
                    <a:srgbClr val="FFFFFF"/>
                  </a:solidFill>
                </a:uFill>
                <a:latin typeface="Arial"/>
              </a:rPr>
              <a:t>Processing and filtering</a:t>
            </a:r>
            <a:endParaRPr lang="en-US" dirty="0"/>
          </a:p>
        </p:txBody>
      </p:sp>
      <p:sp>
        <p:nvSpPr>
          <p:cNvPr id="14" name="Right Brace 13"/>
          <p:cNvSpPr/>
          <p:nvPr/>
        </p:nvSpPr>
        <p:spPr>
          <a:xfrm>
            <a:off x="6463259" y="2788169"/>
            <a:ext cx="539646" cy="1439057"/>
          </a:xfrm>
          <a:prstGeom prst="rightBrace">
            <a:avLst>
              <a:gd name="adj1" fmla="val 6111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a:off x="6463259" y="4579351"/>
            <a:ext cx="539646" cy="922814"/>
          </a:xfrm>
          <a:prstGeom prst="rightBrace">
            <a:avLst>
              <a:gd name="adj1" fmla="val 266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a:off x="1474552" y="5062863"/>
            <a:ext cx="539646" cy="416939"/>
          </a:xfrm>
          <a:prstGeom prst="rightBrace">
            <a:avLst>
              <a:gd name="adj1" fmla="val 0"/>
              <a:gd name="adj2" fmla="val 471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p:cNvSpPr/>
          <p:nvPr/>
        </p:nvSpPr>
        <p:spPr>
          <a:xfrm>
            <a:off x="1474552" y="5673973"/>
            <a:ext cx="539646" cy="681081"/>
          </a:xfrm>
          <a:prstGeom prst="rightBrace">
            <a:avLst>
              <a:gd name="adj1" fmla="val 20233"/>
              <a:gd name="adj2" fmla="val 471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iley Face 6"/>
          <p:cNvSpPr/>
          <p:nvPr/>
        </p:nvSpPr>
        <p:spPr>
          <a:xfrm>
            <a:off x="817278" y="2776059"/>
            <a:ext cx="1386276" cy="146327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miley Face 16"/>
          <p:cNvSpPr/>
          <p:nvPr/>
        </p:nvSpPr>
        <p:spPr>
          <a:xfrm>
            <a:off x="1082432" y="4902001"/>
            <a:ext cx="784237" cy="6627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miley Face 17"/>
          <p:cNvSpPr/>
          <p:nvPr/>
        </p:nvSpPr>
        <p:spPr>
          <a:xfrm>
            <a:off x="5566736" y="2754797"/>
            <a:ext cx="1386276" cy="146327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miley Face 19"/>
          <p:cNvSpPr/>
          <p:nvPr/>
        </p:nvSpPr>
        <p:spPr>
          <a:xfrm>
            <a:off x="5706631" y="4442795"/>
            <a:ext cx="1212815" cy="109219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729328" y="1686145"/>
            <a:ext cx="2285369" cy="369332"/>
          </a:xfrm>
          <a:prstGeom prst="rect">
            <a:avLst/>
          </a:prstGeom>
        </p:spPr>
        <p:txBody>
          <a:bodyPr wrap="none">
            <a:spAutoFit/>
          </a:bodyPr>
          <a:lstStyle/>
          <a:p>
            <a:r>
              <a:rPr lang="en-US" spc="-1" dirty="0" smtClean="0">
                <a:uFill>
                  <a:solidFill>
                    <a:srgbClr val="FFFFFF"/>
                  </a:solidFill>
                </a:uFill>
                <a:latin typeface="Arial"/>
              </a:rPr>
              <a:t>Regular expressions</a:t>
            </a:r>
            <a:endParaRPr lang="en-US" dirty="0"/>
          </a:p>
        </p:txBody>
      </p:sp>
      <p:sp>
        <p:nvSpPr>
          <p:cNvPr id="23" name="Smiley Face 22"/>
          <p:cNvSpPr/>
          <p:nvPr/>
        </p:nvSpPr>
        <p:spPr>
          <a:xfrm>
            <a:off x="868142" y="5631984"/>
            <a:ext cx="998527" cy="888737"/>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p:cNvSpPr/>
          <p:nvPr/>
        </p:nvSpPr>
        <p:spPr>
          <a:xfrm>
            <a:off x="8630407" y="1448846"/>
            <a:ext cx="998527" cy="888737"/>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907368" y="5863685"/>
            <a:ext cx="2042097" cy="369332"/>
          </a:xfrm>
          <a:prstGeom prst="rect">
            <a:avLst/>
          </a:prstGeom>
        </p:spPr>
        <p:txBody>
          <a:bodyPr wrap="none">
            <a:spAutoFit/>
          </a:bodyPr>
          <a:lstStyle/>
          <a:p>
            <a:r>
              <a:rPr lang="en-US" spc="-1" dirty="0" smtClean="0">
                <a:uFill>
                  <a:solidFill>
                    <a:srgbClr val="FFFFFF"/>
                  </a:solidFill>
                </a:uFill>
                <a:latin typeface="Arial"/>
              </a:rPr>
              <a:t>Compressed Files</a:t>
            </a:r>
            <a:endParaRPr lang="en-US" dirty="0"/>
          </a:p>
        </p:txBody>
      </p:sp>
      <p:sp>
        <p:nvSpPr>
          <p:cNvPr id="25" name="Smiley Face 24"/>
          <p:cNvSpPr/>
          <p:nvPr/>
        </p:nvSpPr>
        <p:spPr>
          <a:xfrm>
            <a:off x="7808447" y="5626386"/>
            <a:ext cx="998527" cy="888737"/>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435684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Tools</a:t>
            </a:r>
          </a:p>
        </p:txBody>
      </p:sp>
      <p:sp>
        <p:nvSpPr>
          <p:cNvPr id="3" name="Content Placeholder 2"/>
          <p:cNvSpPr>
            <a:spLocks noGrp="1"/>
          </p:cNvSpPr>
          <p:nvPr>
            <p:ph idx="1"/>
          </p:nvPr>
        </p:nvSpPr>
        <p:spPr>
          <a:xfrm>
            <a:off x="838198" y="2572600"/>
            <a:ext cx="9967175" cy="3948121"/>
          </a:xfrm>
        </p:spPr>
        <p:txBody>
          <a:bodyPr numCol="2">
            <a:normAutofit fontScale="92500" lnSpcReduction="20000"/>
          </a:bodyPr>
          <a:lstStyle/>
          <a:p>
            <a:r>
              <a:rPr lang="en-US" sz="1600" b="1" dirty="0">
                <a:solidFill>
                  <a:srgbClr val="FF0000"/>
                </a:solidFill>
              </a:rPr>
              <a:t>cd</a:t>
            </a:r>
          </a:p>
          <a:p>
            <a:r>
              <a:rPr lang="en-US" sz="1600" b="1" dirty="0" err="1">
                <a:solidFill>
                  <a:srgbClr val="FF0000"/>
                </a:solidFill>
              </a:rPr>
              <a:t>pwd</a:t>
            </a:r>
            <a:endParaRPr lang="en-US" sz="1600" b="1" dirty="0">
              <a:solidFill>
                <a:srgbClr val="FF0000"/>
              </a:solidFill>
            </a:endParaRPr>
          </a:p>
          <a:p>
            <a:r>
              <a:rPr lang="en-US" sz="1600" b="1" dirty="0">
                <a:solidFill>
                  <a:srgbClr val="FF0000"/>
                </a:solidFill>
              </a:rPr>
              <a:t>ls</a:t>
            </a:r>
          </a:p>
          <a:p>
            <a:r>
              <a:rPr lang="en-US" sz="1600" b="1" dirty="0" err="1">
                <a:solidFill>
                  <a:srgbClr val="FF0000"/>
                </a:solidFill>
              </a:rPr>
              <a:t>ll</a:t>
            </a:r>
            <a:endParaRPr lang="en-US" sz="1600" b="1" dirty="0">
              <a:solidFill>
                <a:srgbClr val="FF0000"/>
              </a:solidFill>
            </a:endParaRPr>
          </a:p>
          <a:p>
            <a:r>
              <a:rPr lang="en-US" sz="1600" b="1" dirty="0" err="1" smtClean="0">
                <a:solidFill>
                  <a:srgbClr val="FF0000"/>
                </a:solidFill>
              </a:rPr>
              <a:t>rm</a:t>
            </a:r>
            <a:r>
              <a:rPr lang="en-US" sz="1600" b="1" dirty="0" smtClean="0">
                <a:solidFill>
                  <a:srgbClr val="FF0000"/>
                </a:solidFill>
              </a:rPr>
              <a:t> </a:t>
            </a:r>
            <a:endParaRPr lang="en-US" sz="1600" b="1" dirty="0">
              <a:solidFill>
                <a:srgbClr val="FF0000"/>
              </a:solidFill>
            </a:endParaRPr>
          </a:p>
          <a:p>
            <a:r>
              <a:rPr lang="en-US" sz="1600" b="1" dirty="0" err="1">
                <a:solidFill>
                  <a:srgbClr val="FF0000"/>
                </a:solidFill>
              </a:rPr>
              <a:t>chmod</a:t>
            </a:r>
            <a:r>
              <a:rPr lang="en-US" sz="1600" b="1" dirty="0">
                <a:solidFill>
                  <a:srgbClr val="FF0000"/>
                </a:solidFill>
              </a:rPr>
              <a:t> </a:t>
            </a:r>
            <a:endParaRPr lang="en-US" sz="1600" b="1" dirty="0" smtClean="0">
              <a:solidFill>
                <a:srgbClr val="FF0000"/>
              </a:solidFill>
            </a:endParaRPr>
          </a:p>
          <a:p>
            <a:r>
              <a:rPr lang="en-US" sz="1600" b="1" dirty="0" err="1" smtClean="0">
                <a:solidFill>
                  <a:srgbClr val="FF0000"/>
                </a:solidFill>
              </a:rPr>
              <a:t>mkdir</a:t>
            </a:r>
            <a:r>
              <a:rPr lang="en-US" sz="1600" b="1" dirty="0" smtClean="0">
                <a:solidFill>
                  <a:srgbClr val="FF0000"/>
                </a:solidFill>
              </a:rPr>
              <a:t> </a:t>
            </a:r>
          </a:p>
          <a:p>
            <a:endParaRPr lang="en-US" sz="1600" b="1" dirty="0" smtClean="0">
              <a:solidFill>
                <a:srgbClr val="FF0000"/>
              </a:solidFill>
            </a:endParaRPr>
          </a:p>
          <a:p>
            <a:pPr marL="0" indent="0">
              <a:buNone/>
            </a:pPr>
            <a:endParaRPr lang="en-US" sz="1600" b="1" dirty="0">
              <a:solidFill>
                <a:srgbClr val="FF0000"/>
              </a:solidFill>
            </a:endParaRPr>
          </a:p>
          <a:p>
            <a:r>
              <a:rPr lang="en-US" sz="1600" b="1" dirty="0">
                <a:solidFill>
                  <a:srgbClr val="FF0000"/>
                </a:solidFill>
              </a:rPr>
              <a:t>man </a:t>
            </a:r>
            <a:endParaRPr lang="en-US" sz="1600" b="1" dirty="0" smtClean="0">
              <a:solidFill>
                <a:srgbClr val="FF0000"/>
              </a:solidFill>
            </a:endParaRPr>
          </a:p>
          <a:p>
            <a:endParaRPr lang="en-US" sz="1600" b="1" dirty="0" smtClean="0">
              <a:solidFill>
                <a:srgbClr val="FF0000"/>
              </a:solidFill>
            </a:endParaRPr>
          </a:p>
          <a:p>
            <a:r>
              <a:rPr lang="en-US" sz="1600" b="1" dirty="0" err="1">
                <a:solidFill>
                  <a:srgbClr val="FF0000"/>
                </a:solidFill>
              </a:rPr>
              <a:t>sed</a:t>
            </a:r>
            <a:endParaRPr lang="en-US" sz="1600" b="1" dirty="0">
              <a:solidFill>
                <a:srgbClr val="FF0000"/>
              </a:solidFill>
            </a:endParaRPr>
          </a:p>
          <a:p>
            <a:r>
              <a:rPr lang="en-US" sz="1600" b="1" dirty="0">
                <a:solidFill>
                  <a:srgbClr val="FF0000"/>
                </a:solidFill>
              </a:rPr>
              <a:t>grep</a:t>
            </a:r>
            <a:endParaRPr lang="en-US" sz="1600" b="1" dirty="0" smtClean="0">
              <a:solidFill>
                <a:srgbClr val="FF0000"/>
              </a:solidFill>
            </a:endParaRPr>
          </a:p>
          <a:p>
            <a:endParaRPr lang="en-US" sz="1600" b="1" dirty="0">
              <a:solidFill>
                <a:srgbClr val="FF0000"/>
              </a:solidFill>
            </a:endParaRPr>
          </a:p>
          <a:p>
            <a:r>
              <a:rPr lang="en-US" sz="1600" b="1" dirty="0">
                <a:solidFill>
                  <a:srgbClr val="FF0000"/>
                </a:solidFill>
              </a:rPr>
              <a:t>head </a:t>
            </a:r>
          </a:p>
          <a:p>
            <a:r>
              <a:rPr lang="en-US" sz="1600" b="1" dirty="0">
                <a:solidFill>
                  <a:srgbClr val="FF0000"/>
                </a:solidFill>
              </a:rPr>
              <a:t>echo </a:t>
            </a:r>
          </a:p>
          <a:p>
            <a:r>
              <a:rPr lang="en-US" sz="1600" b="1" dirty="0">
                <a:solidFill>
                  <a:srgbClr val="FF0000"/>
                </a:solidFill>
              </a:rPr>
              <a:t>cat </a:t>
            </a:r>
          </a:p>
          <a:p>
            <a:r>
              <a:rPr lang="en-US" sz="1600" b="1" dirty="0">
                <a:solidFill>
                  <a:srgbClr val="FF0000"/>
                </a:solidFill>
              </a:rPr>
              <a:t>less </a:t>
            </a:r>
          </a:p>
          <a:p>
            <a:r>
              <a:rPr lang="en-US" sz="1600" b="1" dirty="0">
                <a:solidFill>
                  <a:srgbClr val="FF0000"/>
                </a:solidFill>
              </a:rPr>
              <a:t>tail </a:t>
            </a:r>
            <a:endParaRPr lang="en-US" sz="1600" b="1" dirty="0" smtClean="0">
              <a:solidFill>
                <a:srgbClr val="FF0000"/>
              </a:solidFill>
            </a:endParaRPr>
          </a:p>
          <a:p>
            <a:endParaRPr lang="en-US" sz="1600" b="1" dirty="0" smtClean="0">
              <a:solidFill>
                <a:srgbClr val="FF0000"/>
              </a:solidFill>
            </a:endParaRPr>
          </a:p>
          <a:p>
            <a:r>
              <a:rPr lang="en-US" sz="1600" b="1" dirty="0" smtClean="0">
                <a:solidFill>
                  <a:srgbClr val="FF0000"/>
                </a:solidFill>
              </a:rPr>
              <a:t>sort </a:t>
            </a:r>
            <a:endParaRPr lang="en-US" sz="1600" b="1" dirty="0">
              <a:solidFill>
                <a:srgbClr val="FF0000"/>
              </a:solidFill>
            </a:endParaRPr>
          </a:p>
          <a:p>
            <a:r>
              <a:rPr lang="en-US" sz="1600" b="1" dirty="0" err="1">
                <a:solidFill>
                  <a:srgbClr val="FF0000"/>
                </a:solidFill>
              </a:rPr>
              <a:t>uniq</a:t>
            </a:r>
            <a:endParaRPr lang="en-US" sz="1600" b="1" dirty="0">
              <a:solidFill>
                <a:srgbClr val="FF0000"/>
              </a:solidFill>
            </a:endParaRPr>
          </a:p>
          <a:p>
            <a:r>
              <a:rPr lang="en-US" sz="1600" b="1" dirty="0" err="1" smtClean="0">
                <a:solidFill>
                  <a:srgbClr val="FF0000"/>
                </a:solidFill>
              </a:rPr>
              <a:t>wc</a:t>
            </a:r>
            <a:r>
              <a:rPr lang="en-US" sz="1600" b="1" dirty="0" smtClean="0">
                <a:solidFill>
                  <a:srgbClr val="FF0000"/>
                </a:solidFill>
              </a:rPr>
              <a:t> </a:t>
            </a:r>
            <a:endParaRPr lang="en-US" sz="1600" b="1" dirty="0">
              <a:solidFill>
                <a:srgbClr val="FF0000"/>
              </a:solidFill>
            </a:endParaRPr>
          </a:p>
          <a:p>
            <a:endParaRPr lang="en-US" sz="1600" b="1" dirty="0">
              <a:solidFill>
                <a:srgbClr val="FF0000"/>
              </a:solidFill>
            </a:endParaRPr>
          </a:p>
          <a:p>
            <a:endParaRPr lang="en-US" sz="1600" b="1" dirty="0">
              <a:solidFill>
                <a:srgbClr val="FF0000"/>
              </a:solidFill>
            </a:endParaRPr>
          </a:p>
        </p:txBody>
      </p:sp>
      <p:sp>
        <p:nvSpPr>
          <p:cNvPr id="4" name="Right Brace 3"/>
          <p:cNvSpPr/>
          <p:nvPr/>
        </p:nvSpPr>
        <p:spPr>
          <a:xfrm>
            <a:off x="1663908" y="2500877"/>
            <a:ext cx="539646" cy="2053652"/>
          </a:xfrm>
          <a:prstGeom prst="rightBrace">
            <a:avLst>
              <a:gd name="adj1" fmla="val 6111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4"/>
          <p:cNvSpPr/>
          <p:nvPr/>
        </p:nvSpPr>
        <p:spPr>
          <a:xfrm>
            <a:off x="7534811" y="3329143"/>
            <a:ext cx="1823833" cy="369332"/>
          </a:xfrm>
          <a:prstGeom prst="rect">
            <a:avLst/>
          </a:prstGeom>
        </p:spPr>
        <p:txBody>
          <a:bodyPr wrap="none">
            <a:spAutoFit/>
          </a:bodyPr>
          <a:lstStyle/>
          <a:p>
            <a:r>
              <a:rPr lang="en-US" spc="-1" dirty="0">
                <a:uFill>
                  <a:solidFill>
                    <a:srgbClr val="FFFFFF"/>
                  </a:solidFill>
                </a:uFill>
                <a:latin typeface="Arial"/>
              </a:rPr>
              <a:t>Content utilities </a:t>
            </a:r>
            <a:endParaRPr lang="en-US" dirty="0"/>
          </a:p>
        </p:txBody>
      </p:sp>
      <p:sp>
        <p:nvSpPr>
          <p:cNvPr id="10" name="Rectangle 9"/>
          <p:cNvSpPr/>
          <p:nvPr/>
        </p:nvSpPr>
        <p:spPr>
          <a:xfrm>
            <a:off x="2373910" y="3296870"/>
            <a:ext cx="1409040" cy="461665"/>
          </a:xfrm>
          <a:prstGeom prst="rect">
            <a:avLst/>
          </a:prstGeom>
        </p:spPr>
        <p:txBody>
          <a:bodyPr wrap="none">
            <a:spAutoFit/>
          </a:bodyPr>
          <a:lstStyle/>
          <a:p>
            <a:r>
              <a:rPr lang="en-US" spc="-1" dirty="0">
                <a:uFill>
                  <a:solidFill>
                    <a:srgbClr val="FFFFFF"/>
                  </a:solidFill>
                </a:uFill>
                <a:latin typeface="Arial"/>
              </a:rPr>
              <a:t>File utilities</a:t>
            </a:r>
            <a:r>
              <a:rPr lang="en-US" sz="2400" spc="-1" dirty="0">
                <a:uFill>
                  <a:solidFill>
                    <a:srgbClr val="FFFFFF"/>
                  </a:solidFill>
                </a:uFill>
                <a:latin typeface="Arial"/>
              </a:rPr>
              <a:t> </a:t>
            </a:r>
            <a:endParaRPr lang="en-US" dirty="0"/>
          </a:p>
        </p:txBody>
      </p:sp>
      <p:sp>
        <p:nvSpPr>
          <p:cNvPr id="11" name="Rectangle 10"/>
          <p:cNvSpPr/>
          <p:nvPr/>
        </p:nvSpPr>
        <p:spPr>
          <a:xfrm>
            <a:off x="2271318" y="5040499"/>
            <a:ext cx="1511632" cy="461665"/>
          </a:xfrm>
          <a:prstGeom prst="rect">
            <a:avLst/>
          </a:prstGeom>
        </p:spPr>
        <p:txBody>
          <a:bodyPr wrap="none">
            <a:spAutoFit/>
          </a:bodyPr>
          <a:lstStyle/>
          <a:p>
            <a:r>
              <a:rPr lang="en-US" spc="-1" dirty="0" smtClean="0">
                <a:uFill>
                  <a:solidFill>
                    <a:srgbClr val="FFFFFF"/>
                  </a:solidFill>
                </a:uFill>
                <a:latin typeface="Arial"/>
              </a:rPr>
              <a:t>Help utilities</a:t>
            </a:r>
            <a:r>
              <a:rPr lang="en-US" sz="2400" spc="-1" dirty="0" smtClean="0">
                <a:uFill>
                  <a:solidFill>
                    <a:srgbClr val="FFFFFF"/>
                  </a:solidFill>
                </a:uFill>
                <a:latin typeface="Arial"/>
              </a:rPr>
              <a:t> </a:t>
            </a:r>
            <a:endParaRPr lang="en-US" dirty="0"/>
          </a:p>
        </p:txBody>
      </p:sp>
      <p:sp>
        <p:nvSpPr>
          <p:cNvPr id="12" name="Rectangle 11"/>
          <p:cNvSpPr/>
          <p:nvPr/>
        </p:nvSpPr>
        <p:spPr>
          <a:xfrm>
            <a:off x="7534811" y="4902001"/>
            <a:ext cx="2298065" cy="369332"/>
          </a:xfrm>
          <a:prstGeom prst="rect">
            <a:avLst/>
          </a:prstGeom>
        </p:spPr>
        <p:txBody>
          <a:bodyPr wrap="none">
            <a:spAutoFit/>
          </a:bodyPr>
          <a:lstStyle/>
          <a:p>
            <a:pPr algn="ctr">
              <a:lnSpc>
                <a:spcPct val="100000"/>
              </a:lnSpc>
            </a:pPr>
            <a:r>
              <a:rPr lang="en-US" spc="-1" dirty="0">
                <a:uFill>
                  <a:solidFill>
                    <a:srgbClr val="FFFFFF"/>
                  </a:solidFill>
                </a:uFill>
                <a:latin typeface="Arial"/>
              </a:rPr>
              <a:t>Sorting and counting</a:t>
            </a:r>
            <a:endParaRPr lang="en-US" dirty="0"/>
          </a:p>
        </p:txBody>
      </p:sp>
      <p:sp>
        <p:nvSpPr>
          <p:cNvPr id="13" name="Rectangle 12"/>
          <p:cNvSpPr/>
          <p:nvPr/>
        </p:nvSpPr>
        <p:spPr>
          <a:xfrm>
            <a:off x="2203554" y="5817237"/>
            <a:ext cx="2579681" cy="369332"/>
          </a:xfrm>
          <a:prstGeom prst="rect">
            <a:avLst/>
          </a:prstGeom>
        </p:spPr>
        <p:txBody>
          <a:bodyPr wrap="none">
            <a:spAutoFit/>
          </a:bodyPr>
          <a:lstStyle/>
          <a:p>
            <a:pPr algn="ctr">
              <a:lnSpc>
                <a:spcPct val="100000"/>
              </a:lnSpc>
            </a:pPr>
            <a:r>
              <a:rPr lang="en-US" spc="-1" dirty="0">
                <a:uFill>
                  <a:solidFill>
                    <a:srgbClr val="FFFFFF"/>
                  </a:solidFill>
                </a:uFill>
                <a:latin typeface="Arial"/>
              </a:rPr>
              <a:t>Processing and filtering</a:t>
            </a:r>
            <a:endParaRPr lang="en-US" dirty="0"/>
          </a:p>
        </p:txBody>
      </p:sp>
      <p:sp>
        <p:nvSpPr>
          <p:cNvPr id="14" name="Right Brace 13"/>
          <p:cNvSpPr/>
          <p:nvPr/>
        </p:nvSpPr>
        <p:spPr>
          <a:xfrm>
            <a:off x="6463259" y="2788169"/>
            <a:ext cx="539646" cy="1439057"/>
          </a:xfrm>
          <a:prstGeom prst="rightBrace">
            <a:avLst>
              <a:gd name="adj1" fmla="val 6111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a:off x="6463259" y="4579351"/>
            <a:ext cx="539646" cy="922814"/>
          </a:xfrm>
          <a:prstGeom prst="rightBrace">
            <a:avLst>
              <a:gd name="adj1" fmla="val 266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a:off x="1474552" y="5062863"/>
            <a:ext cx="539646" cy="416939"/>
          </a:xfrm>
          <a:prstGeom prst="rightBrace">
            <a:avLst>
              <a:gd name="adj1" fmla="val 0"/>
              <a:gd name="adj2" fmla="val 471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p:cNvSpPr/>
          <p:nvPr/>
        </p:nvSpPr>
        <p:spPr>
          <a:xfrm>
            <a:off x="1474552" y="5673973"/>
            <a:ext cx="539646" cy="681081"/>
          </a:xfrm>
          <a:prstGeom prst="rightBrace">
            <a:avLst>
              <a:gd name="adj1" fmla="val 20233"/>
              <a:gd name="adj2" fmla="val 471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iley Face 6"/>
          <p:cNvSpPr/>
          <p:nvPr/>
        </p:nvSpPr>
        <p:spPr>
          <a:xfrm>
            <a:off x="817278" y="2776059"/>
            <a:ext cx="1386276" cy="146327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miley Face 16"/>
          <p:cNvSpPr/>
          <p:nvPr/>
        </p:nvSpPr>
        <p:spPr>
          <a:xfrm>
            <a:off x="1082432" y="4902001"/>
            <a:ext cx="784237" cy="6627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miley Face 17"/>
          <p:cNvSpPr/>
          <p:nvPr/>
        </p:nvSpPr>
        <p:spPr>
          <a:xfrm>
            <a:off x="5566736" y="2754797"/>
            <a:ext cx="1386276" cy="146327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miley Face 19"/>
          <p:cNvSpPr/>
          <p:nvPr/>
        </p:nvSpPr>
        <p:spPr>
          <a:xfrm>
            <a:off x="5706631" y="4442795"/>
            <a:ext cx="1212815" cy="109219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729328" y="1686145"/>
            <a:ext cx="2285369" cy="369332"/>
          </a:xfrm>
          <a:prstGeom prst="rect">
            <a:avLst/>
          </a:prstGeom>
        </p:spPr>
        <p:txBody>
          <a:bodyPr wrap="none">
            <a:spAutoFit/>
          </a:bodyPr>
          <a:lstStyle/>
          <a:p>
            <a:r>
              <a:rPr lang="en-US" spc="-1" dirty="0" smtClean="0">
                <a:uFill>
                  <a:solidFill>
                    <a:srgbClr val="FFFFFF"/>
                  </a:solidFill>
                </a:uFill>
                <a:latin typeface="Arial"/>
              </a:rPr>
              <a:t>Regular expressions</a:t>
            </a:r>
            <a:endParaRPr lang="en-US" dirty="0"/>
          </a:p>
        </p:txBody>
      </p:sp>
      <p:sp>
        <p:nvSpPr>
          <p:cNvPr id="23" name="Smiley Face 22"/>
          <p:cNvSpPr/>
          <p:nvPr/>
        </p:nvSpPr>
        <p:spPr>
          <a:xfrm>
            <a:off x="868142" y="5631984"/>
            <a:ext cx="998527" cy="888737"/>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p:cNvSpPr/>
          <p:nvPr/>
        </p:nvSpPr>
        <p:spPr>
          <a:xfrm>
            <a:off x="8630407" y="1448846"/>
            <a:ext cx="998527" cy="888737"/>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907368" y="5863685"/>
            <a:ext cx="2042097" cy="369332"/>
          </a:xfrm>
          <a:prstGeom prst="rect">
            <a:avLst/>
          </a:prstGeom>
        </p:spPr>
        <p:txBody>
          <a:bodyPr wrap="none">
            <a:spAutoFit/>
          </a:bodyPr>
          <a:lstStyle/>
          <a:p>
            <a:r>
              <a:rPr lang="en-US" spc="-1" dirty="0" smtClean="0">
                <a:uFill>
                  <a:solidFill>
                    <a:srgbClr val="FFFFFF"/>
                  </a:solidFill>
                </a:uFill>
                <a:latin typeface="Arial"/>
              </a:rPr>
              <a:t>Compressed Files</a:t>
            </a:r>
            <a:endParaRPr lang="en-US" dirty="0"/>
          </a:p>
        </p:txBody>
      </p:sp>
      <p:sp>
        <p:nvSpPr>
          <p:cNvPr id="25" name="Smiley Face 24"/>
          <p:cNvSpPr/>
          <p:nvPr/>
        </p:nvSpPr>
        <p:spPr>
          <a:xfrm>
            <a:off x="7808447" y="5626386"/>
            <a:ext cx="998527" cy="888737"/>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472831" y="1659702"/>
            <a:ext cx="1619033" cy="369332"/>
          </a:xfrm>
          <a:prstGeom prst="rect">
            <a:avLst/>
          </a:prstGeom>
        </p:spPr>
        <p:txBody>
          <a:bodyPr wrap="none">
            <a:spAutoFit/>
          </a:bodyPr>
          <a:lstStyle/>
          <a:p>
            <a:r>
              <a:rPr lang="en-US" spc="-1" dirty="0" smtClean="0">
                <a:uFill>
                  <a:solidFill>
                    <a:srgbClr val="FFFFFF"/>
                  </a:solidFill>
                </a:uFill>
                <a:latin typeface="Arial"/>
              </a:rPr>
              <a:t>Shell scripting</a:t>
            </a:r>
            <a:endParaRPr lang="en-US" dirty="0"/>
          </a:p>
        </p:txBody>
      </p:sp>
      <p:sp>
        <p:nvSpPr>
          <p:cNvPr id="29" name="Smiley Face 28"/>
          <p:cNvSpPr/>
          <p:nvPr/>
        </p:nvSpPr>
        <p:spPr>
          <a:xfrm>
            <a:off x="2373910" y="1422403"/>
            <a:ext cx="998527" cy="888737"/>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643531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noAutofit/>
          </a:bodyPr>
          <a:lstStyle/>
          <a:p>
            <a:pPr marL="514350" indent="-514350">
              <a:buFont typeface="+mj-lt"/>
              <a:buAutoNum type="arabicPeriod"/>
            </a:pPr>
            <a:r>
              <a:rPr lang="en-US" sz="1800" dirty="0"/>
              <a:t>Data Science at the command line by </a:t>
            </a:r>
            <a:r>
              <a:rPr lang="en-US" sz="1800" dirty="0" err="1"/>
              <a:t>Jeroen</a:t>
            </a:r>
            <a:r>
              <a:rPr lang="en-US" sz="1800" dirty="0"/>
              <a:t> </a:t>
            </a:r>
            <a:r>
              <a:rPr lang="en-US" sz="1800" dirty="0" err="1"/>
              <a:t>Janssens</a:t>
            </a:r>
            <a:r>
              <a:rPr lang="en-US" sz="1800" dirty="0"/>
              <a:t>,  O'Reilly Media</a:t>
            </a:r>
          </a:p>
          <a:p>
            <a:pPr marL="514350" indent="-514350">
              <a:buFont typeface="+mj-lt"/>
              <a:buAutoNum type="arabicPeriod"/>
            </a:pPr>
            <a:r>
              <a:rPr lang="en-US" altLang="en-US" sz="1800" dirty="0" smtClean="0">
                <a:solidFill>
                  <a:srgbClr val="333333"/>
                </a:solidFill>
                <a:hlinkClick r:id="rId3"/>
              </a:rPr>
              <a:t>http</a:t>
            </a:r>
            <a:r>
              <a:rPr lang="en-US" altLang="en-US" sz="1800" dirty="0">
                <a:solidFill>
                  <a:srgbClr val="333333"/>
                </a:solidFill>
                <a:hlinkClick r:id="rId3"/>
              </a:rPr>
              <a:t>://www.theunixschool.com</a:t>
            </a:r>
            <a:r>
              <a:rPr lang="en-US" altLang="en-US" sz="1800" dirty="0" smtClean="0">
                <a:solidFill>
                  <a:srgbClr val="333333"/>
                </a:solidFill>
                <a:hlinkClick r:id="rId3"/>
              </a:rPr>
              <a:t>/</a:t>
            </a:r>
            <a:endParaRPr lang="en-US" altLang="en-US" sz="1800" dirty="0" smtClean="0">
              <a:solidFill>
                <a:srgbClr val="333333"/>
              </a:solidFill>
            </a:endParaRPr>
          </a:p>
          <a:p>
            <a:pPr marL="514350" indent="-514350">
              <a:buFont typeface="+mj-lt"/>
              <a:buAutoNum type="arabicPeriod"/>
            </a:pPr>
            <a:r>
              <a:rPr lang="en-US" sz="1800" dirty="0" smtClean="0">
                <a:hlinkClick r:id="rId4"/>
              </a:rPr>
              <a:t>www.thegeekstuff.com</a:t>
            </a:r>
            <a:endParaRPr lang="en-US" sz="1800" dirty="0" smtClean="0"/>
          </a:p>
          <a:p>
            <a:pPr marL="514350" indent="-514350">
              <a:buFont typeface="+mj-lt"/>
              <a:buAutoNum type="arabicPeriod"/>
            </a:pPr>
            <a:r>
              <a:rPr lang="en-US" sz="1800" dirty="0">
                <a:hlinkClick r:id="rId5"/>
              </a:rPr>
              <a:t>http://</a:t>
            </a:r>
            <a:r>
              <a:rPr lang="en-US" sz="1800" dirty="0" smtClean="0">
                <a:hlinkClick r:id="rId5"/>
              </a:rPr>
              <a:t>www.grymoire.com/Unix/index.html</a:t>
            </a:r>
            <a:r>
              <a:rPr lang="en-US" sz="1800" dirty="0"/>
              <a:t> : the single best resource for almost anything Unix</a:t>
            </a:r>
            <a:endParaRPr lang="en-US" sz="1800" dirty="0" smtClean="0"/>
          </a:p>
          <a:p>
            <a:pPr marL="514350" indent="-514350">
              <a:buFont typeface="+mj-lt"/>
              <a:buAutoNum type="arabicPeriod"/>
            </a:pPr>
            <a:r>
              <a:rPr lang="en-US" sz="1800" dirty="0">
                <a:hlinkClick r:id="rId6"/>
              </a:rPr>
              <a:t>http://regexr.com</a:t>
            </a:r>
            <a:r>
              <a:rPr lang="en-US" sz="1800" dirty="0" smtClean="0">
                <a:hlinkClick r:id="rId6"/>
              </a:rPr>
              <a:t>/</a:t>
            </a:r>
            <a:endParaRPr lang="en-US" sz="1800" dirty="0" smtClean="0"/>
          </a:p>
          <a:p>
            <a:pPr marL="514350" indent="-514350">
              <a:buFont typeface="+mj-lt"/>
              <a:buAutoNum type="arabicPeriod"/>
            </a:pPr>
            <a:r>
              <a:rPr lang="en-US" sz="1800" dirty="0" smtClean="0">
                <a:hlinkClick r:id="rId7"/>
              </a:rPr>
              <a:t>http</a:t>
            </a:r>
            <a:r>
              <a:rPr lang="en-US" sz="1800" dirty="0">
                <a:hlinkClick r:id="rId7"/>
              </a:rPr>
              <a:t>://linuxcommand.org</a:t>
            </a:r>
            <a:r>
              <a:rPr lang="en-US" sz="1800" dirty="0" smtClean="0">
                <a:hlinkClick r:id="rId7"/>
              </a:rPr>
              <a:t>/</a:t>
            </a:r>
            <a:r>
              <a:rPr lang="en-US" sz="1800" dirty="0" smtClean="0"/>
              <a:t> : </a:t>
            </a:r>
            <a:r>
              <a:rPr lang="en-US" sz="1800" dirty="0"/>
              <a:t>extremely </a:t>
            </a:r>
            <a:r>
              <a:rPr lang="en-US" sz="1800" dirty="0" smtClean="0"/>
              <a:t>well </a:t>
            </a:r>
            <a:r>
              <a:rPr lang="en-US" sz="1800" dirty="0"/>
              <a:t>explained, extensive, and practical tutorial on everything </a:t>
            </a:r>
            <a:r>
              <a:rPr lang="en-US" sz="1800" dirty="0" smtClean="0"/>
              <a:t>shell</a:t>
            </a:r>
            <a:endParaRPr lang="en-US" sz="1800" dirty="0"/>
          </a:p>
          <a:p>
            <a:pPr marL="514350" indent="-514350">
              <a:buFont typeface="+mj-lt"/>
              <a:buAutoNum type="arabicPeriod"/>
            </a:pPr>
            <a:r>
              <a:rPr lang="en-US" sz="1800" dirty="0">
                <a:hlinkClick r:id="rId8"/>
              </a:rPr>
              <a:t>http://</a:t>
            </a:r>
            <a:r>
              <a:rPr lang="en-US" sz="1800" dirty="0" smtClean="0">
                <a:hlinkClick r:id="rId8"/>
              </a:rPr>
              <a:t>www.tutorialspoint.com/unix/unix-basic-operators.htm</a:t>
            </a:r>
            <a:endParaRPr lang="en-US" sz="1800" dirty="0" smtClean="0"/>
          </a:p>
          <a:p>
            <a:pPr marL="514350" indent="-514350">
              <a:buFont typeface="+mj-lt"/>
              <a:buAutoNum type="arabicPeriod"/>
            </a:pPr>
            <a:r>
              <a:rPr lang="en-US" sz="1800" dirty="0">
                <a:hlinkClick r:id="rId9"/>
              </a:rPr>
              <a:t>https://</a:t>
            </a:r>
            <a:r>
              <a:rPr lang="en-US" sz="1800" dirty="0" smtClean="0">
                <a:hlinkClick r:id="rId9"/>
              </a:rPr>
              <a:t>kb.iu.edu/d/admm</a:t>
            </a:r>
            <a:endParaRPr lang="en-US" sz="1800" dirty="0" smtClean="0"/>
          </a:p>
          <a:p>
            <a:pPr marL="0" indent="0">
              <a:buNone/>
            </a:pPr>
            <a:r>
              <a:rPr lang="en-US" sz="1800" dirty="0" smtClean="0"/>
              <a:t/>
            </a:r>
            <a:br>
              <a:rPr lang="en-US" sz="1800" dirty="0" smtClean="0"/>
            </a:br>
            <a:endParaRPr lang="en-US" altLang="en-US" sz="1800" dirty="0" smtClean="0">
              <a:solidFill>
                <a:srgbClr val="333333"/>
              </a:solidFill>
            </a:endParaRPr>
          </a:p>
          <a:p>
            <a:pPr marL="514350" indent="-514350">
              <a:buFont typeface="+mj-lt"/>
              <a:buAutoNum type="arabicPeriod"/>
            </a:pPr>
            <a:endParaRPr lang="en-US" sz="1600" dirty="0"/>
          </a:p>
          <a:p>
            <a:pPr marL="514350" indent="-514350">
              <a:buFont typeface="+mj-lt"/>
              <a:buAutoNum type="arabicPeriod"/>
            </a:pPr>
            <a:endParaRPr lang="en-US" sz="1600" dirty="0" smtClean="0"/>
          </a:p>
          <a:p>
            <a:pPr marL="971550" lvl="1" indent="-514350">
              <a:buFont typeface="+mj-lt"/>
              <a:buAutoNum type="arabicPeriod"/>
            </a:pPr>
            <a:endParaRPr lang="en-US" sz="1200" dirty="0" smtClean="0"/>
          </a:p>
          <a:p>
            <a:pPr marL="514350" indent="-514350">
              <a:buFont typeface="+mj-lt"/>
              <a:buAutoNum type="arabicPeriod"/>
            </a:pPr>
            <a:endParaRPr lang="en-US" sz="1600" dirty="0"/>
          </a:p>
        </p:txBody>
      </p:sp>
    </p:spTree>
    <p:extLst>
      <p:ext uri="{BB962C8B-B14F-4D97-AF65-F5344CB8AC3E}">
        <p14:creationId xmlns:p14="http://schemas.microsoft.com/office/powerpoint/2010/main" val="41111183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3335"/>
            <a:ext cx="10515600" cy="5893628"/>
          </a:xfrm>
        </p:spPr>
        <p:txBody>
          <a:bodyPr>
            <a:normAutofit/>
          </a:bodyPr>
          <a:lstStyle/>
          <a:p>
            <a:pPr lvl="1"/>
            <a:endParaRPr lang="en-US" dirty="0" smtClean="0"/>
          </a:p>
          <a:p>
            <a:pPr lvl="1"/>
            <a:endParaRPr lang="en-US" dirty="0" smtClean="0"/>
          </a:p>
          <a:p>
            <a:endParaRPr lang="en-US" dirty="0"/>
          </a:p>
        </p:txBody>
      </p:sp>
      <p:sp>
        <p:nvSpPr>
          <p:cNvPr id="2" name="Rectangle 1"/>
          <p:cNvSpPr/>
          <p:nvPr/>
        </p:nvSpPr>
        <p:spPr>
          <a:xfrm>
            <a:off x="3048000" y="2967335"/>
            <a:ext cx="6096000" cy="923330"/>
          </a:xfrm>
          <a:prstGeom prst="rect">
            <a:avLst/>
          </a:prstGeom>
        </p:spPr>
        <p:txBody>
          <a:bodyPr>
            <a:spAutoFit/>
          </a:bodyPr>
          <a:lstStyle/>
          <a:p>
            <a:r>
              <a:rPr lang="en-US" dirty="0"/>
              <a:t>The purpose of a command-line tool is to make your life on the command line easier, and to make you a more productive and more efficient data scientist. </a:t>
            </a:r>
          </a:p>
        </p:txBody>
      </p:sp>
    </p:spTree>
    <p:extLst>
      <p:ext uri="{BB962C8B-B14F-4D97-AF65-F5344CB8AC3E}">
        <p14:creationId xmlns:p14="http://schemas.microsoft.com/office/powerpoint/2010/main" val="17407408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 Command line</a:t>
            </a:r>
            <a:endParaRPr lang="en-US" dirty="0"/>
          </a:p>
        </p:txBody>
      </p:sp>
      <p:sp>
        <p:nvSpPr>
          <p:cNvPr id="3" name="Content Placeholder 2"/>
          <p:cNvSpPr>
            <a:spLocks noGrp="1"/>
          </p:cNvSpPr>
          <p:nvPr>
            <p:ph idx="1"/>
          </p:nvPr>
        </p:nvSpPr>
        <p:spPr>
          <a:xfrm>
            <a:off x="838199" y="1825624"/>
            <a:ext cx="10881575" cy="5032375"/>
          </a:xfrm>
        </p:spPr>
        <p:txBody>
          <a:bodyPr>
            <a:noAutofit/>
          </a:bodyPr>
          <a:lstStyle/>
          <a:p>
            <a:pPr marL="0" indent="0" algn="just">
              <a:buNone/>
            </a:pPr>
            <a:r>
              <a:rPr lang="en-US" sz="1800" dirty="0" smtClean="0"/>
              <a:t>And… there is more…</a:t>
            </a:r>
          </a:p>
          <a:p>
            <a:pPr lvl="1" algn="just"/>
            <a:r>
              <a:rPr lang="en-US" sz="1600" dirty="0" smtClean="0"/>
              <a:t>Command line allows </a:t>
            </a:r>
            <a:r>
              <a:rPr lang="en-US" sz="1600" dirty="0"/>
              <a:t>you to be agile </a:t>
            </a:r>
            <a:r>
              <a:rPr lang="en-US" sz="1600" dirty="0" smtClean="0"/>
              <a:t>as it provides </a:t>
            </a:r>
            <a:r>
              <a:rPr lang="en-US" sz="1600" dirty="0"/>
              <a:t>a so-called </a:t>
            </a:r>
            <a:r>
              <a:rPr lang="en-US" sz="1600" b="1" dirty="0">
                <a:solidFill>
                  <a:schemeClr val="accent1">
                    <a:lumMod val="75000"/>
                  </a:schemeClr>
                </a:solidFill>
              </a:rPr>
              <a:t>read-</a:t>
            </a:r>
            <a:r>
              <a:rPr lang="en-US" sz="1600" b="1" dirty="0" err="1">
                <a:solidFill>
                  <a:schemeClr val="accent1">
                    <a:lumMod val="75000"/>
                  </a:schemeClr>
                </a:solidFill>
              </a:rPr>
              <a:t>eval</a:t>
            </a:r>
            <a:r>
              <a:rPr lang="en-US" sz="1600" b="1" dirty="0">
                <a:solidFill>
                  <a:schemeClr val="accent1">
                    <a:lumMod val="75000"/>
                  </a:schemeClr>
                </a:solidFill>
              </a:rPr>
              <a:t>-print-loop (REPL)</a:t>
            </a:r>
            <a:r>
              <a:rPr lang="en-US" sz="1600" dirty="0"/>
              <a:t>. </a:t>
            </a:r>
            <a:r>
              <a:rPr lang="en-US" sz="1600" dirty="0" smtClean="0"/>
              <a:t>This </a:t>
            </a:r>
            <a:r>
              <a:rPr lang="en-US" sz="1600" dirty="0"/>
              <a:t>means that you type in </a:t>
            </a:r>
            <a:r>
              <a:rPr lang="en-US" sz="1600" dirty="0" smtClean="0"/>
              <a:t>a </a:t>
            </a:r>
            <a:r>
              <a:rPr lang="en-US" sz="1600" dirty="0"/>
              <a:t>command, press &lt;Enter&gt;, and the command is evaluated immediately. </a:t>
            </a:r>
            <a:r>
              <a:rPr lang="en-US" sz="1600" dirty="0" smtClean="0"/>
              <a:t> A </a:t>
            </a:r>
            <a:r>
              <a:rPr lang="en-US" sz="1600" dirty="0"/>
              <a:t>REPL is often much more convenient for doing data science than the edit-compile-run-debug cycle associated with scripts, large programs, and, say, Hadoop jobs. </a:t>
            </a:r>
            <a:endParaRPr lang="en-US" sz="1600" dirty="0" smtClean="0"/>
          </a:p>
          <a:p>
            <a:pPr lvl="2" algn="just"/>
            <a:endParaRPr lang="en-US" sz="1600" dirty="0"/>
          </a:p>
          <a:p>
            <a:pPr lvl="1" algn="just"/>
            <a:r>
              <a:rPr lang="en-US" sz="1600" dirty="0" smtClean="0"/>
              <a:t>The executing commands may </a:t>
            </a:r>
            <a:r>
              <a:rPr lang="en-US" sz="1600" dirty="0"/>
              <a:t>be stopped at will, and can be changed quickly. </a:t>
            </a:r>
            <a:r>
              <a:rPr lang="en-US" sz="1600" dirty="0" smtClean="0"/>
              <a:t>This </a:t>
            </a:r>
            <a:r>
              <a:rPr lang="en-US" sz="1600" dirty="0"/>
              <a:t>short iteration cycle really allows you to play with your data</a:t>
            </a:r>
            <a:r>
              <a:rPr lang="en-US" sz="1600" dirty="0" smtClean="0"/>
              <a:t>.</a:t>
            </a:r>
            <a:endParaRPr lang="en-US" sz="1600" dirty="0"/>
          </a:p>
          <a:p>
            <a:pPr lvl="1" algn="just"/>
            <a:endParaRPr lang="en-US" sz="1600" dirty="0" smtClean="0"/>
          </a:p>
          <a:p>
            <a:pPr lvl="1" algn="just"/>
            <a:r>
              <a:rPr lang="en-US" sz="1600" dirty="0" smtClean="0"/>
              <a:t>The </a:t>
            </a:r>
            <a:r>
              <a:rPr lang="en-US" sz="1600" dirty="0"/>
              <a:t>command line integrates well with other technologies. On the one hand, you can often employ the command line from your own environment. Python and R, for instance, allow you to run command-line tools and capture their </a:t>
            </a:r>
            <a:r>
              <a:rPr lang="en-US" sz="1600" dirty="0" smtClean="0"/>
              <a:t>output</a:t>
            </a:r>
            <a:endParaRPr lang="en-US" sz="1600" dirty="0"/>
          </a:p>
          <a:p>
            <a:pPr lvl="1" algn="just"/>
            <a:endParaRPr lang="en-US" sz="1600" dirty="0" smtClean="0"/>
          </a:p>
          <a:p>
            <a:pPr lvl="1" algn="just"/>
            <a:r>
              <a:rPr lang="en-US" sz="1600" dirty="0" smtClean="0"/>
              <a:t>Everything </a:t>
            </a:r>
            <a:r>
              <a:rPr lang="en-US" sz="1600" dirty="0"/>
              <a:t>that you type manually on the command line, can also be automated through scripts and tools.</a:t>
            </a:r>
          </a:p>
          <a:p>
            <a:pPr marL="0" indent="0" algn="just">
              <a:buNone/>
            </a:pPr>
            <a:endParaRPr lang="en-US" sz="1600" dirty="0" smtClean="0"/>
          </a:p>
          <a:p>
            <a:pPr marL="0" indent="0" algn="just">
              <a:buNone/>
            </a:pPr>
            <a:r>
              <a:rPr lang="en-US" sz="1800" dirty="0" smtClean="0"/>
              <a:t>According to </a:t>
            </a:r>
            <a:r>
              <a:rPr lang="en-US" sz="1800" dirty="0"/>
              <a:t>an article on Top 500 Supercomputer Sites, </a:t>
            </a:r>
            <a:r>
              <a:rPr lang="en-US" sz="1800" b="1" dirty="0" smtClean="0"/>
              <a:t>95% of the top 500 supercomputers are running GNU/Linux</a:t>
            </a:r>
            <a:r>
              <a:rPr lang="en-US" sz="1800" dirty="0" smtClean="0"/>
              <a:t>. So</a:t>
            </a:r>
            <a:r>
              <a:rPr lang="en-US" sz="1800" dirty="0"/>
              <a:t>, if you ever get your hands on one of those supercomputers (or if you ever find yourself in Jurassic Park with the door locks not working), you better know your way around the command line!</a:t>
            </a:r>
          </a:p>
          <a:p>
            <a:pPr algn="just"/>
            <a:r>
              <a:rPr lang="en-US" sz="1600" b="1" dirty="0"/>
              <a:t>Microsoft is adding the Linux command line to Windows </a:t>
            </a:r>
            <a:r>
              <a:rPr lang="en-US" sz="1600" b="1" dirty="0" smtClean="0"/>
              <a:t>10 </a:t>
            </a:r>
            <a:r>
              <a:rPr lang="en-US" sz="1600" dirty="0" smtClean="0"/>
              <a:t>(http</a:t>
            </a:r>
            <a:r>
              <a:rPr lang="en-US" sz="1600" dirty="0"/>
              <a:t>://</a:t>
            </a:r>
            <a:r>
              <a:rPr lang="en-US" sz="1600" dirty="0" smtClean="0"/>
              <a:t>www.theverge.com/2016/3/30/11331014/microsoft-windows-linux-ubuntu-bash)</a:t>
            </a:r>
            <a:endParaRPr lang="en-US" sz="1600" dirty="0"/>
          </a:p>
          <a:p>
            <a:pPr algn="just"/>
            <a:endParaRPr lang="en-US" sz="1600" dirty="0"/>
          </a:p>
        </p:txBody>
      </p:sp>
    </p:spTree>
    <p:extLst>
      <p:ext uri="{BB962C8B-B14F-4D97-AF65-F5344CB8AC3E}">
        <p14:creationId xmlns:p14="http://schemas.microsoft.com/office/powerpoint/2010/main" val="89725663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Content Placeholder 2"/>
          <p:cNvSpPr>
            <a:spLocks noGrp="1"/>
          </p:cNvSpPr>
          <p:nvPr>
            <p:ph idx="1"/>
          </p:nvPr>
        </p:nvSpPr>
        <p:spPr>
          <a:xfrm>
            <a:off x="838199" y="1825625"/>
            <a:ext cx="10828867" cy="4710642"/>
          </a:xfrm>
        </p:spPr>
        <p:txBody>
          <a:bodyPr>
            <a:noAutofit/>
          </a:bodyPr>
          <a:lstStyle/>
          <a:p>
            <a:pPr marL="342900" indent="-342900">
              <a:buFont typeface="+mj-lt"/>
              <a:buAutoNum type="arabicPeriod"/>
            </a:pPr>
            <a:r>
              <a:rPr lang="en-US" sz="1800" dirty="0" smtClean="0"/>
              <a:t>Line endings : </a:t>
            </a:r>
            <a:r>
              <a:rPr lang="pt-BR" sz="1800" dirty="0" smtClean="0"/>
              <a:t>\n</a:t>
            </a:r>
            <a:r>
              <a:rPr lang="pt-BR" sz="1800" dirty="0"/>
              <a:t>, \</a:t>
            </a:r>
            <a:r>
              <a:rPr lang="pt-BR" sz="1800" dirty="0" smtClean="0"/>
              <a:t>r\n          http</a:t>
            </a:r>
            <a:r>
              <a:rPr lang="pt-BR" sz="1800" dirty="0"/>
              <a:t>://www.cs.toronto.edu/~krueger/csc209h/tut/line-endings.html</a:t>
            </a:r>
          </a:p>
          <a:p>
            <a:pPr marL="342900" indent="-342900">
              <a:buFont typeface="+mj-lt"/>
              <a:buAutoNum type="arabicPeriod"/>
            </a:pPr>
            <a:endParaRPr lang="en-US" sz="1800" dirty="0" smtClean="0"/>
          </a:p>
          <a:p>
            <a:pPr marL="342900" indent="-342900">
              <a:buFont typeface="+mj-lt"/>
              <a:buAutoNum type="arabicPeriod"/>
            </a:pPr>
            <a:r>
              <a:rPr lang="en-US" sz="1800" dirty="0" smtClean="0"/>
              <a:t>Run </a:t>
            </a:r>
            <a:r>
              <a:rPr lang="en-US" sz="1800" dirty="0"/>
              <a:t>the last command starting with “</a:t>
            </a:r>
            <a:r>
              <a:rPr lang="en-US" sz="1800" dirty="0" err="1"/>
              <a:t>abc</a:t>
            </a:r>
            <a:r>
              <a:rPr lang="en-US" sz="1800" dirty="0"/>
              <a:t>” : !</a:t>
            </a:r>
            <a:r>
              <a:rPr lang="en-US" sz="1800" dirty="0" err="1"/>
              <a:t>abc</a:t>
            </a:r>
            <a:endParaRPr lang="en-US" sz="1800" dirty="0"/>
          </a:p>
          <a:p>
            <a:pPr marL="342900" indent="-342900">
              <a:buFont typeface="+mj-lt"/>
              <a:buAutoNum type="arabicPeriod"/>
            </a:pPr>
            <a:r>
              <a:rPr lang="en-US" sz="1800" dirty="0"/>
              <a:t>Rerun the last command with </a:t>
            </a:r>
            <a:r>
              <a:rPr lang="en-US" sz="1800" dirty="0" err="1"/>
              <a:t>sudo</a:t>
            </a:r>
            <a:r>
              <a:rPr lang="en-US" sz="1800" dirty="0"/>
              <a:t> on the Linux shell : </a:t>
            </a:r>
            <a:r>
              <a:rPr lang="en-US" sz="1800" dirty="0" err="1"/>
              <a:t>sudo</a:t>
            </a:r>
            <a:r>
              <a:rPr lang="en-US" sz="1800" dirty="0"/>
              <a:t> !!</a:t>
            </a:r>
          </a:p>
          <a:p>
            <a:pPr marL="342900" indent="-342900">
              <a:buFont typeface="+mj-lt"/>
              <a:buAutoNum type="arabicPeriod"/>
            </a:pPr>
            <a:endParaRPr lang="en-US" sz="1800" dirty="0" smtClean="0"/>
          </a:p>
          <a:p>
            <a:pPr marL="342900" indent="-342900">
              <a:buFont typeface="+mj-lt"/>
              <a:buAutoNum type="arabicPeriod"/>
            </a:pPr>
            <a:r>
              <a:rPr lang="en-US" sz="1800" dirty="0"/>
              <a:t>Unix system administration </a:t>
            </a:r>
          </a:p>
          <a:p>
            <a:pPr marL="800100" lvl="1" indent="-342900">
              <a:buFont typeface="+mj-lt"/>
              <a:buAutoNum type="arabicPeriod"/>
            </a:pPr>
            <a:r>
              <a:rPr lang="en-US" sz="1400" dirty="0" err="1"/>
              <a:t>htop</a:t>
            </a:r>
            <a:endParaRPr lang="en-US" sz="1400" dirty="0"/>
          </a:p>
          <a:p>
            <a:pPr marL="800100" lvl="1" indent="-342900">
              <a:buFont typeface="+mj-lt"/>
              <a:buAutoNum type="arabicPeriod"/>
            </a:pPr>
            <a:r>
              <a:rPr lang="en-US" sz="1400" dirty="0" smtClean="0"/>
              <a:t>kill</a:t>
            </a:r>
            <a:endParaRPr lang="en-US" sz="1400" dirty="0"/>
          </a:p>
          <a:p>
            <a:pPr marL="800100" lvl="1" indent="-342900">
              <a:buFont typeface="+mj-lt"/>
              <a:buAutoNum type="arabicPeriod"/>
            </a:pPr>
            <a:r>
              <a:rPr lang="en-US" sz="1400" dirty="0" err="1"/>
              <a:t>pgrep</a:t>
            </a:r>
            <a:endParaRPr lang="en-US" sz="1400" dirty="0"/>
          </a:p>
          <a:p>
            <a:pPr marL="800100" lvl="1" indent="-342900">
              <a:buFont typeface="+mj-lt"/>
              <a:buAutoNum type="arabicPeriod"/>
            </a:pPr>
            <a:r>
              <a:rPr lang="en-US" sz="1400" dirty="0" err="1" smtClean="0"/>
              <a:t>pkill</a:t>
            </a:r>
            <a:endParaRPr lang="en-US" sz="1400" dirty="0"/>
          </a:p>
          <a:p>
            <a:pPr marL="457200" lvl="1" indent="0">
              <a:buNone/>
            </a:pPr>
            <a:endParaRPr lang="en-US" sz="1400" dirty="0" smtClean="0"/>
          </a:p>
          <a:p>
            <a:pPr marL="457200" lvl="1" indent="0">
              <a:buNone/>
            </a:pPr>
            <a:endParaRPr lang="en-US" sz="1400" dirty="0" smtClean="0"/>
          </a:p>
          <a:p>
            <a:endParaRPr lang="en-US" sz="1800" dirty="0"/>
          </a:p>
          <a:p>
            <a:pPr lvl="1"/>
            <a:endParaRPr lang="en-US" dirty="0"/>
          </a:p>
          <a:p>
            <a:endParaRPr lang="en-US" dirty="0"/>
          </a:p>
        </p:txBody>
      </p:sp>
    </p:spTree>
    <p:extLst>
      <p:ext uri="{BB962C8B-B14F-4D97-AF65-F5344CB8AC3E}">
        <p14:creationId xmlns:p14="http://schemas.microsoft.com/office/powerpoint/2010/main" val="24231175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Regular </a:t>
            </a:r>
            <a:r>
              <a:rPr lang="en-US" dirty="0"/>
              <a:t>expressions</a:t>
            </a:r>
          </a:p>
        </p:txBody>
      </p:sp>
      <p:sp>
        <p:nvSpPr>
          <p:cNvPr id="4" name="Content Placeholder 3"/>
          <p:cNvSpPr>
            <a:spLocks noGrp="1"/>
          </p:cNvSpPr>
          <p:nvPr>
            <p:ph idx="1"/>
          </p:nvPr>
        </p:nvSpPr>
        <p:spPr/>
        <p:txBody>
          <a:bodyPr/>
          <a:lstStyle/>
          <a:p>
            <a:endParaRPr lang="en-US" dirty="0"/>
          </a:p>
        </p:txBody>
      </p:sp>
      <p:pic>
        <p:nvPicPr>
          <p:cNvPr id="5" name="Picture 4"/>
          <p:cNvPicPr>
            <a:picLocks noChangeAspect="1"/>
          </p:cNvPicPr>
          <p:nvPr/>
        </p:nvPicPr>
        <p:blipFill rotWithShape="1">
          <a:blip r:embed="rId3"/>
          <a:srcRect l="-366" t="3726" r="-1" b="45203"/>
          <a:stretch/>
        </p:blipFill>
        <p:spPr>
          <a:xfrm>
            <a:off x="838199" y="1825624"/>
            <a:ext cx="5052935" cy="4301909"/>
          </a:xfrm>
          <a:prstGeom prst="rect">
            <a:avLst/>
          </a:prstGeom>
        </p:spPr>
      </p:pic>
      <p:pic>
        <p:nvPicPr>
          <p:cNvPr id="6" name="Picture 5"/>
          <p:cNvPicPr>
            <a:picLocks noChangeAspect="1"/>
          </p:cNvPicPr>
          <p:nvPr/>
        </p:nvPicPr>
        <p:blipFill rotWithShape="1">
          <a:blip r:embed="rId3"/>
          <a:srcRect t="54578"/>
          <a:stretch/>
        </p:blipFill>
        <p:spPr>
          <a:xfrm>
            <a:off x="6041036" y="1957804"/>
            <a:ext cx="5312764" cy="4037548"/>
          </a:xfrm>
          <a:prstGeom prst="rect">
            <a:avLst/>
          </a:prstGeom>
        </p:spPr>
      </p:pic>
    </p:spTree>
    <p:extLst>
      <p:ext uri="{BB962C8B-B14F-4D97-AF65-F5344CB8AC3E}">
        <p14:creationId xmlns:p14="http://schemas.microsoft.com/office/powerpoint/2010/main" val="32541244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Flow Control – Decision making</a:t>
            </a:r>
            <a:endParaRPr lang="en-US" dirty="0"/>
          </a:p>
        </p:txBody>
      </p:sp>
      <p:sp>
        <p:nvSpPr>
          <p:cNvPr id="3" name="Content Placeholder 2"/>
          <p:cNvSpPr>
            <a:spLocks noGrp="1"/>
          </p:cNvSpPr>
          <p:nvPr>
            <p:ph idx="1"/>
          </p:nvPr>
        </p:nvSpPr>
        <p:spPr>
          <a:xfrm>
            <a:off x="838199" y="1825625"/>
            <a:ext cx="10828867" cy="4710642"/>
          </a:xfrm>
        </p:spPr>
        <p:txBody>
          <a:bodyPr>
            <a:noAutofit/>
          </a:bodyPr>
          <a:lstStyle/>
          <a:p>
            <a:endParaRPr lang="en-US" sz="1800" dirty="0" smtClean="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smtClean="0"/>
          </a:p>
          <a:p>
            <a:r>
              <a:rPr lang="en-US" sz="1800" dirty="0"/>
              <a:t>It is very important to note here that all the conditional expressions would be put inside square braces with one spaces around them, for example </a:t>
            </a:r>
            <a:r>
              <a:rPr lang="en-US" sz="1800" b="1" dirty="0"/>
              <a:t>[ $a == $b ] is correct </a:t>
            </a:r>
            <a:r>
              <a:rPr lang="en-US" sz="1800" dirty="0"/>
              <a:t>where as [$a==$b] is incorrect.</a:t>
            </a:r>
            <a:endParaRPr lang="en-US" sz="1800" dirty="0" smtClean="0"/>
          </a:p>
          <a:p>
            <a:pPr lvl="1"/>
            <a:endParaRPr lang="en-US" sz="1400" dirty="0" smtClean="0"/>
          </a:p>
          <a:p>
            <a:endParaRPr lang="en-US" sz="1800" dirty="0"/>
          </a:p>
          <a:p>
            <a:pPr lvl="1"/>
            <a:endParaRPr lang="en-US" dirty="0"/>
          </a:p>
          <a:p>
            <a:endParaRPr lang="en-US" dirty="0"/>
          </a:p>
        </p:txBody>
      </p:sp>
      <p:pic>
        <p:nvPicPr>
          <p:cNvPr id="4" name="Picture 3"/>
          <p:cNvPicPr>
            <a:picLocks noChangeAspect="1"/>
          </p:cNvPicPr>
          <p:nvPr/>
        </p:nvPicPr>
        <p:blipFill>
          <a:blip r:embed="rId3"/>
          <a:stretch>
            <a:fillRect/>
          </a:stretch>
        </p:blipFill>
        <p:spPr>
          <a:xfrm>
            <a:off x="3889817" y="2011228"/>
            <a:ext cx="3380228" cy="2916478"/>
          </a:xfrm>
          <a:prstGeom prst="rect">
            <a:avLst/>
          </a:prstGeom>
        </p:spPr>
      </p:pic>
    </p:spTree>
    <p:extLst>
      <p:ext uri="{BB962C8B-B14F-4D97-AF65-F5344CB8AC3E}">
        <p14:creationId xmlns:p14="http://schemas.microsoft.com/office/powerpoint/2010/main" val="60243259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Flow </a:t>
            </a:r>
            <a:r>
              <a:rPr lang="en-US" dirty="0" smtClean="0"/>
              <a:t>Control – While Loops</a:t>
            </a:r>
            <a:endParaRPr lang="en-US" dirty="0"/>
          </a:p>
        </p:txBody>
      </p:sp>
      <p:sp>
        <p:nvSpPr>
          <p:cNvPr id="3" name="Content Placeholder 2"/>
          <p:cNvSpPr>
            <a:spLocks noGrp="1"/>
          </p:cNvSpPr>
          <p:nvPr>
            <p:ph idx="1"/>
          </p:nvPr>
        </p:nvSpPr>
        <p:spPr>
          <a:xfrm>
            <a:off x="838199" y="1825625"/>
            <a:ext cx="10828867" cy="4710642"/>
          </a:xfrm>
        </p:spPr>
        <p:txBody>
          <a:bodyPr>
            <a:noAutofit/>
          </a:bodyPr>
          <a:lstStyle/>
          <a:p>
            <a:endParaRPr lang="en-US" sz="1800" dirty="0" smtClean="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r>
              <a:rPr lang="en-US" sz="1800" dirty="0" smtClean="0"/>
              <a:t>echo -n </a:t>
            </a:r>
            <a:r>
              <a:rPr lang="en-US" sz="1800" dirty="0"/>
              <a:t>option let echo to avoid printing a new line character</a:t>
            </a:r>
            <a:endParaRPr lang="en-US" sz="1400" dirty="0" smtClean="0"/>
          </a:p>
          <a:p>
            <a:endParaRPr lang="en-US" sz="1800" dirty="0"/>
          </a:p>
          <a:p>
            <a:pPr lvl="1"/>
            <a:endParaRPr lang="en-US" dirty="0"/>
          </a:p>
          <a:p>
            <a:endParaRPr lang="en-US" dirty="0"/>
          </a:p>
        </p:txBody>
      </p:sp>
      <p:pic>
        <p:nvPicPr>
          <p:cNvPr id="5" name="Picture 4"/>
          <p:cNvPicPr>
            <a:picLocks noChangeAspect="1"/>
          </p:cNvPicPr>
          <p:nvPr/>
        </p:nvPicPr>
        <p:blipFill>
          <a:blip r:embed="rId3"/>
          <a:stretch>
            <a:fillRect/>
          </a:stretch>
        </p:blipFill>
        <p:spPr>
          <a:xfrm>
            <a:off x="838199" y="2043609"/>
            <a:ext cx="3237090" cy="2448568"/>
          </a:xfrm>
          <a:prstGeom prst="rect">
            <a:avLst/>
          </a:prstGeom>
        </p:spPr>
      </p:pic>
      <p:pic>
        <p:nvPicPr>
          <p:cNvPr id="6" name="Picture 5"/>
          <p:cNvPicPr>
            <a:picLocks noChangeAspect="1"/>
          </p:cNvPicPr>
          <p:nvPr/>
        </p:nvPicPr>
        <p:blipFill>
          <a:blip r:embed="rId4"/>
          <a:stretch>
            <a:fillRect/>
          </a:stretch>
        </p:blipFill>
        <p:spPr>
          <a:xfrm>
            <a:off x="5891773" y="2043609"/>
            <a:ext cx="4201520" cy="2448568"/>
          </a:xfrm>
          <a:prstGeom prst="rect">
            <a:avLst/>
          </a:prstGeom>
        </p:spPr>
      </p:pic>
    </p:spTree>
    <p:extLst>
      <p:ext uri="{BB962C8B-B14F-4D97-AF65-F5344CB8AC3E}">
        <p14:creationId xmlns:p14="http://schemas.microsoft.com/office/powerpoint/2010/main" val="26977081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Flow </a:t>
            </a:r>
            <a:r>
              <a:rPr lang="en-US" dirty="0" smtClean="0"/>
              <a:t>Control – For Loops</a:t>
            </a:r>
            <a:endParaRPr lang="en-US" dirty="0"/>
          </a:p>
        </p:txBody>
      </p:sp>
      <p:sp>
        <p:nvSpPr>
          <p:cNvPr id="3" name="Content Placeholder 2"/>
          <p:cNvSpPr>
            <a:spLocks noGrp="1"/>
          </p:cNvSpPr>
          <p:nvPr>
            <p:ph idx="1"/>
          </p:nvPr>
        </p:nvSpPr>
        <p:spPr>
          <a:xfrm>
            <a:off x="838199" y="1825625"/>
            <a:ext cx="7515658" cy="4710642"/>
          </a:xfrm>
        </p:spPr>
        <p:txBody>
          <a:bodyPr>
            <a:noAutofit/>
          </a:bodyPr>
          <a:lstStyle/>
          <a:p>
            <a:pPr marL="0" indent="0">
              <a:buNone/>
            </a:pPr>
            <a:r>
              <a:rPr lang="en-US" sz="2000" b="1" dirty="0" smtClean="0"/>
              <a:t>for </a:t>
            </a:r>
            <a:r>
              <a:rPr lang="en-US" sz="2000" b="1" dirty="0" err="1"/>
              <a:t>var</a:t>
            </a:r>
            <a:r>
              <a:rPr lang="en-US" sz="2000" b="1" dirty="0"/>
              <a:t> in word1 word2 ... </a:t>
            </a:r>
            <a:r>
              <a:rPr lang="en-US" sz="2000" b="1" dirty="0" err="1"/>
              <a:t>wordN</a:t>
            </a:r>
            <a:endParaRPr lang="en-US" sz="2000" b="1" dirty="0"/>
          </a:p>
          <a:p>
            <a:pPr marL="0" indent="0">
              <a:buNone/>
            </a:pPr>
            <a:r>
              <a:rPr lang="en-US" sz="2000" b="1" dirty="0"/>
              <a:t>do</a:t>
            </a:r>
          </a:p>
          <a:p>
            <a:pPr marL="0" indent="0">
              <a:buNone/>
            </a:pPr>
            <a:r>
              <a:rPr lang="en-US" sz="2000" b="1" dirty="0"/>
              <a:t>   Statement(s) to be executed for every word.</a:t>
            </a:r>
          </a:p>
          <a:p>
            <a:pPr marL="0" indent="0">
              <a:buNone/>
            </a:pPr>
            <a:r>
              <a:rPr lang="en-US" sz="2000" b="1" dirty="0"/>
              <a:t>done</a:t>
            </a:r>
          </a:p>
          <a:p>
            <a:pPr marL="0" indent="0" algn="just">
              <a:buNone/>
            </a:pPr>
            <a:r>
              <a:rPr lang="en-US" sz="1800" dirty="0"/>
              <a:t>Here </a:t>
            </a:r>
            <a:r>
              <a:rPr lang="en-US" sz="1800" dirty="0" err="1"/>
              <a:t>var</a:t>
            </a:r>
            <a:r>
              <a:rPr lang="en-US" sz="1800" dirty="0"/>
              <a:t> is the name of a variable and word1 to </a:t>
            </a:r>
            <a:r>
              <a:rPr lang="en-US" sz="1800" dirty="0" err="1"/>
              <a:t>wordN</a:t>
            </a:r>
            <a:r>
              <a:rPr lang="en-US" sz="1800" dirty="0"/>
              <a:t> are sequences of characters separated by spaces (words). Each time the for loop executes, the value of the variable </a:t>
            </a:r>
            <a:r>
              <a:rPr lang="en-US" sz="1800" dirty="0" err="1"/>
              <a:t>var</a:t>
            </a:r>
            <a:r>
              <a:rPr lang="en-US" sz="1800" dirty="0"/>
              <a:t> is set to the next word in the list of words, word1 to </a:t>
            </a:r>
            <a:r>
              <a:rPr lang="en-US" sz="1800" dirty="0" err="1"/>
              <a:t>wordN</a:t>
            </a:r>
            <a:r>
              <a:rPr lang="en-US" sz="1800" dirty="0" smtClean="0"/>
              <a:t>.</a:t>
            </a:r>
          </a:p>
          <a:p>
            <a:pPr marL="0" indent="0">
              <a:buNone/>
            </a:pPr>
            <a:endParaRPr lang="en-US" sz="1800" dirty="0"/>
          </a:p>
          <a:p>
            <a:pPr marL="0" indent="0">
              <a:buNone/>
            </a:pPr>
            <a:endParaRPr lang="en-US" sz="1800" dirty="0" smtClean="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r>
              <a:rPr lang="en-US" sz="1800" dirty="0" smtClean="0"/>
              <a:t>echo -n </a:t>
            </a:r>
            <a:r>
              <a:rPr lang="en-US" sz="1800" dirty="0"/>
              <a:t>option let echo to avoid printing a new line character</a:t>
            </a:r>
            <a:endParaRPr lang="en-US" sz="1400" dirty="0" smtClean="0"/>
          </a:p>
          <a:p>
            <a:endParaRPr lang="en-US" sz="1800" dirty="0"/>
          </a:p>
          <a:p>
            <a:pPr lvl="1"/>
            <a:endParaRPr lang="en-US" dirty="0"/>
          </a:p>
          <a:p>
            <a:endParaRPr lang="en-US" dirty="0"/>
          </a:p>
        </p:txBody>
      </p:sp>
      <p:pic>
        <p:nvPicPr>
          <p:cNvPr id="4" name="Picture 3"/>
          <p:cNvPicPr>
            <a:picLocks noChangeAspect="1"/>
          </p:cNvPicPr>
          <p:nvPr/>
        </p:nvPicPr>
        <p:blipFill>
          <a:blip r:embed="rId3"/>
          <a:stretch>
            <a:fillRect/>
          </a:stretch>
        </p:blipFill>
        <p:spPr>
          <a:xfrm>
            <a:off x="2682837" y="4569135"/>
            <a:ext cx="2645597" cy="1199487"/>
          </a:xfrm>
          <a:prstGeom prst="rect">
            <a:avLst/>
          </a:prstGeom>
        </p:spPr>
      </p:pic>
      <p:pic>
        <p:nvPicPr>
          <p:cNvPr id="5" name="Picture 4"/>
          <p:cNvPicPr>
            <a:picLocks noChangeAspect="1"/>
          </p:cNvPicPr>
          <p:nvPr/>
        </p:nvPicPr>
        <p:blipFill>
          <a:blip r:embed="rId4"/>
          <a:stretch>
            <a:fillRect/>
          </a:stretch>
        </p:blipFill>
        <p:spPr>
          <a:xfrm>
            <a:off x="5328434" y="4569135"/>
            <a:ext cx="1794855" cy="1938003"/>
          </a:xfrm>
          <a:prstGeom prst="rect">
            <a:avLst/>
          </a:prstGeom>
        </p:spPr>
      </p:pic>
    </p:spTree>
    <p:extLst>
      <p:ext uri="{BB962C8B-B14F-4D97-AF65-F5344CB8AC3E}">
        <p14:creationId xmlns:p14="http://schemas.microsoft.com/office/powerpoint/2010/main" val="302112691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Flow </a:t>
            </a:r>
            <a:r>
              <a:rPr lang="en-US" dirty="0" smtClean="0"/>
              <a:t>Control – Until Loops</a:t>
            </a:r>
            <a:endParaRPr lang="en-US" dirty="0"/>
          </a:p>
        </p:txBody>
      </p:sp>
      <p:sp>
        <p:nvSpPr>
          <p:cNvPr id="3" name="Content Placeholder 2"/>
          <p:cNvSpPr>
            <a:spLocks noGrp="1"/>
          </p:cNvSpPr>
          <p:nvPr>
            <p:ph idx="1"/>
          </p:nvPr>
        </p:nvSpPr>
        <p:spPr>
          <a:xfrm>
            <a:off x="838199" y="1825625"/>
            <a:ext cx="7515658" cy="4710642"/>
          </a:xfrm>
        </p:spPr>
        <p:txBody>
          <a:bodyPr>
            <a:noAutofit/>
          </a:bodyPr>
          <a:lstStyle/>
          <a:p>
            <a:pPr marL="0" indent="0">
              <a:buNone/>
            </a:pPr>
            <a:r>
              <a:rPr lang="en-US" sz="2000" b="1" dirty="0"/>
              <a:t>until command</a:t>
            </a:r>
          </a:p>
          <a:p>
            <a:pPr marL="0" indent="0">
              <a:buNone/>
            </a:pPr>
            <a:r>
              <a:rPr lang="en-US" sz="2000" b="1" dirty="0"/>
              <a:t>do</a:t>
            </a:r>
          </a:p>
          <a:p>
            <a:pPr marL="0" indent="0">
              <a:buNone/>
            </a:pPr>
            <a:r>
              <a:rPr lang="en-US" sz="2000" b="1" dirty="0"/>
              <a:t>   Statement(s) to be executed until command is true</a:t>
            </a:r>
          </a:p>
          <a:p>
            <a:pPr marL="0" indent="0">
              <a:buNone/>
            </a:pPr>
            <a:r>
              <a:rPr lang="en-US" sz="2000" b="1" dirty="0"/>
              <a:t>done</a:t>
            </a:r>
          </a:p>
          <a:p>
            <a:pPr marL="0" indent="0" algn="just">
              <a:buNone/>
            </a:pPr>
            <a:r>
              <a:rPr lang="en-US" sz="1800" dirty="0"/>
              <a:t>Here Shell command is evaluated. If the resulting value is false, given statement(s) are executed. If command is true then no statement would be not executed and program would jump to the next line after done statement.</a:t>
            </a:r>
            <a:endParaRPr lang="en-US" sz="1600" dirty="0"/>
          </a:p>
          <a:p>
            <a:pPr marL="0" indent="0">
              <a:buNone/>
            </a:pPr>
            <a:endParaRPr lang="en-US" sz="1800" dirty="0" smtClean="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r>
              <a:rPr lang="en-US" sz="1800" dirty="0" smtClean="0"/>
              <a:t>echo -n </a:t>
            </a:r>
            <a:r>
              <a:rPr lang="en-US" sz="1800" dirty="0"/>
              <a:t>option let echo to avoid printing a new line character</a:t>
            </a:r>
            <a:endParaRPr lang="en-US" sz="1400" dirty="0" smtClean="0"/>
          </a:p>
          <a:p>
            <a:endParaRPr lang="en-US" sz="1800" dirty="0"/>
          </a:p>
          <a:p>
            <a:pPr lvl="1"/>
            <a:endParaRPr lang="en-US" dirty="0"/>
          </a:p>
          <a:p>
            <a:endParaRPr lang="en-US" dirty="0"/>
          </a:p>
        </p:txBody>
      </p:sp>
      <p:pic>
        <p:nvPicPr>
          <p:cNvPr id="6" name="Picture 5"/>
          <p:cNvPicPr>
            <a:picLocks noChangeAspect="1"/>
          </p:cNvPicPr>
          <p:nvPr/>
        </p:nvPicPr>
        <p:blipFill>
          <a:blip r:embed="rId3"/>
          <a:stretch>
            <a:fillRect/>
          </a:stretch>
        </p:blipFill>
        <p:spPr>
          <a:xfrm>
            <a:off x="3311926" y="4422238"/>
            <a:ext cx="1986924" cy="1450917"/>
          </a:xfrm>
          <a:prstGeom prst="rect">
            <a:avLst/>
          </a:prstGeom>
        </p:spPr>
      </p:pic>
      <p:pic>
        <p:nvPicPr>
          <p:cNvPr id="7" name="Picture 6"/>
          <p:cNvPicPr>
            <a:picLocks noChangeAspect="1"/>
          </p:cNvPicPr>
          <p:nvPr/>
        </p:nvPicPr>
        <p:blipFill>
          <a:blip r:embed="rId4"/>
          <a:stretch>
            <a:fillRect/>
          </a:stretch>
        </p:blipFill>
        <p:spPr>
          <a:xfrm>
            <a:off x="5298850" y="4422238"/>
            <a:ext cx="1813149" cy="1957756"/>
          </a:xfrm>
          <a:prstGeom prst="rect">
            <a:avLst/>
          </a:prstGeom>
        </p:spPr>
      </p:pic>
    </p:spTree>
    <p:extLst>
      <p:ext uri="{BB962C8B-B14F-4D97-AF65-F5344CB8AC3E}">
        <p14:creationId xmlns:p14="http://schemas.microsoft.com/office/powerpoint/2010/main" val="347456271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Relational operators</a:t>
            </a:r>
          </a:p>
        </p:txBody>
      </p:sp>
      <p:sp>
        <p:nvSpPr>
          <p:cNvPr id="3" name="Content Placeholder 2"/>
          <p:cNvSpPr>
            <a:spLocks noGrp="1"/>
          </p:cNvSpPr>
          <p:nvPr>
            <p:ph idx="1"/>
          </p:nvPr>
        </p:nvSpPr>
        <p:spPr>
          <a:xfrm>
            <a:off x="838200" y="1456698"/>
            <a:ext cx="10828867" cy="5434551"/>
          </a:xfrm>
        </p:spPr>
        <p:txBody>
          <a:bodyPr>
            <a:noAutofit/>
          </a:bodyPr>
          <a:lstStyle/>
          <a:p>
            <a:r>
              <a:rPr lang="en-US" sz="1800" dirty="0"/>
              <a:t>Assume variable a holds 10 and variable b holds 20 then</a:t>
            </a:r>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r>
              <a:rPr lang="en-US" sz="1800" dirty="0" smtClean="0"/>
              <a:t>Bourne </a:t>
            </a:r>
            <a:r>
              <a:rPr lang="en-US" sz="1800" dirty="0"/>
              <a:t>Shell supports following relational operators which are specific to numeric values. These operators would not work for string values unless their value is numeric.</a:t>
            </a:r>
          </a:p>
          <a:p>
            <a:r>
              <a:rPr lang="en-US" sz="1800" dirty="0"/>
              <a:t>For example, following operators would work to check a relation between 10 and 20 as well as in between "10" and "20" but not in between "ten" and "twenty".</a:t>
            </a:r>
          </a:p>
          <a:p>
            <a:endParaRPr lang="en-US" sz="1800" dirty="0" smtClean="0"/>
          </a:p>
          <a:p>
            <a:endParaRPr lang="en-US" sz="1800" dirty="0" smtClean="0"/>
          </a:p>
          <a:p>
            <a:endParaRPr lang="en-US" sz="1800" dirty="0" smtClean="0"/>
          </a:p>
          <a:p>
            <a:pPr lvl="1"/>
            <a:endParaRPr lang="en-US" sz="1400" dirty="0" smtClean="0"/>
          </a:p>
          <a:p>
            <a:endParaRPr lang="en-US" sz="1800" dirty="0"/>
          </a:p>
          <a:p>
            <a:pPr lvl="1"/>
            <a:endParaRPr lang="en-US" dirty="0"/>
          </a:p>
          <a:p>
            <a:endParaRPr lang="en-US" dirty="0"/>
          </a:p>
        </p:txBody>
      </p:sp>
      <p:graphicFrame>
        <p:nvGraphicFramePr>
          <p:cNvPr id="5" name="Table 4"/>
          <p:cNvGraphicFramePr>
            <a:graphicFrameLocks noGrp="1"/>
          </p:cNvGraphicFramePr>
          <p:nvPr>
            <p:extLst/>
          </p:nvPr>
        </p:nvGraphicFramePr>
        <p:xfrm>
          <a:off x="1014153" y="1812176"/>
          <a:ext cx="10652914" cy="3663997"/>
        </p:xfrm>
        <a:graphic>
          <a:graphicData uri="http://schemas.openxmlformats.org/drawingml/2006/table">
            <a:tbl>
              <a:tblPr/>
              <a:tblGrid>
                <a:gridCol w="997527"/>
                <a:gridCol w="8424770"/>
                <a:gridCol w="1230617"/>
              </a:tblGrid>
              <a:tr h="273164">
                <a:tc>
                  <a:txBody>
                    <a:bodyPr/>
                    <a:lstStyle/>
                    <a:p>
                      <a:pPr algn="l" fontAlgn="t"/>
                      <a:r>
                        <a:rPr lang="en-US" sz="1600" dirty="0">
                          <a:effectLst/>
                        </a:rPr>
                        <a:t>Operator</a:t>
                      </a:r>
                    </a:p>
                  </a:txBody>
                  <a:tcPr marL="23294" marR="23294" marT="23294" marB="232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dirty="0">
                          <a:effectLst/>
                        </a:rPr>
                        <a:t>Description</a:t>
                      </a:r>
                    </a:p>
                  </a:txBody>
                  <a:tcPr marL="23294" marR="23294" marT="23294" marB="232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Example</a:t>
                      </a:r>
                    </a:p>
                  </a:txBody>
                  <a:tcPr marL="23294" marR="23294" marT="23294" marB="232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90255">
                <a:tc>
                  <a:txBody>
                    <a:bodyPr/>
                    <a:lstStyle/>
                    <a:p>
                      <a:pPr fontAlgn="t"/>
                      <a:r>
                        <a:rPr lang="en-US" sz="1600">
                          <a:effectLst/>
                        </a:rPr>
                        <a:t>-eq</a:t>
                      </a:r>
                    </a:p>
                  </a:txBody>
                  <a:tcPr marL="23294" marR="23294" marT="23294" marB="232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dirty="0">
                          <a:effectLst/>
                        </a:rPr>
                        <a:t>Checks if the value of two operands are equal or not, if yes then condition becomes true.</a:t>
                      </a:r>
                    </a:p>
                  </a:txBody>
                  <a:tcPr marL="23294" marR="23294" marT="23294" marB="232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rPr>
                        <a:t>[ $a -eq $b ] is not true.</a:t>
                      </a:r>
                    </a:p>
                  </a:txBody>
                  <a:tcPr marL="23294" marR="23294" marT="23294" marB="232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21265">
                <a:tc>
                  <a:txBody>
                    <a:bodyPr/>
                    <a:lstStyle/>
                    <a:p>
                      <a:pPr fontAlgn="t"/>
                      <a:r>
                        <a:rPr lang="en-US" sz="1600">
                          <a:effectLst/>
                        </a:rPr>
                        <a:t>-ne</a:t>
                      </a:r>
                    </a:p>
                  </a:txBody>
                  <a:tcPr marL="23294" marR="23294" marT="23294" marB="232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dirty="0">
                          <a:effectLst/>
                        </a:rPr>
                        <a:t>Checks if the value of two operands are equal or not, if values are not equal then condition becomes true.</a:t>
                      </a:r>
                    </a:p>
                  </a:txBody>
                  <a:tcPr marL="23294" marR="23294" marT="23294" marB="232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rPr>
                        <a:t>[ $a -ne $b ] is true.</a:t>
                      </a:r>
                    </a:p>
                  </a:txBody>
                  <a:tcPr marL="23294" marR="23294" marT="23294" marB="232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90255">
                <a:tc>
                  <a:txBody>
                    <a:bodyPr/>
                    <a:lstStyle/>
                    <a:p>
                      <a:pPr fontAlgn="t"/>
                      <a:r>
                        <a:rPr lang="en-US" sz="1600">
                          <a:effectLst/>
                        </a:rPr>
                        <a:t>-gt</a:t>
                      </a:r>
                    </a:p>
                  </a:txBody>
                  <a:tcPr marL="23294" marR="23294" marT="23294" marB="232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rPr>
                        <a:t>Checks if the value of left operand is greater than the value of right operand, if yes then condition becomes true.</a:t>
                      </a:r>
                    </a:p>
                  </a:txBody>
                  <a:tcPr marL="23294" marR="23294" marT="23294" marB="232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rPr>
                        <a:t>[ $a -gt $b ] is not true.</a:t>
                      </a:r>
                    </a:p>
                  </a:txBody>
                  <a:tcPr marL="23294" marR="23294" marT="23294" marB="232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21265">
                <a:tc>
                  <a:txBody>
                    <a:bodyPr/>
                    <a:lstStyle/>
                    <a:p>
                      <a:pPr fontAlgn="t"/>
                      <a:r>
                        <a:rPr lang="en-US" sz="1600">
                          <a:effectLst/>
                        </a:rPr>
                        <a:t>-lt</a:t>
                      </a:r>
                    </a:p>
                  </a:txBody>
                  <a:tcPr marL="23294" marR="23294" marT="23294" marB="232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rPr>
                        <a:t>Checks if the value of left operand is less than the value of right operand, if yes then condition becomes true.</a:t>
                      </a:r>
                    </a:p>
                  </a:txBody>
                  <a:tcPr marL="23294" marR="23294" marT="23294" marB="232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rPr>
                        <a:t>[ $a -lt $b ] is true.</a:t>
                      </a:r>
                    </a:p>
                  </a:txBody>
                  <a:tcPr marL="23294" marR="23294" marT="23294" marB="232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90255">
                <a:tc>
                  <a:txBody>
                    <a:bodyPr/>
                    <a:lstStyle/>
                    <a:p>
                      <a:pPr fontAlgn="t"/>
                      <a:r>
                        <a:rPr lang="en-US" sz="1600">
                          <a:effectLst/>
                        </a:rPr>
                        <a:t>-ge</a:t>
                      </a:r>
                    </a:p>
                  </a:txBody>
                  <a:tcPr marL="23294" marR="23294" marT="23294" marB="232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dirty="0">
                          <a:effectLst/>
                        </a:rPr>
                        <a:t>Checks if the value of left operand is greater than or equal to the value of right operand, if yes then condition becomes true.</a:t>
                      </a:r>
                    </a:p>
                  </a:txBody>
                  <a:tcPr marL="23294" marR="23294" marT="23294" marB="232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rPr>
                        <a:t>[ $a -ge $b ] is not true.</a:t>
                      </a:r>
                    </a:p>
                  </a:txBody>
                  <a:tcPr marL="23294" marR="23294" marT="23294" marB="232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21265">
                <a:tc>
                  <a:txBody>
                    <a:bodyPr/>
                    <a:lstStyle/>
                    <a:p>
                      <a:pPr fontAlgn="t"/>
                      <a:r>
                        <a:rPr lang="en-US" sz="1600">
                          <a:effectLst/>
                        </a:rPr>
                        <a:t>-le</a:t>
                      </a:r>
                    </a:p>
                  </a:txBody>
                  <a:tcPr marL="23294" marR="23294" marT="23294" marB="232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rPr>
                        <a:t>Checks if the value of left operand is less than or equal to the value of right operand, if yes then condition becomes true.</a:t>
                      </a:r>
                    </a:p>
                  </a:txBody>
                  <a:tcPr marL="23294" marR="23294" marT="23294" marB="232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dirty="0">
                          <a:effectLst/>
                        </a:rPr>
                        <a:t>[ $a -le $b ] is true.</a:t>
                      </a:r>
                    </a:p>
                  </a:txBody>
                  <a:tcPr marL="23294" marR="23294" marT="23294" marB="2329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6749921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Boolean Operators</a:t>
            </a:r>
          </a:p>
        </p:txBody>
      </p:sp>
      <p:sp>
        <p:nvSpPr>
          <p:cNvPr id="3" name="Content Placeholder 2"/>
          <p:cNvSpPr>
            <a:spLocks noGrp="1"/>
          </p:cNvSpPr>
          <p:nvPr>
            <p:ph idx="1"/>
          </p:nvPr>
        </p:nvSpPr>
        <p:spPr>
          <a:xfrm>
            <a:off x="838200" y="1456698"/>
            <a:ext cx="10828867" cy="5434551"/>
          </a:xfrm>
        </p:spPr>
        <p:txBody>
          <a:bodyPr>
            <a:noAutofit/>
          </a:bodyPr>
          <a:lstStyle/>
          <a:p>
            <a:r>
              <a:rPr lang="en-US" sz="1800" dirty="0"/>
              <a:t>Assume variable a holds 10 and variable b holds 20 then</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smtClean="0"/>
          </a:p>
          <a:p>
            <a:endParaRPr lang="en-US" sz="1800" dirty="0" smtClean="0"/>
          </a:p>
          <a:p>
            <a:pPr lvl="1"/>
            <a:endParaRPr lang="en-US" sz="1400" dirty="0" smtClean="0"/>
          </a:p>
          <a:p>
            <a:endParaRPr lang="en-US" sz="1800" dirty="0"/>
          </a:p>
          <a:p>
            <a:pPr lvl="1"/>
            <a:endParaRPr lang="en-US" dirty="0"/>
          </a:p>
          <a:p>
            <a:endParaRPr lang="en-US" dirty="0"/>
          </a:p>
        </p:txBody>
      </p:sp>
      <p:graphicFrame>
        <p:nvGraphicFramePr>
          <p:cNvPr id="4" name="Table 3"/>
          <p:cNvGraphicFramePr>
            <a:graphicFrameLocks noGrp="1"/>
          </p:cNvGraphicFramePr>
          <p:nvPr>
            <p:extLst/>
          </p:nvPr>
        </p:nvGraphicFramePr>
        <p:xfrm>
          <a:off x="1230284" y="2410690"/>
          <a:ext cx="10123516" cy="2783456"/>
        </p:xfrm>
        <a:graphic>
          <a:graphicData uri="http://schemas.openxmlformats.org/drawingml/2006/table">
            <a:tbl>
              <a:tblPr/>
              <a:tblGrid>
                <a:gridCol w="1246909"/>
                <a:gridCol w="5752407"/>
                <a:gridCol w="3124200"/>
              </a:tblGrid>
              <a:tr h="271104">
                <a:tc>
                  <a:txBody>
                    <a:bodyPr/>
                    <a:lstStyle/>
                    <a:p>
                      <a:pPr algn="l" fontAlgn="t"/>
                      <a:r>
                        <a:rPr lang="en-US" sz="1600">
                          <a:effectLst/>
                        </a:rPr>
                        <a:t>Operator</a:t>
                      </a:r>
                    </a:p>
                  </a:txBody>
                  <a:tcPr marL="34317" marR="34317" marT="34317" marB="3431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Description</a:t>
                      </a:r>
                    </a:p>
                  </a:txBody>
                  <a:tcPr marL="34317" marR="34317" marT="34317" marB="3431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Example</a:t>
                      </a:r>
                    </a:p>
                  </a:txBody>
                  <a:tcPr marL="34317" marR="34317" marT="34317" marB="3431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499847">
                <a:tc>
                  <a:txBody>
                    <a:bodyPr/>
                    <a:lstStyle/>
                    <a:p>
                      <a:pPr fontAlgn="t"/>
                      <a:r>
                        <a:rPr lang="en-US" sz="1600">
                          <a:effectLst/>
                        </a:rPr>
                        <a:t>!</a:t>
                      </a:r>
                    </a:p>
                  </a:txBody>
                  <a:tcPr marL="34317" marR="34317" marT="34317" marB="3431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rPr>
                        <a:t>This is logical negation. This inverts a true condition into false and vice versa.</a:t>
                      </a:r>
                    </a:p>
                  </a:txBody>
                  <a:tcPr marL="34317" marR="34317" marT="34317" marB="3431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rPr>
                        <a:t>[ ! false ] is true.</a:t>
                      </a:r>
                    </a:p>
                  </a:txBody>
                  <a:tcPr marL="34317" marR="34317" marT="34317" marB="3431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957334">
                <a:tc>
                  <a:txBody>
                    <a:bodyPr/>
                    <a:lstStyle/>
                    <a:p>
                      <a:pPr fontAlgn="t"/>
                      <a:r>
                        <a:rPr lang="en-US" sz="1600">
                          <a:effectLst/>
                        </a:rPr>
                        <a:t>-o</a:t>
                      </a:r>
                    </a:p>
                  </a:txBody>
                  <a:tcPr marL="34317" marR="34317" marT="34317" marB="3431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rPr>
                        <a:t>This is logical OR. If one of the operands is true then condition would be true.</a:t>
                      </a:r>
                    </a:p>
                  </a:txBody>
                  <a:tcPr marL="34317" marR="34317" marT="34317" marB="3431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rPr>
                        <a:t>[ $a -lt 20 -o $b -gt 100 ] is true.</a:t>
                      </a:r>
                    </a:p>
                  </a:txBody>
                  <a:tcPr marL="34317" marR="34317" marT="34317" marB="3431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957334">
                <a:tc>
                  <a:txBody>
                    <a:bodyPr/>
                    <a:lstStyle/>
                    <a:p>
                      <a:pPr fontAlgn="t"/>
                      <a:r>
                        <a:rPr lang="en-US" sz="1600">
                          <a:effectLst/>
                        </a:rPr>
                        <a:t>-a</a:t>
                      </a:r>
                    </a:p>
                  </a:txBody>
                  <a:tcPr marL="34317" marR="34317" marT="34317" marB="3431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rPr>
                        <a:t>This is logical AND. If both the operands are true then condition would be true otherwise it would be false.</a:t>
                      </a:r>
                    </a:p>
                  </a:txBody>
                  <a:tcPr marL="34317" marR="34317" marT="34317" marB="3431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dirty="0">
                          <a:effectLst/>
                        </a:rPr>
                        <a:t>[ $a -</a:t>
                      </a:r>
                      <a:r>
                        <a:rPr lang="en-US" sz="1600" dirty="0" err="1">
                          <a:effectLst/>
                        </a:rPr>
                        <a:t>lt</a:t>
                      </a:r>
                      <a:r>
                        <a:rPr lang="en-US" sz="1600" dirty="0">
                          <a:effectLst/>
                        </a:rPr>
                        <a:t> 20 -a $b -</a:t>
                      </a:r>
                      <a:r>
                        <a:rPr lang="en-US" sz="1600" dirty="0" err="1">
                          <a:effectLst/>
                        </a:rPr>
                        <a:t>gt</a:t>
                      </a:r>
                      <a:r>
                        <a:rPr lang="en-US" sz="1600" dirty="0">
                          <a:effectLst/>
                        </a:rPr>
                        <a:t> 100 ] is false.</a:t>
                      </a:r>
                    </a:p>
                  </a:txBody>
                  <a:tcPr marL="34317" marR="34317" marT="34317" marB="3431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0310011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String </a:t>
            </a:r>
            <a:r>
              <a:rPr lang="en-US" dirty="0" smtClean="0"/>
              <a:t>Operators</a:t>
            </a:r>
            <a:endParaRPr lang="en-US" dirty="0"/>
          </a:p>
        </p:txBody>
      </p:sp>
      <p:sp>
        <p:nvSpPr>
          <p:cNvPr id="3" name="Content Placeholder 2"/>
          <p:cNvSpPr>
            <a:spLocks noGrp="1"/>
          </p:cNvSpPr>
          <p:nvPr>
            <p:ph idx="1"/>
          </p:nvPr>
        </p:nvSpPr>
        <p:spPr>
          <a:xfrm>
            <a:off x="838200" y="1456698"/>
            <a:ext cx="10828867" cy="5434551"/>
          </a:xfrm>
        </p:spPr>
        <p:txBody>
          <a:bodyPr>
            <a:noAutofit/>
          </a:bodyPr>
          <a:lstStyle/>
          <a:p>
            <a:r>
              <a:rPr lang="en-US" sz="1800" dirty="0"/>
              <a:t>There are following string operators supported by Bourne Shell.</a:t>
            </a:r>
          </a:p>
          <a:p>
            <a:r>
              <a:rPr lang="en-US" sz="1800" dirty="0" smtClean="0"/>
              <a:t>Assume </a:t>
            </a:r>
            <a:r>
              <a:rPr lang="en-US" sz="1800" dirty="0"/>
              <a:t>variable a holds "</a:t>
            </a:r>
            <a:r>
              <a:rPr lang="en-US" sz="1800" dirty="0" err="1"/>
              <a:t>abc</a:t>
            </a:r>
            <a:r>
              <a:rPr lang="en-US" sz="1800" dirty="0"/>
              <a:t>" and variable b holds "</a:t>
            </a:r>
            <a:r>
              <a:rPr lang="en-US" sz="1800" dirty="0" err="1"/>
              <a:t>efg</a:t>
            </a:r>
            <a:r>
              <a:rPr lang="en-US" sz="1800" dirty="0"/>
              <a:t>" then</a:t>
            </a:r>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smtClean="0"/>
          </a:p>
          <a:p>
            <a:endParaRPr lang="en-US" sz="1800" dirty="0" smtClean="0"/>
          </a:p>
          <a:p>
            <a:pPr lvl="1"/>
            <a:endParaRPr lang="en-US" sz="1400" dirty="0" smtClean="0"/>
          </a:p>
          <a:p>
            <a:endParaRPr lang="en-US" sz="1800" dirty="0"/>
          </a:p>
          <a:p>
            <a:pPr lvl="1"/>
            <a:endParaRPr lang="en-US" dirty="0"/>
          </a:p>
          <a:p>
            <a:endParaRPr lang="en-US" dirty="0"/>
          </a:p>
        </p:txBody>
      </p:sp>
      <p:graphicFrame>
        <p:nvGraphicFramePr>
          <p:cNvPr id="5" name="Table 4"/>
          <p:cNvGraphicFramePr>
            <a:graphicFrameLocks noGrp="1"/>
          </p:cNvGraphicFramePr>
          <p:nvPr>
            <p:extLst/>
          </p:nvPr>
        </p:nvGraphicFramePr>
        <p:xfrm>
          <a:off x="838201" y="2248528"/>
          <a:ext cx="10828866" cy="4351338"/>
        </p:xfrm>
        <a:graphic>
          <a:graphicData uri="http://schemas.openxmlformats.org/drawingml/2006/table">
            <a:tbl>
              <a:tblPr/>
              <a:tblGrid>
                <a:gridCol w="1559787"/>
                <a:gridCol w="6829139"/>
                <a:gridCol w="2439940"/>
              </a:tblGrid>
              <a:tr h="456990">
                <a:tc>
                  <a:txBody>
                    <a:bodyPr/>
                    <a:lstStyle/>
                    <a:p>
                      <a:pPr algn="l" fontAlgn="t"/>
                      <a:r>
                        <a:rPr lang="en-US" sz="1600" dirty="0">
                          <a:effectLst/>
                        </a:rPr>
                        <a:t>Operator</a:t>
                      </a:r>
                    </a:p>
                  </a:txBody>
                  <a:tcPr marL="49673" marR="49673" marT="49673" marB="496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Description</a:t>
                      </a:r>
                    </a:p>
                  </a:txBody>
                  <a:tcPr marL="49673" marR="49673" marT="49673" marB="496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Example</a:t>
                      </a:r>
                    </a:p>
                  </a:txBody>
                  <a:tcPr marL="49673" marR="49673" marT="49673" marB="496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814634">
                <a:tc>
                  <a:txBody>
                    <a:bodyPr/>
                    <a:lstStyle/>
                    <a:p>
                      <a:pPr fontAlgn="t"/>
                      <a:r>
                        <a:rPr lang="en-US" sz="1600">
                          <a:effectLst/>
                        </a:rPr>
                        <a:t>=</a:t>
                      </a:r>
                    </a:p>
                  </a:txBody>
                  <a:tcPr marL="49673" marR="49673" marT="49673" marB="496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Checks if the value of two operands are equal or not, if yes then condition becomes true.</a:t>
                      </a:r>
                    </a:p>
                  </a:txBody>
                  <a:tcPr marL="49673" marR="49673" marT="49673" marB="496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 $a = $b ] is not true.</a:t>
                      </a:r>
                    </a:p>
                  </a:txBody>
                  <a:tcPr marL="49673" marR="49673" marT="49673" marB="496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14634">
                <a:tc>
                  <a:txBody>
                    <a:bodyPr/>
                    <a:lstStyle/>
                    <a:p>
                      <a:pPr fontAlgn="t"/>
                      <a:r>
                        <a:rPr lang="en-US" sz="1600">
                          <a:effectLst/>
                        </a:rPr>
                        <a:t>!=</a:t>
                      </a:r>
                    </a:p>
                  </a:txBody>
                  <a:tcPr marL="49673" marR="49673" marT="49673" marB="496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Checks if the value of two operands are equal or not, if values are not equal then condition becomes true.</a:t>
                      </a:r>
                    </a:p>
                  </a:txBody>
                  <a:tcPr marL="49673" marR="49673" marT="49673" marB="496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 $a != $b ] is true.</a:t>
                      </a:r>
                    </a:p>
                  </a:txBody>
                  <a:tcPr marL="49673" marR="49673" marT="49673" marB="496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14634">
                <a:tc>
                  <a:txBody>
                    <a:bodyPr/>
                    <a:lstStyle/>
                    <a:p>
                      <a:pPr fontAlgn="t"/>
                      <a:r>
                        <a:rPr lang="en-US" sz="1600">
                          <a:effectLst/>
                        </a:rPr>
                        <a:t>-z</a:t>
                      </a:r>
                    </a:p>
                  </a:txBody>
                  <a:tcPr marL="49673" marR="49673" marT="49673" marB="496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Checks if the given string operand size is zero. If it is zero length then it returns true.</a:t>
                      </a:r>
                    </a:p>
                  </a:txBody>
                  <a:tcPr marL="49673" marR="49673" marT="49673" marB="496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 -z $a ] is not true.</a:t>
                      </a:r>
                    </a:p>
                  </a:txBody>
                  <a:tcPr marL="49673" marR="49673" marT="49673" marB="496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14634">
                <a:tc>
                  <a:txBody>
                    <a:bodyPr/>
                    <a:lstStyle/>
                    <a:p>
                      <a:pPr fontAlgn="t"/>
                      <a:r>
                        <a:rPr lang="en-US" sz="1600">
                          <a:effectLst/>
                        </a:rPr>
                        <a:t>-n</a:t>
                      </a:r>
                    </a:p>
                  </a:txBody>
                  <a:tcPr marL="49673" marR="49673" marT="49673" marB="496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Checks if the given string operand size is non-zero. If it is non-zero length then it returns true.</a:t>
                      </a:r>
                    </a:p>
                  </a:txBody>
                  <a:tcPr marL="49673" marR="49673" marT="49673" marB="496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 -z $a ] is not false.</a:t>
                      </a:r>
                    </a:p>
                  </a:txBody>
                  <a:tcPr marL="49673" marR="49673" marT="49673" marB="496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35812">
                <a:tc>
                  <a:txBody>
                    <a:bodyPr/>
                    <a:lstStyle/>
                    <a:p>
                      <a:pPr fontAlgn="t"/>
                      <a:r>
                        <a:rPr lang="en-US" sz="1600">
                          <a:effectLst/>
                        </a:rPr>
                        <a:t>str</a:t>
                      </a:r>
                    </a:p>
                  </a:txBody>
                  <a:tcPr marL="49673" marR="49673" marT="49673" marB="496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Check if str is not the empty string. If it is empty then it returns false.</a:t>
                      </a:r>
                    </a:p>
                  </a:txBody>
                  <a:tcPr marL="49673" marR="49673" marT="49673" marB="496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 $a ] is not false.</a:t>
                      </a:r>
                    </a:p>
                  </a:txBody>
                  <a:tcPr marL="49673" marR="49673" marT="49673" marB="496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191431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File Test Operators</a:t>
            </a:r>
          </a:p>
        </p:txBody>
      </p:sp>
      <p:sp>
        <p:nvSpPr>
          <p:cNvPr id="3" name="Content Placeholder 2"/>
          <p:cNvSpPr>
            <a:spLocks noGrp="1"/>
          </p:cNvSpPr>
          <p:nvPr>
            <p:ph idx="1"/>
          </p:nvPr>
        </p:nvSpPr>
        <p:spPr>
          <a:xfrm>
            <a:off x="838200" y="1456698"/>
            <a:ext cx="10828867" cy="5434551"/>
          </a:xfrm>
        </p:spPr>
        <p:txBody>
          <a:bodyPr>
            <a:noAutofit/>
          </a:bodyPr>
          <a:lstStyle/>
          <a:p>
            <a:r>
              <a:rPr lang="en-US" sz="1800" dirty="0" smtClean="0"/>
              <a:t>Assume </a:t>
            </a:r>
            <a:r>
              <a:rPr lang="en-US" sz="1800" dirty="0"/>
              <a:t>a variable file holds an existing file name "test" whose size is 100 bytes and has read, write and execute permission on </a:t>
            </a:r>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smtClean="0"/>
          </a:p>
          <a:p>
            <a:endParaRPr lang="en-US" sz="1800" dirty="0" smtClean="0"/>
          </a:p>
          <a:p>
            <a:pPr lvl="1"/>
            <a:endParaRPr lang="en-US" sz="1400" dirty="0" smtClean="0"/>
          </a:p>
          <a:p>
            <a:endParaRPr lang="en-US" sz="1800" dirty="0"/>
          </a:p>
          <a:p>
            <a:pPr lvl="1"/>
            <a:endParaRPr lang="en-US" dirty="0"/>
          </a:p>
          <a:p>
            <a:endParaRPr lang="en-US" dirty="0"/>
          </a:p>
        </p:txBody>
      </p:sp>
      <p:graphicFrame>
        <p:nvGraphicFramePr>
          <p:cNvPr id="4" name="Table 3"/>
          <p:cNvGraphicFramePr>
            <a:graphicFrameLocks noGrp="1"/>
          </p:cNvGraphicFramePr>
          <p:nvPr>
            <p:extLst/>
          </p:nvPr>
        </p:nvGraphicFramePr>
        <p:xfrm>
          <a:off x="881149" y="2083992"/>
          <a:ext cx="11022676" cy="3951048"/>
        </p:xfrm>
        <a:graphic>
          <a:graphicData uri="http://schemas.openxmlformats.org/drawingml/2006/table">
            <a:tbl>
              <a:tblPr/>
              <a:tblGrid>
                <a:gridCol w="1550939"/>
                <a:gridCol w="5514493"/>
                <a:gridCol w="3957244"/>
              </a:tblGrid>
              <a:tr h="322791">
                <a:tc>
                  <a:txBody>
                    <a:bodyPr/>
                    <a:lstStyle/>
                    <a:p>
                      <a:pPr algn="l" fontAlgn="t"/>
                      <a:r>
                        <a:rPr lang="en-US" sz="1600" dirty="0">
                          <a:effectLst/>
                        </a:rPr>
                        <a:t>Operator</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dirty="0">
                          <a:effectLst/>
                        </a:rPr>
                        <a:t>Description</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Example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96535">
                <a:tc>
                  <a:txBody>
                    <a:bodyPr/>
                    <a:lstStyle/>
                    <a:p>
                      <a:pPr fontAlgn="t"/>
                      <a:r>
                        <a:rPr lang="en-US" sz="1600">
                          <a:effectLst/>
                        </a:rPr>
                        <a:t>-b file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Checks if file is a block special file if yes then condition becomes true.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 -b $file ] is false.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96535">
                <a:tc>
                  <a:txBody>
                    <a:bodyPr/>
                    <a:lstStyle/>
                    <a:p>
                      <a:pPr fontAlgn="t"/>
                      <a:r>
                        <a:rPr lang="en-US" sz="1600">
                          <a:effectLst/>
                        </a:rPr>
                        <a:t>-c file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Checks if file is a character special file if yes then condition becomes true.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 -c $file ] is false.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22791">
                <a:tc>
                  <a:txBody>
                    <a:bodyPr/>
                    <a:lstStyle/>
                    <a:p>
                      <a:pPr fontAlgn="t"/>
                      <a:r>
                        <a:rPr lang="en-US" sz="1600">
                          <a:effectLst/>
                        </a:rPr>
                        <a:t>-d file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Check if file is a directory if yes then condition becomes true.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 -d $file ] is not true.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96535">
                <a:tc>
                  <a:txBody>
                    <a:bodyPr/>
                    <a:lstStyle/>
                    <a:p>
                      <a:pPr fontAlgn="t"/>
                      <a:r>
                        <a:rPr lang="en-US" sz="1600">
                          <a:effectLst/>
                        </a:rPr>
                        <a:t>-f file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Check if file is an ordinary file as opposed to a directory or special file if yes then condition becomes true.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 -f $file ] is true.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96535">
                <a:tc>
                  <a:txBody>
                    <a:bodyPr/>
                    <a:lstStyle/>
                    <a:p>
                      <a:pPr fontAlgn="t"/>
                      <a:r>
                        <a:rPr lang="en-US" sz="1600">
                          <a:effectLst/>
                        </a:rPr>
                        <a:t>-g file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Checks if file has its set group ID (SGID) bit set if yes then condition becomes true.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 -g $file ] is false.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96535">
                <a:tc>
                  <a:txBody>
                    <a:bodyPr/>
                    <a:lstStyle/>
                    <a:p>
                      <a:pPr fontAlgn="t"/>
                      <a:r>
                        <a:rPr lang="en-US" sz="1600">
                          <a:effectLst/>
                        </a:rPr>
                        <a:t>-k file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Checks if file has its sticky bit set if yes then condition becomes true.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 -k $file ] is false.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22791">
                <a:tc>
                  <a:txBody>
                    <a:bodyPr/>
                    <a:lstStyle/>
                    <a:p>
                      <a:pPr fontAlgn="t"/>
                      <a:r>
                        <a:rPr lang="en-US" sz="1600">
                          <a:effectLst/>
                        </a:rPr>
                        <a:t>-p file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Checks if file is a named pipe if yes then condition becomes true.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 -p $file ] is false.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36233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Environment</a:t>
            </a:r>
            <a:endParaRPr lang="en-US" dirty="0"/>
          </a:p>
        </p:txBody>
      </p:sp>
      <p:sp>
        <p:nvSpPr>
          <p:cNvPr id="3" name="Content Placeholder 2"/>
          <p:cNvSpPr>
            <a:spLocks noGrp="1"/>
          </p:cNvSpPr>
          <p:nvPr>
            <p:ph idx="1"/>
          </p:nvPr>
        </p:nvSpPr>
        <p:spPr>
          <a:xfrm>
            <a:off x="838200" y="1825624"/>
            <a:ext cx="10515600" cy="4632325"/>
          </a:xfrm>
        </p:spPr>
        <p:txBody>
          <a:bodyPr>
            <a:noAutofit/>
          </a:bodyPr>
          <a:lstStyle/>
          <a:p>
            <a:pPr marL="0" indent="0">
              <a:buNone/>
            </a:pPr>
            <a:r>
              <a:rPr lang="en-US" sz="1800" dirty="0" smtClean="0"/>
              <a:t>The </a:t>
            </a:r>
            <a:r>
              <a:rPr lang="en-US" sz="1800" dirty="0"/>
              <a:t>environment is roughly defined by four </a:t>
            </a:r>
            <a:r>
              <a:rPr lang="en-US" sz="1800" dirty="0" smtClean="0"/>
              <a:t>layer in this order from </a:t>
            </a:r>
            <a:r>
              <a:rPr lang="en-US" sz="1800" dirty="0"/>
              <a:t>the top </a:t>
            </a:r>
            <a:r>
              <a:rPr lang="en-US" sz="1800" dirty="0" smtClean="0"/>
              <a:t>down:</a:t>
            </a:r>
          </a:p>
          <a:p>
            <a:pPr marL="0" indent="0">
              <a:buNone/>
            </a:pPr>
            <a:endParaRPr lang="en-US" sz="1800" dirty="0"/>
          </a:p>
          <a:p>
            <a:pPr marL="800100" lvl="1" indent="-342900">
              <a:buFont typeface="+mj-lt"/>
              <a:buAutoNum type="arabicParenR"/>
            </a:pPr>
            <a:r>
              <a:rPr lang="en-US" sz="1600" b="1" dirty="0"/>
              <a:t>Command-line </a:t>
            </a:r>
            <a:r>
              <a:rPr lang="en-US" sz="1600" b="1" dirty="0" smtClean="0"/>
              <a:t>tools </a:t>
            </a:r>
            <a:r>
              <a:rPr lang="en-US" sz="1600" dirty="0" smtClean="0"/>
              <a:t>- We </a:t>
            </a:r>
            <a:r>
              <a:rPr lang="en-US" sz="1600" dirty="0"/>
              <a:t>use them by typing their corresponding commands. </a:t>
            </a:r>
            <a:endParaRPr lang="en-US" sz="1600" dirty="0" smtClean="0"/>
          </a:p>
          <a:p>
            <a:pPr marL="800100" lvl="1" indent="-342900">
              <a:buFont typeface="+mj-lt"/>
              <a:buAutoNum type="arabicParenR"/>
            </a:pPr>
            <a:endParaRPr lang="en-US" sz="1600" dirty="0" smtClean="0"/>
          </a:p>
          <a:p>
            <a:pPr marL="800100" lvl="1" indent="-342900">
              <a:buFont typeface="+mj-lt"/>
              <a:buAutoNum type="arabicParenR"/>
            </a:pPr>
            <a:r>
              <a:rPr lang="en-US" sz="1600" b="1" dirty="0" smtClean="0"/>
              <a:t>Terminal</a:t>
            </a:r>
            <a:r>
              <a:rPr lang="en-US" sz="1600" dirty="0" smtClean="0"/>
              <a:t> - is </a:t>
            </a:r>
            <a:r>
              <a:rPr lang="en-US" sz="1600" dirty="0"/>
              <a:t>the application where we type our commands in. You do not type the dollar sign. It’s just there to serve as a prompt and let you know that you can type this </a:t>
            </a:r>
            <a:r>
              <a:rPr lang="en-US" sz="1600" dirty="0" smtClean="0"/>
              <a:t>command.</a:t>
            </a:r>
          </a:p>
          <a:p>
            <a:pPr marL="800100" lvl="1" indent="-342900">
              <a:buFont typeface="+mj-lt"/>
              <a:buAutoNum type="arabicParenR"/>
            </a:pPr>
            <a:endParaRPr lang="en-US" sz="1600" b="1" dirty="0" smtClean="0"/>
          </a:p>
          <a:p>
            <a:pPr marL="800100" lvl="1" indent="-342900">
              <a:buFont typeface="+mj-lt"/>
              <a:buAutoNum type="arabicParenR"/>
            </a:pPr>
            <a:r>
              <a:rPr lang="en-US" sz="1600" b="1" dirty="0" smtClean="0"/>
              <a:t>Shell</a:t>
            </a:r>
            <a:r>
              <a:rPr lang="en-US" sz="1600" dirty="0" smtClean="0"/>
              <a:t> –is </a:t>
            </a:r>
            <a:r>
              <a:rPr lang="en-US" sz="1600" dirty="0"/>
              <a:t>a program that interprets the </a:t>
            </a:r>
            <a:r>
              <a:rPr lang="en-US" sz="1600" dirty="0" smtClean="0"/>
              <a:t>command. Once </a:t>
            </a:r>
            <a:r>
              <a:rPr lang="en-US" sz="1600" dirty="0"/>
              <a:t>we have typed in our command and pressed &lt;Enter&gt;, the terminal sends that command to the shell</a:t>
            </a:r>
            <a:r>
              <a:rPr lang="en-US" sz="1600" dirty="0" smtClean="0"/>
              <a:t>..</a:t>
            </a:r>
          </a:p>
          <a:p>
            <a:pPr marL="800100" lvl="1" indent="-342900">
              <a:buFont typeface="+mj-lt"/>
              <a:buAutoNum type="arabicParenR"/>
            </a:pPr>
            <a:endParaRPr lang="en-US" sz="1600" b="1" dirty="0" smtClean="0"/>
          </a:p>
          <a:p>
            <a:pPr marL="800100" lvl="1" indent="-342900">
              <a:buFont typeface="+mj-lt"/>
              <a:buAutoNum type="arabicParenR"/>
            </a:pPr>
            <a:r>
              <a:rPr lang="en-US" sz="1600" b="1" dirty="0" smtClean="0"/>
              <a:t>Operating system </a:t>
            </a:r>
            <a:r>
              <a:rPr lang="en-US" sz="1600" dirty="0" smtClean="0"/>
              <a:t>- The </a:t>
            </a:r>
            <a:r>
              <a:rPr lang="en-US" sz="1600" dirty="0"/>
              <a:t>fourth layer is the operating system, which is GNU/Linux in our case. </a:t>
            </a:r>
            <a:endParaRPr lang="en-US" sz="1600" dirty="0" smtClean="0"/>
          </a:p>
          <a:p>
            <a:pPr lvl="2"/>
            <a:r>
              <a:rPr lang="en-US" sz="1400" dirty="0" smtClean="0"/>
              <a:t>GNU which </a:t>
            </a:r>
            <a:r>
              <a:rPr lang="en-US" sz="1400" dirty="0"/>
              <a:t>is a recursive acronym for </a:t>
            </a:r>
            <a:r>
              <a:rPr lang="en-US" sz="1400" dirty="0" smtClean="0"/>
              <a:t>“GNU’s </a:t>
            </a:r>
            <a:r>
              <a:rPr lang="en-US" sz="1400" dirty="0"/>
              <a:t>Not </a:t>
            </a:r>
            <a:r>
              <a:rPr lang="en-US" sz="1400" dirty="0" smtClean="0"/>
              <a:t>Unix”, </a:t>
            </a:r>
            <a:r>
              <a:rPr lang="en-US" sz="1400" dirty="0"/>
              <a:t>refers to </a:t>
            </a:r>
            <a:r>
              <a:rPr lang="en-US" sz="1400" dirty="0" smtClean="0"/>
              <a:t>free </a:t>
            </a:r>
            <a:r>
              <a:rPr lang="en-US" sz="1400" dirty="0"/>
              <a:t>operating system with totally free tools</a:t>
            </a:r>
            <a:r>
              <a:rPr lang="en-US" sz="1400" dirty="0" smtClean="0"/>
              <a:t>. “</a:t>
            </a:r>
            <a:r>
              <a:rPr lang="en-US" sz="1400" dirty="0"/>
              <a:t>GNU” is pronounced </a:t>
            </a:r>
            <a:r>
              <a:rPr lang="en-US" sz="1400" dirty="0" smtClean="0"/>
              <a:t>“</a:t>
            </a:r>
            <a:r>
              <a:rPr lang="en-US" sz="1400" dirty="0" err="1" smtClean="0"/>
              <a:t>g'noo</a:t>
            </a:r>
            <a:r>
              <a:rPr lang="en-US" sz="1400" dirty="0" smtClean="0"/>
              <a:t>”, </a:t>
            </a:r>
            <a:r>
              <a:rPr lang="en-US" sz="1400" dirty="0"/>
              <a:t>as one syllable, like saying “grew” but replacing the r with n</a:t>
            </a:r>
            <a:r>
              <a:rPr lang="en-US" sz="1400" dirty="0" smtClean="0"/>
              <a:t>.</a:t>
            </a:r>
          </a:p>
          <a:p>
            <a:pPr lvl="2"/>
            <a:r>
              <a:rPr lang="en-US" sz="1400" dirty="0"/>
              <a:t>The </a:t>
            </a:r>
            <a:r>
              <a:rPr lang="en-US" sz="1400" dirty="0" smtClean="0"/>
              <a:t>heart of any Unix-like is kernel which allocates </a:t>
            </a:r>
            <a:r>
              <a:rPr lang="en-US" sz="1400" dirty="0"/>
              <a:t>machine </a:t>
            </a:r>
            <a:r>
              <a:rPr lang="en-US" sz="1400" dirty="0" smtClean="0"/>
              <a:t>resources and talks </a:t>
            </a:r>
            <a:r>
              <a:rPr lang="en-US" sz="1400" dirty="0"/>
              <a:t>to the </a:t>
            </a:r>
            <a:r>
              <a:rPr lang="en-US" sz="1400" dirty="0" smtClean="0"/>
              <a:t>hardwar</a:t>
            </a:r>
            <a:r>
              <a:rPr lang="en-US" sz="1400" dirty="0"/>
              <a:t>e</a:t>
            </a:r>
            <a:endParaRPr lang="en-US" sz="1400" dirty="0" smtClean="0"/>
          </a:p>
          <a:p>
            <a:pPr lvl="2"/>
            <a:r>
              <a:rPr lang="en-US" sz="1400" dirty="0" smtClean="0"/>
              <a:t>GNU </a:t>
            </a:r>
            <a:r>
              <a:rPr lang="en-US" sz="1400" dirty="0"/>
              <a:t>is typically used with a kernel called </a:t>
            </a:r>
            <a:r>
              <a:rPr lang="en-US" sz="1400" dirty="0" smtClean="0"/>
              <a:t>Linux (which is a free clone of Unix kernel).</a:t>
            </a:r>
            <a:endParaRPr lang="en-US" sz="1400" dirty="0"/>
          </a:p>
          <a:p>
            <a:pPr lvl="2"/>
            <a:endParaRPr lang="en-US" sz="1400" dirty="0"/>
          </a:p>
          <a:p>
            <a:endParaRPr lang="en-US" sz="1400" dirty="0"/>
          </a:p>
        </p:txBody>
      </p:sp>
    </p:spTree>
    <p:extLst>
      <p:ext uri="{BB962C8B-B14F-4D97-AF65-F5344CB8AC3E}">
        <p14:creationId xmlns:p14="http://schemas.microsoft.com/office/powerpoint/2010/main" val="319421195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File Test Operators</a:t>
            </a:r>
          </a:p>
        </p:txBody>
      </p:sp>
      <p:sp>
        <p:nvSpPr>
          <p:cNvPr id="3" name="Content Placeholder 2"/>
          <p:cNvSpPr>
            <a:spLocks noGrp="1"/>
          </p:cNvSpPr>
          <p:nvPr>
            <p:ph idx="1"/>
          </p:nvPr>
        </p:nvSpPr>
        <p:spPr>
          <a:xfrm>
            <a:off x="838200" y="1456698"/>
            <a:ext cx="10828867" cy="5434551"/>
          </a:xfrm>
        </p:spPr>
        <p:txBody>
          <a:bodyPr>
            <a:noAutofit/>
          </a:bodyPr>
          <a:lstStyle/>
          <a:p>
            <a:r>
              <a:rPr lang="en-US" sz="1800" dirty="0" smtClean="0"/>
              <a:t>Assume </a:t>
            </a:r>
            <a:r>
              <a:rPr lang="en-US" sz="1800" dirty="0"/>
              <a:t>a variable file holds an existing file name "test" whose size is 100 bytes and has read, write and execute permission on </a:t>
            </a:r>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smtClean="0"/>
          </a:p>
          <a:p>
            <a:endParaRPr lang="en-US" sz="1800" dirty="0" smtClean="0"/>
          </a:p>
          <a:p>
            <a:pPr lvl="1"/>
            <a:endParaRPr lang="en-US" sz="1400" dirty="0" smtClean="0"/>
          </a:p>
          <a:p>
            <a:endParaRPr lang="en-US" sz="1800" dirty="0"/>
          </a:p>
          <a:p>
            <a:pPr lvl="1"/>
            <a:endParaRPr lang="en-US" dirty="0"/>
          </a:p>
          <a:p>
            <a:endParaRPr lang="en-US" dirty="0"/>
          </a:p>
        </p:txBody>
      </p:sp>
      <p:graphicFrame>
        <p:nvGraphicFramePr>
          <p:cNvPr id="4" name="Table 3"/>
          <p:cNvGraphicFramePr>
            <a:graphicFrameLocks noGrp="1"/>
          </p:cNvGraphicFramePr>
          <p:nvPr>
            <p:extLst/>
          </p:nvPr>
        </p:nvGraphicFramePr>
        <p:xfrm>
          <a:off x="838200" y="2083989"/>
          <a:ext cx="11065625" cy="4050803"/>
        </p:xfrm>
        <a:graphic>
          <a:graphicData uri="http://schemas.openxmlformats.org/drawingml/2006/table">
            <a:tbl>
              <a:tblPr/>
              <a:tblGrid>
                <a:gridCol w="1593888"/>
                <a:gridCol w="5514493"/>
                <a:gridCol w="3957244"/>
              </a:tblGrid>
              <a:tr h="384175">
                <a:tc>
                  <a:txBody>
                    <a:bodyPr/>
                    <a:lstStyle/>
                    <a:p>
                      <a:pPr algn="l" fontAlgn="t"/>
                      <a:r>
                        <a:rPr lang="en-US" sz="1600" dirty="0">
                          <a:effectLst/>
                        </a:rPr>
                        <a:t>Operator</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dirty="0">
                          <a:effectLst/>
                        </a:rPr>
                        <a:t>Description</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Example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709976">
                <a:tc>
                  <a:txBody>
                    <a:bodyPr/>
                    <a:lstStyle/>
                    <a:p>
                      <a:pPr fontAlgn="t"/>
                      <a:r>
                        <a:rPr lang="en-US" sz="1600" dirty="0">
                          <a:effectLst/>
                        </a:rPr>
                        <a:t>-t file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Checks if file descriptor is open and associated with a terminal if yes then condition becomes true.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 -t $file ] is false.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09976">
                <a:tc>
                  <a:txBody>
                    <a:bodyPr/>
                    <a:lstStyle/>
                    <a:p>
                      <a:pPr fontAlgn="t"/>
                      <a:r>
                        <a:rPr lang="en-US" sz="1600">
                          <a:effectLst/>
                        </a:rPr>
                        <a:t>-u file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Checks if file has its set user id (SUID) bit set if yes then condition becomes true.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 -u $file ] is false.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84175">
                <a:tc>
                  <a:txBody>
                    <a:bodyPr/>
                    <a:lstStyle/>
                    <a:p>
                      <a:pPr fontAlgn="t"/>
                      <a:r>
                        <a:rPr lang="en-US" sz="1600">
                          <a:effectLst/>
                        </a:rPr>
                        <a:t>-r file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Checks if file is readable if yes then condition becomes true.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 -r $file ] is true.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84175">
                <a:tc>
                  <a:txBody>
                    <a:bodyPr/>
                    <a:lstStyle/>
                    <a:p>
                      <a:pPr fontAlgn="t"/>
                      <a:r>
                        <a:rPr lang="en-US" sz="1600">
                          <a:effectLst/>
                        </a:rPr>
                        <a:t>-w file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Check if file is writable if yes then condition becomes true.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 -w $file ] is true.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84175">
                <a:tc>
                  <a:txBody>
                    <a:bodyPr/>
                    <a:lstStyle/>
                    <a:p>
                      <a:pPr fontAlgn="t"/>
                      <a:r>
                        <a:rPr lang="en-US" sz="1600">
                          <a:effectLst/>
                        </a:rPr>
                        <a:t>-x file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Check if file is execute if yes then condition becomes true.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 -x $file ] is true.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09976">
                <a:tc>
                  <a:txBody>
                    <a:bodyPr/>
                    <a:lstStyle/>
                    <a:p>
                      <a:pPr fontAlgn="t"/>
                      <a:r>
                        <a:rPr lang="en-US" sz="1600">
                          <a:effectLst/>
                        </a:rPr>
                        <a:t>-s file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Check if file has size greater than 0 if yes then condition becomes true.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 -s $file ] is true.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84175">
                <a:tc>
                  <a:txBody>
                    <a:bodyPr/>
                    <a:lstStyle/>
                    <a:p>
                      <a:pPr fontAlgn="t"/>
                      <a:r>
                        <a:rPr lang="en-US" sz="1600">
                          <a:effectLst/>
                        </a:rPr>
                        <a:t>-e file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Check if file exists. Is true even if file is a directory but exists.</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 -e $file ] is true.</a:t>
                      </a:r>
                    </a:p>
                  </a:txBody>
                  <a:tcPr marL="21844" marR="21844" marT="21844" marB="218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0292466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Shell Script</a:t>
            </a:r>
            <a:endParaRPr lang="en-US" dirty="0"/>
          </a:p>
        </p:txBody>
      </p:sp>
      <p:sp>
        <p:nvSpPr>
          <p:cNvPr id="3" name="Content Placeholder 2"/>
          <p:cNvSpPr>
            <a:spLocks noGrp="1"/>
          </p:cNvSpPr>
          <p:nvPr>
            <p:ph idx="1"/>
          </p:nvPr>
        </p:nvSpPr>
        <p:spPr>
          <a:xfrm>
            <a:off x="838199" y="1825625"/>
            <a:ext cx="10828867" cy="4710642"/>
          </a:xfrm>
        </p:spPr>
        <p:txBody>
          <a:bodyPr>
            <a:noAutofit/>
          </a:bodyPr>
          <a:lstStyle/>
          <a:p>
            <a:r>
              <a:rPr lang="en-US" sz="1800" dirty="0"/>
              <a:t>Creating Reusable Command-Line </a:t>
            </a:r>
            <a:r>
              <a:rPr lang="en-US" sz="1800" dirty="0" smtClean="0"/>
              <a:t>Tools</a:t>
            </a:r>
          </a:p>
          <a:p>
            <a:r>
              <a:rPr lang="en-US" sz="1800" dirty="0" smtClean="0"/>
              <a:t>building </a:t>
            </a:r>
            <a:r>
              <a:rPr lang="en-US" sz="1800" dirty="0"/>
              <a:t>block that can be part </a:t>
            </a:r>
            <a:r>
              <a:rPr lang="en-US" sz="1800" dirty="0" smtClean="0"/>
              <a:t>of something bigger</a:t>
            </a:r>
          </a:p>
          <a:p>
            <a:r>
              <a:rPr lang="en-US" sz="1800" dirty="0"/>
              <a:t>turn a one-liner into a </a:t>
            </a:r>
            <a:r>
              <a:rPr lang="en-US" sz="1800" dirty="0" smtClean="0"/>
              <a:t>reusable command-line tool</a:t>
            </a:r>
          </a:p>
          <a:p>
            <a:pPr lvl="1"/>
            <a:endParaRPr lang="en-US" sz="1400" dirty="0" smtClean="0"/>
          </a:p>
          <a:p>
            <a:pPr lvl="1"/>
            <a:r>
              <a:rPr lang="en-US" sz="1800" dirty="0" smtClean="0"/>
              <a:t>EXAMPLE finding top 10 common words in a file</a:t>
            </a:r>
            <a:endParaRPr lang="en-US" sz="1400" dirty="0" smtClean="0"/>
          </a:p>
          <a:p>
            <a:pPr lvl="1"/>
            <a:r>
              <a:rPr lang="en-US" sz="2000" b="1" dirty="0"/>
              <a:t>c</a:t>
            </a:r>
            <a:r>
              <a:rPr lang="en-US" sz="2000" b="1" dirty="0" smtClean="0"/>
              <a:t>at </a:t>
            </a:r>
            <a:r>
              <a:rPr lang="en-US" sz="2000" b="1" dirty="0" err="1" smtClean="0"/>
              <a:t>textfile</a:t>
            </a:r>
            <a:r>
              <a:rPr lang="en-US" sz="2000" b="1" dirty="0" smtClean="0"/>
              <a:t> | </a:t>
            </a:r>
            <a:r>
              <a:rPr lang="en-US" sz="2000" b="1" dirty="0" err="1" smtClean="0"/>
              <a:t>tr</a:t>
            </a:r>
            <a:r>
              <a:rPr lang="en-US" sz="2000" b="1" dirty="0" smtClean="0"/>
              <a:t> </a:t>
            </a:r>
            <a:r>
              <a:rPr lang="en-US" sz="2000" b="1" dirty="0"/>
              <a:t>'[:upper:]' '[:lower:]' </a:t>
            </a:r>
            <a:r>
              <a:rPr lang="en-US" sz="2000" b="1" dirty="0" smtClean="0"/>
              <a:t>| grep </a:t>
            </a:r>
            <a:r>
              <a:rPr lang="en-US" sz="2000" b="1" dirty="0"/>
              <a:t>-</a:t>
            </a:r>
            <a:r>
              <a:rPr lang="en-US" sz="2000" b="1" dirty="0" err="1"/>
              <a:t>oE</a:t>
            </a:r>
            <a:r>
              <a:rPr lang="en-US" sz="2000" b="1" dirty="0"/>
              <a:t> '\w+' </a:t>
            </a:r>
            <a:r>
              <a:rPr lang="en-US" sz="2000" b="1" dirty="0" smtClean="0"/>
              <a:t>| sort | </a:t>
            </a:r>
            <a:r>
              <a:rPr lang="en-US" sz="2000" b="1" dirty="0" err="1" smtClean="0"/>
              <a:t>uniq</a:t>
            </a:r>
            <a:r>
              <a:rPr lang="en-US" sz="2000" b="1" dirty="0" smtClean="0"/>
              <a:t> </a:t>
            </a:r>
            <a:r>
              <a:rPr lang="en-US" sz="2000" b="1" dirty="0"/>
              <a:t>-c </a:t>
            </a:r>
            <a:r>
              <a:rPr lang="en-US" sz="2000" b="1" dirty="0" smtClean="0"/>
              <a:t>| sort </a:t>
            </a:r>
            <a:r>
              <a:rPr lang="en-US" sz="2000" b="1" dirty="0"/>
              <a:t>-</a:t>
            </a:r>
            <a:r>
              <a:rPr lang="en-US" sz="2000" b="1" dirty="0" err="1"/>
              <a:t>nr</a:t>
            </a:r>
            <a:r>
              <a:rPr lang="en-US" sz="2000" b="1" dirty="0"/>
              <a:t> </a:t>
            </a:r>
            <a:r>
              <a:rPr lang="en-US" sz="2000" b="1" dirty="0" smtClean="0"/>
              <a:t>| head 10</a:t>
            </a:r>
            <a:endParaRPr lang="en-US" sz="2000" b="1" dirty="0"/>
          </a:p>
          <a:p>
            <a:pPr lvl="1"/>
            <a:endParaRPr lang="en-US" sz="1400" dirty="0" smtClean="0"/>
          </a:p>
          <a:p>
            <a:pPr lvl="1"/>
            <a:r>
              <a:rPr lang="en-US" sz="1600" dirty="0" smtClean="0"/>
              <a:t>Convert </a:t>
            </a:r>
            <a:r>
              <a:rPr lang="en-US" sz="1600" dirty="0"/>
              <a:t>the entire text to lowercase using </a:t>
            </a:r>
            <a:r>
              <a:rPr lang="en-US" sz="1600" dirty="0" smtClean="0"/>
              <a:t>tr.</a:t>
            </a:r>
            <a:endParaRPr lang="en-US" sz="1600" dirty="0"/>
          </a:p>
          <a:p>
            <a:pPr lvl="1"/>
            <a:r>
              <a:rPr lang="en-US" sz="1600" dirty="0" smtClean="0"/>
              <a:t>Extract </a:t>
            </a:r>
            <a:r>
              <a:rPr lang="en-US" sz="1600" dirty="0"/>
              <a:t>all the words using grep </a:t>
            </a:r>
            <a:r>
              <a:rPr lang="en-US" sz="1600" dirty="0" smtClean="0"/>
              <a:t>and put </a:t>
            </a:r>
            <a:r>
              <a:rPr lang="en-US" sz="1600" dirty="0"/>
              <a:t>each word on </a:t>
            </a:r>
            <a:r>
              <a:rPr lang="en-US" sz="1600" dirty="0" smtClean="0"/>
              <a:t>a separate </a:t>
            </a:r>
            <a:r>
              <a:rPr lang="en-US" sz="1600" dirty="0"/>
              <a:t>line.</a:t>
            </a:r>
          </a:p>
          <a:p>
            <a:pPr lvl="1"/>
            <a:r>
              <a:rPr lang="en-US" sz="1600" dirty="0"/>
              <a:t>Sorting these words in alphabetical order using </a:t>
            </a:r>
            <a:r>
              <a:rPr lang="en-US" sz="1600" dirty="0" smtClean="0"/>
              <a:t>sort.</a:t>
            </a:r>
            <a:endParaRPr lang="en-US" sz="1600" dirty="0"/>
          </a:p>
          <a:p>
            <a:pPr lvl="1"/>
            <a:r>
              <a:rPr lang="en-US" sz="1600" dirty="0"/>
              <a:t>Removing all the duplicates and </a:t>
            </a:r>
            <a:r>
              <a:rPr lang="en-US" sz="1600" dirty="0" smtClean="0"/>
              <a:t>count </a:t>
            </a:r>
            <a:r>
              <a:rPr lang="en-US" sz="1600" dirty="0"/>
              <a:t>how often each word appears in the </a:t>
            </a:r>
            <a:r>
              <a:rPr lang="en-US" sz="1600" dirty="0" smtClean="0"/>
              <a:t>list using </a:t>
            </a:r>
            <a:r>
              <a:rPr lang="en-US" sz="1600" dirty="0" err="1" smtClean="0"/>
              <a:t>uniq</a:t>
            </a:r>
            <a:r>
              <a:rPr lang="en-US" sz="1600" dirty="0" smtClean="0"/>
              <a:t>.</a:t>
            </a:r>
            <a:endParaRPr lang="en-US" sz="1600" dirty="0"/>
          </a:p>
          <a:p>
            <a:pPr lvl="1"/>
            <a:r>
              <a:rPr lang="en-US" sz="1600" dirty="0"/>
              <a:t>Sorting this list of unique words by their count in descending order using sort.</a:t>
            </a:r>
          </a:p>
          <a:p>
            <a:pPr lvl="1"/>
            <a:r>
              <a:rPr lang="en-US" sz="1600" dirty="0"/>
              <a:t>Keeping only the top 10 lines (i.e., words) using head.</a:t>
            </a:r>
          </a:p>
          <a:p>
            <a:pPr lvl="1"/>
            <a:endParaRPr lang="en-US" sz="1600" dirty="0" smtClean="0"/>
          </a:p>
          <a:p>
            <a:r>
              <a:rPr lang="de-DE" sz="1800" dirty="0" smtClean="0"/>
              <a:t> ( </a:t>
            </a:r>
            <a:r>
              <a:rPr lang="de-DE" sz="1800" dirty="0" err="1" smtClean="0"/>
              <a:t>get</a:t>
            </a:r>
            <a:r>
              <a:rPr lang="de-DE" sz="1800" dirty="0" smtClean="0"/>
              <a:t> </a:t>
            </a:r>
            <a:r>
              <a:rPr lang="de-DE" sz="1800" dirty="0" err="1" smtClean="0"/>
              <a:t>text</a:t>
            </a:r>
            <a:r>
              <a:rPr lang="de-DE" sz="1800" dirty="0" smtClean="0"/>
              <a:t> </a:t>
            </a:r>
            <a:r>
              <a:rPr lang="de-DE" sz="1800" dirty="0" err="1" smtClean="0"/>
              <a:t>file</a:t>
            </a:r>
            <a:r>
              <a:rPr lang="de-DE" sz="1800" dirty="0" smtClean="0"/>
              <a:t> </a:t>
            </a:r>
            <a:r>
              <a:rPr lang="de-DE" sz="1800" dirty="0" err="1" smtClean="0"/>
              <a:t>with</a:t>
            </a:r>
            <a:r>
              <a:rPr lang="de-DE" sz="1800" dirty="0" smtClean="0"/>
              <a:t>: </a:t>
            </a:r>
            <a:r>
              <a:rPr lang="de-DE" sz="1800" dirty="0" err="1" smtClean="0"/>
              <a:t>curl</a:t>
            </a:r>
            <a:r>
              <a:rPr lang="de-DE" sz="1800" dirty="0" smtClean="0"/>
              <a:t> </a:t>
            </a:r>
            <a:r>
              <a:rPr lang="de-DE" sz="1800" dirty="0"/>
              <a:t>-s http://www.gutenberg.org/cache/epub/76/pg76.txt &gt; </a:t>
            </a:r>
            <a:r>
              <a:rPr lang="de-DE" sz="1800" dirty="0" smtClean="0"/>
              <a:t>Finn.txt)</a:t>
            </a:r>
            <a:endParaRPr lang="en-US" sz="1800" dirty="0" smtClean="0"/>
          </a:p>
          <a:p>
            <a:pPr lvl="1"/>
            <a:endParaRPr lang="en-US" sz="1400" dirty="0" smtClean="0"/>
          </a:p>
          <a:p>
            <a:endParaRPr lang="en-US" sz="1800" dirty="0"/>
          </a:p>
          <a:p>
            <a:pPr lvl="1"/>
            <a:endParaRPr lang="en-US" dirty="0"/>
          </a:p>
          <a:p>
            <a:endParaRPr lang="en-US" dirty="0"/>
          </a:p>
        </p:txBody>
      </p:sp>
    </p:spTree>
    <p:extLst>
      <p:ext uri="{BB962C8B-B14F-4D97-AF65-F5344CB8AC3E}">
        <p14:creationId xmlns:p14="http://schemas.microsoft.com/office/powerpoint/2010/main" val="8403951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Shell </a:t>
            </a:r>
            <a:r>
              <a:rPr lang="en-US" dirty="0" smtClean="0"/>
              <a:t>Script</a:t>
            </a:r>
            <a:endParaRPr lang="en-US" dirty="0"/>
          </a:p>
        </p:txBody>
      </p:sp>
      <p:sp>
        <p:nvSpPr>
          <p:cNvPr id="3" name="Content Placeholder 2"/>
          <p:cNvSpPr>
            <a:spLocks noGrp="1"/>
          </p:cNvSpPr>
          <p:nvPr>
            <p:ph idx="1"/>
          </p:nvPr>
        </p:nvSpPr>
        <p:spPr>
          <a:xfrm>
            <a:off x="838199" y="1825625"/>
            <a:ext cx="10828867" cy="4710642"/>
          </a:xfrm>
        </p:spPr>
        <p:txBody>
          <a:bodyPr>
            <a:noAutofit/>
          </a:bodyPr>
          <a:lstStyle/>
          <a:p>
            <a:r>
              <a:rPr lang="en-US" sz="1800" dirty="0"/>
              <a:t>To turn this one-liner into a reusable command-line tool, </a:t>
            </a:r>
            <a:r>
              <a:rPr lang="en-US" sz="1800" dirty="0" smtClean="0"/>
              <a:t>we’ll pass through the </a:t>
            </a:r>
            <a:r>
              <a:rPr lang="en-US" sz="1800" dirty="0"/>
              <a:t>following six steps:</a:t>
            </a:r>
          </a:p>
          <a:p>
            <a:pPr marL="457200" lvl="1" indent="0">
              <a:buNone/>
            </a:pPr>
            <a:endParaRPr lang="en-US" sz="1800" dirty="0" smtClean="0"/>
          </a:p>
          <a:p>
            <a:pPr marL="457200" lvl="1" indent="0">
              <a:buNone/>
            </a:pPr>
            <a:r>
              <a:rPr lang="en-US" sz="1800" dirty="0" smtClean="0"/>
              <a:t>1</a:t>
            </a:r>
            <a:r>
              <a:rPr lang="en-US" sz="1800" dirty="0"/>
              <a:t>. Copy and paste the one-liner into a file.</a:t>
            </a:r>
          </a:p>
          <a:p>
            <a:pPr marL="457200" lvl="1" indent="0">
              <a:buNone/>
            </a:pPr>
            <a:endParaRPr lang="en-US" sz="1800" dirty="0" smtClean="0"/>
          </a:p>
          <a:p>
            <a:pPr marL="457200" lvl="1" indent="0">
              <a:buNone/>
            </a:pPr>
            <a:r>
              <a:rPr lang="en-US" sz="1800" dirty="0" smtClean="0"/>
              <a:t>2</a:t>
            </a:r>
            <a:r>
              <a:rPr lang="en-US" sz="1800" dirty="0"/>
              <a:t>. Add execute permissions.</a:t>
            </a:r>
          </a:p>
          <a:p>
            <a:pPr marL="457200" lvl="1" indent="0">
              <a:buNone/>
            </a:pPr>
            <a:endParaRPr lang="en-US" sz="1800" dirty="0" smtClean="0"/>
          </a:p>
          <a:p>
            <a:pPr marL="457200" lvl="1" indent="0">
              <a:buNone/>
            </a:pPr>
            <a:r>
              <a:rPr lang="en-US" sz="1800" dirty="0" smtClean="0"/>
              <a:t>3</a:t>
            </a:r>
            <a:r>
              <a:rPr lang="en-US" sz="1800" dirty="0"/>
              <a:t>. Define a so-called shebang.</a:t>
            </a:r>
          </a:p>
          <a:p>
            <a:pPr marL="457200" lvl="1" indent="0">
              <a:buNone/>
            </a:pPr>
            <a:endParaRPr lang="en-US" sz="1800" dirty="0" smtClean="0"/>
          </a:p>
          <a:p>
            <a:pPr marL="457200" lvl="1" indent="0">
              <a:buNone/>
            </a:pPr>
            <a:r>
              <a:rPr lang="en-US" sz="1800" dirty="0" smtClean="0"/>
              <a:t>4</a:t>
            </a:r>
            <a:r>
              <a:rPr lang="en-US" sz="1800" dirty="0"/>
              <a:t>. Remove the fixed input part.</a:t>
            </a:r>
          </a:p>
          <a:p>
            <a:pPr marL="457200" lvl="1" indent="0">
              <a:buNone/>
            </a:pPr>
            <a:endParaRPr lang="en-US" sz="1800" dirty="0" smtClean="0"/>
          </a:p>
          <a:p>
            <a:pPr marL="457200" lvl="1" indent="0">
              <a:buNone/>
            </a:pPr>
            <a:r>
              <a:rPr lang="en-US" sz="1800" dirty="0" smtClean="0"/>
              <a:t>5</a:t>
            </a:r>
            <a:r>
              <a:rPr lang="en-US" sz="1800" dirty="0"/>
              <a:t>. Add a parameter.</a:t>
            </a:r>
          </a:p>
          <a:p>
            <a:pPr marL="457200" lvl="1" indent="0">
              <a:buNone/>
            </a:pPr>
            <a:endParaRPr lang="en-US" sz="1800" dirty="0" smtClean="0"/>
          </a:p>
          <a:p>
            <a:pPr marL="457200" lvl="1" indent="0">
              <a:buNone/>
            </a:pPr>
            <a:r>
              <a:rPr lang="en-US" sz="1800" dirty="0" smtClean="0"/>
              <a:t>6</a:t>
            </a:r>
            <a:r>
              <a:rPr lang="en-US" sz="1800" dirty="0"/>
              <a:t>. Optionally extend your PATH.</a:t>
            </a:r>
          </a:p>
          <a:p>
            <a:pPr lvl="1"/>
            <a:endParaRPr lang="en-US" sz="1400" dirty="0" smtClean="0"/>
          </a:p>
          <a:p>
            <a:endParaRPr lang="en-US" sz="1800" dirty="0"/>
          </a:p>
          <a:p>
            <a:pPr lvl="1"/>
            <a:endParaRPr lang="en-US" dirty="0"/>
          </a:p>
          <a:p>
            <a:endParaRPr lang="en-US" dirty="0"/>
          </a:p>
        </p:txBody>
      </p:sp>
    </p:spTree>
    <p:extLst>
      <p:ext uri="{BB962C8B-B14F-4D97-AF65-F5344CB8AC3E}">
        <p14:creationId xmlns:p14="http://schemas.microsoft.com/office/powerpoint/2010/main" val="293006360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Shell </a:t>
            </a:r>
            <a:r>
              <a:rPr lang="en-US" dirty="0" smtClean="0"/>
              <a:t>Script</a:t>
            </a:r>
            <a:endParaRPr lang="en-US" dirty="0"/>
          </a:p>
        </p:txBody>
      </p:sp>
      <p:sp>
        <p:nvSpPr>
          <p:cNvPr id="3" name="Content Placeholder 2"/>
          <p:cNvSpPr>
            <a:spLocks noGrp="1"/>
          </p:cNvSpPr>
          <p:nvPr>
            <p:ph idx="1"/>
          </p:nvPr>
        </p:nvSpPr>
        <p:spPr>
          <a:xfrm>
            <a:off x="838199" y="1825625"/>
            <a:ext cx="10828867" cy="4710642"/>
          </a:xfrm>
        </p:spPr>
        <p:txBody>
          <a:bodyPr>
            <a:noAutofit/>
          </a:bodyPr>
          <a:lstStyle/>
          <a:p>
            <a:r>
              <a:rPr lang="en-US" sz="1800" dirty="0"/>
              <a:t>Step 1: Copy and Paste</a:t>
            </a:r>
          </a:p>
          <a:p>
            <a:pPr lvl="1"/>
            <a:r>
              <a:rPr lang="en-US" sz="1400" dirty="0" smtClean="0"/>
              <a:t>Create top-words-1.sh with the command inside</a:t>
            </a:r>
          </a:p>
          <a:p>
            <a:pPr lvl="1"/>
            <a:r>
              <a:rPr lang="en-US" sz="1400" dirty="0" smtClean="0"/>
              <a:t>using </a:t>
            </a:r>
            <a:r>
              <a:rPr lang="en-US" sz="1400" dirty="0"/>
              <a:t>the file extension .</a:t>
            </a:r>
            <a:r>
              <a:rPr lang="en-US" sz="1400" dirty="0" err="1"/>
              <a:t>sh</a:t>
            </a:r>
            <a:r>
              <a:rPr lang="en-US" sz="1400" dirty="0"/>
              <a:t> to make clear that we’re creating a shell script. </a:t>
            </a:r>
            <a:r>
              <a:rPr lang="en-US" sz="1400" dirty="0" smtClean="0"/>
              <a:t>However command-line </a:t>
            </a:r>
            <a:r>
              <a:rPr lang="en-US" sz="1400" dirty="0"/>
              <a:t>tools do not need to have an extension</a:t>
            </a:r>
            <a:r>
              <a:rPr lang="en-US" sz="1400" dirty="0" smtClean="0"/>
              <a:t>.</a:t>
            </a:r>
          </a:p>
          <a:p>
            <a:pPr lvl="1"/>
            <a:r>
              <a:rPr lang="en-US" sz="1400" dirty="0" smtClean="0"/>
              <a:t>Execute top-words-1.sh to test the output</a:t>
            </a:r>
          </a:p>
          <a:p>
            <a:pPr lvl="1"/>
            <a:r>
              <a:rPr lang="en-US" sz="1400" dirty="0"/>
              <a:t>bash ~/</a:t>
            </a:r>
            <a:r>
              <a:rPr lang="en-US" sz="1400" dirty="0" smtClean="0"/>
              <a:t>book/ch04/top-words-1.sh</a:t>
            </a:r>
          </a:p>
          <a:p>
            <a:r>
              <a:rPr lang="en-US" sz="1800" dirty="0"/>
              <a:t>Step 2: Add Permission to Execute</a:t>
            </a:r>
          </a:p>
          <a:p>
            <a:pPr lvl="1"/>
            <a:r>
              <a:rPr lang="en-US" sz="1400" dirty="0" err="1"/>
              <a:t>chmod</a:t>
            </a:r>
            <a:r>
              <a:rPr lang="en-US" sz="1400" dirty="0"/>
              <a:t> </a:t>
            </a:r>
            <a:r>
              <a:rPr lang="en-US" sz="1400" dirty="0" err="1"/>
              <a:t>u+x</a:t>
            </a:r>
            <a:r>
              <a:rPr lang="en-US" sz="1400" dirty="0"/>
              <a:t> </a:t>
            </a:r>
            <a:r>
              <a:rPr lang="en-US" sz="1400" dirty="0" smtClean="0"/>
              <a:t>top-words-2.sh</a:t>
            </a:r>
          </a:p>
          <a:p>
            <a:pPr lvl="1"/>
            <a:r>
              <a:rPr lang="en-US" sz="1400" dirty="0" smtClean="0"/>
              <a:t>Execute : top-words-2.sh</a:t>
            </a:r>
          </a:p>
          <a:p>
            <a:r>
              <a:rPr lang="en-US" sz="1800" dirty="0"/>
              <a:t>Step 3: Define Shebang</a:t>
            </a:r>
          </a:p>
          <a:p>
            <a:pPr lvl="1"/>
            <a:r>
              <a:rPr lang="en-US" sz="1400" dirty="0"/>
              <a:t>The shebang is a special line in the script that instructs the </a:t>
            </a:r>
            <a:r>
              <a:rPr lang="en-US" sz="1400" dirty="0" smtClean="0"/>
              <a:t>system which </a:t>
            </a:r>
            <a:r>
              <a:rPr lang="en-US" sz="1400" dirty="0"/>
              <a:t>executable should be used to interpret the commands</a:t>
            </a:r>
          </a:p>
          <a:p>
            <a:pPr lvl="1"/>
            <a:r>
              <a:rPr lang="en-US" sz="1400" dirty="0"/>
              <a:t>The name shebang comes from the first two characters in the line: a hash (she) </a:t>
            </a:r>
            <a:r>
              <a:rPr lang="en-US" sz="1400" dirty="0" smtClean="0"/>
              <a:t>and an </a:t>
            </a:r>
            <a:r>
              <a:rPr lang="en-US" sz="1400" dirty="0"/>
              <a:t>exclamation mark (bang). </a:t>
            </a:r>
            <a:endParaRPr lang="en-US" sz="1400" dirty="0" smtClean="0"/>
          </a:p>
          <a:p>
            <a:pPr lvl="1"/>
            <a:r>
              <a:rPr lang="en-US" sz="1400" dirty="0" smtClean="0"/>
              <a:t>In our case, we want to use bash to interpret our commands </a:t>
            </a:r>
            <a:r>
              <a:rPr lang="en-US" sz="1400" dirty="0"/>
              <a:t>: #!/</a:t>
            </a:r>
            <a:r>
              <a:rPr lang="en-US" sz="1400" dirty="0" err="1"/>
              <a:t>usr</a:t>
            </a:r>
            <a:r>
              <a:rPr lang="en-US" sz="1400" dirty="0"/>
              <a:t>/bin/</a:t>
            </a:r>
            <a:r>
              <a:rPr lang="en-US" sz="1400" dirty="0" err="1"/>
              <a:t>env</a:t>
            </a:r>
            <a:r>
              <a:rPr lang="en-US" sz="1400" dirty="0"/>
              <a:t> bash</a:t>
            </a:r>
          </a:p>
          <a:p>
            <a:r>
              <a:rPr lang="en-US" sz="1800" dirty="0" smtClean="0"/>
              <a:t>Step 4: Remove </a:t>
            </a:r>
            <a:r>
              <a:rPr lang="en-US" sz="1800" dirty="0"/>
              <a:t>Fixed </a:t>
            </a:r>
            <a:r>
              <a:rPr lang="en-US" sz="1800" dirty="0" smtClean="0"/>
              <a:t>Input</a:t>
            </a:r>
          </a:p>
          <a:p>
            <a:pPr lvl="1"/>
            <a:r>
              <a:rPr lang="en-US" sz="1400" dirty="0" smtClean="0"/>
              <a:t>in </a:t>
            </a:r>
            <a:r>
              <a:rPr lang="en-US" sz="1400" dirty="0"/>
              <a:t>general, better to let the user take </a:t>
            </a:r>
            <a:r>
              <a:rPr lang="en-US" sz="1400" dirty="0" smtClean="0"/>
              <a:t>care of saving data and reading data</a:t>
            </a:r>
          </a:p>
          <a:p>
            <a:pPr lvl="1"/>
            <a:r>
              <a:rPr lang="en-US" sz="1400" dirty="0" err="1" smtClean="0"/>
              <a:t>tr</a:t>
            </a:r>
            <a:r>
              <a:rPr lang="en-US" sz="1400" dirty="0" smtClean="0"/>
              <a:t> </a:t>
            </a:r>
            <a:r>
              <a:rPr lang="en-US" sz="1400" dirty="0"/>
              <a:t>'[:upper:]' '[:lower:]' | grep -</a:t>
            </a:r>
            <a:r>
              <a:rPr lang="en-US" sz="1400" dirty="0" err="1"/>
              <a:t>oE</a:t>
            </a:r>
            <a:r>
              <a:rPr lang="en-US" sz="1400" dirty="0"/>
              <a:t> '\w+' | sort </a:t>
            </a:r>
            <a:r>
              <a:rPr lang="en-US" sz="1400" dirty="0" smtClean="0"/>
              <a:t>| </a:t>
            </a:r>
            <a:r>
              <a:rPr lang="en-US" sz="1400" dirty="0" err="1" smtClean="0"/>
              <a:t>uniq</a:t>
            </a:r>
            <a:r>
              <a:rPr lang="en-US" sz="1400" dirty="0" smtClean="0"/>
              <a:t> </a:t>
            </a:r>
            <a:r>
              <a:rPr lang="en-US" sz="1400" dirty="0"/>
              <a:t>-c | sort -</a:t>
            </a:r>
            <a:r>
              <a:rPr lang="en-US" sz="1400" dirty="0" err="1"/>
              <a:t>nr</a:t>
            </a:r>
            <a:r>
              <a:rPr lang="en-US" sz="1400" dirty="0"/>
              <a:t> | head -n </a:t>
            </a:r>
            <a:r>
              <a:rPr lang="en-US" sz="1400" dirty="0" smtClean="0"/>
              <a:t>10</a:t>
            </a:r>
          </a:p>
          <a:p>
            <a:pPr lvl="1"/>
            <a:r>
              <a:rPr lang="en-US" sz="1400" dirty="0" smtClean="0"/>
              <a:t>cat </a:t>
            </a:r>
            <a:r>
              <a:rPr lang="en-US" sz="1400" dirty="0" err="1" smtClean="0"/>
              <a:t>textfile</a:t>
            </a:r>
            <a:r>
              <a:rPr lang="en-US" sz="1400" dirty="0" smtClean="0"/>
              <a:t> | top-words-4.sh</a:t>
            </a:r>
          </a:p>
          <a:p>
            <a:pPr lvl="1"/>
            <a:endParaRPr lang="en-US" sz="1400" dirty="0"/>
          </a:p>
          <a:p>
            <a:pPr lvl="1"/>
            <a:endParaRPr lang="en-US" sz="1400" dirty="0" smtClean="0"/>
          </a:p>
          <a:p>
            <a:pPr lvl="1"/>
            <a:endParaRPr lang="en-US" sz="1400" dirty="0"/>
          </a:p>
          <a:p>
            <a:pPr lvl="1"/>
            <a:endParaRPr lang="en-US" sz="1400" dirty="0" smtClean="0"/>
          </a:p>
          <a:p>
            <a:endParaRPr lang="en-US" sz="1800" dirty="0"/>
          </a:p>
          <a:p>
            <a:pPr lvl="1"/>
            <a:endParaRPr lang="en-US" dirty="0"/>
          </a:p>
          <a:p>
            <a:endParaRPr lang="en-US" dirty="0"/>
          </a:p>
        </p:txBody>
      </p:sp>
    </p:spTree>
    <p:extLst>
      <p:ext uri="{BB962C8B-B14F-4D97-AF65-F5344CB8AC3E}">
        <p14:creationId xmlns:p14="http://schemas.microsoft.com/office/powerpoint/2010/main" val="264948935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Shell </a:t>
            </a:r>
            <a:r>
              <a:rPr lang="en-US" dirty="0" smtClean="0"/>
              <a:t>Script</a:t>
            </a:r>
            <a:endParaRPr lang="en-US" dirty="0"/>
          </a:p>
        </p:txBody>
      </p:sp>
      <p:sp>
        <p:nvSpPr>
          <p:cNvPr id="3" name="Content Placeholder 2"/>
          <p:cNvSpPr>
            <a:spLocks noGrp="1"/>
          </p:cNvSpPr>
          <p:nvPr>
            <p:ph idx="1"/>
          </p:nvPr>
        </p:nvSpPr>
        <p:spPr>
          <a:xfrm>
            <a:off x="838199" y="1825625"/>
            <a:ext cx="10828867" cy="4710642"/>
          </a:xfrm>
        </p:spPr>
        <p:txBody>
          <a:bodyPr>
            <a:noAutofit/>
          </a:bodyPr>
          <a:lstStyle/>
          <a:p>
            <a:r>
              <a:rPr lang="en-US" sz="1800" dirty="0"/>
              <a:t>Step </a:t>
            </a:r>
            <a:r>
              <a:rPr lang="en-US" sz="1800" dirty="0" smtClean="0"/>
              <a:t>5</a:t>
            </a:r>
            <a:r>
              <a:rPr lang="en-US" sz="1800" dirty="0"/>
              <a:t>: </a:t>
            </a:r>
            <a:r>
              <a:rPr lang="en-US" sz="1800" dirty="0" smtClean="0"/>
              <a:t>Parameterize</a:t>
            </a:r>
            <a:endParaRPr lang="en-US" sz="1800" dirty="0"/>
          </a:p>
          <a:p>
            <a:pPr lvl="1"/>
            <a:r>
              <a:rPr lang="en-US" sz="1400" dirty="0"/>
              <a:t>NUM_WORDS="$1"</a:t>
            </a:r>
          </a:p>
          <a:p>
            <a:pPr lvl="1"/>
            <a:r>
              <a:rPr lang="en-US" sz="1400" dirty="0" err="1"/>
              <a:t>tr</a:t>
            </a:r>
            <a:r>
              <a:rPr lang="en-US" sz="1400" dirty="0"/>
              <a:t> '[:upper:]' '[:lower:]' | grep -</a:t>
            </a:r>
            <a:r>
              <a:rPr lang="en-US" sz="1400" dirty="0" err="1"/>
              <a:t>oE</a:t>
            </a:r>
            <a:r>
              <a:rPr lang="en-US" sz="1400" dirty="0"/>
              <a:t> '\w+' | sort </a:t>
            </a:r>
            <a:r>
              <a:rPr lang="en-US" sz="1400" dirty="0" smtClean="0"/>
              <a:t>| </a:t>
            </a:r>
            <a:r>
              <a:rPr lang="en-US" sz="1400" dirty="0" err="1" smtClean="0"/>
              <a:t>uniq</a:t>
            </a:r>
            <a:r>
              <a:rPr lang="en-US" sz="1400" dirty="0" smtClean="0"/>
              <a:t> </a:t>
            </a:r>
            <a:r>
              <a:rPr lang="en-US" sz="1400" dirty="0"/>
              <a:t>-c | sort -</a:t>
            </a:r>
            <a:r>
              <a:rPr lang="en-US" sz="1400" dirty="0" err="1"/>
              <a:t>nr</a:t>
            </a:r>
            <a:r>
              <a:rPr lang="en-US" sz="1400" dirty="0"/>
              <a:t> | head -n $NUM_WORDS</a:t>
            </a:r>
          </a:p>
          <a:p>
            <a:pPr lvl="1"/>
            <a:endParaRPr lang="en-US" sz="1400" dirty="0" smtClean="0"/>
          </a:p>
          <a:p>
            <a:pPr lvl="1"/>
            <a:r>
              <a:rPr lang="en-US" sz="1400" dirty="0" smtClean="0"/>
              <a:t>The </a:t>
            </a:r>
            <a:r>
              <a:rPr lang="en-US" sz="1400" dirty="0"/>
              <a:t>variable NUM_WORDS is set to the value of $1, which is a special variable </a:t>
            </a:r>
            <a:r>
              <a:rPr lang="en-US" sz="1400" dirty="0" smtClean="0"/>
              <a:t>in Bash</a:t>
            </a:r>
            <a:r>
              <a:rPr lang="en-US" sz="1400" dirty="0"/>
              <a:t>. It holds the value of the first command-line argument passed to </a:t>
            </a:r>
            <a:r>
              <a:rPr lang="en-US" sz="1400" dirty="0" smtClean="0"/>
              <a:t>our command-line </a:t>
            </a:r>
            <a:r>
              <a:rPr lang="en-US" sz="1400" dirty="0"/>
              <a:t>tool.</a:t>
            </a:r>
          </a:p>
          <a:p>
            <a:pPr lvl="1"/>
            <a:r>
              <a:rPr lang="en-US" sz="1400" dirty="0"/>
              <a:t>cat </a:t>
            </a:r>
            <a:r>
              <a:rPr lang="en-US" sz="1400" dirty="0" err="1" smtClean="0"/>
              <a:t>textifile</a:t>
            </a:r>
            <a:r>
              <a:rPr lang="en-US" sz="1400" dirty="0" smtClean="0"/>
              <a:t> </a:t>
            </a:r>
            <a:r>
              <a:rPr lang="en-US" sz="1400" dirty="0"/>
              <a:t>| top-words-5.sh </a:t>
            </a:r>
            <a:r>
              <a:rPr lang="en-US" sz="1400" dirty="0" smtClean="0"/>
              <a:t>5</a:t>
            </a:r>
          </a:p>
          <a:p>
            <a:pPr lvl="1"/>
            <a:endParaRPr lang="en-US" sz="1400" dirty="0"/>
          </a:p>
          <a:p>
            <a:r>
              <a:rPr lang="en-US" sz="1800" dirty="0" smtClean="0"/>
              <a:t>Step 6: Extend your PATH</a:t>
            </a:r>
            <a:endParaRPr lang="en-US" sz="1800" dirty="0"/>
          </a:p>
          <a:p>
            <a:pPr lvl="1"/>
            <a:r>
              <a:rPr lang="en-US" sz="1400" dirty="0"/>
              <a:t>This optional step ensures that you can </a:t>
            </a:r>
            <a:r>
              <a:rPr lang="en-US" sz="1400" dirty="0" smtClean="0"/>
              <a:t>execute your </a:t>
            </a:r>
            <a:r>
              <a:rPr lang="en-US" sz="1400" dirty="0"/>
              <a:t>command-line tools from everywhere</a:t>
            </a:r>
            <a:r>
              <a:rPr lang="en-US" sz="1400" dirty="0" smtClean="0"/>
              <a:t>.</a:t>
            </a:r>
          </a:p>
          <a:p>
            <a:pPr lvl="1"/>
            <a:r>
              <a:rPr lang="en-US" sz="1400" dirty="0" smtClean="0"/>
              <a:t>PATH is an environment  </a:t>
            </a:r>
            <a:r>
              <a:rPr lang="en-US" sz="1400" dirty="0"/>
              <a:t>variable </a:t>
            </a:r>
            <a:r>
              <a:rPr lang="en-US" sz="1400" dirty="0" smtClean="0"/>
              <a:t>that holds a </a:t>
            </a:r>
            <a:r>
              <a:rPr lang="en-US" sz="1400" dirty="0"/>
              <a:t>list of </a:t>
            </a:r>
            <a:r>
              <a:rPr lang="en-US" sz="1400" dirty="0" smtClean="0"/>
              <a:t>directories</a:t>
            </a:r>
          </a:p>
          <a:p>
            <a:pPr lvl="1"/>
            <a:r>
              <a:rPr lang="pt-BR" sz="1400" dirty="0" err="1" smtClean="0"/>
              <a:t>echo</a:t>
            </a:r>
            <a:r>
              <a:rPr lang="pt-BR" sz="1400" dirty="0" smtClean="0"/>
              <a:t> </a:t>
            </a:r>
            <a:r>
              <a:rPr lang="pt-BR" sz="1400" dirty="0"/>
              <a:t>$PATH | </a:t>
            </a:r>
            <a:r>
              <a:rPr lang="pt-BR" sz="1400" dirty="0" err="1"/>
              <a:t>tr</a:t>
            </a:r>
            <a:r>
              <a:rPr lang="pt-BR" sz="1400" dirty="0"/>
              <a:t> : '\n' | </a:t>
            </a:r>
            <a:r>
              <a:rPr lang="pt-BR" sz="1400" dirty="0" err="1" smtClean="0"/>
              <a:t>sort</a:t>
            </a:r>
            <a:endParaRPr lang="pt-BR" sz="1400" dirty="0" smtClean="0"/>
          </a:p>
          <a:p>
            <a:pPr lvl="1"/>
            <a:r>
              <a:rPr lang="en-US" sz="1400" dirty="0"/>
              <a:t>To change the PATH permanently, you’ll need to edit the .</a:t>
            </a:r>
            <a:r>
              <a:rPr lang="en-US" sz="1400" dirty="0" err="1"/>
              <a:t>bashrc</a:t>
            </a:r>
            <a:r>
              <a:rPr lang="en-US" sz="1400" dirty="0"/>
              <a:t> or .profile file </a:t>
            </a:r>
            <a:r>
              <a:rPr lang="en-US" sz="1400" dirty="0" smtClean="0"/>
              <a:t>located in </a:t>
            </a:r>
            <a:r>
              <a:rPr lang="en-US" sz="1400" dirty="0"/>
              <a:t>your home directory. </a:t>
            </a:r>
            <a:endParaRPr lang="en-US" sz="1400" dirty="0" smtClean="0"/>
          </a:p>
          <a:p>
            <a:pPr lvl="1"/>
            <a:r>
              <a:rPr lang="en-US" sz="1400" dirty="0" smtClean="0"/>
              <a:t>If </a:t>
            </a:r>
            <a:r>
              <a:rPr lang="en-US" sz="1400" dirty="0"/>
              <a:t>you put all your custom command-line tools into </a:t>
            </a:r>
            <a:r>
              <a:rPr lang="en-US" sz="1400" dirty="0" smtClean="0"/>
              <a:t>one directory</a:t>
            </a:r>
            <a:r>
              <a:rPr lang="en-US" sz="1400" dirty="0"/>
              <a:t>, say, ~/tools, then you’ll only need to change the PATH once</a:t>
            </a:r>
            <a:r>
              <a:rPr lang="en-US" sz="1400" dirty="0" smtClean="0"/>
              <a:t>.</a:t>
            </a:r>
          </a:p>
          <a:p>
            <a:pPr lvl="1"/>
            <a:r>
              <a:rPr lang="en-US" sz="1400" dirty="0"/>
              <a:t>e</a:t>
            </a:r>
            <a:r>
              <a:rPr lang="en-US" sz="1400" dirty="0" smtClean="0"/>
              <a:t>cho ‘export </a:t>
            </a:r>
            <a:r>
              <a:rPr lang="en-US" sz="1400" dirty="0"/>
              <a:t>PATH=$PATH</a:t>
            </a:r>
            <a:r>
              <a:rPr lang="en-US" sz="1400" dirty="0" smtClean="0"/>
              <a:t>:~/tools’&gt;&gt;~/.</a:t>
            </a:r>
            <a:r>
              <a:rPr lang="en-US" sz="1400" dirty="0" err="1" smtClean="0"/>
              <a:t>zshrc</a:t>
            </a:r>
            <a:endParaRPr lang="en-US" sz="1400" dirty="0"/>
          </a:p>
          <a:p>
            <a:pPr lvl="1"/>
            <a:endParaRPr lang="en-US" sz="1400" dirty="0"/>
          </a:p>
          <a:p>
            <a:pPr lvl="1"/>
            <a:endParaRPr lang="pt-BR" sz="1400" dirty="0"/>
          </a:p>
          <a:p>
            <a:pPr lvl="1"/>
            <a:endParaRPr lang="en-US" sz="1400" dirty="0"/>
          </a:p>
        </p:txBody>
      </p:sp>
    </p:spTree>
    <p:extLst>
      <p:ext uri="{BB962C8B-B14F-4D97-AF65-F5344CB8AC3E}">
        <p14:creationId xmlns:p14="http://schemas.microsoft.com/office/powerpoint/2010/main" val="211942562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a:t>
            </a:r>
            <a:r>
              <a:rPr lang="en-US" dirty="0" smtClean="0"/>
              <a:t>Shell Script Exercises</a:t>
            </a:r>
            <a:endParaRPr lang="en-US" dirty="0"/>
          </a:p>
        </p:txBody>
      </p:sp>
      <p:sp>
        <p:nvSpPr>
          <p:cNvPr id="3" name="Content Placeholder 2"/>
          <p:cNvSpPr>
            <a:spLocks noGrp="1"/>
          </p:cNvSpPr>
          <p:nvPr>
            <p:ph idx="1"/>
          </p:nvPr>
        </p:nvSpPr>
        <p:spPr>
          <a:xfrm>
            <a:off x="838199" y="1825625"/>
            <a:ext cx="10828867" cy="4710642"/>
          </a:xfrm>
        </p:spPr>
        <p:txBody>
          <a:bodyPr>
            <a:noAutofit/>
          </a:bodyPr>
          <a:lstStyle/>
          <a:p>
            <a:pPr marL="342900" indent="-342900">
              <a:buFont typeface="+mj-lt"/>
              <a:buAutoNum type="arabicPeriod"/>
            </a:pPr>
            <a:r>
              <a:rPr lang="en-US" sz="1800" dirty="0" smtClean="0"/>
              <a:t>Make </a:t>
            </a:r>
            <a:r>
              <a:rPr lang="en-US" sz="1800" dirty="0"/>
              <a:t>the script </a:t>
            </a:r>
            <a:r>
              <a:rPr lang="en-US" sz="1800" dirty="0" smtClean="0"/>
              <a:t>that will test if the file exists all return the file size in case it exists.</a:t>
            </a:r>
            <a:endParaRPr lang="en-US" sz="1800" dirty="0"/>
          </a:p>
          <a:p>
            <a:pPr marL="457200" lvl="1" indent="0">
              <a:buNone/>
            </a:pPr>
            <a:r>
              <a:rPr lang="en-US" sz="1400" dirty="0" smtClean="0"/>
              <a:t>test_if_file_exists.sh </a:t>
            </a:r>
            <a:r>
              <a:rPr lang="en-US" sz="1400" dirty="0"/>
              <a:t>~/ </a:t>
            </a:r>
            <a:r>
              <a:rPr lang="en-US" sz="1400" dirty="0" smtClean="0"/>
              <a:t>.</a:t>
            </a:r>
            <a:r>
              <a:rPr lang="en-US" sz="1400" dirty="0" err="1" smtClean="0"/>
              <a:t>test.tx</a:t>
            </a:r>
            <a:endParaRPr lang="en-US" sz="1400" dirty="0" smtClean="0"/>
          </a:p>
          <a:p>
            <a:pPr marL="342900" indent="-342900">
              <a:buFont typeface="+mj-lt"/>
              <a:buAutoNum type="arabicPeriod"/>
            </a:pPr>
            <a:endParaRPr lang="en-US" sz="1800" dirty="0"/>
          </a:p>
          <a:p>
            <a:pPr marL="457200" lvl="1" indent="0">
              <a:buNone/>
            </a:pPr>
            <a:endParaRPr lang="en-US" sz="1400" dirty="0" smtClean="0"/>
          </a:p>
          <a:p>
            <a:pPr marL="457200" lvl="1" indent="0">
              <a:buNone/>
            </a:pPr>
            <a:endParaRPr lang="en-US" sz="1400" dirty="0" smtClean="0"/>
          </a:p>
          <a:p>
            <a:endParaRPr lang="en-US" sz="1800" dirty="0"/>
          </a:p>
          <a:p>
            <a:pPr lvl="1"/>
            <a:endParaRPr lang="en-US" dirty="0"/>
          </a:p>
          <a:p>
            <a:endParaRPr lang="en-US" dirty="0"/>
          </a:p>
        </p:txBody>
      </p:sp>
    </p:spTree>
    <p:extLst>
      <p:ext uri="{BB962C8B-B14F-4D97-AF65-F5344CB8AC3E}">
        <p14:creationId xmlns:p14="http://schemas.microsoft.com/office/powerpoint/2010/main" val="282994112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Grep example file</a:t>
            </a:r>
            <a:endParaRPr lang="en-US" dirty="0"/>
          </a:p>
        </p:txBody>
      </p:sp>
      <p:sp>
        <p:nvSpPr>
          <p:cNvPr id="4" name="Rectangle 3"/>
          <p:cNvSpPr/>
          <p:nvPr/>
        </p:nvSpPr>
        <p:spPr>
          <a:xfrm>
            <a:off x="959370" y="1690688"/>
            <a:ext cx="8184630" cy="1754326"/>
          </a:xfrm>
          <a:prstGeom prst="rect">
            <a:avLst/>
          </a:prstGeom>
        </p:spPr>
        <p:txBody>
          <a:bodyPr wrap="square">
            <a:spAutoFit/>
          </a:bodyPr>
          <a:lstStyle/>
          <a:p>
            <a:r>
              <a:rPr lang="en-US" dirty="0"/>
              <a:t>THIS LINE IS THE 1ST UPPER CASE LINE IN THIS FILE.</a:t>
            </a:r>
          </a:p>
          <a:p>
            <a:r>
              <a:rPr lang="en-US" dirty="0"/>
              <a:t>this line is the 1st lower case line in this file.</a:t>
            </a:r>
          </a:p>
          <a:p>
            <a:r>
              <a:rPr lang="en-US" dirty="0"/>
              <a:t>This Line Has All Its First Character Of The Word With Upper Case.</a:t>
            </a:r>
          </a:p>
          <a:p>
            <a:endParaRPr lang="en-US" dirty="0"/>
          </a:p>
          <a:p>
            <a:r>
              <a:rPr lang="en-US" dirty="0"/>
              <a:t>Two lines above this </a:t>
            </a:r>
            <a:r>
              <a:rPr lang="en-US" dirty="0" smtClean="0"/>
              <a:t>are empty</a:t>
            </a:r>
            <a:r>
              <a:rPr lang="en-US" dirty="0"/>
              <a:t>.</a:t>
            </a:r>
          </a:p>
          <a:p>
            <a:r>
              <a:rPr lang="en-US" dirty="0"/>
              <a:t>And this is the last line.</a:t>
            </a:r>
          </a:p>
        </p:txBody>
      </p:sp>
    </p:spTree>
    <p:extLst>
      <p:ext uri="{BB962C8B-B14F-4D97-AF65-F5344CB8AC3E}">
        <p14:creationId xmlns:p14="http://schemas.microsoft.com/office/powerpoint/2010/main" val="1368990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vs Linux (Distributions)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sz="1800" dirty="0"/>
              <a:t>Unix was a proprietary (non-free) operating </a:t>
            </a:r>
            <a:r>
              <a:rPr lang="en-US" sz="1800" dirty="0" smtClean="0"/>
              <a:t>system (created </a:t>
            </a:r>
            <a:r>
              <a:rPr lang="en-US" sz="1800" dirty="0"/>
              <a:t>by researchers for AT&amp;T in the </a:t>
            </a:r>
            <a:r>
              <a:rPr lang="en-US" sz="1800" dirty="0" smtClean="0"/>
              <a:t>1970s)</a:t>
            </a:r>
          </a:p>
          <a:p>
            <a:pPr algn="just"/>
            <a:r>
              <a:rPr lang="en-US" sz="1800" dirty="0"/>
              <a:t>The GNU project set out to create a free (open source) clone of Unix, but they did not have a kernel ready</a:t>
            </a:r>
            <a:r>
              <a:rPr lang="en-US" sz="1800" dirty="0" smtClean="0"/>
              <a:t>.</a:t>
            </a:r>
          </a:p>
          <a:p>
            <a:pPr algn="just"/>
            <a:r>
              <a:rPr lang="en-US" sz="1800" dirty="0" smtClean="0"/>
              <a:t>Linus Torvalds wrote </a:t>
            </a:r>
            <a:r>
              <a:rPr lang="en-US" sz="1800" dirty="0"/>
              <a:t>the Linux kernel as a hobby, releasing it under the GPL (general public license). The Linux kernel was similar to Unix, but not exactly the same. </a:t>
            </a:r>
            <a:endParaRPr lang="en-US" sz="1800" dirty="0" smtClean="0"/>
          </a:p>
          <a:p>
            <a:pPr algn="just"/>
            <a:r>
              <a:rPr lang="en-US" sz="1800" dirty="0" smtClean="0"/>
              <a:t>Linux kernel</a:t>
            </a:r>
            <a:r>
              <a:rPr lang="en-US" sz="1800" dirty="0"/>
              <a:t>, coupled with the GNU applications, forms the basis for the many distributions we know today, generically referred to as 'Linux</a:t>
            </a:r>
            <a:r>
              <a:rPr lang="en-US" sz="1800" dirty="0" smtClean="0"/>
              <a:t>'.</a:t>
            </a:r>
          </a:p>
          <a:p>
            <a:pPr algn="just"/>
            <a:endParaRPr lang="en-US" sz="1800" dirty="0" smtClean="0"/>
          </a:p>
          <a:p>
            <a:pPr algn="just"/>
            <a:r>
              <a:rPr lang="en-US" sz="1800" dirty="0" smtClean="0"/>
              <a:t>A </a:t>
            </a:r>
            <a:r>
              <a:rPr lang="en-US" sz="1800" dirty="0"/>
              <a:t>distribution is made by someone (anyone who wants to, either just for fun or anywhere up to making one for sale) by taking the main core of Linux (called the kernel) and adding any tools, programs, user interfaces, etc. they deem useful / preferable / or any other reason. </a:t>
            </a:r>
            <a:endParaRPr lang="en-US" sz="1800" dirty="0" smtClean="0"/>
          </a:p>
          <a:p>
            <a:pPr algn="just"/>
            <a:r>
              <a:rPr lang="en-US" sz="1800" dirty="0" smtClean="0"/>
              <a:t>Some </a:t>
            </a:r>
            <a:r>
              <a:rPr lang="en-US" sz="1800" dirty="0"/>
              <a:t>distributions may even fiddle a bit with the kernel especially if they intend to make a "Linux" version to run on something "strange" - e.g. this is how Google made Android (which also originated as a Linux though it's arguably mutated quite a bit from there).</a:t>
            </a:r>
          </a:p>
          <a:p>
            <a:pPr algn="just"/>
            <a:r>
              <a:rPr lang="en-US" sz="1800" dirty="0"/>
              <a:t>Both Ubuntu and </a:t>
            </a:r>
            <a:r>
              <a:rPr lang="en-US" sz="1800" dirty="0" err="1"/>
              <a:t>Debian</a:t>
            </a:r>
            <a:r>
              <a:rPr lang="en-US" sz="1800" dirty="0"/>
              <a:t> are distributions of </a:t>
            </a:r>
            <a:r>
              <a:rPr lang="en-US" sz="1800" dirty="0" smtClean="0"/>
              <a:t>Linux. </a:t>
            </a:r>
          </a:p>
          <a:p>
            <a:pPr lvl="1" algn="just"/>
            <a:r>
              <a:rPr lang="en-US" sz="1600" dirty="0" smtClean="0"/>
              <a:t>Ubuntu </a:t>
            </a:r>
            <a:r>
              <a:rPr lang="en-US" sz="1600" dirty="0"/>
              <a:t>started from </a:t>
            </a:r>
            <a:r>
              <a:rPr lang="en-US" sz="1600" dirty="0" err="1"/>
              <a:t>Debian</a:t>
            </a:r>
            <a:r>
              <a:rPr lang="en-US" sz="1600" dirty="0"/>
              <a:t> and then built on top of what </a:t>
            </a:r>
            <a:r>
              <a:rPr lang="en-US" sz="1600" dirty="0" err="1"/>
              <a:t>Debian</a:t>
            </a:r>
            <a:r>
              <a:rPr lang="en-US" sz="1600" dirty="0"/>
              <a:t> already added to the base Linux by adding and modifying things they felt would suit better. </a:t>
            </a:r>
            <a:endParaRPr lang="en-US" sz="1600" dirty="0" smtClean="0"/>
          </a:p>
          <a:p>
            <a:pPr lvl="1" algn="just"/>
            <a:r>
              <a:rPr lang="en-US" sz="1600" dirty="0" smtClean="0"/>
              <a:t>E.g</a:t>
            </a:r>
            <a:r>
              <a:rPr lang="en-US" sz="1600" dirty="0"/>
              <a:t>. (one major difference) their entire desktop (i.e. the graphical user interface where you start programs from) is "re-invented" to the Ubuntu Unity desktop, whereas </a:t>
            </a:r>
            <a:r>
              <a:rPr lang="en-US" sz="1600" dirty="0" err="1"/>
              <a:t>Debian</a:t>
            </a:r>
            <a:r>
              <a:rPr lang="en-US" sz="1600" dirty="0"/>
              <a:t> (by default) would tend to install KDE desktop instead.</a:t>
            </a:r>
          </a:p>
        </p:txBody>
      </p:sp>
    </p:spTree>
    <p:extLst>
      <p:ext uri="{BB962C8B-B14F-4D97-AF65-F5344CB8AC3E}">
        <p14:creationId xmlns:p14="http://schemas.microsoft.com/office/powerpoint/2010/main" val="3088533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8375</Words>
  <Application>Microsoft Office PowerPoint</Application>
  <PresentationFormat>Widescreen</PresentationFormat>
  <Paragraphs>1769</Paragraphs>
  <Slides>86</Slides>
  <Notes>73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86</vt:i4>
      </vt:variant>
    </vt:vector>
  </HeadingPairs>
  <TitlesOfParts>
    <vt:vector size="93" baseType="lpstr">
      <vt:lpstr>Arial</vt:lpstr>
      <vt:lpstr>Calibri</vt:lpstr>
      <vt:lpstr>Calibri Light</vt:lpstr>
      <vt:lpstr>Courier 10 Pitch</vt:lpstr>
      <vt:lpstr>MinionPro-Regular</vt:lpstr>
      <vt:lpstr>UbuntuMono-Regular</vt:lpstr>
      <vt:lpstr>Office Theme</vt:lpstr>
      <vt:lpstr>     Data Science at the Command Line    Igor Arambasic</vt:lpstr>
      <vt:lpstr>About myself…</vt:lpstr>
      <vt:lpstr>What’s on the menu for today?</vt:lpstr>
      <vt:lpstr>Data science </vt:lpstr>
      <vt:lpstr>Data science </vt:lpstr>
      <vt:lpstr>Data science @ Command line</vt:lpstr>
      <vt:lpstr>Data science @ Command line</vt:lpstr>
      <vt:lpstr>The Environment</vt:lpstr>
      <vt:lpstr>Unix vs Linux (Distributions)</vt:lpstr>
      <vt:lpstr>Command Line Tools basics</vt:lpstr>
      <vt:lpstr>Command Line Tools types</vt:lpstr>
      <vt:lpstr>Command Line Tools types</vt:lpstr>
      <vt:lpstr>How many of these are aliases?</vt:lpstr>
      <vt:lpstr>How many of these are aliases?</vt:lpstr>
      <vt:lpstr>The pipe</vt:lpstr>
      <vt:lpstr>The really long pipeline</vt:lpstr>
      <vt:lpstr>Standard input/output and Redirecting </vt:lpstr>
      <vt:lpstr>Standard input/output and Redirecting </vt:lpstr>
      <vt:lpstr>Quoting</vt:lpstr>
      <vt:lpstr>Command line basics (review)</vt:lpstr>
      <vt:lpstr>Command line basics (review)</vt:lpstr>
      <vt:lpstr>File utilities </vt:lpstr>
      <vt:lpstr>File utilities </vt:lpstr>
      <vt:lpstr>File utilities </vt:lpstr>
      <vt:lpstr>File utilities </vt:lpstr>
      <vt:lpstr>File utilities </vt:lpstr>
      <vt:lpstr>File utilities - Quick exercises</vt:lpstr>
      <vt:lpstr>Command line Tools</vt:lpstr>
      <vt:lpstr>Help utilities </vt:lpstr>
      <vt:lpstr>Help utilities - Quick exercises</vt:lpstr>
      <vt:lpstr>Command line Tools</vt:lpstr>
      <vt:lpstr>Content utilities </vt:lpstr>
      <vt:lpstr>Content utilities </vt:lpstr>
      <vt:lpstr>Content utilities </vt:lpstr>
      <vt:lpstr>Content utilities </vt:lpstr>
      <vt:lpstr>Content utilities - Quick exercises</vt:lpstr>
      <vt:lpstr>Command line Tools</vt:lpstr>
      <vt:lpstr>Sorting and Counting Utilities </vt:lpstr>
      <vt:lpstr>Sorting and Counting Utilities </vt:lpstr>
      <vt:lpstr>Sorting and Counting - Quick exercises</vt:lpstr>
      <vt:lpstr>Command line Tools</vt:lpstr>
      <vt:lpstr>Regular expressions</vt:lpstr>
      <vt:lpstr>Regular expressions</vt:lpstr>
      <vt:lpstr>Regular expressions Practicing</vt:lpstr>
      <vt:lpstr>Command line Tools</vt:lpstr>
      <vt:lpstr>Processing and filtering</vt:lpstr>
      <vt:lpstr>Processing and filtering</vt:lpstr>
      <vt:lpstr>Processing and filtering</vt:lpstr>
      <vt:lpstr>Processing and filtering</vt:lpstr>
      <vt:lpstr>Processing and filtering</vt:lpstr>
      <vt:lpstr>Processing and filtering</vt:lpstr>
      <vt:lpstr>Processing and filtering</vt:lpstr>
      <vt:lpstr>Processing and filtering</vt:lpstr>
      <vt:lpstr>Processing and filtering</vt:lpstr>
      <vt:lpstr>Processing and filtering</vt:lpstr>
      <vt:lpstr>Processing and filtering</vt:lpstr>
      <vt:lpstr>Processing and filtering</vt:lpstr>
      <vt:lpstr>Processing and filtering</vt:lpstr>
      <vt:lpstr>Processing and filtering - Quick exercises</vt:lpstr>
      <vt:lpstr>Processing and filtering - Quick exercises</vt:lpstr>
      <vt:lpstr>Some Interesting commands</vt:lpstr>
      <vt:lpstr>Command line Tools</vt:lpstr>
      <vt:lpstr>Working with compressed Files</vt:lpstr>
      <vt:lpstr>Working with compressed Files</vt:lpstr>
      <vt:lpstr>Exercises</vt:lpstr>
      <vt:lpstr>Command line Tools</vt:lpstr>
      <vt:lpstr>Command line Tools</vt:lpstr>
      <vt:lpstr>References </vt:lpstr>
      <vt:lpstr>PowerPoint Presentation</vt:lpstr>
      <vt:lpstr>Appendix</vt:lpstr>
      <vt:lpstr>Appendix Regular expressions</vt:lpstr>
      <vt:lpstr>Appendix Flow Control – Decision making</vt:lpstr>
      <vt:lpstr>Appendix Flow Control – While Loops</vt:lpstr>
      <vt:lpstr>Appendix Flow Control – For Loops</vt:lpstr>
      <vt:lpstr>Appendix Flow Control – Until Loops</vt:lpstr>
      <vt:lpstr>Appendix Relational operators</vt:lpstr>
      <vt:lpstr>Appendix Boolean Operators</vt:lpstr>
      <vt:lpstr>Appendix String Operators</vt:lpstr>
      <vt:lpstr>Appendix File Test Operators</vt:lpstr>
      <vt:lpstr>Appendix File Test Operators</vt:lpstr>
      <vt:lpstr>Appendix Shell Script</vt:lpstr>
      <vt:lpstr>Appendix Shell Script</vt:lpstr>
      <vt:lpstr>Appendix Shell Script</vt:lpstr>
      <vt:lpstr>Appendix Shell Script</vt:lpstr>
      <vt:lpstr>Appendix Shell Script Exercises</vt:lpstr>
      <vt:lpstr>Grep example file</vt:lpstr>
    </vt:vector>
  </TitlesOfParts>
  <Company>Amadeus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 ARAMBASIC</dc:creator>
  <cp:lastModifiedBy>Igor ARAMBASIC</cp:lastModifiedBy>
  <cp:revision>337</cp:revision>
  <dcterms:created xsi:type="dcterms:W3CDTF">2015-11-28T21:45:37Z</dcterms:created>
  <dcterms:modified xsi:type="dcterms:W3CDTF">2016-03-31T17:46:17Z</dcterms:modified>
</cp:coreProperties>
</file>