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58" r:id="rId5"/>
    <p:sldId id="317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70" r:id="rId14"/>
    <p:sldId id="273" r:id="rId15"/>
    <p:sldId id="271" r:id="rId16"/>
    <p:sldId id="276" r:id="rId17"/>
    <p:sldId id="278" r:id="rId18"/>
    <p:sldId id="279" r:id="rId19"/>
    <p:sldId id="280" r:id="rId20"/>
    <p:sldId id="281" r:id="rId21"/>
    <p:sldId id="282" r:id="rId22"/>
    <p:sldId id="285" r:id="rId23"/>
    <p:sldId id="284" r:id="rId24"/>
    <p:sldId id="283" r:id="rId25"/>
    <p:sldId id="286" r:id="rId26"/>
    <p:sldId id="287" r:id="rId27"/>
    <p:sldId id="288" r:id="rId28"/>
    <p:sldId id="289" r:id="rId29"/>
    <p:sldId id="290" r:id="rId30"/>
    <p:sldId id="293" r:id="rId31"/>
    <p:sldId id="291" r:id="rId32"/>
    <p:sldId id="305" r:id="rId33"/>
    <p:sldId id="313" r:id="rId34"/>
    <p:sldId id="306" r:id="rId35"/>
    <p:sldId id="308" r:id="rId36"/>
    <p:sldId id="312" r:id="rId37"/>
    <p:sldId id="307" r:id="rId38"/>
    <p:sldId id="310" r:id="rId39"/>
    <p:sldId id="311" r:id="rId40"/>
    <p:sldId id="314" r:id="rId41"/>
    <p:sldId id="292" r:id="rId42"/>
    <p:sldId id="294" r:id="rId43"/>
    <p:sldId id="295" r:id="rId44"/>
    <p:sldId id="296" r:id="rId45"/>
    <p:sldId id="300" r:id="rId46"/>
    <p:sldId id="301" r:id="rId47"/>
    <p:sldId id="299" r:id="rId48"/>
    <p:sldId id="297" r:id="rId49"/>
    <p:sldId id="315" r:id="rId50"/>
    <p:sldId id="316" r:id="rId51"/>
    <p:sldId id="303" r:id="rId52"/>
    <p:sldId id="302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52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1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4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29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7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32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785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7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52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68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30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0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8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2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2C3219-EF17-4644-8444-312199792814}" type="datetimeFigureOut">
              <a:rPr lang="zh-TW" altLang="en-US" smtClean="0"/>
              <a:t>2013/6/21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916193-5EC7-4384-AD55-B4D1AA409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9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" TargetMode="External"/><Relationship Id="rId2" Type="http://schemas.openxmlformats.org/officeDocument/2006/relationships/hyperlink" Target="http://www.csie.ntnu.edu.tw/~u9102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project report</a:t>
            </a:r>
            <a:br>
              <a:rPr lang="en-US" altLang="zh-TW" dirty="0" smtClean="0"/>
            </a:br>
            <a:r>
              <a:rPr lang="en-US" altLang="zh-TW" dirty="0" smtClean="0"/>
              <a:t>CAD#5 region query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Group 8		</a:t>
            </a:r>
          </a:p>
          <a:p>
            <a:pPr algn="l"/>
            <a:r>
              <a:rPr lang="en-US" altLang="zh-TW" dirty="0" smtClean="0"/>
              <a:t>B97502022 </a:t>
            </a:r>
            <a:r>
              <a:rPr lang="zh-TW" altLang="en-US" dirty="0" smtClean="0"/>
              <a:t>張浩軒 </a:t>
            </a:r>
            <a:r>
              <a:rPr lang="en-US" altLang="zh-TW" dirty="0" smtClean="0"/>
              <a:t>B00901024 </a:t>
            </a:r>
            <a:r>
              <a:rPr lang="zh-TW" altLang="en-US" dirty="0" smtClean="0"/>
              <a:t>張瑞宇</a:t>
            </a:r>
            <a:r>
              <a:rPr lang="en-US" altLang="zh-TW" dirty="0" smtClean="0"/>
              <a:t> </a:t>
            </a:r>
          </a:p>
          <a:p>
            <a:pPr algn="l"/>
            <a:r>
              <a:rPr lang="en-US" altLang="zh-TW" dirty="0" smtClean="0"/>
              <a:t>B00901079 </a:t>
            </a:r>
            <a:r>
              <a:rPr lang="zh-TW" altLang="en-US" dirty="0" smtClean="0"/>
              <a:t>陳威宇 </a:t>
            </a:r>
            <a:r>
              <a:rPr lang="en-US" altLang="zh-TW" dirty="0" smtClean="0"/>
              <a:t>B00901086 </a:t>
            </a:r>
            <a:r>
              <a:rPr lang="zh-TW" altLang="en-US" dirty="0" smtClean="0"/>
              <a:t>林宏驊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454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4: Find the number of polygons whose areas are less than a given number.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十字形 3"/>
          <p:cNvSpPr/>
          <p:nvPr/>
        </p:nvSpPr>
        <p:spPr>
          <a:xfrm>
            <a:off x="7409867" y="1979641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減號 4"/>
          <p:cNvSpPr/>
          <p:nvPr/>
        </p:nvSpPr>
        <p:spPr>
          <a:xfrm>
            <a:off x="2931487" y="2207389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3034517" y="3393593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7286712" y="3393593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7081456" y="4960534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943255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5: Find </a:t>
            </a:r>
            <a:r>
              <a:rPr lang="en-US" altLang="zh-TW" dirty="0"/>
              <a:t>the percentage of the given window area that is covered by polygons.</a:t>
            </a:r>
            <a:br>
              <a:rPr lang="en-US" altLang="zh-TW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十字形 3"/>
          <p:cNvSpPr/>
          <p:nvPr/>
        </p:nvSpPr>
        <p:spPr>
          <a:xfrm>
            <a:off x="4465170" y="3509374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減號 4"/>
          <p:cNvSpPr/>
          <p:nvPr/>
        </p:nvSpPr>
        <p:spPr>
          <a:xfrm>
            <a:off x="6149664" y="3203050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5963721" y="4760028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4342015" y="4593878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18732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3396800" y="2179952"/>
            <a:ext cx="4951929" cy="33536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3392445" y="2188659"/>
            <a:ext cx="4951929" cy="3353607"/>
          </a:xfrm>
          <a:prstGeom prst="flowChartProcess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Introduction and Problem </a:t>
            </a:r>
            <a:r>
              <a:rPr lang="en-US" altLang="zh-TW" sz="2800" dirty="0" smtClean="0"/>
              <a:t>Definition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C</a:t>
            </a:r>
            <a:r>
              <a:rPr lang="en-US" altLang="zh-TW" sz="2800" dirty="0" smtClean="0">
                <a:solidFill>
                  <a:srgbClr val="FF0000"/>
                </a:solidFill>
              </a:rPr>
              <a:t>ore algorithm </a:t>
            </a:r>
          </a:p>
          <a:p>
            <a:pPr lvl="1"/>
            <a:r>
              <a:rPr lang="en-US" altLang="zh-TW" sz="2800" dirty="0" smtClean="0">
                <a:solidFill>
                  <a:srgbClr val="C00000"/>
                </a:solidFill>
              </a:rPr>
              <a:t>Sweep line algorithm</a:t>
            </a:r>
          </a:p>
          <a:p>
            <a:pPr marL="914400" lvl="2" indent="0">
              <a:buNone/>
            </a:pPr>
            <a:r>
              <a:rPr lang="en-US" altLang="zh-TW" sz="2800" dirty="0">
                <a:solidFill>
                  <a:srgbClr val="C00000"/>
                </a:solidFill>
              </a:rPr>
              <a:t>Bentley–</a:t>
            </a:r>
            <a:r>
              <a:rPr lang="en-US" altLang="zh-TW" sz="2800" dirty="0" err="1">
                <a:solidFill>
                  <a:srgbClr val="C00000"/>
                </a:solidFill>
              </a:rPr>
              <a:t>Ottmann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 smtClean="0">
                <a:solidFill>
                  <a:srgbClr val="C00000"/>
                </a:solidFill>
              </a:rPr>
              <a:t>algorithm</a:t>
            </a:r>
          </a:p>
          <a:p>
            <a:pPr marL="914400" lvl="2" indent="0">
              <a:buNone/>
            </a:pPr>
            <a:r>
              <a:rPr lang="en-US" altLang="zh-TW" sz="2600" dirty="0" smtClean="0">
                <a:solidFill>
                  <a:srgbClr val="C00000"/>
                </a:solidFill>
              </a:rPr>
              <a:t>Find area</a:t>
            </a:r>
          </a:p>
          <a:p>
            <a:r>
              <a:rPr lang="en-US" altLang="zh-TW" sz="2800" dirty="0"/>
              <a:t>Problem solving</a:t>
            </a:r>
          </a:p>
          <a:p>
            <a:r>
              <a:rPr lang="en-US" altLang="zh-TW" sz="2800" dirty="0" smtClean="0"/>
              <a:t>Prospect</a:t>
            </a:r>
          </a:p>
          <a:p>
            <a:r>
              <a:rPr lang="en-US" altLang="zh-TW" sz="2800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1757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圖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31" y="1482942"/>
            <a:ext cx="5689503" cy="3685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3366" y="187039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Sweep line algorithm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41819" y="5447357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53900" y="5447357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53900" y="5859718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50026" y="5471705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825785" y="5858808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26716" y="5412131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37646" y="5744723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24585" y="6105712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775354" y="5421622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71087" y="5718609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7468" y="5675052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03201" y="5374788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4741819" y="1345474"/>
            <a:ext cx="3784438" cy="5127365"/>
            <a:chOff x="4741819" y="1345474"/>
            <a:chExt cx="3784438" cy="51273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4741819" y="1345474"/>
              <a:ext cx="13061" cy="458506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636" y="5255205"/>
              <a:ext cx="3731621" cy="1217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08581 -0.0004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81 -0.00046 L 0.3526 -0.00047 " pathEditMode="relative" rAng="0" ptsTypes="AA">
                                      <p:cBhvr>
                                        <p:cTn id="10" dur="6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Bentley–</a:t>
            </a:r>
            <a:r>
              <a:rPr lang="en-US" altLang="zh-TW" dirty="0" err="1"/>
              <a:t>Ottmann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1248" y="2235925"/>
            <a:ext cx="10018713" cy="3124201"/>
          </a:xfrm>
        </p:spPr>
        <p:txBody>
          <a:bodyPr/>
          <a:lstStyle/>
          <a:p>
            <a:r>
              <a:rPr lang="en-US" altLang="zh-TW" dirty="0"/>
              <a:t>binary search tree </a:t>
            </a:r>
            <a:r>
              <a:rPr lang="en-US" altLang="zh-TW" i="1" dirty="0"/>
              <a:t>T</a:t>
            </a:r>
            <a:r>
              <a:rPr lang="en-US" altLang="zh-TW" dirty="0"/>
              <a:t> of the line segments that cross the sweep line </a:t>
            </a:r>
            <a:r>
              <a:rPr lang="en-US" altLang="zh-TW" i="1" dirty="0"/>
              <a:t>L</a:t>
            </a:r>
          </a:p>
          <a:p>
            <a:r>
              <a:rPr lang="en-US" altLang="zh-TW" dirty="0" smtClean="0"/>
              <a:t>priority </a:t>
            </a:r>
            <a:r>
              <a:rPr lang="en-US" altLang="zh-TW" dirty="0"/>
              <a:t>queue </a:t>
            </a:r>
            <a:r>
              <a:rPr lang="en-US" altLang="zh-TW" i="1" dirty="0"/>
              <a:t>Q</a:t>
            </a:r>
            <a:r>
              <a:rPr lang="en-US" altLang="zh-TW" dirty="0"/>
              <a:t> of potential future </a:t>
            </a:r>
            <a:r>
              <a:rPr lang="en-US" altLang="zh-TW" dirty="0" smtClean="0"/>
              <a:t>events</a:t>
            </a:r>
          </a:p>
          <a:p>
            <a:r>
              <a:rPr lang="en-US" altLang="zh-TW" dirty="0"/>
              <a:t> the potential future events consist of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1. line </a:t>
            </a:r>
            <a:r>
              <a:rPr lang="en-US" altLang="zh-TW" dirty="0"/>
              <a:t>segment </a:t>
            </a:r>
            <a:r>
              <a:rPr lang="en-US" altLang="zh-TW" dirty="0" smtClean="0"/>
              <a:t>begin/end points </a:t>
            </a:r>
            <a:r>
              <a:rPr lang="en-US" altLang="zh-TW" dirty="0"/>
              <a:t>that have not yet been swept </a:t>
            </a:r>
            <a:r>
              <a:rPr lang="en-US" altLang="zh-TW" dirty="0" smtClean="0"/>
              <a:t>over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 the </a:t>
            </a:r>
            <a:r>
              <a:rPr lang="en-US" altLang="zh-TW" dirty="0"/>
              <a:t>points of intersection of pairs of lines containing pairs of segments </a:t>
            </a:r>
            <a:r>
              <a:rPr lang="en-US" altLang="zh-TW" dirty="0" smtClean="0"/>
              <a:t>		that are </a:t>
            </a:r>
            <a:r>
              <a:rPr lang="en-US" altLang="zh-TW" dirty="0"/>
              <a:t>immediately above or below each other.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52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42" y="1482942"/>
            <a:ext cx="5689503" cy="36854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1819" y="5447357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53900" y="5447357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53900" y="5859718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77591" y="5887826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33351" y="5447357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26716" y="5412131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37646" y="5744723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24585" y="6105712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775354" y="5421622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771087" y="5718609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907468" y="5675052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03201" y="5374788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4741819" y="1345474"/>
            <a:ext cx="13061" cy="45850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202261" y="1350291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230983" y="120371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759562" y="1132398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740568" y="1241573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937993" y="1220619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741293" y="134432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368373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 begin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27164" y="50411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 begin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029310" y="504909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 begin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598442" y="532865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 end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216882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746867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471404" y="502692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 L2 </a:t>
            </a:r>
          </a:p>
          <a:p>
            <a:r>
              <a:rPr lang="en-US" altLang="zh-TW" dirty="0" smtClean="0"/>
              <a:t>cross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482118" y="551844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 L3 </a:t>
            </a:r>
          </a:p>
          <a:p>
            <a:r>
              <a:rPr lang="en-US" altLang="zh-TW" dirty="0" smtClean="0"/>
              <a:t>cross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38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42" y="1482942"/>
            <a:ext cx="5689503" cy="36854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1819" y="5447357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4741819" y="1345474"/>
            <a:ext cx="13061" cy="45850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202261" y="1350291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230983" y="120371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740568" y="1241573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741293" y="134432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368373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 begin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27164" y="50411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 begin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029310" y="504909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 begin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598442" y="532865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 end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216882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746867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1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42" y="1482942"/>
            <a:ext cx="5689503" cy="36854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153900" y="5447357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53900" y="5859718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5200042" y="1274655"/>
            <a:ext cx="13061" cy="45850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230983" y="120371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759562" y="1132398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740568" y="1241573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741293" y="134432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927164" y="50411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 begin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029310" y="504909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 begin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598442" y="532865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 end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216882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746867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471404" y="502692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 L2 </a:t>
            </a:r>
          </a:p>
          <a:p>
            <a:r>
              <a:rPr lang="en-US" altLang="zh-TW" dirty="0" smtClean="0"/>
              <a:t>cross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1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42" y="1482942"/>
            <a:ext cx="5689503" cy="368540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226716" y="5412131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37646" y="5744723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24585" y="6105712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230983" y="1051964"/>
            <a:ext cx="13061" cy="45850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740568" y="1241573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741293" y="134432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029310" y="504909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 begin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598442" y="532865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 end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216882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746867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4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42" y="1482942"/>
            <a:ext cx="5689503" cy="368540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751013" y="5555886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718488" y="6021972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751013" y="1179196"/>
            <a:ext cx="13061" cy="45850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741293" y="134432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598442" y="532865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 end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216882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746867" y="492598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L3</a:t>
            </a:r>
          </a:p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66527" y="105923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70265" y="502949"/>
            <a:ext cx="7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 L3 </a:t>
            </a:r>
          </a:p>
          <a:p>
            <a:r>
              <a:rPr lang="en-US" altLang="zh-TW" dirty="0" smtClean="0"/>
              <a:t>cross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215094" y="2567358"/>
            <a:ext cx="8766695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We can use Bentley–</a:t>
            </a:r>
            <a:r>
              <a:rPr lang="en-US" altLang="zh-TW" sz="4000" dirty="0" err="1" smtClean="0"/>
              <a:t>Ottmann</a:t>
            </a:r>
            <a:r>
              <a:rPr lang="en-US" altLang="zh-TW" sz="4000" dirty="0" smtClean="0"/>
              <a:t> algorithm </a:t>
            </a:r>
          </a:p>
          <a:p>
            <a:r>
              <a:rPr lang="en-US" altLang="zh-TW" sz="4000" dirty="0" smtClean="0"/>
              <a:t>to find all the crossing points of 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738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Introduction and Problem </a:t>
            </a:r>
            <a:r>
              <a:rPr lang="en-US" altLang="zh-TW" sz="2800" dirty="0" smtClean="0"/>
              <a:t>Definition</a:t>
            </a:r>
          </a:p>
          <a:p>
            <a:r>
              <a:rPr lang="en-US" altLang="zh-TW" sz="2800" dirty="0"/>
              <a:t>C</a:t>
            </a:r>
            <a:r>
              <a:rPr lang="en-US" altLang="zh-TW" sz="2800" dirty="0" smtClean="0"/>
              <a:t>ore algorithm </a:t>
            </a:r>
          </a:p>
          <a:p>
            <a:r>
              <a:rPr lang="en-US" altLang="zh-TW" sz="2800" dirty="0" smtClean="0"/>
              <a:t>Problem </a:t>
            </a:r>
            <a:r>
              <a:rPr lang="en-US" altLang="zh-TW" sz="2800" dirty="0"/>
              <a:t>solving</a:t>
            </a:r>
          </a:p>
          <a:p>
            <a:r>
              <a:rPr lang="en-US" altLang="zh-TW" sz="2800" dirty="0" smtClean="0"/>
              <a:t>Prospect</a:t>
            </a:r>
          </a:p>
          <a:p>
            <a:r>
              <a:rPr lang="en-US" altLang="zh-TW" sz="2800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5217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Sweep line </a:t>
            </a:r>
            <a:r>
              <a:rPr lang="en-US" altLang="zh-TW" dirty="0" smtClean="0"/>
              <a:t>algorithm—find 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12" y="2102302"/>
            <a:ext cx="5128669" cy="39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Sweep line </a:t>
            </a:r>
            <a:r>
              <a:rPr lang="en-US" altLang="zh-TW" dirty="0" smtClean="0"/>
              <a:t>algorithm—find 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12" y="2102302"/>
            <a:ext cx="5128669" cy="3993315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5083693" y="1936567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5540893" y="1936567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950817" y="1806427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536594" y="1806426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104299" y="1936567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566908" y="1936567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024108" y="1821557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24" y="888839"/>
            <a:ext cx="5251610" cy="58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6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37" y="2025952"/>
            <a:ext cx="5212897" cy="41460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Sweep line </a:t>
            </a:r>
            <a:r>
              <a:rPr lang="en-US" altLang="zh-TW" dirty="0" smtClean="0"/>
              <a:t>algorithm—find area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37" y="2025952"/>
            <a:ext cx="5212897" cy="414600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Sweep line </a:t>
            </a:r>
            <a:r>
              <a:rPr lang="en-US" altLang="zh-TW" dirty="0" smtClean="0"/>
              <a:t>algorithm—find area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5083693" y="1936567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154737" y="1806424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Sweep line algorithm—find </a:t>
            </a:r>
            <a:r>
              <a:rPr lang="en-US" altLang="zh-TW" dirty="0" smtClean="0"/>
              <a:t>area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123407"/>
            <a:ext cx="10018713" cy="3635828"/>
          </a:xfrm>
        </p:spPr>
        <p:txBody>
          <a:bodyPr/>
          <a:lstStyle/>
          <a:p>
            <a:r>
              <a:rPr lang="en-US" altLang="zh-TW" dirty="0" smtClean="0"/>
              <a:t>Need to recognize upward sides and downward sides</a:t>
            </a:r>
          </a:p>
          <a:p>
            <a:r>
              <a:rPr lang="en-US" altLang="zh-TW" dirty="0" smtClean="0"/>
              <a:t>Need to discard vertical lines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1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Sweep line </a:t>
            </a:r>
            <a:r>
              <a:rPr lang="en-US" altLang="zh-TW" dirty="0" smtClean="0"/>
              <a:t>algorithm—find area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15" y="2048963"/>
            <a:ext cx="5602964" cy="4417152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924698" y="2272937"/>
            <a:ext cx="340940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24698" y="4502332"/>
            <a:ext cx="340940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24698" y="3405052"/>
            <a:ext cx="3409405" cy="0"/>
          </a:xfrm>
          <a:prstGeom prst="line">
            <a:avLst/>
          </a:prstGeom>
          <a:ln>
            <a:solidFill>
              <a:srgbClr val="30ACE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924698" y="5608321"/>
            <a:ext cx="3409405" cy="0"/>
          </a:xfrm>
          <a:prstGeom prst="line">
            <a:avLst/>
          </a:prstGeom>
          <a:ln>
            <a:solidFill>
              <a:srgbClr val="30ACE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453377" y="2205334"/>
            <a:ext cx="83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</a:rPr>
              <a:t>up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436183" y="3174219"/>
            <a:ext cx="109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B0F0"/>
                </a:solidFill>
              </a:rPr>
              <a:t>down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4953063" y="1858189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8321042" y="1817095"/>
            <a:ext cx="13061" cy="45850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09" y="293914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Introduction and Problem </a:t>
            </a:r>
            <a:r>
              <a:rPr lang="en-US" altLang="zh-TW" sz="2800" dirty="0" smtClean="0"/>
              <a:t>Definition</a:t>
            </a:r>
          </a:p>
          <a:p>
            <a:r>
              <a:rPr lang="en-US" altLang="zh-TW" sz="2800" dirty="0"/>
              <a:t>C</a:t>
            </a:r>
            <a:r>
              <a:rPr lang="en-US" altLang="zh-TW" sz="2800" dirty="0" smtClean="0"/>
              <a:t>ore algorithm 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Problem solving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Main idea</a:t>
            </a:r>
          </a:p>
          <a:p>
            <a:pPr marL="914400" lvl="2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Preset: File reading &amp; problem 4</a:t>
            </a:r>
          </a:p>
          <a:p>
            <a:pPr marL="914400" lvl="2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Utility: Problem 1 &amp; problem 2</a:t>
            </a:r>
          </a:p>
          <a:p>
            <a:pPr marL="914400" lvl="2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Core: Problem 3 &amp; problem </a:t>
            </a:r>
            <a:r>
              <a:rPr lang="en-US" altLang="zh-TW" dirty="0" smtClean="0">
                <a:solidFill>
                  <a:srgbClr val="C00000"/>
                </a:solidFill>
              </a:rPr>
              <a:t>5</a:t>
            </a:r>
          </a:p>
          <a:p>
            <a:pPr lvl="1"/>
            <a:r>
              <a:rPr lang="en-US" altLang="zh-TW" dirty="0" smtClean="0"/>
              <a:t>details</a:t>
            </a:r>
          </a:p>
          <a:p>
            <a:r>
              <a:rPr lang="en-US" altLang="zh-TW" sz="2800" dirty="0" smtClean="0"/>
              <a:t>Prospect</a:t>
            </a:r>
          </a:p>
          <a:p>
            <a:r>
              <a:rPr lang="en-US" altLang="zh-TW" sz="2800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084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09" y="450668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Problem solving :main idea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2416629" y="1648095"/>
            <a:ext cx="2207623" cy="7445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inputs</a:t>
            </a:r>
            <a:endParaRPr lang="zh-TW" altLang="en-US" sz="2400" dirty="0"/>
          </a:p>
        </p:txBody>
      </p:sp>
      <p:sp>
        <p:nvSpPr>
          <p:cNvPr id="5" name="向下箭號 4"/>
          <p:cNvSpPr/>
          <p:nvPr/>
        </p:nvSpPr>
        <p:spPr>
          <a:xfrm>
            <a:off x="3386545" y="2536370"/>
            <a:ext cx="267789" cy="415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5"/>
          <p:cNvSpPr/>
          <p:nvPr/>
        </p:nvSpPr>
        <p:spPr>
          <a:xfrm>
            <a:off x="2374173" y="3095898"/>
            <a:ext cx="2560322" cy="7445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Construct data structure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>
            <a:off x="5277394" y="3331029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程序 9"/>
          <p:cNvSpPr/>
          <p:nvPr/>
        </p:nvSpPr>
        <p:spPr>
          <a:xfrm>
            <a:off x="8954589" y="4497979"/>
            <a:ext cx="2560322" cy="7445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Problem 2</a:t>
            </a:r>
            <a:endParaRPr lang="zh-TW" altLang="en-US" sz="2400" dirty="0"/>
          </a:p>
        </p:txBody>
      </p:sp>
      <p:sp>
        <p:nvSpPr>
          <p:cNvPr id="11" name="向下箭號 10"/>
          <p:cNvSpPr/>
          <p:nvPr/>
        </p:nvSpPr>
        <p:spPr>
          <a:xfrm>
            <a:off x="3386545" y="3984173"/>
            <a:ext cx="267789" cy="415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2374173" y="4543701"/>
            <a:ext cx="2612572" cy="7445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Analyze associated polygons</a:t>
            </a:r>
            <a:endParaRPr lang="zh-TW" altLang="en-US" sz="2400" dirty="0"/>
          </a:p>
        </p:txBody>
      </p:sp>
      <p:sp>
        <p:nvSpPr>
          <p:cNvPr id="13" name="向右箭號 12"/>
          <p:cNvSpPr/>
          <p:nvPr/>
        </p:nvSpPr>
        <p:spPr>
          <a:xfrm>
            <a:off x="5303519" y="4733111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6077493" y="4497979"/>
            <a:ext cx="2560322" cy="7445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Problem 1</a:t>
            </a:r>
            <a:endParaRPr lang="zh-TW" altLang="en-US" sz="2400" dirty="0"/>
          </a:p>
        </p:txBody>
      </p:sp>
      <p:sp>
        <p:nvSpPr>
          <p:cNvPr id="15" name="流程圖: 程序 14"/>
          <p:cNvSpPr/>
          <p:nvPr/>
        </p:nvSpPr>
        <p:spPr>
          <a:xfrm>
            <a:off x="6077493" y="3233057"/>
            <a:ext cx="2560322" cy="7445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Problem 4</a:t>
            </a:r>
            <a:endParaRPr lang="zh-TW" altLang="en-US" sz="2400" dirty="0"/>
          </a:p>
        </p:txBody>
      </p:sp>
      <p:sp>
        <p:nvSpPr>
          <p:cNvPr id="16" name="向下箭號 15"/>
          <p:cNvSpPr/>
          <p:nvPr/>
        </p:nvSpPr>
        <p:spPr>
          <a:xfrm>
            <a:off x="3386544" y="5399323"/>
            <a:ext cx="267789" cy="415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程序 16"/>
          <p:cNvSpPr/>
          <p:nvPr/>
        </p:nvSpPr>
        <p:spPr>
          <a:xfrm>
            <a:off x="2348048" y="5926198"/>
            <a:ext cx="2612572" cy="7445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Core problems</a:t>
            </a:r>
            <a:endParaRPr lang="zh-TW" altLang="en-US" sz="2400" dirty="0"/>
          </a:p>
        </p:txBody>
      </p:sp>
      <p:sp>
        <p:nvSpPr>
          <p:cNvPr id="18" name="向右箭號 17"/>
          <p:cNvSpPr/>
          <p:nvPr/>
        </p:nvSpPr>
        <p:spPr>
          <a:xfrm>
            <a:off x="5349239" y="6161329"/>
            <a:ext cx="4572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6129742" y="5847812"/>
            <a:ext cx="2560322" cy="7445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Problem 3</a:t>
            </a:r>
            <a:endParaRPr lang="zh-TW" altLang="en-US" sz="2400" dirty="0"/>
          </a:p>
        </p:txBody>
      </p:sp>
      <p:sp>
        <p:nvSpPr>
          <p:cNvPr id="20" name="流程圖: 程序 19"/>
          <p:cNvSpPr/>
          <p:nvPr/>
        </p:nvSpPr>
        <p:spPr>
          <a:xfrm>
            <a:off x="9003571" y="5815159"/>
            <a:ext cx="2560322" cy="7445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Problem 5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40297" y="3278777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preset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74761" y="46394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utility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74761" y="5995867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core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7557" y="424542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Preset : construct 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27557" y="2064317"/>
            <a:ext cx="4864237" cy="312420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Class Polygon (all)</a:t>
            </a:r>
          </a:p>
          <a:p>
            <a:pPr lvl="1"/>
            <a:r>
              <a:rPr lang="en-US" altLang="zh-TW" dirty="0" smtClean="0"/>
              <a:t>Area (problem 4)</a:t>
            </a:r>
          </a:p>
          <a:p>
            <a:pPr lvl="1"/>
            <a:r>
              <a:rPr lang="en-US" altLang="zh-TW" dirty="0" smtClean="0"/>
              <a:t>Vertex list (problem 1 2)</a:t>
            </a:r>
          </a:p>
          <a:p>
            <a:pPr lvl="1"/>
            <a:r>
              <a:rPr lang="en-US" altLang="zh-TW" dirty="0"/>
              <a:t>Min enclosing rect.</a:t>
            </a:r>
          </a:p>
          <a:p>
            <a:pPr lvl="1"/>
            <a:r>
              <a:rPr lang="en-US" altLang="zh-TW" dirty="0" smtClean="0"/>
              <a:t>Edge list (problem 3 5 )</a:t>
            </a:r>
          </a:p>
          <a:p>
            <a:pPr lvl="2"/>
            <a:r>
              <a:rPr lang="en-US" altLang="zh-TW" dirty="0" smtClean="0"/>
              <a:t>Up and down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191794" y="1602652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Poly 12</a:t>
            </a:r>
          </a:p>
          <a:p>
            <a:r>
              <a:rPr lang="en-US" altLang="zh-TW" dirty="0" smtClean="0"/>
              <a:t>0 2 2 0 4 2 6 0 8 2 6 4 8 6 6 8 4 6 2 8 0 6 2 4 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94" y="2525982"/>
            <a:ext cx="4200888" cy="41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Preset for Problem 4 –</a:t>
            </a:r>
            <a:br>
              <a:rPr lang="en-US" altLang="zh-TW" dirty="0" smtClean="0"/>
            </a:br>
            <a:r>
              <a:rPr lang="en-US" altLang="zh-TW" dirty="0" smtClean="0"/>
              <a:t>Find </a:t>
            </a:r>
            <a:r>
              <a:rPr lang="en-US" altLang="zh-TW" dirty="0"/>
              <a:t>the </a:t>
            </a:r>
            <a:r>
              <a:rPr lang="en-US" altLang="zh-TW" dirty="0" smtClean="0"/>
              <a:t>Area of an polygon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98" y="2438399"/>
            <a:ext cx="4200888" cy="4105141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4707982" y="5346566"/>
            <a:ext cx="1841862" cy="130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07982" y="5359629"/>
            <a:ext cx="940525" cy="92746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707982" y="5372692"/>
            <a:ext cx="2769325" cy="91439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07982" y="5359629"/>
            <a:ext cx="3670662" cy="130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4707982" y="4445230"/>
            <a:ext cx="2769325" cy="92746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4707982" y="3530831"/>
            <a:ext cx="3670662" cy="18549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707982" y="2629495"/>
            <a:ext cx="2769325" cy="27562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4707982" y="3530831"/>
            <a:ext cx="1841862" cy="18157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4707982" y="2616432"/>
            <a:ext cx="940525" cy="271707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4734108" y="3543894"/>
            <a:ext cx="0" cy="182879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4734108" y="4445230"/>
            <a:ext cx="914399" cy="953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852" y="3271826"/>
            <a:ext cx="8780458" cy="1326302"/>
          </a:xfrm>
          <a:prstGeom prst="rect">
            <a:avLst/>
          </a:prstGeom>
        </p:spPr>
      </p:pic>
      <p:sp>
        <p:nvSpPr>
          <p:cNvPr id="44" name="內容版面配置區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1" y="2562496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Introduction and Problem </a:t>
            </a:r>
            <a:r>
              <a:rPr lang="en-US" altLang="zh-TW" sz="2800" dirty="0" smtClean="0">
                <a:solidFill>
                  <a:srgbClr val="FF0000"/>
                </a:solidFill>
              </a:rPr>
              <a:t>Definition</a:t>
            </a:r>
          </a:p>
          <a:p>
            <a:r>
              <a:rPr lang="en-US" altLang="zh-TW" sz="2800" dirty="0"/>
              <a:t>C</a:t>
            </a:r>
            <a:r>
              <a:rPr lang="en-US" altLang="zh-TW" sz="2800" dirty="0" smtClean="0"/>
              <a:t>ore algorithm </a:t>
            </a:r>
          </a:p>
          <a:p>
            <a:r>
              <a:rPr lang="en-US" altLang="zh-TW" sz="2800" dirty="0" smtClean="0"/>
              <a:t>Problem </a:t>
            </a:r>
            <a:r>
              <a:rPr lang="en-US" altLang="zh-TW" sz="2800" dirty="0"/>
              <a:t>solving</a:t>
            </a:r>
          </a:p>
          <a:p>
            <a:r>
              <a:rPr lang="en-US" altLang="zh-TW" sz="2800" dirty="0" smtClean="0"/>
              <a:t>Prospect</a:t>
            </a:r>
          </a:p>
          <a:p>
            <a:r>
              <a:rPr lang="en-US" altLang="zh-TW" sz="2800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8563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4 </a:t>
            </a:r>
            <a:r>
              <a:rPr lang="en-US" altLang="zh-TW" dirty="0" smtClean="0"/>
              <a:t>:Find </a:t>
            </a:r>
            <a:r>
              <a:rPr lang="en-US" altLang="zh-TW" dirty="0"/>
              <a:t>the number of polygons whose areas are less than a given </a:t>
            </a:r>
            <a:r>
              <a:rPr lang="en-US" altLang="zh-TW" dirty="0" smtClean="0"/>
              <a:t>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3100" y="2164540"/>
            <a:ext cx="10018713" cy="3124201"/>
          </a:xfrm>
        </p:spPr>
        <p:txBody>
          <a:bodyPr/>
          <a:lstStyle/>
          <a:p>
            <a:r>
              <a:rPr lang="en-US" altLang="zh-TW" dirty="0" smtClean="0"/>
              <a:t>Binary Search</a:t>
            </a:r>
          </a:p>
          <a:p>
            <a:r>
              <a:rPr lang="en-US" altLang="zh-TW" dirty="0" smtClean="0"/>
              <a:t>Complexity :O(P 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 P + E )</a:t>
            </a:r>
          </a:p>
          <a:p>
            <a:r>
              <a:rPr lang="en-US" altLang="zh-TW" dirty="0"/>
              <a:t>(P: numbers of all polygons, E: Edges of </a:t>
            </a:r>
            <a:r>
              <a:rPr lang="en-US" altLang="zh-TW" dirty="0" smtClean="0"/>
              <a:t>all polygons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18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7557" y="424542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Preset for Problem 1 &amp;2</a:t>
            </a:r>
            <a:br>
              <a:rPr lang="en-US" altLang="zh-TW" dirty="0" smtClean="0"/>
            </a:br>
            <a:r>
              <a:rPr lang="en-US" altLang="zh-TW" dirty="0" smtClean="0"/>
              <a:t>construct vertex list &amp; min enclosing rect.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53386" y="1918451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Poly 12</a:t>
            </a:r>
          </a:p>
          <a:p>
            <a:r>
              <a:rPr lang="en-US" altLang="zh-TW" dirty="0" smtClean="0"/>
              <a:t>0 2 2 0 4 2 6 0 8 2 6 4 8 6 6 8 4 6 2 8 0 6 2 4 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69" y="2569979"/>
            <a:ext cx="4200888" cy="4105141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514518" y="2727961"/>
            <a:ext cx="3715081" cy="368590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914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1: Find </a:t>
            </a:r>
            <a:r>
              <a:rPr lang="en-US" altLang="zh-TW" dirty="0"/>
              <a:t>the number of polygons contained by a given (rectangular) window area.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十字形 3"/>
          <p:cNvSpPr/>
          <p:nvPr/>
        </p:nvSpPr>
        <p:spPr>
          <a:xfrm>
            <a:off x="4465170" y="3509374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減號 4"/>
          <p:cNvSpPr/>
          <p:nvPr/>
        </p:nvSpPr>
        <p:spPr>
          <a:xfrm>
            <a:off x="6149664" y="3203050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5963721" y="4760028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4342015" y="4593878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18732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3396800" y="2179952"/>
            <a:ext cx="4951929" cy="33536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4465171" y="3509374"/>
            <a:ext cx="1236372" cy="128191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6422534" y="3965798"/>
            <a:ext cx="1547650" cy="388402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4326144" y="4614157"/>
            <a:ext cx="1498551" cy="146454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6272816" y="5036684"/>
            <a:ext cx="1236372" cy="1259623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9609830" y="3215796"/>
            <a:ext cx="1893194" cy="128191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1: Find the number of polygons contained by a given (rectangular) window area.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1585" y="2190298"/>
            <a:ext cx="10018713" cy="3124201"/>
          </a:xfrm>
        </p:spPr>
        <p:txBody>
          <a:bodyPr/>
          <a:lstStyle/>
          <a:p>
            <a:r>
              <a:rPr lang="en-US" altLang="zh-TW" dirty="0" smtClean="0"/>
              <a:t>Linear search</a:t>
            </a:r>
          </a:p>
          <a:p>
            <a:r>
              <a:rPr lang="en-US" altLang="zh-TW" dirty="0" smtClean="0"/>
              <a:t>Complexity :O(P)</a:t>
            </a:r>
          </a:p>
          <a:p>
            <a:pPr marL="0" indent="0">
              <a:buNone/>
            </a:pPr>
            <a:r>
              <a:rPr lang="en-US" altLang="zh-TW" dirty="0"/>
              <a:t>(P: numbers of all polygons, E: Edges of associated polygons)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90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99102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Problem 2: Find the number of polygons interacting with a given window area.</a:t>
            </a:r>
            <a:endParaRPr lang="zh-TW" altLang="en-US" dirty="0"/>
          </a:p>
        </p:txBody>
      </p:sp>
      <p:sp>
        <p:nvSpPr>
          <p:cNvPr id="5" name="減號 4"/>
          <p:cNvSpPr/>
          <p:nvPr/>
        </p:nvSpPr>
        <p:spPr>
          <a:xfrm>
            <a:off x="6184787" y="3208395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9379329" y="4983317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6191968" y="4896479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20260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6422534" y="3965798"/>
            <a:ext cx="1547650" cy="388402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6176097" y="4916758"/>
            <a:ext cx="1498551" cy="146454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9694862" y="5230074"/>
            <a:ext cx="1236372" cy="1259623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9609830" y="3215796"/>
            <a:ext cx="1893194" cy="128191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程序 16"/>
          <p:cNvSpPr/>
          <p:nvPr/>
        </p:nvSpPr>
        <p:spPr>
          <a:xfrm>
            <a:off x="7469393" y="5575558"/>
            <a:ext cx="1326299" cy="1002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6232073" y="3475446"/>
            <a:ext cx="2026211" cy="12673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程序 19"/>
          <p:cNvSpPr/>
          <p:nvPr/>
        </p:nvSpPr>
        <p:spPr>
          <a:xfrm>
            <a:off x="9918406" y="3475446"/>
            <a:ext cx="1276041" cy="8289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-1474740" y="1927767"/>
            <a:ext cx="4969149" cy="4150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sp>
        <p:nvSpPr>
          <p:cNvPr id="22" name="流程圖: 程序 21"/>
          <p:cNvSpPr/>
          <p:nvPr/>
        </p:nvSpPr>
        <p:spPr>
          <a:xfrm>
            <a:off x="9062929" y="5021476"/>
            <a:ext cx="1518202" cy="113611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十字形 22"/>
          <p:cNvSpPr/>
          <p:nvPr/>
        </p:nvSpPr>
        <p:spPr>
          <a:xfrm>
            <a:off x="8142957" y="2048543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8142958" y="2048543"/>
            <a:ext cx="1236372" cy="128191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6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99102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Problem 2: Find the number of polygons interacting with a given window area.</a:t>
            </a:r>
            <a:endParaRPr lang="zh-TW" altLang="en-US" dirty="0"/>
          </a:p>
        </p:txBody>
      </p:sp>
      <p:sp>
        <p:nvSpPr>
          <p:cNvPr id="5" name="減號 4"/>
          <p:cNvSpPr/>
          <p:nvPr/>
        </p:nvSpPr>
        <p:spPr>
          <a:xfrm>
            <a:off x="6184787" y="3208395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9379329" y="4983317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6191968" y="4896479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20260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6422534" y="3965798"/>
            <a:ext cx="1547650" cy="388402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6176097" y="4916758"/>
            <a:ext cx="1498551" cy="146454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9694862" y="5230074"/>
            <a:ext cx="1236372" cy="1259623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9609830" y="3215796"/>
            <a:ext cx="1893194" cy="128191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程序 16"/>
          <p:cNvSpPr/>
          <p:nvPr/>
        </p:nvSpPr>
        <p:spPr>
          <a:xfrm>
            <a:off x="7469393" y="5575558"/>
            <a:ext cx="1326299" cy="1002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6232073" y="3475446"/>
            <a:ext cx="2026211" cy="12673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程序 19"/>
          <p:cNvSpPr/>
          <p:nvPr/>
        </p:nvSpPr>
        <p:spPr>
          <a:xfrm>
            <a:off x="9918406" y="3475446"/>
            <a:ext cx="1276041" cy="8289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-1474740" y="1927767"/>
            <a:ext cx="4969149" cy="4150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sp>
        <p:nvSpPr>
          <p:cNvPr id="22" name="流程圖: 程序 21"/>
          <p:cNvSpPr/>
          <p:nvPr/>
        </p:nvSpPr>
        <p:spPr>
          <a:xfrm>
            <a:off x="9062929" y="5021476"/>
            <a:ext cx="1518202" cy="113611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369201" y="2487897"/>
            <a:ext cx="464399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Interacting :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</a:rPr>
              <a:t>min </a:t>
            </a:r>
            <a:r>
              <a:rPr lang="en-US" altLang="zh-TW" sz="2800" dirty="0">
                <a:solidFill>
                  <a:srgbClr val="0070C0"/>
                </a:solidFill>
              </a:rPr>
              <a:t>enclosing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rect</a:t>
            </a:r>
            <a:r>
              <a:rPr lang="en-US" altLang="zh-TW" sz="2800" dirty="0" smtClean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rgbClr val="0070C0"/>
                </a:solidFill>
              </a:rPr>
              <a:t>m</a:t>
            </a:r>
            <a:r>
              <a:rPr lang="en-US" altLang="zh-TW" sz="2800" dirty="0" smtClean="0">
                <a:solidFill>
                  <a:srgbClr val="0070C0"/>
                </a:solidFill>
              </a:rPr>
              <a:t>ust overlap</a:t>
            </a:r>
          </a:p>
          <a:p>
            <a:endParaRPr lang="zh-TW" altLang="en-US" dirty="0"/>
          </a:p>
        </p:txBody>
      </p:sp>
      <p:sp>
        <p:nvSpPr>
          <p:cNvPr id="23" name="十字形 22"/>
          <p:cNvSpPr/>
          <p:nvPr/>
        </p:nvSpPr>
        <p:spPr>
          <a:xfrm>
            <a:off x="8142957" y="2048543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8142958" y="2048543"/>
            <a:ext cx="1236372" cy="128191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1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99102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Problem 2: Find the number of polygons interacting with a given window area.</a:t>
            </a:r>
            <a:endParaRPr lang="zh-TW" altLang="en-US" dirty="0"/>
          </a:p>
        </p:txBody>
      </p:sp>
      <p:sp>
        <p:nvSpPr>
          <p:cNvPr id="5" name="減號 4"/>
          <p:cNvSpPr/>
          <p:nvPr/>
        </p:nvSpPr>
        <p:spPr>
          <a:xfrm>
            <a:off x="6184787" y="3208395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9379329" y="4983317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6191968" y="4896479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20260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6422534" y="3965798"/>
            <a:ext cx="1547650" cy="388402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6176097" y="4916758"/>
            <a:ext cx="1498551" cy="146454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9694862" y="5230074"/>
            <a:ext cx="1236372" cy="1259623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9609830" y="3215796"/>
            <a:ext cx="1893194" cy="128191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程序 16"/>
          <p:cNvSpPr/>
          <p:nvPr/>
        </p:nvSpPr>
        <p:spPr>
          <a:xfrm>
            <a:off x="7469393" y="5575558"/>
            <a:ext cx="1326299" cy="100266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6232073" y="3475446"/>
            <a:ext cx="2026211" cy="12673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程序 19"/>
          <p:cNvSpPr/>
          <p:nvPr/>
        </p:nvSpPr>
        <p:spPr>
          <a:xfrm>
            <a:off x="9918406" y="3475446"/>
            <a:ext cx="1276041" cy="8289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-1474740" y="1927767"/>
            <a:ext cx="4969149" cy="4150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sp>
        <p:nvSpPr>
          <p:cNvPr id="22" name="流程圖: 程序 21"/>
          <p:cNvSpPr/>
          <p:nvPr/>
        </p:nvSpPr>
        <p:spPr>
          <a:xfrm>
            <a:off x="9062929" y="5021476"/>
            <a:ext cx="1518202" cy="113611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704164" y="2859893"/>
            <a:ext cx="396141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examine each sides: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</a:rPr>
              <a:t>Crossing = &gt;interacting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2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99102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Problem 2: Find the number of polygons interacting with a given window area.</a:t>
            </a:r>
            <a:endParaRPr lang="zh-TW" altLang="en-US" dirty="0"/>
          </a:p>
        </p:txBody>
      </p:sp>
      <p:sp>
        <p:nvSpPr>
          <p:cNvPr id="5" name="減號 4"/>
          <p:cNvSpPr/>
          <p:nvPr/>
        </p:nvSpPr>
        <p:spPr>
          <a:xfrm>
            <a:off x="6184787" y="3208395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6422534" y="3965798"/>
            <a:ext cx="1547650" cy="388402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6232074" y="3188840"/>
            <a:ext cx="2146296" cy="15539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-1474740" y="1927767"/>
            <a:ext cx="4969149" cy="4150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23966" y="2633925"/>
            <a:ext cx="466970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Window contain min </a:t>
            </a:r>
            <a:r>
              <a:rPr lang="en-US" altLang="zh-TW" sz="2800" dirty="0">
                <a:solidFill>
                  <a:srgbClr val="0070C0"/>
                </a:solidFill>
              </a:rPr>
              <a:t>enclosing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rect</a:t>
            </a:r>
            <a:r>
              <a:rPr lang="en-US" altLang="zh-TW" sz="2800" dirty="0" smtClean="0">
                <a:solidFill>
                  <a:srgbClr val="0070C0"/>
                </a:solidFill>
              </a:rPr>
              <a:t>  :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problem 1</a:t>
            </a:r>
            <a:endParaRPr lang="en-US" altLang="zh-TW" sz="2800" dirty="0">
              <a:solidFill>
                <a:srgbClr val="0070C0"/>
              </a:solidFill>
            </a:endParaRPr>
          </a:p>
          <a:p>
            <a:endParaRPr lang="en-US" altLang="zh-TW" sz="2800" dirty="0" smtClean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2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99102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Problem 2: Find the number of polygons interacting with a given window area.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9609830" y="320260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9609830" y="3215796"/>
            <a:ext cx="1893194" cy="1281918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程序 19"/>
          <p:cNvSpPr/>
          <p:nvPr/>
        </p:nvSpPr>
        <p:spPr>
          <a:xfrm>
            <a:off x="9918406" y="3475446"/>
            <a:ext cx="1276041" cy="8289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-1474740" y="1927767"/>
            <a:ext cx="4969149" cy="4150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962871" y="2743093"/>
            <a:ext cx="41545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Window is contained by min enclosing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rect</a:t>
            </a:r>
            <a:r>
              <a:rPr lang="en-US" altLang="zh-TW" sz="2800" dirty="0" smtClean="0">
                <a:solidFill>
                  <a:srgbClr val="0070C0"/>
                </a:solidFill>
              </a:rPr>
              <a:t>  :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</a:rPr>
              <a:t>Need extra examination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9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99102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dirty="0"/>
              <a:t>Problem 2: Find the number of polygons interacting with a given window area.</a:t>
            </a:r>
            <a:endParaRPr lang="zh-TW" altLang="en-US" dirty="0"/>
          </a:p>
        </p:txBody>
      </p:sp>
      <p:sp>
        <p:nvSpPr>
          <p:cNvPr id="20" name="流程圖: 程序 19"/>
          <p:cNvSpPr/>
          <p:nvPr/>
        </p:nvSpPr>
        <p:spPr>
          <a:xfrm>
            <a:off x="7464396" y="3166680"/>
            <a:ext cx="831721" cy="85483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-1474740" y="1927767"/>
            <a:ext cx="4969149" cy="41509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2772" y="2682561"/>
            <a:ext cx="669701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22772" y="5360477"/>
            <a:ext cx="4007520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029415" y="3859607"/>
            <a:ext cx="721217" cy="211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68041" y="3859606"/>
            <a:ext cx="1661374" cy="96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22773" y="2360587"/>
            <a:ext cx="4027859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6702432" y="2351743"/>
            <a:ext cx="4048200" cy="3626919"/>
          </a:xfrm>
          <a:prstGeom prst="flowChart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程序 16"/>
          <p:cNvSpPr/>
          <p:nvPr/>
        </p:nvSpPr>
        <p:spPr>
          <a:xfrm>
            <a:off x="8517169" y="3980463"/>
            <a:ext cx="831721" cy="73695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259216" y="2556981"/>
            <a:ext cx="4611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70C0"/>
                </a:solidFill>
              </a:rPr>
              <a:t>When window is contained by min enclosing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rect</a:t>
            </a:r>
            <a:r>
              <a:rPr lang="en-US" altLang="zh-TW" sz="2800" dirty="0" smtClean="0">
                <a:solidFill>
                  <a:srgbClr val="0070C0"/>
                </a:solidFill>
              </a:rPr>
              <a:t>, 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</a:rPr>
              <a:t>Window interacting polygon </a:t>
            </a:r>
          </a:p>
          <a:p>
            <a:r>
              <a:rPr lang="en-US" altLang="zh-TW" sz="2800" dirty="0" smtClean="0">
                <a:solidFill>
                  <a:srgbClr val="0070C0"/>
                </a:solidFill>
              </a:rPr>
              <a:t>if and only if the vertex of window is inside the polygon.</a:t>
            </a: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7477275" y="4021519"/>
            <a:ext cx="0" cy="2495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509672" y="4054161"/>
            <a:ext cx="0" cy="2495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8253219" y="5159096"/>
            <a:ext cx="555914" cy="51515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220759" y="5068758"/>
            <a:ext cx="555914" cy="51515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217020" y="5782763"/>
            <a:ext cx="555914" cy="51515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8231715" y="4526067"/>
            <a:ext cx="555914" cy="51515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239212" y="5843244"/>
            <a:ext cx="555914" cy="51515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4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and Problem </a:t>
            </a:r>
            <a:r>
              <a:rPr lang="en-US" altLang="zh-TW" dirty="0" smtClean="0"/>
              <a:t>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163651"/>
            <a:ext cx="10018713" cy="3704823"/>
          </a:xfrm>
        </p:spPr>
        <p:txBody>
          <a:bodyPr>
            <a:normAutofit/>
          </a:bodyPr>
          <a:lstStyle/>
          <a:p>
            <a:r>
              <a:rPr lang="en-US" altLang="zh-TW" dirty="0"/>
              <a:t>Find the number of polygons contained by a given (rectangular) window area.</a:t>
            </a:r>
          </a:p>
          <a:p>
            <a:r>
              <a:rPr lang="en-US" altLang="zh-TW" dirty="0"/>
              <a:t>Find the number of polygons interacting with a given window area. </a:t>
            </a:r>
            <a:endParaRPr lang="en-US" altLang="zh-TW" dirty="0" smtClean="0"/>
          </a:p>
          <a:p>
            <a:r>
              <a:rPr lang="en-US" altLang="zh-TW" dirty="0" smtClean="0"/>
              <a:t>Find </a:t>
            </a:r>
            <a:r>
              <a:rPr lang="en-US" altLang="zh-TW" dirty="0"/>
              <a:t>the number of polygons interacting with given window that do not overlap with others interacting with the window.</a:t>
            </a:r>
          </a:p>
          <a:p>
            <a:r>
              <a:rPr lang="en-US" altLang="zh-TW" dirty="0"/>
              <a:t>Find the number of polygons whose areas are less than a given number.</a:t>
            </a:r>
          </a:p>
          <a:p>
            <a:r>
              <a:rPr lang="en-US" altLang="zh-TW" dirty="0"/>
              <a:t>Find the percentage of the given window area that is covered by polygons.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2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Problem 2: Find the number of polygons interacting with a given window area.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1585" y="1739537"/>
            <a:ext cx="10018713" cy="3124201"/>
          </a:xfrm>
        </p:spPr>
        <p:txBody>
          <a:bodyPr/>
          <a:lstStyle/>
          <a:p>
            <a:r>
              <a:rPr lang="en-US" altLang="zh-TW" dirty="0" smtClean="0"/>
              <a:t>Complexity :O(P + E)</a:t>
            </a:r>
          </a:p>
          <a:p>
            <a:pPr marL="0" indent="0">
              <a:buNone/>
            </a:pPr>
            <a:r>
              <a:rPr lang="en-US" altLang="zh-TW" dirty="0" smtClean="0"/>
              <a:t>(P: </a:t>
            </a:r>
            <a:r>
              <a:rPr lang="en-US" altLang="zh-TW" dirty="0"/>
              <a:t>numbers of </a:t>
            </a:r>
            <a:r>
              <a:rPr lang="en-US" altLang="zh-TW" dirty="0" smtClean="0"/>
              <a:t>all polygons, </a:t>
            </a:r>
            <a:r>
              <a:rPr lang="en-US" altLang="zh-TW" dirty="0"/>
              <a:t>E: Edges of associated polygons)</a:t>
            </a:r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42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7557" y="424542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Preset </a:t>
            </a:r>
            <a:r>
              <a:rPr lang="en-US" altLang="zh-TW" dirty="0"/>
              <a:t>for Problem </a:t>
            </a:r>
            <a:r>
              <a:rPr lang="en-US" altLang="zh-TW" dirty="0" smtClean="0"/>
              <a:t>3 &amp;5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--</a:t>
            </a:r>
            <a:r>
              <a:rPr lang="en-US" altLang="zh-TW" dirty="0"/>
              <a:t>Determine clockwise or  counter clockwise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9" y="2752859"/>
            <a:ext cx="4200888" cy="41051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62592" y="1981927"/>
            <a:ext cx="556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Poly 12</a:t>
            </a:r>
          </a:p>
          <a:p>
            <a:r>
              <a:rPr lang="en-US" altLang="zh-TW" dirty="0" smtClean="0"/>
              <a:t>0 2 ,2 0, 4 2 ,6 0 ,8 2 ,6 4 ,8 6 ,6 8 ,4 6 ,2 8 ,</a:t>
            </a:r>
            <a:r>
              <a:rPr lang="en-US" altLang="zh-TW" dirty="0" smtClean="0">
                <a:solidFill>
                  <a:srgbClr val="FF0000"/>
                </a:solidFill>
              </a:rPr>
              <a:t>0 6</a:t>
            </a:r>
            <a:r>
              <a:rPr lang="en-US" altLang="zh-TW" dirty="0" smtClean="0"/>
              <a:t>, 2 4 </a:t>
            </a:r>
          </a:p>
          <a:p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4808920" y="2955558"/>
            <a:ext cx="860360" cy="923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848109" y="3944707"/>
            <a:ext cx="925674" cy="911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4598126" y="3722914"/>
            <a:ext cx="418011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6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7557" y="424542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Preset </a:t>
            </a:r>
            <a:r>
              <a:rPr lang="en-US" altLang="zh-TW" dirty="0"/>
              <a:t>for Problem </a:t>
            </a:r>
            <a:r>
              <a:rPr lang="en-US" altLang="zh-TW" dirty="0" smtClean="0"/>
              <a:t>3 &amp;5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--Judge </a:t>
            </a:r>
            <a:r>
              <a:rPr lang="en-US" altLang="zh-TW" dirty="0" smtClean="0">
                <a:solidFill>
                  <a:srgbClr val="FF0000"/>
                </a:solidFill>
              </a:rPr>
              <a:t>upward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B0F0"/>
                </a:solidFill>
              </a:rPr>
              <a:t>downward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9" y="2752859"/>
            <a:ext cx="4200888" cy="41051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62592" y="1981927"/>
            <a:ext cx="556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Poly 12</a:t>
            </a:r>
          </a:p>
          <a:p>
            <a:r>
              <a:rPr lang="en-US" altLang="zh-TW" dirty="0" smtClean="0"/>
              <a:t>0 2 ,2 0, 4 2 ,6 0 ,8 2 ,6 4 ,8 6 ,6 8 ,4 6 ,2 8 ,0 6, 2 4 </a:t>
            </a:r>
          </a:p>
          <a:p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807131" y="2971522"/>
            <a:ext cx="875211" cy="888275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682342" y="3019043"/>
            <a:ext cx="889701" cy="90701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579197" y="2971522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513815" y="2971522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7513815" y="3926062"/>
            <a:ext cx="879564" cy="879367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529765" y="4805429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506661" y="5684796"/>
            <a:ext cx="879564" cy="879367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572043" y="5616654"/>
            <a:ext cx="957722" cy="1011300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687410" y="5694301"/>
            <a:ext cx="879564" cy="879367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4772367" y="5628334"/>
            <a:ext cx="957722" cy="1011300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4840477" y="4764728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4764536" y="3835266"/>
            <a:ext cx="957722" cy="1011300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7557" y="424542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Preset </a:t>
            </a:r>
            <a:r>
              <a:rPr lang="en-US" altLang="zh-TW" dirty="0"/>
              <a:t>for Problem </a:t>
            </a:r>
            <a:r>
              <a:rPr lang="en-US" altLang="zh-TW" dirty="0" smtClean="0"/>
              <a:t>3 &amp;5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--Judge </a:t>
            </a:r>
            <a:r>
              <a:rPr lang="en-US" altLang="zh-TW" dirty="0" smtClean="0">
                <a:solidFill>
                  <a:srgbClr val="00B050"/>
                </a:solidFill>
              </a:rPr>
              <a:t>begin point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point</a:t>
            </a:r>
            <a:endParaRPr lang="zh-TW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9" y="2752859"/>
            <a:ext cx="4200888" cy="41051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62592" y="1981927"/>
            <a:ext cx="556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Poly 12</a:t>
            </a:r>
          </a:p>
          <a:p>
            <a:r>
              <a:rPr lang="en-US" altLang="zh-TW" dirty="0" smtClean="0"/>
              <a:t>0 2 ,2 0, 4 2 ,6 0 ,8 2 ,6 4 ,8 6 ,6 8 ,4 6 ,2 8 ,0 6, 2 4 </a:t>
            </a:r>
          </a:p>
          <a:p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807131" y="2971522"/>
            <a:ext cx="875211" cy="888275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682342" y="3019043"/>
            <a:ext cx="889701" cy="90701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579197" y="2971522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513815" y="2971522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7513815" y="3926062"/>
            <a:ext cx="879564" cy="879367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529765" y="4805429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506661" y="5684796"/>
            <a:ext cx="879564" cy="879367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572043" y="5616654"/>
            <a:ext cx="957722" cy="1011300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687410" y="5694301"/>
            <a:ext cx="879564" cy="879367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4772367" y="5628334"/>
            <a:ext cx="957722" cy="1011300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4840477" y="4764728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4764536" y="3835266"/>
            <a:ext cx="957722" cy="1011300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7221329" y="4461675"/>
            <a:ext cx="570664" cy="60610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475483" y="5461608"/>
            <a:ext cx="570664" cy="60610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987604" y="3594101"/>
            <a:ext cx="614782" cy="606105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087835" y="5300782"/>
            <a:ext cx="614782" cy="606105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720419" y="3751715"/>
            <a:ext cx="570664" cy="60610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16483" y="4569763"/>
            <a:ext cx="614782" cy="606105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7557" y="424542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Preset </a:t>
            </a:r>
            <a:r>
              <a:rPr lang="en-US" altLang="zh-TW" dirty="0"/>
              <a:t>for Problem </a:t>
            </a:r>
            <a:r>
              <a:rPr lang="en-US" altLang="zh-TW" dirty="0" smtClean="0"/>
              <a:t>3 &amp;5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--construct edge list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9" y="2752859"/>
            <a:ext cx="4200888" cy="410514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62592" y="1981927"/>
            <a:ext cx="556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Poly 12</a:t>
            </a:r>
          </a:p>
          <a:p>
            <a:r>
              <a:rPr lang="en-US" altLang="zh-TW" dirty="0" smtClean="0"/>
              <a:t>0 2 ,2 0, 4 2 ,6 0 ,8 2 ,6 4 ,8 6 ,6 8 ,4 6 ,2 8 ,0 6, 2 4 </a:t>
            </a:r>
          </a:p>
          <a:p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807131" y="2971522"/>
            <a:ext cx="875211" cy="888275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682342" y="3019043"/>
            <a:ext cx="889701" cy="90701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579197" y="2971522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513815" y="2971522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4568019" y="3599315"/>
            <a:ext cx="570664" cy="60610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475483" y="5461608"/>
            <a:ext cx="570664" cy="60610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987604" y="3594101"/>
            <a:ext cx="614782" cy="606105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087835" y="5300782"/>
            <a:ext cx="614782" cy="606105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807131" y="5710313"/>
            <a:ext cx="889701" cy="90701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703986" y="5662792"/>
            <a:ext cx="927464" cy="89074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4201" y="5707237"/>
            <a:ext cx="889701" cy="90701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7561056" y="5659716"/>
            <a:ext cx="927464" cy="89074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 rot="3786415">
            <a:off x="5324268" y="4452720"/>
            <a:ext cx="614782" cy="606105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7228491" y="4444051"/>
            <a:ext cx="570664" cy="606105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800863" y="3880380"/>
            <a:ext cx="1003168" cy="954540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7546831" y="4834920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7561056" y="3895388"/>
            <a:ext cx="927464" cy="89074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4890799" y="4740416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7557" y="424542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Problem3:Find </a:t>
            </a:r>
            <a:r>
              <a:rPr lang="en-US" altLang="zh-TW" dirty="0"/>
              <a:t>the number of polygons interacting with given window that do not overlap with others interacting with the window.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9" y="2752859"/>
            <a:ext cx="4200888" cy="4105141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 flipV="1">
            <a:off x="4807131" y="2971522"/>
            <a:ext cx="875211" cy="888275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682342" y="3019043"/>
            <a:ext cx="889701" cy="90701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579197" y="2971522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513815" y="2971522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807131" y="5710313"/>
            <a:ext cx="889701" cy="90701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703986" y="5662792"/>
            <a:ext cx="927464" cy="89074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4201" y="5707237"/>
            <a:ext cx="889701" cy="90701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7561056" y="5659716"/>
            <a:ext cx="927464" cy="89074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800863" y="3880380"/>
            <a:ext cx="1003168" cy="954540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7546831" y="4834920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7561056" y="3895388"/>
            <a:ext cx="927464" cy="89074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4890799" y="4740416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42263" y="3344091"/>
            <a:ext cx="3187336" cy="2952206"/>
          </a:xfrm>
          <a:prstGeom prst="rect">
            <a:avLst/>
          </a:prstGeom>
          <a:noFill/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6167718" y="4813169"/>
            <a:ext cx="926528" cy="21751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143736" y="5280295"/>
            <a:ext cx="926210" cy="3318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131314" y="4827861"/>
            <a:ext cx="938632" cy="41738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13815" y="4345982"/>
            <a:ext cx="867248" cy="89508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513815" y="4340762"/>
            <a:ext cx="926528" cy="21751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556776" y="5226649"/>
            <a:ext cx="960207" cy="31895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Problem3:Find the number of polygons interacting with given window that do not overlap with others interacting with the window.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1585" y="1739537"/>
            <a:ext cx="10018713" cy="3124201"/>
          </a:xfrm>
        </p:spPr>
        <p:txBody>
          <a:bodyPr/>
          <a:lstStyle/>
          <a:p>
            <a:r>
              <a:rPr lang="en-US" altLang="zh-TW" dirty="0" smtClean="0"/>
              <a:t>Complexity :O( C 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 E)</a:t>
            </a:r>
          </a:p>
          <a:p>
            <a:r>
              <a:rPr lang="en-US" altLang="zh-TW" dirty="0" smtClean="0"/>
              <a:t>C = O (E^</a:t>
            </a:r>
            <a:r>
              <a:rPr lang="en-US" altLang="zh-TW" sz="2800" dirty="0" smtClean="0"/>
              <a:t>2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(C: numbers of crossing </a:t>
            </a:r>
            <a:r>
              <a:rPr lang="en-US" altLang="zh-TW" dirty="0" smtClean="0"/>
              <a:t>points)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1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7557" y="424542"/>
            <a:ext cx="10018713" cy="1752599"/>
          </a:xfrm>
        </p:spPr>
        <p:txBody>
          <a:bodyPr/>
          <a:lstStyle/>
          <a:p>
            <a:r>
              <a:rPr lang="en-US" altLang="zh-TW" dirty="0"/>
              <a:t>Problem 5 :Find the percentage of the given window area that is covered by polygons.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99" y="2752859"/>
            <a:ext cx="4200888" cy="4105141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 flipV="1">
            <a:off x="4807131" y="2971522"/>
            <a:ext cx="875211" cy="888275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682342" y="3019043"/>
            <a:ext cx="889701" cy="90701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579197" y="2971522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513815" y="2971522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807131" y="5710313"/>
            <a:ext cx="889701" cy="90701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703986" y="5662792"/>
            <a:ext cx="927464" cy="89074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4201" y="5707237"/>
            <a:ext cx="889701" cy="90701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7561056" y="5659716"/>
            <a:ext cx="927464" cy="89074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800863" y="3880380"/>
            <a:ext cx="1003168" cy="954540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7546831" y="4834920"/>
            <a:ext cx="1003168" cy="954540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7561056" y="3895388"/>
            <a:ext cx="927464" cy="890749"/>
          </a:xfrm>
          <a:prstGeom prst="straightConnector1">
            <a:avLst/>
          </a:prstGeom>
          <a:ln w="47625">
            <a:solidFill>
              <a:srgbClr val="30ACEC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4890799" y="4740416"/>
            <a:ext cx="927464" cy="890749"/>
          </a:xfrm>
          <a:prstGeom prst="straightConnector1">
            <a:avLst/>
          </a:prstGeom>
          <a:ln w="476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42263" y="3344091"/>
            <a:ext cx="3187336" cy="2952206"/>
          </a:xfrm>
          <a:prstGeom prst="rect">
            <a:avLst/>
          </a:prstGeom>
          <a:noFill/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042263" y="3634831"/>
            <a:ext cx="0" cy="52111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042263" y="5458045"/>
            <a:ext cx="0" cy="52111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325291" y="3377670"/>
            <a:ext cx="0" cy="96425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325291" y="5225110"/>
            <a:ext cx="0" cy="96425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5725885" y="3351544"/>
            <a:ext cx="0" cy="317279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39394" y="3377670"/>
            <a:ext cx="0" cy="291862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566135" y="3939373"/>
            <a:ext cx="13062" cy="172034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7162015" y="3415659"/>
            <a:ext cx="21738" cy="286302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7550187" y="3385139"/>
            <a:ext cx="21738" cy="286302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907382" y="3413216"/>
            <a:ext cx="0" cy="96425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924799" y="5236474"/>
            <a:ext cx="0" cy="96425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251371" y="3634831"/>
            <a:ext cx="0" cy="52111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238308" y="5431919"/>
            <a:ext cx="0" cy="52111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5 :</a:t>
            </a:r>
            <a:r>
              <a:rPr lang="en-US" altLang="zh-TW" dirty="0"/>
              <a:t>Find the percentage of the given window area that is covered by polygons.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1585" y="1971356"/>
            <a:ext cx="10018713" cy="3124201"/>
          </a:xfrm>
        </p:spPr>
        <p:txBody>
          <a:bodyPr/>
          <a:lstStyle/>
          <a:p>
            <a:r>
              <a:rPr lang="en-US" altLang="zh-TW" dirty="0" smtClean="0"/>
              <a:t>Complexity :O( C * H)</a:t>
            </a:r>
          </a:p>
          <a:p>
            <a:r>
              <a:rPr lang="en-US" altLang="zh-TW" dirty="0" smtClean="0"/>
              <a:t>C = O (E^</a:t>
            </a:r>
            <a:r>
              <a:rPr lang="en-US" altLang="zh-TW" sz="2800" dirty="0" smtClean="0"/>
              <a:t>2</a:t>
            </a:r>
            <a:r>
              <a:rPr lang="en-US" altLang="zh-TW" dirty="0" smtClean="0"/>
              <a:t>) </a:t>
            </a:r>
            <a:r>
              <a:rPr lang="en-US" altLang="zh-TW" dirty="0"/>
              <a:t>,</a:t>
            </a:r>
            <a:r>
              <a:rPr lang="en-US" altLang="zh-TW" dirty="0" smtClean="0"/>
              <a:t>H = O (E) </a:t>
            </a:r>
          </a:p>
          <a:p>
            <a:pPr marL="0" indent="0">
              <a:buNone/>
            </a:pPr>
            <a:r>
              <a:rPr lang="en-US" altLang="zh-TW" dirty="0" smtClean="0"/>
              <a:t>(C: numbers of crossing points, E: Edges of associated polygons,</a:t>
            </a:r>
          </a:p>
          <a:p>
            <a:pPr marL="0" indent="0">
              <a:buNone/>
            </a:pPr>
            <a:r>
              <a:rPr lang="en-US" altLang="zh-TW" dirty="0" smtClean="0"/>
              <a:t>H: numbers of active edges)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73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09" y="293914"/>
            <a:ext cx="10018713" cy="1752599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Introduction and Problem </a:t>
            </a:r>
            <a:r>
              <a:rPr lang="en-US" altLang="zh-TW" sz="2800" dirty="0" smtClean="0"/>
              <a:t>Definition</a:t>
            </a:r>
          </a:p>
          <a:p>
            <a:r>
              <a:rPr lang="en-US" altLang="zh-TW" sz="2800" dirty="0"/>
              <a:t>C</a:t>
            </a:r>
            <a:r>
              <a:rPr lang="en-US" altLang="zh-TW" sz="2800" dirty="0" smtClean="0"/>
              <a:t>ore algorithm 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Problem solving</a:t>
            </a:r>
          </a:p>
          <a:p>
            <a:pPr lvl="1"/>
            <a:r>
              <a:rPr lang="en-US" altLang="zh-TW" dirty="0" smtClean="0"/>
              <a:t>Main idea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Details</a:t>
            </a: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Changing sequences in RB tree</a:t>
            </a:r>
          </a:p>
          <a:p>
            <a:r>
              <a:rPr lang="en-US" altLang="zh-TW" sz="2800" dirty="0" smtClean="0"/>
              <a:t>Prospect</a:t>
            </a:r>
          </a:p>
          <a:p>
            <a:r>
              <a:rPr lang="en-US" altLang="zh-TW" sz="2800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6340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十字形 3"/>
          <p:cNvSpPr/>
          <p:nvPr/>
        </p:nvSpPr>
        <p:spPr>
          <a:xfrm>
            <a:off x="4465170" y="3509374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減號 4"/>
          <p:cNvSpPr/>
          <p:nvPr/>
        </p:nvSpPr>
        <p:spPr>
          <a:xfrm>
            <a:off x="6149664" y="3203050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5963721" y="4760028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4342015" y="4593878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18732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7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defTabSz="457200" rtl="0">
              <a:spcBef>
                <a:spcPct val="0"/>
              </a:spcBef>
            </a:pPr>
            <a:r>
              <a:rPr lang="en-US" altLang="zh-TW" sz="4000" kern="1200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Changing sequences in RB </a:t>
            </a:r>
            <a:r>
              <a:rPr lang="en-US" altLang="zh-TW" sz="4000" kern="1200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</a:t>
            </a:r>
            <a:endParaRPr lang="zh-TW" altLang="en-US" sz="4000" kern="1200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131" y="2924175"/>
            <a:ext cx="4029075" cy="2609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06096" y="2496621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L2&gt;L1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66834" y="249239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L1&gt;L2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166834" y="1798939"/>
            <a:ext cx="13061" cy="458506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Prospect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7492" y="1562099"/>
            <a:ext cx="10018713" cy="3124201"/>
          </a:xfrm>
        </p:spPr>
        <p:txBody>
          <a:bodyPr/>
          <a:lstStyle/>
          <a:p>
            <a:r>
              <a:rPr lang="en-US" altLang="zh-TW" dirty="0" smtClean="0"/>
              <a:t>Precision – efficiency issue</a:t>
            </a:r>
          </a:p>
          <a:p>
            <a:pPr marL="457200" lvl="1" indent="0">
              <a:buNone/>
            </a:pPr>
            <a:r>
              <a:rPr lang="en-US" altLang="zh-TW" dirty="0" smtClean="0"/>
              <a:t>discrete sweep line</a:t>
            </a:r>
          </a:p>
        </p:txBody>
      </p:sp>
    </p:spTree>
    <p:extLst>
      <p:ext uri="{BB962C8B-B14F-4D97-AF65-F5344CB8AC3E}">
        <p14:creationId xmlns:p14="http://schemas.microsoft.com/office/powerpoint/2010/main" val="20228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404869"/>
            <a:ext cx="10018713" cy="312420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://www.csie.ntnu.edu.tw/~</a:t>
            </a:r>
            <a:r>
              <a:rPr lang="en-US" altLang="zh-TW" dirty="0" smtClean="0">
                <a:hlinkClick r:id="rId2"/>
              </a:rPr>
              <a:t>u91029/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 err="1" smtClean="0"/>
              <a:t>wikipedia</a:t>
            </a:r>
            <a:r>
              <a:rPr lang="en-US" altLang="zh-TW" dirty="0" smtClean="0"/>
              <a:t> 		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://en.wikipedia.org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7110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1: Find </a:t>
            </a:r>
            <a:r>
              <a:rPr lang="en-US" altLang="zh-TW" dirty="0"/>
              <a:t>the number of polygons contained by a given (rectangular) window area.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十字形 3"/>
          <p:cNvSpPr/>
          <p:nvPr/>
        </p:nvSpPr>
        <p:spPr>
          <a:xfrm>
            <a:off x="4465170" y="3509374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減號 4"/>
          <p:cNvSpPr/>
          <p:nvPr/>
        </p:nvSpPr>
        <p:spPr>
          <a:xfrm>
            <a:off x="6149664" y="3203050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5963721" y="4760028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4342015" y="4593878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18732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3396800" y="2179952"/>
            <a:ext cx="4951929" cy="33536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/>
          <p:cNvSpPr/>
          <p:nvPr/>
        </p:nvSpPr>
        <p:spPr>
          <a:xfrm>
            <a:off x="4477534" y="3497145"/>
            <a:ext cx="1236372" cy="1299154"/>
          </a:xfrm>
          <a:prstGeom prst="plus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減號 10"/>
          <p:cNvSpPr/>
          <p:nvPr/>
        </p:nvSpPr>
        <p:spPr>
          <a:xfrm>
            <a:off x="6160395" y="3200902"/>
            <a:ext cx="2073498" cy="1911802"/>
          </a:xfrm>
          <a:prstGeom prst="mathMinus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5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2: Find </a:t>
            </a:r>
            <a:r>
              <a:rPr lang="en-US" altLang="zh-TW" dirty="0"/>
              <a:t>the number of polygons interacting with a given window area.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十字形 3"/>
          <p:cNvSpPr/>
          <p:nvPr/>
        </p:nvSpPr>
        <p:spPr>
          <a:xfrm>
            <a:off x="4465170" y="3509374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減號 4"/>
          <p:cNvSpPr/>
          <p:nvPr/>
        </p:nvSpPr>
        <p:spPr>
          <a:xfrm>
            <a:off x="6149664" y="3203050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5963721" y="4760028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4342015" y="4593878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18732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3396800" y="2179952"/>
            <a:ext cx="4951929" cy="33536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/>
          <p:cNvSpPr/>
          <p:nvPr/>
        </p:nvSpPr>
        <p:spPr>
          <a:xfrm>
            <a:off x="4477534" y="3497145"/>
            <a:ext cx="1236372" cy="1299154"/>
          </a:xfrm>
          <a:prstGeom prst="plus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減號 10"/>
          <p:cNvSpPr/>
          <p:nvPr/>
        </p:nvSpPr>
        <p:spPr>
          <a:xfrm>
            <a:off x="6160395" y="3200902"/>
            <a:ext cx="2073498" cy="1911802"/>
          </a:xfrm>
          <a:prstGeom prst="mathMinus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合併 11"/>
          <p:cNvSpPr/>
          <p:nvPr/>
        </p:nvSpPr>
        <p:spPr>
          <a:xfrm>
            <a:off x="4324596" y="4615648"/>
            <a:ext cx="1482681" cy="1484827"/>
          </a:xfrm>
          <a:prstGeom prst="flowChartMerge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/>
          <p:cNvSpPr/>
          <p:nvPr/>
        </p:nvSpPr>
        <p:spPr>
          <a:xfrm>
            <a:off x="5959367" y="4742611"/>
            <a:ext cx="1867438" cy="1753139"/>
          </a:xfrm>
          <a:prstGeom prst="mathMultiply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</a:t>
            </a:r>
            <a:r>
              <a:rPr lang="en-US" altLang="zh-TW" dirty="0" smtClean="0"/>
              <a:t>3: Find </a:t>
            </a:r>
            <a:r>
              <a:rPr lang="en-US" altLang="zh-TW" dirty="0"/>
              <a:t>the number of polygons interacting with given window that do not overlap with others interacting with the window.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十字形 3"/>
          <p:cNvSpPr/>
          <p:nvPr/>
        </p:nvSpPr>
        <p:spPr>
          <a:xfrm>
            <a:off x="4465170" y="3509374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減號 4"/>
          <p:cNvSpPr/>
          <p:nvPr/>
        </p:nvSpPr>
        <p:spPr>
          <a:xfrm>
            <a:off x="6149664" y="3203050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5963721" y="4760028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4342015" y="4593878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18732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3396800" y="2179952"/>
            <a:ext cx="4951929" cy="33536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減號 10"/>
          <p:cNvSpPr/>
          <p:nvPr/>
        </p:nvSpPr>
        <p:spPr>
          <a:xfrm>
            <a:off x="6160395" y="3200902"/>
            <a:ext cx="2073498" cy="1911802"/>
          </a:xfrm>
          <a:prstGeom prst="mathMinus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2"/>
          <p:cNvSpPr/>
          <p:nvPr/>
        </p:nvSpPr>
        <p:spPr>
          <a:xfrm>
            <a:off x="5959367" y="4742611"/>
            <a:ext cx="1867438" cy="1753139"/>
          </a:xfrm>
          <a:prstGeom prst="mathMultiply">
            <a:avLst/>
          </a:prstGeom>
          <a:solidFill>
            <a:srgbClr val="FFFF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3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Problem 4: </a:t>
            </a:r>
            <a:r>
              <a:rPr lang="en-US" altLang="zh-TW" dirty="0" smtClean="0"/>
              <a:t>Find </a:t>
            </a:r>
            <a:r>
              <a:rPr lang="en-US" altLang="zh-TW" dirty="0"/>
              <a:t>the number of polygons whose areas are less than a given number.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十字形 3"/>
          <p:cNvSpPr/>
          <p:nvPr/>
        </p:nvSpPr>
        <p:spPr>
          <a:xfrm>
            <a:off x="4465170" y="3509374"/>
            <a:ext cx="1236372" cy="1299154"/>
          </a:xfrm>
          <a:prstGeom prst="pl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減號 4"/>
          <p:cNvSpPr/>
          <p:nvPr/>
        </p:nvSpPr>
        <p:spPr>
          <a:xfrm>
            <a:off x="6149664" y="3203050"/>
            <a:ext cx="2073498" cy="1911802"/>
          </a:xfrm>
          <a:prstGeom prst="mathMinu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5963721" y="4760028"/>
            <a:ext cx="1867438" cy="1753139"/>
          </a:xfrm>
          <a:prstGeom prst="mathMultiply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4342015" y="4593878"/>
            <a:ext cx="1482681" cy="1484827"/>
          </a:xfrm>
          <a:prstGeom prst="flowChartMerge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9609830" y="3187322"/>
            <a:ext cx="1893194" cy="1338866"/>
          </a:xfrm>
          <a:prstGeom prst="flowChartProcess">
            <a:avLst/>
          </a:prstGeom>
          <a:solidFill>
            <a:srgbClr val="30ACEC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63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TC103457496[[fn=視差]]</Template>
  <TotalTime>543</TotalTime>
  <Words>1180</Words>
  <Application>Microsoft Office PowerPoint</Application>
  <PresentationFormat>寬螢幕</PresentationFormat>
  <Paragraphs>238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7" baseType="lpstr">
      <vt:lpstr>微軟正黑體</vt:lpstr>
      <vt:lpstr>新細明體</vt:lpstr>
      <vt:lpstr>Arial</vt:lpstr>
      <vt:lpstr>Corbel</vt:lpstr>
      <vt:lpstr>機器人</vt:lpstr>
      <vt:lpstr>Final project report CAD#5 region query</vt:lpstr>
      <vt:lpstr>Outline</vt:lpstr>
      <vt:lpstr>Outline</vt:lpstr>
      <vt:lpstr>Introduction and Problem Definition</vt:lpstr>
      <vt:lpstr>  </vt:lpstr>
      <vt:lpstr>Problem 1: Find the number of polygons contained by a given (rectangular) window area. </vt:lpstr>
      <vt:lpstr>Problem 2: Find the number of polygons interacting with a given window area. </vt:lpstr>
      <vt:lpstr>Problem 3: Find the number of polygons interacting with given window that do not overlap with others interacting with the window.  </vt:lpstr>
      <vt:lpstr>Problem 4: Find the number of polygons whose areas are less than a given number.  </vt:lpstr>
      <vt:lpstr>Problem 4: Find the number of polygons whose areas are less than a given number.  </vt:lpstr>
      <vt:lpstr>Problem 5: Find the percentage of the given window area that is covered by polygons.   </vt:lpstr>
      <vt:lpstr>Outline</vt:lpstr>
      <vt:lpstr>Sweep line algorithm</vt:lpstr>
      <vt:lpstr>Bentley–Ottmann algorithm</vt:lpstr>
      <vt:lpstr>PowerPoint 簡報</vt:lpstr>
      <vt:lpstr>PowerPoint 簡報</vt:lpstr>
      <vt:lpstr>PowerPoint 簡報</vt:lpstr>
      <vt:lpstr>PowerPoint 簡報</vt:lpstr>
      <vt:lpstr>PowerPoint 簡報</vt:lpstr>
      <vt:lpstr>Sweep line algorithm—find area</vt:lpstr>
      <vt:lpstr>Sweep line algorithm—find area</vt:lpstr>
      <vt:lpstr>Sweep line algorithm—find area 2</vt:lpstr>
      <vt:lpstr>Sweep line algorithm—find area 2</vt:lpstr>
      <vt:lpstr>Sweep line algorithm—find area 2</vt:lpstr>
      <vt:lpstr>Sweep line algorithm—find area 2</vt:lpstr>
      <vt:lpstr>Outline</vt:lpstr>
      <vt:lpstr>Problem solving :main idea</vt:lpstr>
      <vt:lpstr>Preset : construct data structure</vt:lpstr>
      <vt:lpstr>Preset for Problem 4 – Find the Area of an polygon</vt:lpstr>
      <vt:lpstr>Problem 4 :Find the number of polygons whose areas are less than a given number</vt:lpstr>
      <vt:lpstr>Preset for Problem 1 &amp;2 construct vertex list &amp; min enclosing rect.</vt:lpstr>
      <vt:lpstr>Problem 1: Find the number of polygons contained by a given (rectangular) window area. </vt:lpstr>
      <vt:lpstr>Problem 1: Find the number of polygons contained by a given (rectangular) window area.</vt:lpstr>
      <vt:lpstr>Problem 2: Find the number of polygons interacting with a given window area.</vt:lpstr>
      <vt:lpstr>Problem 2: Find the number of polygons interacting with a given window area.</vt:lpstr>
      <vt:lpstr>Problem 2: Find the number of polygons interacting with a given window area.</vt:lpstr>
      <vt:lpstr>Problem 2: Find the number of polygons interacting with a given window area.</vt:lpstr>
      <vt:lpstr>Problem 2: Find the number of polygons interacting with a given window area.</vt:lpstr>
      <vt:lpstr>Problem 2: Find the number of polygons interacting with a given window area.</vt:lpstr>
      <vt:lpstr>Problem 2: Find the number of polygons interacting with a given window area.</vt:lpstr>
      <vt:lpstr>Preset for Problem 3 &amp;5 --Determine clockwise or  counter clockwise</vt:lpstr>
      <vt:lpstr>Preset for Problem 3 &amp;5 --Judge upward and downward</vt:lpstr>
      <vt:lpstr>Preset for Problem 3 &amp;5 --Judge begin point and end point</vt:lpstr>
      <vt:lpstr>Preset for Problem 3 &amp;5 --construct edge list</vt:lpstr>
      <vt:lpstr>Problem3:Find the number of polygons interacting with given window that do not overlap with others interacting with the window.</vt:lpstr>
      <vt:lpstr>Problem3:Find the number of polygons interacting with given window that do not overlap with others interacting with the window. </vt:lpstr>
      <vt:lpstr>Problem 5 :Find the percentage of the given window area that is covered by polygons.</vt:lpstr>
      <vt:lpstr>Problem 5 :Find the percentage of the given window area that is covered by polygons. </vt:lpstr>
      <vt:lpstr>Outline</vt:lpstr>
      <vt:lpstr>Changing sequences in RB tree</vt:lpstr>
      <vt:lpstr>Prospect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report CAD#5 region query</dc:title>
  <dc:creator>chuna</dc:creator>
  <cp:lastModifiedBy>Ohdraw.niL</cp:lastModifiedBy>
  <cp:revision>67</cp:revision>
  <dcterms:created xsi:type="dcterms:W3CDTF">2013-06-12T08:06:09Z</dcterms:created>
  <dcterms:modified xsi:type="dcterms:W3CDTF">2013-06-21T00:31:09Z</dcterms:modified>
</cp:coreProperties>
</file>