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59" r:id="rId5"/>
    <p:sldId id="260" r:id="rId6"/>
    <p:sldId id="261" r:id="rId7"/>
    <p:sldId id="265" r:id="rId8"/>
    <p:sldId id="263" r:id="rId9"/>
    <p:sldId id="266" r:id="rId10"/>
    <p:sldId id="269" r:id="rId11"/>
    <p:sldId id="271" r:id="rId12"/>
    <p:sldId id="272" r:id="rId13"/>
    <p:sldId id="273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0" autoAdjust="0"/>
  </p:normalViewPr>
  <p:slideViewPr>
    <p:cSldViewPr>
      <p:cViewPr varScale="1">
        <p:scale>
          <a:sx n="110" d="100"/>
          <a:sy n="110" d="100"/>
        </p:scale>
        <p:origin x="100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A9A57-9553-4854-AE01-87B290AD1CA1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297DC-00EC-4146-BE07-7B5DBDB6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6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4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70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9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5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3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3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0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4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9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8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1190" y="4080248"/>
            <a:ext cx="10103334" cy="21252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76800" y="4327248"/>
            <a:ext cx="8315848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0" kern="0" spc="-300" dirty="0" smtClean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Bold" pitchFamily="34" charset="0"/>
              </a:rPr>
              <a:t>NOISE</a:t>
            </a:r>
            <a:endParaRPr lang="en-US" dirty="0">
              <a:solidFill>
                <a:srgbClr val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80000">
            <a:off x="14392559" y="5820625"/>
            <a:ext cx="471644" cy="618121"/>
          </a:xfrm>
          <a:prstGeom prst="rect">
            <a:avLst/>
          </a:prstGeom>
        </p:spPr>
      </p:pic>
      <p:sp>
        <p:nvSpPr>
          <p:cNvPr id="15" name="Object 8"/>
          <p:cNvSpPr txBox="1"/>
          <p:nvPr/>
        </p:nvSpPr>
        <p:spPr>
          <a:xfrm>
            <a:off x="6323457" y="2631591"/>
            <a:ext cx="5638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200" kern="0" spc="-300" dirty="0">
                <a:solidFill>
                  <a:srgbClr val="00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Gmarket Sans Bold" pitchFamily="34" charset="0"/>
              </a:rPr>
              <a:t>게임 기획서</a:t>
            </a:r>
            <a:endParaRPr lang="en-US" sz="1100" dirty="0">
              <a:solidFill>
                <a:srgbClr val="00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8555723" y="6415214"/>
            <a:ext cx="567534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400" kern="0" spc="-300" dirty="0" err="1" smtClean="0">
                <a:solidFill>
                  <a:srgbClr val="00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윤원희</a:t>
            </a:r>
            <a:r>
              <a:rPr lang="en-US" altLang="ko-KR" sz="4400" kern="0" spc="-300" dirty="0" smtClean="0">
                <a:solidFill>
                  <a:srgbClr val="00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4400" kern="0" spc="-300" dirty="0" err="1" smtClean="0">
                <a:solidFill>
                  <a:srgbClr val="00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양주성</a:t>
            </a:r>
            <a:r>
              <a:rPr lang="en-US" altLang="ko-KR" sz="4400" kern="0" spc="-300" dirty="0" smtClean="0">
                <a:solidFill>
                  <a:srgbClr val="00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4400" kern="0" spc="-300" dirty="0" smtClean="0">
                <a:solidFill>
                  <a:srgbClr val="00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박현우</a:t>
            </a:r>
            <a:endParaRPr lang="en-US" sz="700" dirty="0">
              <a:solidFill>
                <a:srgbClr val="00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792200" y="4449907"/>
            <a:ext cx="0" cy="1385899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85750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8489169" y="6108938"/>
            <a:ext cx="5410260" cy="3122640"/>
          </a:xfrm>
          <a:prstGeom prst="roundRect">
            <a:avLst>
              <a:gd name="adj" fmla="val 31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8489169" y="2586861"/>
            <a:ext cx="5410260" cy="2963463"/>
          </a:xfrm>
          <a:prstGeom prst="roundRect">
            <a:avLst>
              <a:gd name="adj" fmla="val 31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1371600" y="2552700"/>
            <a:ext cx="6880864" cy="6678877"/>
          </a:xfrm>
          <a:prstGeom prst="roundRect">
            <a:avLst>
              <a:gd name="adj" fmla="val 31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 시나리오</a:t>
            </a:r>
            <a:endParaRPr lang="en-US" sz="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62650" y="3587496"/>
            <a:ext cx="2111829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62650" y="4391071"/>
            <a:ext cx="2111829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무전 통신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4077107" y="5111496"/>
            <a:ext cx="2326004" cy="80647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지정된 위치인가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화살표 연결선 34"/>
          <p:cNvCxnSpPr>
            <a:stCxn id="28" idx="2"/>
            <a:endCxn id="29" idx="0"/>
          </p:cNvCxnSpPr>
          <p:nvPr/>
        </p:nvCxnSpPr>
        <p:spPr>
          <a:xfrm>
            <a:off x="7018565" y="4003121"/>
            <a:ext cx="0" cy="38795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9" idx="2"/>
            <a:endCxn id="7" idx="3"/>
          </p:cNvCxnSpPr>
          <p:nvPr/>
        </p:nvCxnSpPr>
        <p:spPr>
          <a:xfrm rot="5400000">
            <a:off x="6356819" y="4852988"/>
            <a:ext cx="708038" cy="615454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7" idx="2"/>
            <a:endCxn id="68" idx="0"/>
          </p:cNvCxnSpPr>
          <p:nvPr/>
        </p:nvCxnSpPr>
        <p:spPr>
          <a:xfrm>
            <a:off x="5240109" y="5917971"/>
            <a:ext cx="17691" cy="34448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9021536" y="2807026"/>
            <a:ext cx="2111829" cy="4156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40107" y="5917971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6088" y="5047907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다이아몬드 67"/>
          <p:cNvSpPr/>
          <p:nvPr/>
        </p:nvSpPr>
        <p:spPr>
          <a:xfrm>
            <a:off x="4038600" y="6262457"/>
            <a:ext cx="2438400" cy="80647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올바른 주파수인가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40107" y="7049041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04871" y="6190121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962650" y="2805460"/>
            <a:ext cx="2111829" cy="4156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화살표 연결선 98"/>
          <p:cNvCxnSpPr>
            <a:stCxn id="91" idx="2"/>
            <a:endCxn id="28" idx="0"/>
          </p:cNvCxnSpPr>
          <p:nvPr/>
        </p:nvCxnSpPr>
        <p:spPr>
          <a:xfrm>
            <a:off x="7018565" y="3221085"/>
            <a:ext cx="0" cy="36641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4287608" y="8619937"/>
            <a:ext cx="190500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탈출신호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124950" y="6329404"/>
            <a:ext cx="1905000" cy="4156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다이아몬드 113"/>
          <p:cNvSpPr/>
          <p:nvPr/>
        </p:nvSpPr>
        <p:spPr>
          <a:xfrm>
            <a:off x="8914448" y="3535000"/>
            <a:ext cx="2326004" cy="80647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최초로 실행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다이아몬드 114"/>
          <p:cNvSpPr/>
          <p:nvPr/>
        </p:nvSpPr>
        <p:spPr>
          <a:xfrm>
            <a:off x="4077106" y="7413398"/>
            <a:ext cx="2326004" cy="80647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기상이 좋은가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8" name="직선 화살표 연결선 117"/>
          <p:cNvCxnSpPr>
            <a:stCxn id="68" idx="2"/>
            <a:endCxn id="115" idx="0"/>
          </p:cNvCxnSpPr>
          <p:nvPr/>
        </p:nvCxnSpPr>
        <p:spPr>
          <a:xfrm flipH="1">
            <a:off x="5240108" y="7068932"/>
            <a:ext cx="17692" cy="34446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220472" y="8171725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2" name="직선 화살표 연결선 121"/>
          <p:cNvCxnSpPr>
            <a:stCxn id="115" idx="2"/>
            <a:endCxn id="110" idx="0"/>
          </p:cNvCxnSpPr>
          <p:nvPr/>
        </p:nvCxnSpPr>
        <p:spPr>
          <a:xfrm>
            <a:off x="5240108" y="8219873"/>
            <a:ext cx="0" cy="4000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15" idx="1"/>
            <a:endCxn id="29" idx="1"/>
          </p:cNvCxnSpPr>
          <p:nvPr/>
        </p:nvCxnSpPr>
        <p:spPr>
          <a:xfrm rot="10800000" flipH="1">
            <a:off x="4077106" y="4598884"/>
            <a:ext cx="1885544" cy="3217752"/>
          </a:xfrm>
          <a:prstGeom prst="bentConnector3">
            <a:avLst>
              <a:gd name="adj1" fmla="val -64609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586088" y="7343889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9" name="직선 화살표 연결선 138"/>
          <p:cNvCxnSpPr>
            <a:stCxn id="68" idx="1"/>
          </p:cNvCxnSpPr>
          <p:nvPr/>
        </p:nvCxnSpPr>
        <p:spPr>
          <a:xfrm flipH="1">
            <a:off x="2895600" y="6665695"/>
            <a:ext cx="1143000" cy="180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44" idx="2"/>
            <a:endCxn id="114" idx="0"/>
          </p:cNvCxnSpPr>
          <p:nvPr/>
        </p:nvCxnSpPr>
        <p:spPr>
          <a:xfrm flipH="1">
            <a:off x="10077450" y="3222651"/>
            <a:ext cx="1" cy="3123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1133363" y="3454640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1741805" y="3730424"/>
            <a:ext cx="190500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시작화면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9124950" y="4873311"/>
            <a:ext cx="190500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9" name="직선 화살표 연결선 158"/>
          <p:cNvCxnSpPr>
            <a:stCxn id="114" idx="2"/>
            <a:endCxn id="158" idx="0"/>
          </p:cNvCxnSpPr>
          <p:nvPr/>
        </p:nvCxnSpPr>
        <p:spPr>
          <a:xfrm>
            <a:off x="10077450" y="4341475"/>
            <a:ext cx="0" cy="53183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14" idx="3"/>
            <a:endCxn id="155" idx="1"/>
          </p:cNvCxnSpPr>
          <p:nvPr/>
        </p:nvCxnSpPr>
        <p:spPr>
          <a:xfrm flipV="1">
            <a:off x="11240452" y="3938237"/>
            <a:ext cx="501353" cy="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415465" y="4341475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다이아몬드 168"/>
          <p:cNvSpPr/>
          <p:nvPr/>
        </p:nvSpPr>
        <p:spPr>
          <a:xfrm>
            <a:off x="8805320" y="7054917"/>
            <a:ext cx="2484191" cy="80647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종료버튼을눌렀는가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0" name="직선 화살표 연결선 169"/>
          <p:cNvCxnSpPr>
            <a:endCxn id="169" idx="0"/>
          </p:cNvCxnSpPr>
          <p:nvPr/>
        </p:nvCxnSpPr>
        <p:spPr>
          <a:xfrm>
            <a:off x="10021868" y="6742568"/>
            <a:ext cx="25548" cy="3123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1133363" y="6974557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11741805" y="7250341"/>
            <a:ext cx="190500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시작화면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9124950" y="8393228"/>
            <a:ext cx="190500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4" name="직선 화살표 연결선 173"/>
          <p:cNvCxnSpPr>
            <a:stCxn id="169" idx="2"/>
            <a:endCxn id="173" idx="0"/>
          </p:cNvCxnSpPr>
          <p:nvPr/>
        </p:nvCxnSpPr>
        <p:spPr>
          <a:xfrm>
            <a:off x="10047416" y="7861392"/>
            <a:ext cx="30034" cy="53183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69" idx="3"/>
            <a:endCxn id="172" idx="1"/>
          </p:cNvCxnSpPr>
          <p:nvPr/>
        </p:nvCxnSpPr>
        <p:spPr>
          <a:xfrm flipV="1">
            <a:off x="11289511" y="7458154"/>
            <a:ext cx="452294" cy="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9415465" y="7861392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14554200" y="6591300"/>
            <a:ext cx="3124200" cy="2590800"/>
            <a:chOff x="14554200" y="6972300"/>
            <a:chExt cx="3124200" cy="2590800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4554200" y="6972300"/>
              <a:ext cx="3124200" cy="2590800"/>
            </a:xfrm>
            <a:prstGeom prst="roundRect">
              <a:avLst>
                <a:gd name="adj" fmla="val 759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4789434" y="8883793"/>
              <a:ext cx="1125443" cy="41562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6330906" y="7205882"/>
              <a:ext cx="1132077" cy="4156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행동</a:t>
              </a:r>
            </a:p>
          </p:txBody>
        </p:sp>
        <p:sp>
          <p:nvSpPr>
            <p:cNvPr id="184" name="다이아몬드 183"/>
            <p:cNvSpPr/>
            <p:nvPr/>
          </p:nvSpPr>
          <p:spPr>
            <a:xfrm>
              <a:off x="16330905" y="8044232"/>
              <a:ext cx="1132077" cy="415625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</a:t>
              </a: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16330905" y="8882582"/>
              <a:ext cx="1139384" cy="4156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</a:p>
          </p:txBody>
        </p:sp>
      </p:grpSp>
      <p:cxnSp>
        <p:nvCxnSpPr>
          <p:cNvPr id="81" name="직선 화살표 연결선 80"/>
          <p:cNvCxnSpPr/>
          <p:nvPr/>
        </p:nvCxnSpPr>
        <p:spPr>
          <a:xfrm flipH="1">
            <a:off x="2895600" y="5516482"/>
            <a:ext cx="1180618" cy="1719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5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/>
            <a:r>
              <a:rPr lang="en-US" altLang="ko-KR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아이템 구성</a:t>
            </a:r>
            <a:endParaRPr lang="en-US" altLang="ko-KR" sz="6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57246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총기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플레이어의 주무기 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높은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살상력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위험도 증가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근접무기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플레이어의 보조무기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낮은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살상력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낮은 위험도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무전기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상인 통신 및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탈출요청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임무 위치 탐색에 필요한 중요한 도구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지원 아이템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구급상자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붕대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진통제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좀비화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지연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실링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부스터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5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폐지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거래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제작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화폐아이템</a:t>
            </a: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5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/>
            <a:r>
              <a:rPr lang="en-US" altLang="ko-KR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월드</a:t>
            </a:r>
            <a:r>
              <a:rPr lang="en-US" altLang="ko-KR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스테이지</a:t>
            </a:r>
            <a:r>
              <a:rPr lang="en-US" altLang="ko-KR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구성</a:t>
            </a:r>
            <a:endParaRPr lang="en-US" altLang="ko-KR" sz="6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58631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35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맵</a:t>
            </a:r>
            <a:endParaRPr lang="en-US" altLang="ko-KR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A. </a:t>
            </a:r>
            <a:r>
              <a:rPr lang="ko-KR" altLang="en-US" sz="3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도시</a:t>
            </a:r>
            <a:r>
              <a:rPr lang="ko-KR" altLang="en-US" sz="3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endParaRPr lang="en-US" altLang="ko-KR" sz="30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어두운 분위기</a:t>
            </a:r>
            <a:r>
              <a:rPr lang="en-US" altLang="ko-KR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밤</a:t>
            </a:r>
            <a:r>
              <a:rPr lang="en-US" altLang="ko-KR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  <a:endParaRPr lang="en-US" altLang="ko-KR" sz="27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생존자</a:t>
            </a:r>
            <a:r>
              <a:rPr lang="en-US" altLang="ko-KR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전투</a:t>
            </a:r>
            <a:r>
              <a:rPr lang="en-US" altLang="ko-KR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7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좀비떼의</a:t>
            </a: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흔적</a:t>
            </a:r>
            <a:endParaRPr lang="en-US" altLang="ko-KR" sz="27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입구가 폐쇄된 건물</a:t>
            </a:r>
            <a:endParaRPr lang="en-US" altLang="ko-KR" sz="27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B. </a:t>
            </a:r>
            <a:r>
              <a:rPr lang="ko-KR" altLang="en-US" sz="3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하이드 아웃</a:t>
            </a:r>
            <a:endParaRPr lang="en-US" altLang="ko-KR" sz="30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생존에 필요한 장치들</a:t>
            </a:r>
            <a:endParaRPr lang="en-US" altLang="ko-KR" sz="27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실제로 움직일 수 있는 공간</a:t>
            </a:r>
            <a:endParaRPr lang="en-US" altLang="ko-KR" sz="27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477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5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35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맵 보드</a:t>
            </a:r>
            <a:endParaRPr lang="en-US" altLang="ko-KR" sz="35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맵 위치</a:t>
            </a:r>
            <a:endParaRPr lang="en-US" altLang="ko-KR" sz="3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이상기후 위치</a:t>
            </a:r>
            <a:endParaRPr lang="en-US" altLang="ko-KR" sz="3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날씨</a:t>
            </a:r>
            <a:endParaRPr lang="en-US" altLang="ko-KR" sz="3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시간대</a:t>
            </a:r>
            <a:r>
              <a:rPr lang="en-US" altLang="ko-KR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밤</a:t>
            </a:r>
            <a:r>
              <a:rPr lang="en-US" altLang="ko-KR" sz="3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  <a:endParaRPr lang="en-US" altLang="ko-KR" sz="3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2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/>
            <a:r>
              <a:rPr lang="en-US" altLang="ko-KR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등장인물 구성</a:t>
            </a:r>
            <a:endParaRPr lang="en-US" altLang="ko-KR" sz="60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35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상인</a:t>
            </a:r>
            <a:endParaRPr lang="en-US" altLang="ko-KR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플레이어와 물건과 장비를 사고파는 존재</a:t>
            </a:r>
            <a:r>
              <a:rPr lang="en-US" altLang="ko-KR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무전기와 </a:t>
            </a:r>
            <a:r>
              <a:rPr lang="ko-KR" altLang="en-US" sz="27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드론을</a:t>
            </a: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통하여 소통</a:t>
            </a: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과 </a:t>
            </a:r>
            <a:r>
              <a:rPr lang="ko-KR" altLang="en-US" sz="27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물건전달</a:t>
            </a:r>
            <a:endParaRPr lang="en-US" altLang="ko-KR" sz="27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서브 임무와 답례품을 주는 존재</a:t>
            </a:r>
            <a:r>
              <a:rPr lang="en-US" altLang="ko-KR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/>
            </a:r>
            <a:br>
              <a:rPr lang="en-US" altLang="ko-KR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</a:br>
            <a:endParaRPr lang="en-US" altLang="ko-KR" sz="27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35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기업 요원</a:t>
            </a:r>
            <a:endParaRPr lang="en-US" altLang="ko-KR" sz="35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메인 임무와 월급을 주는 존재</a:t>
            </a:r>
            <a:endParaRPr lang="en-US" altLang="ko-KR" sz="27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레이더의 인식표를 가져가면 돈을 많이 준다</a:t>
            </a:r>
            <a:r>
              <a:rPr lang="en-US" altLang="ko-KR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43858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35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레이더</a:t>
            </a:r>
            <a:endParaRPr lang="en-US" altLang="ko-KR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7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라이벌 회사의 용병</a:t>
            </a:r>
            <a:endParaRPr lang="en-US" altLang="ko-KR" sz="27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7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엘리트 적</a:t>
            </a:r>
            <a:r>
              <a:rPr lang="en-US" altLang="ko-KR" sz="27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7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항상 인식표를 </a:t>
            </a:r>
            <a:r>
              <a:rPr lang="ko-KR" altLang="en-US" sz="27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들고다님</a:t>
            </a:r>
            <a:endParaRPr lang="en-US" altLang="ko-KR" sz="27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35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35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구출 요인</a:t>
            </a:r>
            <a:endParaRPr lang="en-US" altLang="ko-KR" sz="35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	</a:t>
            </a:r>
            <a:r>
              <a:rPr lang="ko-KR" altLang="en-US" sz="27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회사의 요원 혹은 고립된 전투요원</a:t>
            </a:r>
            <a:endParaRPr lang="en-US" altLang="ko-KR" sz="27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4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949725" y="3009900"/>
            <a:ext cx="8388550" cy="646332"/>
            <a:chOff x="2657475" y="2439667"/>
            <a:chExt cx="8033689" cy="646332"/>
          </a:xfrm>
        </p:grpSpPr>
        <p:sp>
          <p:nvSpPr>
            <p:cNvPr id="8" name="Object 8"/>
            <p:cNvSpPr txBox="1"/>
            <p:nvPr/>
          </p:nvSpPr>
          <p:spPr>
            <a:xfrm>
              <a:off x="2657475" y="2439667"/>
              <a:ext cx="297180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개발 컨셉 </a:t>
              </a:r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Object 8"/>
            <p:cNvSpPr txBox="1"/>
            <p:nvPr/>
          </p:nvSpPr>
          <p:spPr>
            <a:xfrm>
              <a:off x="7596837" y="2439668"/>
              <a:ext cx="309432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게임 구성 </a:t>
              </a:r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Object 8"/>
          <p:cNvSpPr txBox="1"/>
          <p:nvPr/>
        </p:nvSpPr>
        <p:spPr>
          <a:xfrm>
            <a:off x="4949725" y="3808733"/>
            <a:ext cx="352238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개요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차별화 및 재미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 스토리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목록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50" name="Object 8"/>
          <p:cNvSpPr txBox="1"/>
          <p:nvPr/>
        </p:nvSpPr>
        <p:spPr>
          <a:xfrm>
            <a:off x="10363123" y="3808733"/>
            <a:ext cx="4447797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 시나리오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월드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등장인물 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72400" y="3125467"/>
            <a:ext cx="31030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컨셉 </a:t>
            </a:r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bject 8"/>
          <p:cNvSpPr txBox="1"/>
          <p:nvPr/>
        </p:nvSpPr>
        <p:spPr>
          <a:xfrm>
            <a:off x="7772400" y="3924300"/>
            <a:ext cx="352238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개요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차별화 및 재미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 스토리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목록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9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16192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개요</a:t>
            </a:r>
            <a:endParaRPr lang="en-US" sz="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14980"/>
              </p:ext>
            </p:extLst>
          </p:nvPr>
        </p:nvGraphicFramePr>
        <p:xfrm>
          <a:off x="3047999" y="1485897"/>
          <a:ext cx="12192000" cy="8001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10591799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756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661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NOISE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노이즈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687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익스트레션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슈터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쿼터뷰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MMORPG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6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en-US" altLang="ko-KR" sz="1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5695"/>
                  </a:ext>
                </a:extLst>
              </a:tr>
              <a:tr h="1018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의도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요즘 많이 뜨고있는 폐지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돈이 되는 아이템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줍고 탈출하는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익스트렉션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슈터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장르의 게임이 많이 나와있습니다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 또한 이 인기에 편승하여 새로운 게임을 제작할 예정입니다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22507"/>
                  </a:ext>
                </a:extLst>
              </a:tr>
              <a:tr h="1349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타겟층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서바이벌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 탈출 게임을 좋아하는 사람</a:t>
                      </a:r>
                      <a:endParaRPr lang="en-US" altLang="ko-KR" sz="1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좀비 </a:t>
                      </a:r>
                      <a:r>
                        <a:rPr lang="ko-KR" altLang="en-US" sz="1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아포칼립스를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좋아하는 사람</a:t>
                      </a:r>
                      <a:endParaRPr lang="en-US" altLang="ko-KR" sz="1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088016"/>
                  </a:ext>
                </a:extLst>
              </a:tr>
              <a:tr h="1031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캐주얼한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익스트레션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슈터</a:t>
                      </a:r>
                      <a:endParaRPr lang="en-US" altLang="ko-KR" sz="1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무전을 통한 게임 진행</a:t>
                      </a:r>
                      <a:endParaRPr lang="en-US" altLang="ko-KR" sz="1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65429"/>
                  </a:ext>
                </a:extLst>
              </a:tr>
              <a:tr h="193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간단 소개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근미래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환경이 파괴되어 기후가 엉망이 되었을 때 극단주의 환경단체에서 인구수 조절을 위해 도심에 바이러스를 살포한다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이에 한 거대기업에서 대응을 위해 치료제를 분사하였지만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치료제가 잘못되어 둘이 융합하여 좀비바이러스가 되었다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기업에서는 이 사태에 책임을 지고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봉쇄구역을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만들고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병력을 투입하는 등 이 구역에 대한 정화에 힘을 쏟고 있다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7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3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차별화 요소 및 재미요소</a:t>
            </a:r>
            <a:endParaRPr lang="en-US" sz="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77559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캐주얼한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익스트렉션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슈터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다른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익스트렉션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슈터와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달리 빠른 템포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빠른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레벨업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과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쉬운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자원수집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로우폴리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그래픽을 이용한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캐주얼한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분위기 형성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무전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무전을 이용한 퀘스트 진행과 탈출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참신한 소재로 인한 흥미 유발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목표 달성을 위한 노력과 성취감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이상기후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랜덤적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요소로 발생하는 방해로 인한 재미요소 증가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무전 방해로 인한 게임 진행의 장애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특수 이벤트로 인한 컨텐츠 증가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적들의 수와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정예도의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상승에 따른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난이도 증가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2" name="직선 연결선 11"/>
          <p:cNvCxnSpPr>
            <a:stCxn id="11" idx="0"/>
            <a:endCxn id="11" idx="2"/>
          </p:cNvCxnSpPr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/>
          <p:cNvSpPr txBox="1"/>
          <p:nvPr/>
        </p:nvSpPr>
        <p:spPr>
          <a:xfrm>
            <a:off x="9315450" y="1300200"/>
            <a:ext cx="8534399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게임의 급박한 분위기와 반대되는 평화롭고 따뜻한 공간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B)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공간 곳곳에 묻어있는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대기업의 비밀과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생존자들의 기록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숨겨진 스토리로 인한 각 유저의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진행의 차이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공간이 주는 디테일로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몰입감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증가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5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 스토리</a:t>
            </a:r>
            <a:endParaRPr lang="en-US" sz="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7917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발단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근미래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환경이 파괴되어 기후가 엉망이 되었을 때 극단주의 환경단체에서 인구수 조절을 위해 도심에 바이러스를 살포한다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이에 한 거대기업에서 대응을 위해 치료제를 분사하였지만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치료제가 잘못되어 둘이 융합하여 좀비바이러스가 되었다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기업에서는 이 사태에 책임을 지고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봉쇄구역을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병력을 투입하는 등 이 구역에 대한 정화에 힘을 쏟고 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전개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주인공이 기밀 문서와 요인 구출을 시작하면서 발생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위기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주인공이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새로운 세력의 개입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라이벌 기업의 용병이 봉쇄 구역에 진입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구출 목표들의 중요도 증가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임무 수행 중 위험도 증가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5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77559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절정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이상기후 빈도 증가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탈출용 헬기가 착륙 할 때 주변 적들 몰림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라이벌 기업에서 대규모 용병을 파견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&amp;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위치발각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5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결말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성공 엔딩 조건 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: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최고 중요 요인 구출 성공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 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주인공이 임무 과정에서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많은 기밀정보를 알아서 기업은 주인공을 사살하려고 하지만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구출한 최고 중요 요인이 주인공을 변호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도망칠 시간을 벌어주어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탈출 성공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실패 엔딩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: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최고 중요 요인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구출 실패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기업에서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필요가 없어진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주인공을 사살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4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 목록</a:t>
            </a:r>
            <a:endParaRPr lang="en-US" sz="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44176"/>
              </p:ext>
            </p:extLst>
          </p:nvPr>
        </p:nvGraphicFramePr>
        <p:xfrm>
          <a:off x="533400" y="3620861"/>
          <a:ext cx="7772400" cy="561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25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438775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구현 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인트로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브리핑과 배치되는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컷씬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 버튼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이름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은신처 제작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로딩 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정보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팁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지도와 조작법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탈출 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헬기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컷씬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탈출 정보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창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장비 착용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소지품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무전 시스템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상인과 소통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미션 수행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탈출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6007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시스템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탐지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우선순위판단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3824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루팅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루팅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시간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루팅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사운드와 애니메이션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946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시야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조준속도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반동제어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569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장비의 착용과 효과 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4285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57200" y="1303466"/>
            <a:ext cx="853439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강조 포인트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A.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무전기를 사용하기 위한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요소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51197"/>
              </p:ext>
            </p:extLst>
          </p:nvPr>
        </p:nvGraphicFramePr>
        <p:xfrm>
          <a:off x="9982200" y="3620860"/>
          <a:ext cx="7772400" cy="509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25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438775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리소스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루팅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등의 애니메이션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총기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근접무기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플레어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상인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무전과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드론을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통한 매매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좀비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스캐빈저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도심과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넓은 밭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등장인물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주인공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상인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구출 요인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라이벌 회사 용병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3416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0346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 보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이상기후 위치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봉쇄구역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1014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0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467600" y="34981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Object 8"/>
          <p:cNvSpPr txBox="1"/>
          <p:nvPr/>
        </p:nvSpPr>
        <p:spPr>
          <a:xfrm>
            <a:off x="6934200" y="2400300"/>
            <a:ext cx="32310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구성 </a:t>
            </a:r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Object 8"/>
          <p:cNvSpPr txBox="1"/>
          <p:nvPr/>
        </p:nvSpPr>
        <p:spPr>
          <a:xfrm>
            <a:off x="7010400" y="3390900"/>
            <a:ext cx="4447797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 시나리오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월드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등장인물 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1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3600" kern="0" spc="-300" dirty="0">
                <a:solidFill>
                  <a:srgbClr val="0F0F0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흐름도</a:t>
            </a:r>
            <a:endParaRPr lang="en-US" sz="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13" idx="3"/>
            <a:endCxn id="16" idx="1"/>
          </p:cNvCxnSpPr>
          <p:nvPr/>
        </p:nvCxnSpPr>
        <p:spPr>
          <a:xfrm>
            <a:off x="2286000" y="2357794"/>
            <a:ext cx="58578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14374" y="1612228"/>
            <a:ext cx="4314826" cy="1092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 시작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66774" y="2129194"/>
            <a:ext cx="1419226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71787" y="2129194"/>
            <a:ext cx="2028826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클리어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조건 설명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791200" y="2073212"/>
            <a:ext cx="3733800" cy="571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인트로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</a:p>
        </p:txBody>
      </p:sp>
      <p:cxnSp>
        <p:nvCxnSpPr>
          <p:cNvPr id="18" name="직선 화살표 연결선 17"/>
          <p:cNvCxnSpPr>
            <a:stCxn id="16" idx="3"/>
            <a:endCxn id="17" idx="1"/>
          </p:cNvCxnSpPr>
          <p:nvPr/>
        </p:nvCxnSpPr>
        <p:spPr>
          <a:xfrm>
            <a:off x="4900613" y="2357794"/>
            <a:ext cx="890587" cy="137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037217" y="2480284"/>
            <a:ext cx="1376364" cy="3473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임무 설명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948613" y="3287384"/>
            <a:ext cx="1376364" cy="3473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</a:t>
            </a:r>
          </a:p>
        </p:txBody>
      </p:sp>
      <p:cxnSp>
        <p:nvCxnSpPr>
          <p:cNvPr id="24" name="꺾인 연결선 23"/>
          <p:cNvCxnSpPr>
            <a:cxnSpLocks/>
            <a:stCxn id="19" idx="2"/>
          </p:cNvCxnSpPr>
          <p:nvPr/>
        </p:nvCxnSpPr>
        <p:spPr>
          <a:xfrm rot="16200000" flipH="1">
            <a:off x="7020283" y="2532706"/>
            <a:ext cx="633449" cy="1223216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9895" y="4686300"/>
            <a:ext cx="3733800" cy="571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진행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화살표 연결선 51"/>
          <p:cNvCxnSpPr>
            <a:stCxn id="21" idx="2"/>
            <a:endCxn id="41" idx="0"/>
          </p:cNvCxnSpPr>
          <p:nvPr/>
        </p:nvCxnSpPr>
        <p:spPr>
          <a:xfrm>
            <a:off x="8636795" y="3634690"/>
            <a:ext cx="0" cy="105161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7010400" y="5044646"/>
            <a:ext cx="1376364" cy="3473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클리어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921796" y="5048430"/>
            <a:ext cx="1376364" cy="3473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꺾인 연결선 60"/>
          <p:cNvCxnSpPr>
            <a:stCxn id="58" idx="2"/>
            <a:endCxn id="41" idx="3"/>
          </p:cNvCxnSpPr>
          <p:nvPr/>
        </p:nvCxnSpPr>
        <p:spPr>
          <a:xfrm rot="5400000" flipH="1" flipV="1">
            <a:off x="9845096" y="4737138"/>
            <a:ext cx="423479" cy="893717"/>
          </a:xfrm>
          <a:prstGeom prst="bentConnector4">
            <a:avLst>
              <a:gd name="adj1" fmla="val -53981"/>
              <a:gd name="adj2" fmla="val 125579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14554200" y="6972300"/>
            <a:ext cx="3124200" cy="2590800"/>
          </a:xfrm>
          <a:prstGeom prst="roundRect">
            <a:avLst>
              <a:gd name="adj" fmla="val 759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4789434" y="7200900"/>
            <a:ext cx="1125443" cy="4193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789434" y="7810500"/>
            <a:ext cx="1132077" cy="3473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4374" y="5493686"/>
            <a:ext cx="4314826" cy="1092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66774" y="6010652"/>
            <a:ext cx="1419226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71787" y="6010652"/>
            <a:ext cx="2028826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클리어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조건 설명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791200" y="5954670"/>
            <a:ext cx="3733800" cy="571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인트로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</a:p>
        </p:txBody>
      </p:sp>
      <p:cxnSp>
        <p:nvCxnSpPr>
          <p:cNvPr id="54" name="직선 화살표 연결선 53"/>
          <p:cNvCxnSpPr>
            <a:stCxn id="51" idx="3"/>
            <a:endCxn id="53" idx="1"/>
          </p:cNvCxnSpPr>
          <p:nvPr/>
        </p:nvCxnSpPr>
        <p:spPr>
          <a:xfrm>
            <a:off x="4900613" y="6239252"/>
            <a:ext cx="890587" cy="137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6037217" y="6361742"/>
            <a:ext cx="1376364" cy="3473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임무 설명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948613" y="7168842"/>
            <a:ext cx="1376364" cy="3473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</a:t>
            </a:r>
          </a:p>
        </p:txBody>
      </p:sp>
      <p:cxnSp>
        <p:nvCxnSpPr>
          <p:cNvPr id="59" name="꺾인 연결선 58"/>
          <p:cNvCxnSpPr>
            <a:cxnSpLocks/>
            <a:stCxn id="55" idx="2"/>
          </p:cNvCxnSpPr>
          <p:nvPr/>
        </p:nvCxnSpPr>
        <p:spPr>
          <a:xfrm rot="16200000" flipH="1">
            <a:off x="7020283" y="6414164"/>
            <a:ext cx="633449" cy="1223216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769895" y="7771411"/>
            <a:ext cx="3733800" cy="571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진행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화살표 연결선 62"/>
          <p:cNvCxnSpPr>
            <a:stCxn id="56" idx="2"/>
            <a:endCxn id="62" idx="0"/>
          </p:cNvCxnSpPr>
          <p:nvPr/>
        </p:nvCxnSpPr>
        <p:spPr>
          <a:xfrm>
            <a:off x="8636795" y="7516148"/>
            <a:ext cx="0" cy="25526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791721" y="8582378"/>
            <a:ext cx="3733800" cy="571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꺾인 연결선 70"/>
          <p:cNvCxnSpPr>
            <a:stCxn id="57" idx="1"/>
            <a:endCxn id="49" idx="0"/>
          </p:cNvCxnSpPr>
          <p:nvPr/>
        </p:nvCxnSpPr>
        <p:spPr>
          <a:xfrm rot="10800000" flipV="1">
            <a:off x="2871788" y="5218298"/>
            <a:ext cx="4138613" cy="275387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82" idx="1"/>
            <a:endCxn id="49" idx="2"/>
          </p:cNvCxnSpPr>
          <p:nvPr/>
        </p:nvCxnSpPr>
        <p:spPr>
          <a:xfrm rot="10800000">
            <a:off x="2871787" y="6586559"/>
            <a:ext cx="3919934" cy="2281777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2" idx="2"/>
            <a:endCxn id="82" idx="0"/>
          </p:cNvCxnSpPr>
          <p:nvPr/>
        </p:nvCxnSpPr>
        <p:spPr>
          <a:xfrm>
            <a:off x="8636795" y="8343324"/>
            <a:ext cx="21826" cy="23905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917</Words>
  <Application>Microsoft Office PowerPoint</Application>
  <PresentationFormat>사용자 지정</PresentationFormat>
  <Paragraphs>249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?? ??</vt:lpstr>
      <vt:lpstr>Gmarket Sans Bold</vt:lpstr>
      <vt:lpstr>Gmarket Sans Medium</vt:lpstr>
      <vt:lpstr>G마켓 산스 TTF Bold</vt:lpstr>
      <vt:lpstr>G마켓 산스 TTF Light</vt:lpstr>
      <vt:lpstr>G마켓 산스 TTF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46</cp:revision>
  <dcterms:created xsi:type="dcterms:W3CDTF">2022-04-21T18:31:52Z</dcterms:created>
  <dcterms:modified xsi:type="dcterms:W3CDTF">2024-07-11T09:08:10Z</dcterms:modified>
</cp:coreProperties>
</file>