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8"/>
  </p:sldMasterIdLst>
  <p:notesMasterIdLst>
    <p:notesMasterId r:id="rId24"/>
  </p:notesMasterIdLst>
  <p:handoutMasterIdLst>
    <p:handoutMasterId r:id="rId25"/>
  </p:handoutMasterIdLst>
  <p:sldIdLst>
    <p:sldId id="256" r:id="rId9"/>
    <p:sldId id="257" r:id="rId10"/>
    <p:sldId id="258" r:id="rId11"/>
    <p:sldId id="259" r:id="rId12"/>
    <p:sldId id="267" r:id="rId13"/>
    <p:sldId id="266" r:id="rId14"/>
    <p:sldId id="260" r:id="rId15"/>
    <p:sldId id="261" r:id="rId16"/>
    <p:sldId id="263" r:id="rId17"/>
    <p:sldId id="268" r:id="rId18"/>
    <p:sldId id="269" r:id="rId19"/>
    <p:sldId id="262" r:id="rId20"/>
    <p:sldId id="270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94B"/>
    <a:srgbClr val="338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444" autoAdjust="0"/>
  </p:normalViewPr>
  <p:slideViewPr>
    <p:cSldViewPr snapToGrid="0">
      <p:cViewPr varScale="1">
        <p:scale>
          <a:sx n="71" d="100"/>
          <a:sy n="71" d="100"/>
        </p:scale>
        <p:origin x="546" y="66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400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6746-65C8-4CF1-AD4E-5620D3AE65AC}" type="datetime1">
              <a:rPr lang="sl-SI" smtClean="0"/>
              <a:t>31. 08. 2018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8B70-482B-4DD8-A49B-716A50AB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2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D07B-6EB1-46E7-B352-19A6B3A306B6}" type="datetime1">
              <a:rPr lang="sl-SI" smtClean="0"/>
              <a:t>31. 08. 2018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B4E0-72F2-44F8-BC50-B8ECEA5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="1" dirty="0" smtClean="0"/>
              <a:t>Pozdravljeni</a:t>
            </a:r>
            <a:r>
              <a:rPr lang="sl-SI" dirty="0" smtClean="0"/>
              <a:t>,</a:t>
            </a:r>
          </a:p>
          <a:p>
            <a:r>
              <a:rPr lang="sl-SI" dirty="0" smtClean="0"/>
              <a:t>sem </a:t>
            </a:r>
            <a:r>
              <a:rPr lang="sl-SI" b="1" dirty="0" smtClean="0"/>
              <a:t>Matjaž Mav</a:t>
            </a:r>
            <a:r>
              <a:rPr lang="sl-SI" dirty="0" smtClean="0"/>
              <a:t> in sedaj vam bom predstavil </a:t>
            </a:r>
            <a:r>
              <a:rPr lang="sl-SI" b="1" dirty="0" smtClean="0"/>
              <a:t>novo visoko skalabilno NewSQL relacijsko podatkovno bazo CockroachDB</a:t>
            </a:r>
            <a:r>
              <a:rPr lang="sl-SI" dirty="0" smtClean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2277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1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38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Podjetja</a:t>
            </a:r>
          </a:p>
          <a:p>
            <a:r>
              <a:rPr lang="sl-SI" dirty="0" smtClean="0"/>
              <a:t>Druge podatkovne baze</a:t>
            </a:r>
          </a:p>
          <a:p>
            <a:r>
              <a:rPr lang="sl-SI" dirty="0" smtClean="0"/>
              <a:t>Več vozljišč</a:t>
            </a:r>
          </a:p>
          <a:p>
            <a:r>
              <a:rPr lang="sl-SI" dirty="0" smtClean="0"/>
              <a:t>Drugi benchamrkin</a:t>
            </a:r>
          </a:p>
          <a:p>
            <a:r>
              <a:rPr lang="sl-SI" dirty="0" smtClean="0"/>
              <a:t>Spremljanje razvoja in ponovitve benchmark testov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V diplomskem delu smo želeli </a:t>
            </a:r>
            <a:r>
              <a:rPr lang="sl-SI" b="1" dirty="0" smtClean="0"/>
              <a:t>podrobneje pregledati lastnosti</a:t>
            </a:r>
            <a:r>
              <a:rPr lang="sl-SI" dirty="0" smtClean="0"/>
              <a:t>, ki nam jih ponuja podatkovna baza </a:t>
            </a:r>
            <a:r>
              <a:rPr lang="sl-SI" b="1" dirty="0" smtClean="0"/>
              <a:t>CockraochDB</a:t>
            </a:r>
            <a:r>
              <a:rPr lang="sl-SI" dirty="0" smtClean="0"/>
              <a:t>. Na kratko bom predstavil </a:t>
            </a:r>
            <a:r>
              <a:rPr lang="sl-SI" b="1" dirty="0" smtClean="0"/>
              <a:t>idejo NewSQL </a:t>
            </a:r>
            <a:r>
              <a:rPr lang="sl-SI" dirty="0" smtClean="0"/>
              <a:t>podatkovnih baz. Opisal bom samo podatkovno bazo </a:t>
            </a:r>
            <a:r>
              <a:rPr lang="sl-SI" b="1" dirty="0" smtClean="0"/>
              <a:t>CockroachDB</a:t>
            </a:r>
            <a:r>
              <a:rPr lang="sl-SI" dirty="0" smtClean="0"/>
              <a:t>, izvedbo </a:t>
            </a:r>
            <a:r>
              <a:rPr lang="sl-SI" b="1" dirty="0" smtClean="0"/>
              <a:t>primerjalne analize</a:t>
            </a:r>
            <a:r>
              <a:rPr lang="sl-SI" dirty="0" smtClean="0"/>
              <a:t>, na koncu pa še predstavil </a:t>
            </a:r>
            <a:r>
              <a:rPr lang="sl-SI" b="1" dirty="0" smtClean="0"/>
              <a:t>rezultate</a:t>
            </a:r>
            <a:r>
              <a:rPr lang="sl-SI" dirty="0" smtClean="0"/>
              <a:t> in naše </a:t>
            </a:r>
            <a:r>
              <a:rPr lang="sl-SI" b="1" dirty="0" smtClean="0"/>
              <a:t>ugotovitve</a:t>
            </a:r>
            <a:r>
              <a:rPr lang="sl-S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9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Kratica </a:t>
            </a:r>
            <a:r>
              <a:rPr lang="sl-SI" b="1" dirty="0" smtClean="0"/>
              <a:t>NewSQL</a:t>
            </a:r>
            <a:r>
              <a:rPr lang="sl-SI" dirty="0" smtClean="0"/>
              <a:t> stoji za podatkovne baze, ki združujejo lastnosti tako tradicionalnih </a:t>
            </a:r>
            <a:r>
              <a:rPr lang="sl-SI" b="1" dirty="0" smtClean="0"/>
              <a:t>SQL</a:t>
            </a:r>
            <a:r>
              <a:rPr lang="sl-SI" dirty="0" smtClean="0"/>
              <a:t>, karko tudi </a:t>
            </a:r>
            <a:r>
              <a:rPr lang="sl-SI" b="1" dirty="0" smtClean="0"/>
              <a:t>NoSQL</a:t>
            </a:r>
            <a:r>
              <a:rPr lang="sl-SI" dirty="0" smtClean="0"/>
              <a:t> podatkovnih baz. S SQL sveta ohranijo</a:t>
            </a:r>
            <a:r>
              <a:rPr lang="sl-SI" b="1" dirty="0" smtClean="0"/>
              <a:t> „standardni“ poizvedovalni jezik SQL</a:t>
            </a:r>
            <a:r>
              <a:rPr lang="sl-SI" dirty="0" smtClean="0"/>
              <a:t> in </a:t>
            </a:r>
            <a:r>
              <a:rPr lang="sl-SI" b="1" dirty="0" smtClean="0"/>
              <a:t>visoko konsistenco podatkov</a:t>
            </a:r>
            <a:r>
              <a:rPr lang="sl-SI" dirty="0" smtClean="0"/>
              <a:t>, ki jo zagotavljajo preko </a:t>
            </a:r>
            <a:r>
              <a:rPr lang="sl-SI" b="1" dirty="0" smtClean="0"/>
              <a:t>ACID transakcij</a:t>
            </a:r>
            <a:r>
              <a:rPr lang="sl-SI" dirty="0" smtClean="0"/>
              <a:t>. Z NoSQL sveta pa </a:t>
            </a:r>
            <a:r>
              <a:rPr lang="sl-SI" b="1" dirty="0" smtClean="0"/>
              <a:t>skalabilnost</a:t>
            </a:r>
            <a:r>
              <a:rPr lang="sl-SI" dirty="0" smtClean="0"/>
              <a:t> </a:t>
            </a:r>
            <a:r>
              <a:rPr lang="sl-SI" b="1" dirty="0" smtClean="0"/>
              <a:t>in visoko razpoložljivost</a:t>
            </a:r>
            <a:r>
              <a:rPr lang="sl-SI" dirty="0" smtClean="0"/>
              <a:t>. Najbolj zanimive za nas so NewSQL podatkovne baze, katere so zgrajene od začetka in s ciljem delovanja v </a:t>
            </a:r>
            <a:r>
              <a:rPr lang="sl-SI" b="1" dirty="0" smtClean="0"/>
              <a:t>porazdeljenih okoljih</a:t>
            </a:r>
            <a:r>
              <a:rPr lang="sl-SI" dirty="0" smtClean="0"/>
              <a:t>, na primer </a:t>
            </a:r>
            <a:r>
              <a:rPr lang="sl-SI" b="1" dirty="0" smtClean="0"/>
              <a:t>v oblaku</a:t>
            </a:r>
            <a:r>
              <a:rPr lang="sl-S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Podatkovna baza CockroachDB je ena od teh novih NewSQL podatkovnoh baz. Ustanovitelj podjetja CockroachLabs pa so bivši inžinirji zaposleni v podjetju Google. Sama idejna osnova izhaja z Googlove podatkovne baze Spanner. Kljub temu pa je podatkovna baza CockroachDB bistveno drugačna.</a:t>
            </a:r>
          </a:p>
          <a:p>
            <a:endParaRPr lang="sl-SI" dirty="0"/>
          </a:p>
          <a:p>
            <a:r>
              <a:rPr lang="sl-SI" dirty="0" smtClean="0"/>
              <a:t>CockroachDB je NewSQL podatkovna baza, usmerjena predvsem v enostavnost in dostopnost. Je odprtokodna, zelo enostavna za postavitev, zaženemo pa jo lahko praktično kjer koli. Deluje na  vseh glavnih operajskih sistemih in je primerna za oblak.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943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NTP</a:t>
            </a:r>
          </a:p>
          <a:p>
            <a:r>
              <a:rPr lang="sl-SI" dirty="0" smtClean="0"/>
              <a:t>Monitoring</a:t>
            </a:r>
          </a:p>
          <a:p>
            <a:r>
              <a:rPr lang="sl-SI" dirty="0" smtClean="0"/>
              <a:t>Problemi z dockerjem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9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805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3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30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4335"/>
            <a:ext cx="10515600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jazmav/diploma-ycs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6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5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ckroachdb/cockroac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ulb.ac.be/public/_media/teaching/cockroachdb_2017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usdata/citus" TargetMode="External"/><Relationship Id="rId5" Type="http://schemas.openxmlformats.org/officeDocument/2006/relationships/hyperlink" Target="https://wiki.postgresql.org/wiki/Logo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Visoko skalabilen NewSQL sistem za upravljanje s podatkovnimi bazami CockroachDB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524000" y="4114312"/>
            <a:ext cx="9144000" cy="2313381"/>
          </a:xfrm>
        </p:spPr>
        <p:txBody>
          <a:bodyPr anchor="b">
            <a:normAutofit fontScale="92500" lnSpcReduction="20000"/>
          </a:bodyPr>
          <a:lstStyle/>
          <a:p>
            <a:r>
              <a:rPr lang="sl-SI" dirty="0" smtClean="0"/>
              <a:t>Univerza </a:t>
            </a:r>
            <a:r>
              <a:rPr lang="sl-SI" dirty="0"/>
              <a:t>v Ljubljani, Fakulteta za računalništvo in </a:t>
            </a:r>
            <a:r>
              <a:rPr lang="sl-SI" dirty="0" smtClean="0"/>
              <a:t>informatiko</a:t>
            </a:r>
          </a:p>
          <a:p>
            <a:endParaRPr lang="sl-SI" dirty="0" smtClean="0"/>
          </a:p>
          <a:p>
            <a:r>
              <a:rPr lang="sl-SI" dirty="0" smtClean="0"/>
              <a:t>Avtor: Matjaž Mav</a:t>
            </a:r>
          </a:p>
          <a:p>
            <a:r>
              <a:rPr lang="sl-SI" dirty="0" smtClean="0"/>
              <a:t>Mentor</a:t>
            </a:r>
            <a:r>
              <a:rPr lang="sl-SI" dirty="0"/>
              <a:t>: izr. prof. dr. Matjaž </a:t>
            </a:r>
            <a:r>
              <a:rPr lang="sl-SI" dirty="0" smtClean="0"/>
              <a:t>Kukar</a:t>
            </a:r>
          </a:p>
          <a:p>
            <a:endParaRPr lang="sl-SI" dirty="0"/>
          </a:p>
          <a:p>
            <a:r>
              <a:rPr lang="sl-SI" dirty="0" smtClean="0"/>
              <a:t>Ljubljana,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l-SI" dirty="0" smtClean="0"/>
              <a:t>Rezultati primerjalne analize zmogljivosti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1569" r="1368" b="2157"/>
          <a:stretch/>
        </p:blipFill>
        <p:spPr>
          <a:xfrm>
            <a:off x="1801021" y="0"/>
            <a:ext cx="8589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569" r="809" b="50648"/>
          <a:stretch/>
        </p:blipFill>
        <p:spPr>
          <a:xfrm>
            <a:off x="284480" y="1740465"/>
            <a:ext cx="5669280" cy="3377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50807" r="661" b="917"/>
          <a:stretch/>
        </p:blipFill>
        <p:spPr>
          <a:xfrm>
            <a:off x="6238240" y="1759251"/>
            <a:ext cx="5669280" cy="33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analize stičnih operacij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Optimizacija stičnih operacij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Ugotovitve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https://github.com/matjazmav/diploma-ycsb</a:t>
            </a:r>
            <a:r>
              <a:rPr lang="sl-SI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Ljubljana,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C2F5EF-8BAA-4E52-921D-439986BE55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03525"/>
            <a:ext cx="12192000" cy="1325563"/>
          </a:xfrm>
        </p:spPr>
        <p:txBody>
          <a:bodyPr/>
          <a:lstStyle/>
          <a:p>
            <a:pPr algn="ctr"/>
            <a:r>
              <a:rPr lang="sl-SI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Hvala za pozornost!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5787523">
            <a:off x="12450832" y="1115855"/>
            <a:ext cx="1306786" cy="1290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custData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6427249">
            <a:off x="-1264393" y="3533988"/>
            <a:ext cx="1129981" cy="111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7852852">
            <a:off x="-362943" y="-1384563"/>
            <a:ext cx="1075559" cy="1061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3004770">
            <a:off x="469276" y="7192629"/>
            <a:ext cx="917903" cy="906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custData r:id="rId5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2103985">
            <a:off x="7651055" y="-2335803"/>
            <a:ext cx="1474952" cy="145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custData r:id="rId6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8675876">
            <a:off x="10045753" y="7222187"/>
            <a:ext cx="12737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7.40741E-7 L -0.0944 0.3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19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4.44444E-6 L 0.13138 0.19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2.22222E-6 L 0.15794 0.073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19818 -0.318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1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2.96296E-6 L -0.22826 0.0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07407E-6 L -0.14765 -0.2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Vsebina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mtClean="0"/>
              <a:t>Kaj je NewSQL</a:t>
            </a:r>
          </a:p>
          <a:p>
            <a:r>
              <a:rPr lang="sl-SI" smtClean="0"/>
              <a:t>Podatkovna baza CockroachDB</a:t>
            </a:r>
          </a:p>
          <a:p>
            <a:r>
              <a:rPr lang="sl-SI" smtClean="0"/>
              <a:t>Izvedba primerjalne analize</a:t>
            </a:r>
          </a:p>
          <a:p>
            <a:r>
              <a:rPr lang="sl-SI" smtClean="0"/>
              <a:t>Rezultati in ugotovitve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Kaj je NewSQL?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mtClean="0"/>
              <a:t>SQL</a:t>
            </a:r>
          </a:p>
          <a:p>
            <a:r>
              <a:rPr lang="sl-SI" smtClean="0"/>
              <a:t>ACID tranakcije</a:t>
            </a:r>
          </a:p>
          <a:p>
            <a:r>
              <a:rPr lang="sl-SI" smtClean="0"/>
              <a:t>skalabilnost</a:t>
            </a:r>
          </a:p>
          <a:p>
            <a:r>
              <a:rPr lang="sl-SI" smtClean="0"/>
              <a:t>visoka razpoložljivost</a:t>
            </a:r>
          </a:p>
          <a:p>
            <a:r>
              <a:rPr lang="sl-SI" smtClean="0"/>
              <a:t>porazdeljena okolja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Podatkovna baza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dostopna komurkoli </a:t>
            </a:r>
          </a:p>
          <a:p>
            <a:r>
              <a:rPr lang="sl-SI" dirty="0" smtClean="0"/>
              <a:t>enostavna za uporabo</a:t>
            </a:r>
          </a:p>
          <a:p>
            <a:r>
              <a:rPr lang="sl-SI" dirty="0" smtClean="0"/>
              <a:t>močna skupnost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52" y="1825625"/>
            <a:ext cx="3609975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253206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 smtClean="0"/>
              <a:t>Slika 1: Celostna grafična podoba podatkovne baze CockroachDB</a:t>
            </a:r>
          </a:p>
          <a:p>
            <a:pPr algn="ctr"/>
            <a:r>
              <a:rPr lang="sl-SI" sz="1400" dirty="0" smtClean="0"/>
              <a:t>(vir: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github.com/cockroachdb/cockroach</a:t>
            </a:r>
            <a:r>
              <a:rPr lang="sl-SI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3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Arhitektura podatkovne baze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SQL plast</a:t>
            </a:r>
          </a:p>
          <a:p>
            <a:r>
              <a:rPr lang="sl-SI" dirty="0" smtClean="0"/>
              <a:t>transakcijska plast</a:t>
            </a:r>
          </a:p>
          <a:p>
            <a:r>
              <a:rPr lang="sl-SI" dirty="0" smtClean="0"/>
              <a:t>porazdelitvena plast</a:t>
            </a:r>
          </a:p>
          <a:p>
            <a:r>
              <a:rPr lang="sl-SI" dirty="0" smtClean="0"/>
              <a:t>replikacijska plast</a:t>
            </a:r>
          </a:p>
          <a:p>
            <a:r>
              <a:rPr lang="sl-SI" dirty="0" smtClean="0"/>
              <a:t>shranjevalna plast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6933" r="8283" b="3790"/>
          <a:stretch/>
        </p:blipFill>
        <p:spPr>
          <a:xfrm>
            <a:off x="7335369" y="1662538"/>
            <a:ext cx="3541059" cy="37288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554958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 smtClean="0"/>
              <a:t>Slika 2: Arhitekturni pregled</a:t>
            </a:r>
          </a:p>
          <a:p>
            <a:pPr algn="ctr"/>
            <a:r>
              <a:rPr lang="sl-SI" sz="1400" dirty="0" smtClean="0"/>
              <a:t>(</a:t>
            </a:r>
            <a:r>
              <a:rPr lang="sl-SI" sz="1400" dirty="0"/>
              <a:t>vir: </a:t>
            </a:r>
            <a:r>
              <a:rPr lang="sl-SI" sz="1400" dirty="0">
                <a:hlinkClick r:id="rId4"/>
              </a:rPr>
              <a:t>http://cs.ulb.ac.be/public/_media/teaching/cockroachdb_2017.pdf</a:t>
            </a:r>
            <a:r>
              <a:rPr lang="sl-SI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21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Razširitev Citus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504335"/>
            <a:ext cx="5257800" cy="46726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98" y="1504335"/>
            <a:ext cx="1224803" cy="12248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449957"/>
            <a:ext cx="2057400" cy="485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33865" y="2766382"/>
            <a:ext cx="82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dirty="0" smtClean="0"/>
              <a:t>+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71775"/>
            <a:ext cx="609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 smtClean="0"/>
              <a:t>Slika </a:t>
            </a:r>
            <a:r>
              <a:rPr lang="sl-SI" sz="1400" dirty="0" smtClean="0"/>
              <a:t>3: Logo podatkovne baze PostgreSQL</a:t>
            </a:r>
            <a:endParaRPr lang="sl-SI" sz="1400" dirty="0" smtClean="0"/>
          </a:p>
          <a:p>
            <a:pPr algn="ctr"/>
            <a:r>
              <a:rPr lang="sl-SI" sz="1400" dirty="0" smtClean="0"/>
              <a:t>(</a:t>
            </a:r>
            <a:r>
              <a:rPr lang="sl-SI" sz="1400" dirty="0"/>
              <a:t>vir</a:t>
            </a:r>
            <a:r>
              <a:rPr lang="sl-SI" sz="1400" dirty="0"/>
              <a:t>: </a:t>
            </a:r>
            <a:r>
              <a:rPr lang="sl-SI" sz="1400" dirty="0">
                <a:hlinkClick r:id="rId5"/>
              </a:rPr>
              <a:t>https://wiki.postgresql.org/wiki/Logo</a:t>
            </a:r>
            <a:r>
              <a:rPr lang="sl-SI" sz="1400" dirty="0"/>
              <a:t>)</a:t>
            </a:r>
            <a:endParaRPr lang="sl-SI" sz="1400" dirty="0" smtClean="0"/>
          </a:p>
          <a:p>
            <a:pPr algn="ctr"/>
            <a:endParaRPr lang="sl-SI" sz="1400" dirty="0"/>
          </a:p>
          <a:p>
            <a:pPr algn="ctr"/>
            <a:r>
              <a:rPr lang="sl-SI" sz="1400" dirty="0" smtClean="0"/>
              <a:t>Slika 4: Celostna grafična podoba podjetja Citus Data</a:t>
            </a:r>
          </a:p>
          <a:p>
            <a:pPr algn="ctr"/>
            <a:r>
              <a:rPr lang="sl-SI" sz="1400" dirty="0" smtClean="0"/>
              <a:t>(vir</a:t>
            </a:r>
            <a:r>
              <a:rPr lang="sl-SI" sz="1400" dirty="0"/>
              <a:t>: </a:t>
            </a:r>
            <a:r>
              <a:rPr lang="sl-SI" sz="1400" dirty="0">
                <a:hlinkClick r:id="rId6"/>
              </a:rPr>
              <a:t>https://github.com/citusdata/citus</a:t>
            </a:r>
            <a:r>
              <a:rPr lang="sl-SI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1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Postavitev testnega okolja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950"/>
            <a:ext cx="5181600" cy="4672013"/>
          </a:xfrm>
        </p:spPr>
        <p:txBody>
          <a:bodyPr/>
          <a:lstStyle/>
          <a:p>
            <a:r>
              <a:rPr lang="sl-SI" smtClean="0"/>
              <a:t>4 računalniki</a:t>
            </a:r>
          </a:p>
          <a:p>
            <a:r>
              <a:rPr lang="sl-SI" smtClean="0"/>
              <a:t>gigabitno omrežje</a:t>
            </a:r>
          </a:p>
          <a:p>
            <a:endParaRPr lang="sl-SI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504950"/>
            <a:ext cx="5181600" cy="4672013"/>
          </a:xfrm>
        </p:spPr>
        <p:txBody>
          <a:bodyPr/>
          <a:lstStyle/>
          <a:p>
            <a:r>
              <a:rPr lang="sl-SI" dirty="0" smtClean="0"/>
              <a:t>Ubuntu Server 16.04 LTS</a:t>
            </a:r>
          </a:p>
          <a:p>
            <a:r>
              <a:rPr lang="sl-SI" dirty="0" smtClean="0"/>
              <a:t>Docker 18.03.0-ce</a:t>
            </a:r>
          </a:p>
          <a:p>
            <a:r>
              <a:rPr lang="sl-SI" dirty="0" smtClean="0"/>
              <a:t>CockroachDB 2.0.1</a:t>
            </a:r>
          </a:p>
          <a:p>
            <a:r>
              <a:rPr lang="sl-SI" dirty="0" smtClean="0"/>
              <a:t>PostgreSQL </a:t>
            </a:r>
            <a:r>
              <a:rPr lang="en-US" dirty="0" smtClean="0"/>
              <a:t>10.3</a:t>
            </a:r>
            <a:r>
              <a:rPr lang="sl-SI" dirty="0" smtClean="0"/>
              <a:t> + Citus </a:t>
            </a:r>
            <a:r>
              <a:rPr lang="en-US" dirty="0" smtClean="0"/>
              <a:t>7.3.0</a:t>
            </a:r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primerjalne analize zmogljivosti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sl-SI" dirty="0" smtClean="0"/>
              <a:t>rodje YCSB</a:t>
            </a:r>
          </a:p>
          <a:p>
            <a:r>
              <a:rPr lang="sl-SI" dirty="0"/>
              <a:t>p</a:t>
            </a:r>
            <a:r>
              <a:rPr lang="sl-SI" dirty="0" smtClean="0"/>
              <a:t>arametri</a:t>
            </a:r>
          </a:p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r>
              <a:rPr lang="sl-SI" dirty="0"/>
              <a:t>a</a:t>
            </a:r>
            <a:r>
              <a:rPr lang="sl-SI" dirty="0" smtClean="0"/>
              <a:t>vtomatizacija testiranja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Rezultati primerjalne analize zmogljivosti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2146" r="2179" b="52881"/>
          <a:stretch/>
        </p:blipFill>
        <p:spPr>
          <a:xfrm>
            <a:off x="406400" y="1867952"/>
            <a:ext cx="5486400" cy="31220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52019" r="2643" b="2703"/>
          <a:stretch/>
        </p:blipFill>
        <p:spPr>
          <a:xfrm>
            <a:off x="6299200" y="1848678"/>
            <a:ext cx="5486400" cy="31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2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3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4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5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6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7.xml><?xml version="1.0" encoding="utf-8"?>
<Control xmlns="http://schemas.microsoft.com/VisualStudio/2011/storyboarding/control">
  <Id Name="6b00fa3f-18bb-433d-8ff8-ee1cc0e8c898" Revision="1" Stencil="System.MyShapes" StencilVersion="1.0"/>
</Control>
</file>

<file path=customXml/itemProps1.xml><?xml version="1.0" encoding="utf-8"?>
<ds:datastoreItem xmlns:ds="http://schemas.openxmlformats.org/officeDocument/2006/customXml" ds:itemID="{53D2E1E6-31A0-4125-90BD-43C2E92985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98BA68-142F-4018-A75B-F89F983426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A45118-7B2D-4D82-8963-44FE5675749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DF5AD3E-793C-44F2-B14C-072908CAC5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7E4252-9650-42CE-AAED-A25BFD76830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80A32D-B035-4AA9-BB2B-EBD2B68F51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3C43DD-EDE9-4265-9EEC-AE74F1C329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625</Words>
  <Application>Microsoft Office PowerPoint</Application>
  <PresentationFormat>Widescreen</PresentationFormat>
  <Paragraphs>111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Visoko skalabilen NewSQL sistem za upravljanje s podatkovnimi bazami CockroachDB</vt:lpstr>
      <vt:lpstr>Vsebina</vt:lpstr>
      <vt:lpstr>Kaj je NewSQL?</vt:lpstr>
      <vt:lpstr>Podatkovna baza CockroachDB</vt:lpstr>
      <vt:lpstr>Arhitektura podatkovne baze CockroachDB</vt:lpstr>
      <vt:lpstr>Razširitev Citus</vt:lpstr>
      <vt:lpstr>Postavitev testnega okolja</vt:lpstr>
      <vt:lpstr>Izvedba primerjalne analize zmogljivosti</vt:lpstr>
      <vt:lpstr>Rezultati primerjalne analize zmogljivosti</vt:lpstr>
      <vt:lpstr>Rezultati primerjalne analize zmogljivosti (2)</vt:lpstr>
      <vt:lpstr>PowerPoint Presentation</vt:lpstr>
      <vt:lpstr>Izvedba analize stičnih operacij</vt:lpstr>
      <vt:lpstr>Optimizacija stičnih operacij</vt:lpstr>
      <vt:lpstr>Ugotovitve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Visoko skalabilna NewSQL relacijska podatkovna baza CockroachDB</dc:title>
  <dc:creator>Matjaž Mav</dc:creator>
  <cp:lastModifiedBy>Matjaž Mav</cp:lastModifiedBy>
  <cp:revision>52</cp:revision>
  <dcterms:created xsi:type="dcterms:W3CDTF">2018-08-27T09:36:31Z</dcterms:created>
  <dcterms:modified xsi:type="dcterms:W3CDTF">2018-08-31T10:47:28Z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