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7" r:id="rId10"/>
    <p:sldId id="258" r:id="rId11"/>
    <p:sldId id="259" r:id="rId12"/>
    <p:sldId id="267" r:id="rId13"/>
    <p:sldId id="260" r:id="rId14"/>
    <p:sldId id="261" r:id="rId15"/>
    <p:sldId id="263" r:id="rId16"/>
    <p:sldId id="269" r:id="rId17"/>
    <p:sldId id="271" r:id="rId18"/>
    <p:sldId id="270" r:id="rId19"/>
    <p:sldId id="264" r:id="rId20"/>
    <p:sldId id="275" r:id="rId21"/>
    <p:sldId id="265" r:id="rId22"/>
    <p:sldId id="272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94B"/>
    <a:srgbClr val="338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4" autoAdjust="0"/>
    <p:restoredTop sz="84767" autoAdjust="0"/>
  </p:normalViewPr>
  <p:slideViewPr>
    <p:cSldViewPr snapToGrid="0">
      <p:cViewPr varScale="1">
        <p:scale>
          <a:sx n="59" d="100"/>
          <a:sy n="59" d="100"/>
        </p:scale>
        <p:origin x="1026" y="78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56" y="-6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10. 09. 2018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Visoko </a:t>
            </a:r>
            <a:r>
              <a:rPr lang="en-US" dirty="0" err="1" smtClean="0"/>
              <a:t>skalabilna</a:t>
            </a:r>
            <a:r>
              <a:rPr lang="en-US" dirty="0" smtClean="0"/>
              <a:t>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relacijska</a:t>
            </a:r>
            <a:r>
              <a:rPr lang="en-US" dirty="0" smtClean="0"/>
              <a:t> </a:t>
            </a:r>
            <a:r>
              <a:rPr lang="en-US" dirty="0" err="1" smtClean="0"/>
              <a:t>podatkovna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10. 09. 2018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Visoko </a:t>
            </a:r>
            <a:r>
              <a:rPr lang="en-US" dirty="0" err="1" smtClean="0"/>
              <a:t>skalabilna</a:t>
            </a:r>
            <a:r>
              <a:rPr lang="en-US" dirty="0" smtClean="0"/>
              <a:t>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relacijska</a:t>
            </a:r>
            <a:r>
              <a:rPr lang="en-US" dirty="0" smtClean="0"/>
              <a:t> </a:t>
            </a:r>
            <a:r>
              <a:rPr lang="en-US" dirty="0" err="1" smtClean="0"/>
              <a:t>podatkovna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="1" dirty="0" smtClean="0"/>
              <a:t>Pozdravljeni</a:t>
            </a:r>
            <a:r>
              <a:rPr lang="sl-SI" dirty="0" smtClean="0"/>
              <a:t>,</a:t>
            </a:r>
          </a:p>
          <a:p>
            <a:r>
              <a:rPr lang="sl-SI" dirty="0" smtClean="0"/>
              <a:t>sem </a:t>
            </a:r>
            <a:r>
              <a:rPr lang="sl-SI" b="1" dirty="0" smtClean="0"/>
              <a:t>Matjaž Mav</a:t>
            </a:r>
            <a:r>
              <a:rPr lang="sl-SI" dirty="0" smtClean="0"/>
              <a:t> in sedaj vam bom predstavil diplomsko delo z naslovom „</a:t>
            </a:r>
            <a:r>
              <a:rPr lang="sl-SI" b="1" dirty="0" smtClean="0"/>
              <a:t>Visoko skalabilen NewSQL sistem za upravljanje s podatkovnimi bazami CockroachDB“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00:15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Ker orodje </a:t>
            </a:r>
            <a:r>
              <a:rPr lang="sl-SI" b="1" dirty="0" smtClean="0"/>
              <a:t>YCSB</a:t>
            </a:r>
            <a:r>
              <a:rPr lang="sl-SI" dirty="0" smtClean="0"/>
              <a:t> izvaja</a:t>
            </a:r>
            <a:r>
              <a:rPr lang="sl-SI" baseline="0" dirty="0" smtClean="0"/>
              <a:t> teste nad samo </a:t>
            </a:r>
            <a:r>
              <a:rPr lang="sl-SI" b="1" baseline="0" dirty="0" smtClean="0"/>
              <a:t>eno tebelo</a:t>
            </a:r>
            <a:r>
              <a:rPr lang="sl-SI" baseline="0" dirty="0" smtClean="0"/>
              <a:t>, smo sami </a:t>
            </a:r>
            <a:r>
              <a:rPr lang="sl-SI" b="1" baseline="0" dirty="0" smtClean="0"/>
              <a:t>ročno</a:t>
            </a:r>
            <a:r>
              <a:rPr lang="sl-SI" baseline="0" dirty="0" smtClean="0"/>
              <a:t> preverili kako je s podporo </a:t>
            </a:r>
            <a:r>
              <a:rPr lang="sl-SI" b="1" baseline="0" dirty="0" smtClean="0"/>
              <a:t>stičnih operacij</a:t>
            </a:r>
            <a:r>
              <a:rPr lang="sl-SI" baseline="0" dirty="0" smtClean="0"/>
              <a:t> pri podatkovni bazi CockroachDB. Za osnovo smo vzeli podatke katere smo uporabili za izvedbo zmogljivostne analize. Dodali smo še eno tabelo in jo napolnili z 100 vrsticami.</a:t>
            </a:r>
          </a:p>
          <a:p>
            <a:endParaRPr lang="sl-SI" baseline="0" dirty="0" smtClean="0"/>
          </a:p>
          <a:p>
            <a:r>
              <a:rPr lang="sl-SI" baseline="0" dirty="0" smtClean="0"/>
              <a:t>Poizvedba katero smo testirali, je bila enostavna stična operacija INNER JOIN, katera združuje obe tabeli preko njunih primarnih ključev. Omejitev value = 4 pa omeji velikost rezultata na 11 vrstic.</a:t>
            </a:r>
          </a:p>
          <a:p>
            <a:endParaRPr lang="sl-SI" baseline="0" dirty="0" smtClean="0"/>
          </a:p>
          <a:p>
            <a:r>
              <a:rPr lang="sl-SI" baseline="0" dirty="0" smtClean="0"/>
              <a:t>Rezultati za podatkovno bazo CockraochDB so bili zelo slabi. Po 1 minuti smo poizvedbo prekinili, tako na enem kot tudi na treh vozliščih.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Podobno smo poizkusili tudi na podatkovni bazi PostgreSQL. Rezultate na enem vozlišču smo dobili po približno ~70ms in na treh po približno ~160ms.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07:40</a:t>
            </a:r>
          </a:p>
        </p:txBody>
      </p:sp>
    </p:spTree>
    <p:extLst>
      <p:ext uri="{BB962C8B-B14F-4D97-AF65-F5344CB8AC3E}">
        <p14:creationId xmlns:p14="http://schemas.microsoft.com/office/powerpoint/2010/main" val="36106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Zaradi</a:t>
            </a:r>
            <a:r>
              <a:rPr lang="sl-SI" baseline="0" dirty="0" smtClean="0"/>
              <a:t> res slabih rezultatov smo se </a:t>
            </a:r>
            <a:r>
              <a:rPr lang="sl-SI" b="1" baseline="0" dirty="0" smtClean="0"/>
              <a:t>obrnili na razvijalce </a:t>
            </a:r>
            <a:r>
              <a:rPr lang="sl-SI" baseline="0" dirty="0" smtClean="0"/>
              <a:t>podatkovne baze CockroachDB. Kateri so nam pomagali pri optimizaciji poizvedbe. Kakor prikazuje zgornja poizvedba, dodali smo </a:t>
            </a:r>
            <a:r>
              <a:rPr lang="sl-SI" b="1" baseline="0" dirty="0" smtClean="0"/>
              <a:t>eksperimentalno zastavico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obrnili vrstni red stičnih operacij</a:t>
            </a:r>
            <a:r>
              <a:rPr lang="sl-SI" baseline="0" dirty="0" smtClean="0"/>
              <a:t>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Rezultate smo dobili po približno </a:t>
            </a:r>
            <a:r>
              <a:rPr lang="sl-SI" b="1" baseline="0" dirty="0" smtClean="0"/>
              <a:t>~800ms</a:t>
            </a:r>
            <a:r>
              <a:rPr lang="sl-SI" baseline="0" dirty="0" smtClean="0"/>
              <a:t>, ko smo poizvedbo </a:t>
            </a:r>
            <a:r>
              <a:rPr lang="sl-SI" b="1" baseline="0" dirty="0" smtClean="0"/>
              <a:t>izvršili ponovno </a:t>
            </a:r>
            <a:r>
              <a:rPr lang="sl-SI" baseline="0" dirty="0" smtClean="0"/>
              <a:t>smo dobili rezultate v dobrih </a:t>
            </a:r>
            <a:r>
              <a:rPr lang="sl-SI" b="1" baseline="0" dirty="0" smtClean="0"/>
              <a:t>~5ms</a:t>
            </a:r>
            <a:r>
              <a:rPr lang="sl-SI" baseline="0" dirty="0" smtClean="0"/>
              <a:t>. Medtem ko je </a:t>
            </a:r>
            <a:r>
              <a:rPr lang="sl-SI" b="1" baseline="0" dirty="0" smtClean="0"/>
              <a:t>PostgreSQL</a:t>
            </a:r>
            <a:r>
              <a:rPr lang="sl-SI" baseline="0" dirty="0" smtClean="0"/>
              <a:t> ob ponovni izvedbi poizvedbe rezultate vrnil </a:t>
            </a:r>
            <a:r>
              <a:rPr lang="sl-SI" b="1" baseline="0" dirty="0" smtClean="0"/>
              <a:t>le malenkost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08:20</a:t>
            </a:r>
          </a:p>
        </p:txBody>
      </p:sp>
    </p:spTree>
    <p:extLst>
      <p:ext uri="{BB962C8B-B14F-4D97-AF65-F5344CB8AC3E}">
        <p14:creationId xmlns:p14="http://schemas.microsoft.com/office/powerpoint/2010/main" val="67813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</a:t>
            </a:r>
            <a:r>
              <a:rPr lang="sl-SI" baseline="0" dirty="0" smtClean="0"/>
              <a:t> baza </a:t>
            </a:r>
            <a:r>
              <a:rPr lang="sl-SI" dirty="0" smtClean="0"/>
              <a:t>CockroachDB je na trgu šele </a:t>
            </a:r>
            <a:r>
              <a:rPr lang="sl-SI" b="1" dirty="0" smtClean="0"/>
              <a:t>dobri 2 leti</a:t>
            </a:r>
            <a:r>
              <a:rPr lang="sl-SI" baseline="0" dirty="0" smtClean="0"/>
              <a:t>. V tem diplomskem delu smo analizirali </a:t>
            </a:r>
            <a:r>
              <a:rPr lang="sl-SI" b="1" baseline="0" dirty="0" smtClean="0"/>
              <a:t>verzijo 2.0.1 </a:t>
            </a:r>
            <a:r>
              <a:rPr lang="sl-SI" baseline="0" dirty="0" smtClean="0"/>
              <a:t>z aprila 2018. V primerjavi z dobro uveljavljeno podatkovno bazo </a:t>
            </a:r>
            <a:r>
              <a:rPr lang="sl-SI" b="1" baseline="0" dirty="0" smtClean="0"/>
              <a:t>PostgreSQL</a:t>
            </a:r>
            <a:r>
              <a:rPr lang="sl-SI" baseline="0" dirty="0" smtClean="0"/>
              <a:t> dosega CockroachDB bistveno </a:t>
            </a:r>
            <a:r>
              <a:rPr lang="sl-SI" b="1" baseline="0" dirty="0" smtClean="0"/>
              <a:t>nižjo prepustnost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večjo latenco</a:t>
            </a:r>
            <a:r>
              <a:rPr lang="sl-SI" baseline="0" dirty="0" smtClean="0"/>
              <a:t>. Poleg tega pa v ti verziji </a:t>
            </a:r>
            <a:r>
              <a:rPr lang="sl-SI" b="1" baseline="0" dirty="0" smtClean="0"/>
              <a:t>implementacija stičnih operacij ni najbolj učinkovita</a:t>
            </a:r>
            <a:r>
              <a:rPr lang="sl-SI" baseline="0" dirty="0" smtClean="0"/>
              <a:t>. Razvijalci obljubljajo </a:t>
            </a:r>
            <a:r>
              <a:rPr lang="sl-SI" b="1" baseline="0" dirty="0" smtClean="0"/>
              <a:t>izbolšave</a:t>
            </a:r>
            <a:r>
              <a:rPr lang="sl-SI" baseline="0" dirty="0" smtClean="0"/>
              <a:t> le teh v nalsednih verzijah.</a:t>
            </a:r>
          </a:p>
          <a:p>
            <a:endParaRPr lang="sl-SI" baseline="0" dirty="0" smtClean="0"/>
          </a:p>
          <a:p>
            <a:r>
              <a:rPr lang="sl-SI" baseline="0" dirty="0" smtClean="0"/>
              <a:t>Od prednosti bi izpostavil predvsem </a:t>
            </a:r>
            <a:r>
              <a:rPr lang="sl-SI" b="1" baseline="0" dirty="0" smtClean="0"/>
              <a:t>enostavnost</a:t>
            </a:r>
            <a:r>
              <a:rPr lang="sl-SI" baseline="0" dirty="0" smtClean="0"/>
              <a:t> z upravljanjem, dobro </a:t>
            </a:r>
            <a:r>
              <a:rPr lang="sl-SI" b="1" baseline="0" dirty="0" smtClean="0"/>
              <a:t>dokumentacijo</a:t>
            </a:r>
            <a:r>
              <a:rPr lang="sl-SI" baseline="0" dirty="0" smtClean="0"/>
              <a:t>, aktivno </a:t>
            </a:r>
            <a:r>
              <a:rPr lang="sl-SI" b="1" baseline="0" dirty="0" smtClean="0"/>
              <a:t>skupnost</a:t>
            </a:r>
            <a:r>
              <a:rPr lang="sl-SI" baseline="0" dirty="0" smtClean="0"/>
              <a:t> in relativno zadovoljivo </a:t>
            </a:r>
            <a:r>
              <a:rPr lang="sl-SI" b="1" baseline="0" dirty="0" smtClean="0"/>
              <a:t>kompatibilnost</a:t>
            </a:r>
            <a:r>
              <a:rPr lang="sl-SI" baseline="0" dirty="0" smtClean="0"/>
              <a:t> s podatkovno bazo PostgreSQL.</a:t>
            </a:r>
          </a:p>
          <a:p>
            <a:endParaRPr lang="sl-SI" baseline="0" dirty="0" smtClean="0"/>
          </a:p>
          <a:p>
            <a:r>
              <a:rPr lang="sl-SI" baseline="0" dirty="0" smtClean="0"/>
              <a:t>Poleg tega podjetje </a:t>
            </a:r>
            <a:r>
              <a:rPr lang="sl-SI" b="1" baseline="0" dirty="0" smtClean="0"/>
              <a:t>CockraochLabs aktivno sodeluje z strankami</a:t>
            </a:r>
            <a:r>
              <a:rPr lang="sl-SI" baseline="0" dirty="0" smtClean="0"/>
              <a:t>, podatkovno bazo CockraochDB pa uporablja že nekaj podjetji.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V prihodnje menim, da bi bilo zanimivo </a:t>
            </a:r>
            <a:r>
              <a:rPr lang="sl-SI" b="1" baseline="0" dirty="0" smtClean="0"/>
              <a:t>slediti razvoju </a:t>
            </a:r>
            <a:r>
              <a:rPr lang="sl-SI" baseline="0" dirty="0" smtClean="0"/>
              <a:t>te podatkovne baze. Poleg tega pa bi bilo smiselno izvesti primerjalno analizo zmogljivosti na </a:t>
            </a:r>
            <a:r>
              <a:rPr lang="sl-SI" b="1" baseline="0" dirty="0" smtClean="0"/>
              <a:t>bolj realnih obremenitvah </a:t>
            </a:r>
            <a:r>
              <a:rPr lang="sl-SI" baseline="0" dirty="0" smtClean="0"/>
              <a:t>in opazovati, kaj se dogaja ko v gručo povežemo </a:t>
            </a:r>
            <a:r>
              <a:rPr lang="sl-SI" b="1" baseline="0" dirty="0" smtClean="0"/>
              <a:t>več vozlišč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09:30</a:t>
            </a:r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832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CockroachDB omogoča le dve stopnji izolacije.</a:t>
            </a:r>
            <a:r>
              <a:rPr lang="sl-SI" baseline="0" dirty="0" smtClean="0"/>
              <a:t> Privzeto Serializable omogoča pa tudi zastareli ne standardni Snapshot izolacijski nivo.</a:t>
            </a:r>
          </a:p>
          <a:p>
            <a:endParaRPr lang="sl-SI" baseline="0" dirty="0" smtClean="0"/>
          </a:p>
          <a:p>
            <a:r>
              <a:rPr lang="sl-SI" baseline="0" dirty="0" smtClean="0"/>
              <a:t>Snapshot prav tako kot Serializabe ne dovoljuje nobenih anomalij, omogoča pa da podatke katere je ena transakcija že prebrala druga spremeni.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1163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diplomskem delu smo želeli </a:t>
            </a:r>
            <a:r>
              <a:rPr lang="sl-SI" b="1" dirty="0" smtClean="0"/>
              <a:t>podrobneje </a:t>
            </a:r>
            <a:r>
              <a:rPr lang="sl-SI" b="1" dirty="0" smtClean="0"/>
              <a:t>pregledati</a:t>
            </a:r>
            <a:r>
              <a:rPr lang="sl-SI" b="1" baseline="0" dirty="0" smtClean="0"/>
              <a:t> kaj </a:t>
            </a:r>
            <a:r>
              <a:rPr lang="sl-SI" dirty="0" smtClean="0"/>
              <a:t>nam </a:t>
            </a:r>
            <a:r>
              <a:rPr lang="sl-SI" dirty="0" smtClean="0"/>
              <a:t>jih ponuja podatkovna baza </a:t>
            </a:r>
            <a:r>
              <a:rPr lang="sl-SI" b="1" dirty="0" smtClean="0"/>
              <a:t>CockraochDB</a:t>
            </a:r>
            <a:r>
              <a:rPr lang="sl-SI" dirty="0" smtClean="0"/>
              <a:t>. </a:t>
            </a:r>
            <a:r>
              <a:rPr lang="sl-SI" dirty="0" smtClean="0"/>
              <a:t>V predstavitvi pa</a:t>
            </a:r>
            <a:r>
              <a:rPr lang="sl-SI" baseline="0" dirty="0" smtClean="0"/>
              <a:t> </a:t>
            </a:r>
            <a:r>
              <a:rPr lang="sl-SI" dirty="0" smtClean="0"/>
              <a:t>bom na kratko </a:t>
            </a:r>
            <a:r>
              <a:rPr lang="sl-SI" dirty="0" smtClean="0"/>
              <a:t>predstavil samo </a:t>
            </a:r>
            <a:r>
              <a:rPr lang="sl-SI" b="1" dirty="0" smtClean="0"/>
              <a:t>idejo NewSQL </a:t>
            </a:r>
            <a:r>
              <a:rPr lang="sl-SI" dirty="0" smtClean="0"/>
              <a:t>podatkovnih baz. Opisal bom podatkovno bazo </a:t>
            </a:r>
            <a:r>
              <a:rPr lang="sl-SI" b="1" dirty="0" smtClean="0"/>
              <a:t>CockroachDB</a:t>
            </a:r>
            <a:r>
              <a:rPr lang="sl-SI" dirty="0" smtClean="0"/>
              <a:t>, izvedbo </a:t>
            </a:r>
            <a:r>
              <a:rPr lang="sl-SI" b="1" dirty="0" smtClean="0"/>
              <a:t>primerjalne analize</a:t>
            </a:r>
            <a:r>
              <a:rPr lang="sl-SI" dirty="0" smtClean="0"/>
              <a:t>, </a:t>
            </a:r>
            <a:r>
              <a:rPr lang="sl-SI" b="1" dirty="0" smtClean="0"/>
              <a:t>rezultate</a:t>
            </a:r>
            <a:r>
              <a:rPr lang="sl-SI" dirty="0" smtClean="0"/>
              <a:t> in naše </a:t>
            </a:r>
            <a:r>
              <a:rPr lang="sl-SI" b="1" dirty="0" smtClean="0"/>
              <a:t>ugotovitve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00:35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Kratica </a:t>
            </a:r>
            <a:r>
              <a:rPr lang="sl-SI" b="1" dirty="0" smtClean="0"/>
              <a:t>NewSQL</a:t>
            </a:r>
            <a:r>
              <a:rPr lang="sl-SI" dirty="0" smtClean="0"/>
              <a:t> stoji za podatkovne baze, ki združujejo lastnosti tako </a:t>
            </a:r>
            <a:r>
              <a:rPr lang="sl-SI" b="1" dirty="0" smtClean="0"/>
              <a:t>tradicionalnih</a:t>
            </a:r>
            <a:r>
              <a:rPr lang="sl-SI" dirty="0" smtClean="0"/>
              <a:t> </a:t>
            </a:r>
            <a:r>
              <a:rPr lang="sl-SI" b="1" dirty="0" smtClean="0"/>
              <a:t>relacijskih SQL</a:t>
            </a:r>
            <a:r>
              <a:rPr lang="sl-SI" dirty="0" smtClean="0"/>
              <a:t>, karko tudi </a:t>
            </a:r>
            <a:r>
              <a:rPr lang="sl-SI" b="1" dirty="0" smtClean="0"/>
              <a:t>novejših</a:t>
            </a:r>
            <a:r>
              <a:rPr lang="sl-SI" b="1" baseline="0" dirty="0" smtClean="0"/>
              <a:t> NoSQL</a:t>
            </a:r>
            <a:r>
              <a:rPr lang="sl-SI" dirty="0" smtClean="0"/>
              <a:t> podatkovnih baz. S SQL sveta ohranijo</a:t>
            </a:r>
            <a:r>
              <a:rPr lang="sl-SI" b="1" dirty="0" smtClean="0"/>
              <a:t> „standardni“ poizvedovalni jezik SQL</a:t>
            </a:r>
            <a:r>
              <a:rPr lang="sl-SI" dirty="0" smtClean="0"/>
              <a:t> in </a:t>
            </a:r>
            <a:r>
              <a:rPr lang="sl-SI" b="1" dirty="0" smtClean="0"/>
              <a:t>visoko konsistenco podatkov</a:t>
            </a:r>
            <a:r>
              <a:rPr lang="sl-SI" dirty="0" smtClean="0"/>
              <a:t>, ki jo zagotavljajo preko </a:t>
            </a:r>
            <a:r>
              <a:rPr lang="sl-SI" b="1" dirty="0" smtClean="0"/>
              <a:t>ACID transakcij</a:t>
            </a:r>
            <a:r>
              <a:rPr lang="sl-SI" dirty="0" smtClean="0"/>
              <a:t>. Z NoSQL sveta pa </a:t>
            </a:r>
            <a:r>
              <a:rPr lang="sl-SI" b="1" dirty="0" smtClean="0"/>
              <a:t>skalabilnost</a:t>
            </a:r>
            <a:r>
              <a:rPr lang="sl-SI" dirty="0" smtClean="0"/>
              <a:t> </a:t>
            </a:r>
            <a:r>
              <a:rPr lang="sl-SI" b="1" dirty="0" smtClean="0"/>
              <a:t>in visoko razpoložljivost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 baza </a:t>
            </a:r>
            <a:r>
              <a:rPr lang="sl-SI" b="1" dirty="0" smtClean="0"/>
              <a:t>CockroachDB</a:t>
            </a:r>
            <a:r>
              <a:rPr lang="sl-SI" b="0" baseline="0" dirty="0" smtClean="0"/>
              <a:t> je ena od </a:t>
            </a:r>
            <a:r>
              <a:rPr lang="sl-SI" b="1" baseline="0" dirty="0" smtClean="0"/>
              <a:t>novih NewSQL </a:t>
            </a:r>
            <a:r>
              <a:rPr lang="sl-SI" b="0" baseline="0" dirty="0" smtClean="0"/>
              <a:t>podatkovnih baz</a:t>
            </a:r>
            <a:r>
              <a:rPr lang="sl-SI" dirty="0" smtClean="0"/>
              <a:t>.</a:t>
            </a:r>
            <a:r>
              <a:rPr lang="sl-SI" baseline="0" dirty="0" smtClean="0"/>
              <a:t> </a:t>
            </a:r>
            <a:r>
              <a:rPr lang="sl-SI" dirty="0" smtClean="0"/>
              <a:t>Dostopna</a:t>
            </a:r>
            <a:r>
              <a:rPr lang="sl-SI" baseline="0" dirty="0" smtClean="0"/>
              <a:t> je komurkoli saj j</a:t>
            </a:r>
            <a:r>
              <a:rPr lang="sl-SI" dirty="0" smtClean="0"/>
              <a:t>e odprtokodna, deluje pa na vseh glavnih operajskih sistemih, primerna pa je tudi za oblak. Je zelo enostavna za postavitev in upravljanje. Poleg tega pa ima aktivno</a:t>
            </a:r>
            <a:r>
              <a:rPr lang="sl-SI" baseline="0" dirty="0" smtClean="0"/>
              <a:t> skupnost.</a:t>
            </a:r>
          </a:p>
          <a:p>
            <a:endParaRPr lang="sl-SI" dirty="0" smtClean="0"/>
          </a:p>
          <a:p>
            <a:r>
              <a:rPr lang="sl-SI" dirty="0" smtClean="0"/>
              <a:t>01:30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Sama arhitektura podatkovne baze CockroachDB je razdeljena na </a:t>
            </a:r>
            <a:r>
              <a:rPr lang="sl-SI" b="1" dirty="0" smtClean="0"/>
              <a:t>5 funkcionalnih plasti</a:t>
            </a:r>
            <a:r>
              <a:rPr lang="sl-SI" dirty="0" smtClean="0"/>
              <a:t>. Če pogledamo </a:t>
            </a:r>
            <a:r>
              <a:rPr lang="sl-SI" b="1" dirty="0" smtClean="0"/>
              <a:t>poenostavljen primer</a:t>
            </a:r>
            <a:r>
              <a:rPr lang="sl-SI" dirty="0" smtClean="0"/>
              <a:t>:</a:t>
            </a:r>
          </a:p>
          <a:p>
            <a:endParaRPr lang="sl-SI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 smtClean="0"/>
              <a:t>Ker so vozlišča v gruči </a:t>
            </a:r>
            <a:r>
              <a:rPr lang="sl-SI" b="1" dirty="0" smtClean="0"/>
              <a:t>simetrična,</a:t>
            </a:r>
            <a:r>
              <a:rPr lang="sl-SI" dirty="0" smtClean="0"/>
              <a:t> se lahko odjemalec preko </a:t>
            </a:r>
            <a:r>
              <a:rPr lang="sl-SI" b="1" dirty="0" smtClean="0"/>
              <a:t>PostgreSQL žičnega protokola</a:t>
            </a:r>
            <a:r>
              <a:rPr lang="sl-SI" baseline="0" dirty="0" smtClean="0"/>
              <a:t> </a:t>
            </a:r>
            <a:r>
              <a:rPr lang="sl-SI" dirty="0" smtClean="0"/>
              <a:t>poveže do katerega koli vozliša in izvrši </a:t>
            </a:r>
            <a:r>
              <a:rPr lang="sl-SI" b="1" dirty="0" smtClean="0"/>
              <a:t>SQL poizvedbo</a:t>
            </a:r>
            <a:r>
              <a:rPr lang="sl-SI" dirty="0" smtClean="0"/>
              <a:t>. Plast SQL to poizvedbo prevede v </a:t>
            </a:r>
            <a:r>
              <a:rPr lang="sl-SI" b="1" dirty="0" smtClean="0"/>
              <a:t>množico KV operacij</a:t>
            </a:r>
            <a:r>
              <a:rPr lang="sl-SI" dirty="0" smtClean="0"/>
              <a:t>, s katerimi noto operira naprej.</a:t>
            </a:r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Vozlišče ugotovi, katero od vozlišč zna obdelati ta zahtevek in to posreduje naprej. To ugotovi preko </a:t>
            </a:r>
            <a:r>
              <a:rPr lang="sl-SI" b="1" dirty="0" smtClean="0"/>
              <a:t>dvo nivojskega meta indeksa</a:t>
            </a:r>
            <a:r>
              <a:rPr lang="sl-SI" dirty="0" smtClean="0"/>
              <a:t>, kateri prizvezo omejuje velikost podatkovne baze na </a:t>
            </a:r>
            <a:r>
              <a:rPr lang="sl-SI" b="1" dirty="0" smtClean="0"/>
              <a:t>4EiB=2^(26+36)B</a:t>
            </a:r>
            <a:r>
              <a:rPr lang="sl-SI" dirty="0" smtClean="0"/>
              <a:t> (exbibyte 2^60B).</a:t>
            </a:r>
          </a:p>
          <a:p>
            <a:endParaRPr lang="sl-SI" dirty="0" smtClean="0"/>
          </a:p>
          <a:p>
            <a:r>
              <a:rPr lang="sl-SI" dirty="0" smtClean="0"/>
              <a:t>Podatki so razdeljeni v </a:t>
            </a:r>
            <a:r>
              <a:rPr lang="sl-SI" b="1" dirty="0" smtClean="0"/>
              <a:t>obsege</a:t>
            </a:r>
            <a:r>
              <a:rPr lang="sl-SI" dirty="0" smtClean="0"/>
              <a:t> (angl. ranges) kateri nosijo do 64MiB (2^26B). Vsak obseg je </a:t>
            </a:r>
            <a:r>
              <a:rPr lang="sl-SI" b="1" dirty="0" smtClean="0"/>
              <a:t>repliciran 3 krat </a:t>
            </a:r>
            <a:r>
              <a:rPr lang="sl-SI" dirty="0" smtClean="0"/>
              <a:t>in shranjen na 3 različnih vozliščih. Le eno od vozlišč lahko za določen obseg obdela zahtevek, temu obsegu pravijo </a:t>
            </a:r>
            <a:r>
              <a:rPr lang="sl-SI" b="1" dirty="0" smtClean="0"/>
              <a:t>najemnik</a:t>
            </a:r>
            <a:r>
              <a:rPr lang="sl-SI" dirty="0" smtClean="0"/>
              <a:t> (angl. leaseholder).</a:t>
            </a:r>
            <a:endParaRPr lang="sl-SI" dirty="0"/>
          </a:p>
          <a:p>
            <a:endParaRPr lang="sl-SI" dirty="0"/>
          </a:p>
          <a:p>
            <a:r>
              <a:rPr lang="sl-SI" dirty="0" smtClean="0"/>
              <a:t>Vsak pisalni zahtevek ustvari novo </a:t>
            </a:r>
            <a:r>
              <a:rPr lang="sl-SI" b="1" dirty="0" smtClean="0"/>
              <a:t>verzijo podatka </a:t>
            </a:r>
            <a:r>
              <a:rPr lang="sl-SI" dirty="0" smtClean="0"/>
              <a:t>in ga shrani v </a:t>
            </a:r>
            <a:r>
              <a:rPr lang="sl-SI" b="1" dirty="0" smtClean="0"/>
              <a:t>KV shrambo</a:t>
            </a:r>
            <a:r>
              <a:rPr lang="sl-SI" b="0" dirty="0" smtClean="0"/>
              <a:t>.</a:t>
            </a:r>
            <a:r>
              <a:rPr lang="sl-SI" dirty="0" smtClean="0"/>
              <a:t> Za KV shrambo CockraochDB uporablja odprtokodno</a:t>
            </a:r>
            <a:r>
              <a:rPr lang="sl-SI" baseline="0" dirty="0" smtClean="0"/>
              <a:t> shrambo </a:t>
            </a:r>
            <a:r>
              <a:rPr lang="sl-SI" b="1" dirty="0" smtClean="0"/>
              <a:t>RocksDB</a:t>
            </a:r>
            <a:r>
              <a:rPr lang="sl-SI" dirty="0" smtClean="0"/>
              <a:t>. </a:t>
            </a:r>
          </a:p>
          <a:p>
            <a:endParaRPr lang="sl-SI" dirty="0" smtClean="0"/>
          </a:p>
          <a:p>
            <a:r>
              <a:rPr lang="sl-SI" dirty="0" smtClean="0"/>
              <a:t>03:00</a:t>
            </a:r>
          </a:p>
        </p:txBody>
      </p: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 izvedbo primerjalne analize smo najprej </a:t>
            </a:r>
            <a:r>
              <a:rPr lang="sl-SI" b="1" dirty="0" smtClean="0"/>
              <a:t>postavili testno okolje</a:t>
            </a:r>
            <a:r>
              <a:rPr lang="sl-SI" dirty="0" smtClean="0"/>
              <a:t>. Uporabili smo </a:t>
            </a:r>
            <a:r>
              <a:rPr lang="sl-SI" b="1" dirty="0" smtClean="0"/>
              <a:t>4 starejše računalnike</a:t>
            </a:r>
            <a:r>
              <a:rPr lang="sl-SI" dirty="0" smtClean="0"/>
              <a:t>. En v vlogi odjemalca in tirje v vlogi strežnika. Vsi računalniki so bili med seboj povezani v </a:t>
            </a:r>
            <a:r>
              <a:rPr lang="sl-SI" b="1" dirty="0" smtClean="0"/>
              <a:t>gigabitno ethernet omrežje</a:t>
            </a:r>
            <a:r>
              <a:rPr lang="sl-SI" dirty="0" smtClean="0"/>
              <a:t>.</a:t>
            </a:r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Na njih je tekel operacijski</a:t>
            </a:r>
            <a:r>
              <a:rPr lang="sl-SI" baseline="0" dirty="0" smtClean="0"/>
              <a:t> sistem</a:t>
            </a:r>
            <a:r>
              <a:rPr lang="sl-SI" dirty="0" smtClean="0"/>
              <a:t> </a:t>
            </a:r>
            <a:r>
              <a:rPr lang="sl-SI" b="1" dirty="0" smtClean="0"/>
              <a:t>Ubuntu Server</a:t>
            </a:r>
            <a:r>
              <a:rPr lang="sl-SI" dirty="0" smtClean="0"/>
              <a:t>. Zaradi lažjega upravlanja, ponovljivosti in primerljivosti razultatov pa smo uporabili </a:t>
            </a:r>
            <a:r>
              <a:rPr lang="sl-SI" b="1" dirty="0" smtClean="0"/>
              <a:t>Docker</a:t>
            </a:r>
            <a:r>
              <a:rPr lang="sl-SI" dirty="0" smtClean="0"/>
              <a:t>. Tehnologije Docker v začetku še nismo doboro poznali, za to smo imeli v začetni fazi manjše </a:t>
            </a:r>
            <a:r>
              <a:rPr lang="sl-SI" b="1" dirty="0" smtClean="0"/>
              <a:t>težave z zmogljivostjo</a:t>
            </a:r>
            <a:r>
              <a:rPr lang="sl-SI" dirty="0" smtClean="0"/>
              <a:t>.</a:t>
            </a:r>
          </a:p>
          <a:p>
            <a:endParaRPr lang="sl-SI" dirty="0"/>
          </a:p>
          <a:p>
            <a:r>
              <a:rPr lang="sl-SI" dirty="0" smtClean="0"/>
              <a:t>Pri primerjalni analizi zmogljivosti smo primerjali podatkovno bazo </a:t>
            </a:r>
            <a:r>
              <a:rPr lang="sl-SI" b="1" dirty="0" smtClean="0"/>
              <a:t>CockroachDB 2.0.1</a:t>
            </a:r>
            <a:r>
              <a:rPr lang="sl-SI" dirty="0" smtClean="0"/>
              <a:t> s že dobro uveljavljeno podatkovno bazo </a:t>
            </a:r>
            <a:r>
              <a:rPr lang="sl-SI" b="1" dirty="0" smtClean="0"/>
              <a:t>PostgreSQL 10.3</a:t>
            </a:r>
            <a:r>
              <a:rPr lang="sl-SI" dirty="0" smtClean="0"/>
              <a:t> z nameščeno razširitvijo </a:t>
            </a:r>
            <a:r>
              <a:rPr lang="sl-SI" b="1" dirty="0" smtClean="0"/>
              <a:t>Citus 7.3.0</a:t>
            </a:r>
            <a:r>
              <a:rPr lang="sl-SI" dirty="0" smtClean="0"/>
              <a:t>. Citus je </a:t>
            </a:r>
            <a:r>
              <a:rPr lang="sl-SI" b="1" dirty="0" smtClean="0"/>
              <a:t>razširitev</a:t>
            </a:r>
            <a:r>
              <a:rPr lang="sl-SI" dirty="0" smtClean="0"/>
              <a:t>, ki omogoča enostavno horizontalno skaliranje </a:t>
            </a:r>
            <a:r>
              <a:rPr lang="sl-SI" b="1" dirty="0" smtClean="0"/>
              <a:t>večnajmeniških</a:t>
            </a:r>
            <a:r>
              <a:rPr lang="sl-SI" baseline="0" dirty="0" smtClean="0"/>
              <a:t> (oziroma angleško</a:t>
            </a:r>
            <a:r>
              <a:rPr lang="sl-SI" dirty="0" smtClean="0"/>
              <a:t> </a:t>
            </a:r>
            <a:r>
              <a:rPr lang="sl-SI" dirty="0"/>
              <a:t>m</a:t>
            </a:r>
            <a:r>
              <a:rPr lang="sl-SI" dirty="0" smtClean="0"/>
              <a:t>ulti tenant) </a:t>
            </a:r>
            <a:r>
              <a:rPr lang="sl-SI" b="1" dirty="0" smtClean="0"/>
              <a:t>aplikacij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4:00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 izvedbo primerjalne analize smo </a:t>
            </a:r>
            <a:r>
              <a:rPr lang="sl-SI" b="1" dirty="0" smtClean="0"/>
              <a:t>pregledali več različnih orodij</a:t>
            </a:r>
            <a:r>
              <a:rPr lang="sl-SI" dirty="0" smtClean="0"/>
              <a:t>. Na koncu pa smo se odločili za enostavno orodje Yahoo</a:t>
            </a:r>
            <a:r>
              <a:rPr lang="sl-SI" baseline="0" dirty="0" smtClean="0"/>
              <a:t> Cloud Storage Banchmarks oziroma </a:t>
            </a:r>
            <a:r>
              <a:rPr lang="sl-SI" b="1" dirty="0" smtClean="0"/>
              <a:t>YCSB</a:t>
            </a:r>
            <a:r>
              <a:rPr lang="sl-SI" dirty="0" smtClean="0"/>
              <a:t>.</a:t>
            </a:r>
            <a:r>
              <a:rPr lang="sl-SI" baseline="0" dirty="0" smtClean="0"/>
              <a:t> </a:t>
            </a:r>
            <a:r>
              <a:rPr lang="sl-SI" dirty="0" smtClean="0"/>
              <a:t>To orodje je enostavno in </a:t>
            </a:r>
            <a:r>
              <a:rPr lang="sl-SI" b="1" dirty="0" smtClean="0"/>
              <a:t>namenjeno primerjavi med različnimi podatkovnimi bazami</a:t>
            </a:r>
            <a:r>
              <a:rPr lang="sl-SI" dirty="0" smtClean="0"/>
              <a:t>, preko </a:t>
            </a:r>
            <a:r>
              <a:rPr lang="sl-SI" b="1" dirty="0" smtClean="0"/>
              <a:t>JDBC</a:t>
            </a:r>
            <a:r>
              <a:rPr lang="sl-SI" dirty="0" smtClean="0"/>
              <a:t> vmesnika podpira tudi podatkovni</a:t>
            </a:r>
            <a:r>
              <a:rPr lang="sl-SI" baseline="0" dirty="0" smtClean="0"/>
              <a:t> bazi </a:t>
            </a:r>
            <a:r>
              <a:rPr lang="sl-SI" b="1" baseline="0" dirty="0" smtClean="0"/>
              <a:t>CockroachDB in PostgreSQL</a:t>
            </a:r>
            <a:r>
              <a:rPr lang="sl-SI" dirty="0" smtClean="0"/>
              <a:t>. Orodje deluje nad </a:t>
            </a:r>
            <a:r>
              <a:rPr lang="sl-SI" b="1" dirty="0" smtClean="0"/>
              <a:t>eno samo tabelo </a:t>
            </a:r>
            <a:r>
              <a:rPr lang="sl-SI" dirty="0" smtClean="0"/>
              <a:t>in vrši različne vrste obremenitev.</a:t>
            </a:r>
          </a:p>
          <a:p>
            <a:endParaRPr lang="sl-SI" dirty="0" smtClean="0"/>
          </a:p>
          <a:p>
            <a:r>
              <a:rPr lang="sl-SI" dirty="0" smtClean="0"/>
              <a:t>Najprej smo ročno </a:t>
            </a:r>
            <a:r>
              <a:rPr lang="sl-SI" b="1" dirty="0" smtClean="0"/>
              <a:t>pripravili podatke</a:t>
            </a:r>
            <a:r>
              <a:rPr lang="sl-SI" dirty="0" smtClean="0"/>
              <a:t>, z orodjem smo generirali </a:t>
            </a:r>
            <a:r>
              <a:rPr lang="sl-SI" b="1" dirty="0" smtClean="0"/>
              <a:t>5M vrstic</a:t>
            </a:r>
            <a:r>
              <a:rPr lang="sl-SI" dirty="0" smtClean="0"/>
              <a:t>,</a:t>
            </a:r>
            <a:r>
              <a:rPr lang="sl-SI" baseline="0" dirty="0" smtClean="0"/>
              <a:t> kar na disku zavzame približno </a:t>
            </a:r>
            <a:r>
              <a:rPr lang="sl-SI" b="1" baseline="0" dirty="0" smtClean="0"/>
              <a:t>~6GB prostora</a:t>
            </a:r>
            <a:r>
              <a:rPr lang="sl-SI" baseline="0" dirty="0" smtClean="0"/>
              <a:t>.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Vsak test smo ponovili 3x, z različnimi parametri.</a:t>
            </a:r>
            <a:r>
              <a:rPr lang="sl-SI" baseline="0" dirty="0" smtClean="0"/>
              <a:t> Te parametri so </a:t>
            </a:r>
            <a:r>
              <a:rPr lang="sl-SI" b="1" baseline="0" dirty="0" smtClean="0"/>
              <a:t>št. vozlišč </a:t>
            </a:r>
            <a:r>
              <a:rPr lang="sl-SI" baseline="0" dirty="0" smtClean="0"/>
              <a:t>(1 in 3), </a:t>
            </a:r>
            <a:r>
              <a:rPr lang="sl-SI" b="1" baseline="0" dirty="0" smtClean="0"/>
              <a:t>podatkovna baza </a:t>
            </a:r>
            <a:r>
              <a:rPr lang="sl-SI" baseline="0" dirty="0" smtClean="0"/>
              <a:t>(CRDB in Postgres + Citus), </a:t>
            </a:r>
            <a:r>
              <a:rPr lang="sl-SI" b="1" baseline="0" dirty="0" smtClean="0"/>
              <a:t>št. niti </a:t>
            </a:r>
            <a:r>
              <a:rPr lang="sl-SI" baseline="0" dirty="0" smtClean="0"/>
              <a:t>(3:9:66) in </a:t>
            </a:r>
            <a:r>
              <a:rPr lang="sl-SI" b="1" baseline="0" dirty="0" smtClean="0"/>
              <a:t>različne YCSB obremenitve </a:t>
            </a:r>
            <a:r>
              <a:rPr lang="sl-SI" baseline="0" dirty="0" smtClean="0"/>
              <a:t>(A, B, C, D, F). </a:t>
            </a:r>
            <a:r>
              <a:rPr lang="sl-SI" dirty="0" smtClean="0"/>
              <a:t>Kar pomeni, da smo izvedli </a:t>
            </a:r>
            <a:r>
              <a:rPr lang="sl-SI" b="1" dirty="0" smtClean="0"/>
              <a:t>480 meritev</a:t>
            </a:r>
            <a:r>
              <a:rPr lang="sl-SI" dirty="0" smtClean="0"/>
              <a:t>. Za to smo si pripravili orodje s katerim smo to dokaj dobro avtomatizirali. Sama </a:t>
            </a:r>
            <a:r>
              <a:rPr lang="sl-SI" b="1" dirty="0" smtClean="0"/>
              <a:t>izvedba avtoamtskih meritev</a:t>
            </a:r>
            <a:r>
              <a:rPr lang="sl-SI" dirty="0" smtClean="0"/>
              <a:t> pa je trajala potem </a:t>
            </a:r>
            <a:r>
              <a:rPr lang="sl-SI" b="1" dirty="0" smtClean="0"/>
              <a:t>slab teden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5:30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Če pogledamo </a:t>
            </a:r>
            <a:r>
              <a:rPr lang="sl-SI" b="1" dirty="0" smtClean="0"/>
              <a:t>grobe razultate </a:t>
            </a:r>
            <a:r>
              <a:rPr lang="sl-SI" dirty="0" smtClean="0"/>
              <a:t>primerjalne</a:t>
            </a:r>
            <a:r>
              <a:rPr lang="sl-SI" baseline="0" dirty="0" smtClean="0"/>
              <a:t> analize zmogljivosti</a:t>
            </a:r>
            <a:r>
              <a:rPr lang="sl-SI" dirty="0" smtClean="0"/>
              <a:t>, vidimo da je podatkovna baza </a:t>
            </a:r>
            <a:r>
              <a:rPr lang="sl-SI" b="1" dirty="0" smtClean="0"/>
              <a:t>CockroachDB bistveno slabša </a:t>
            </a:r>
            <a:r>
              <a:rPr lang="sl-SI" dirty="0" smtClean="0"/>
              <a:t>od podatkovne baze PostgreSQL. Na zgornjih grafih prikazujemo agregirane povprečne vrednosti za obe podatkovni bazi na enem in treh vozliščih. Na desni</a:t>
            </a:r>
            <a:r>
              <a:rPr lang="sl-SI" baseline="0" dirty="0" smtClean="0"/>
              <a:t> za prepustnost in na levi za latenco.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CockroachDB na treh vozliščih dosega kar </a:t>
            </a:r>
            <a:r>
              <a:rPr lang="sl-SI" b="1" dirty="0" smtClean="0"/>
              <a:t>5x</a:t>
            </a:r>
            <a:r>
              <a:rPr lang="sl-SI" b="1" baseline="0" dirty="0" smtClean="0"/>
              <a:t> manjšo prepustnost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3x večjo latenco </a:t>
            </a:r>
            <a:r>
              <a:rPr lang="sl-SI" baseline="0" dirty="0" smtClean="0"/>
              <a:t>kot podatkovna baza PostgreSQL. Opazimo tudi, da z skaliranjem podatkovne baze CockroachDB na 3 vozlišča </a:t>
            </a:r>
            <a:r>
              <a:rPr lang="sl-SI" b="1" baseline="0" dirty="0" smtClean="0"/>
              <a:t>nismo povečali prepustnosti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06:10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</a:t>
            </a:r>
            <a:r>
              <a:rPr lang="sl-SI" baseline="0" dirty="0" smtClean="0"/>
              <a:t> zgornjih grafih </a:t>
            </a:r>
            <a:r>
              <a:rPr lang="sl-SI" b="1" baseline="0" dirty="0" smtClean="0"/>
              <a:t>prikazujemo porazdelitve </a:t>
            </a:r>
            <a:r>
              <a:rPr lang="sl-SI" baseline="0" dirty="0" smtClean="0"/>
              <a:t>prepustnosti in povprečnih latenc pri posameznih obremenitvah. Na desni za podatkovno bazo PostgreSQL in na levi za CockraochDB. Z zgornjih grafov opazimo predvsem to, da so </a:t>
            </a:r>
            <a:r>
              <a:rPr lang="sl-SI" b="1" baseline="0" dirty="0" smtClean="0"/>
              <a:t>rezultati meritve </a:t>
            </a:r>
            <a:r>
              <a:rPr lang="sl-SI" baseline="0" dirty="0" smtClean="0"/>
              <a:t>pri podatkovni bazi CockroachDB </a:t>
            </a:r>
            <a:r>
              <a:rPr lang="sl-SI" b="1" baseline="0" dirty="0" smtClean="0"/>
              <a:t>veliko bolj razpršeni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06:40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805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3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4335"/>
            <a:ext cx="10515600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customXml" Target="../../customXml/item5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4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ckroachdb/cockroa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ulb.ac.be/public/_media/teaching/cockroachdb_2017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jazmav/diploma-ycs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Visoko skalabilen NewSQL sistem za upravljanje s podatkovnimi bazami CockroachDB</a:t>
            </a:r>
            <a:endParaRPr lang="sl-SI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4114312"/>
            <a:ext cx="9144000" cy="2313381"/>
          </a:xfrm>
        </p:spPr>
        <p:txBody>
          <a:bodyPr anchor="b">
            <a:normAutofit fontScale="92500" lnSpcReduction="20000"/>
          </a:bodyPr>
          <a:lstStyle/>
          <a:p>
            <a:r>
              <a:rPr lang="sl-SI" dirty="0" smtClean="0"/>
              <a:t>Univerza </a:t>
            </a:r>
            <a:r>
              <a:rPr lang="sl-SI" dirty="0"/>
              <a:t>v Ljubljani, Fakulteta za računalništvo in </a:t>
            </a:r>
            <a:r>
              <a:rPr lang="sl-SI" dirty="0" smtClean="0"/>
              <a:t>informatiko</a:t>
            </a:r>
          </a:p>
          <a:p>
            <a:endParaRPr lang="sl-SI" dirty="0" smtClean="0"/>
          </a:p>
          <a:p>
            <a:r>
              <a:rPr lang="sl-SI" dirty="0" smtClean="0"/>
              <a:t>Avtor: Matjaž Mav</a:t>
            </a:r>
          </a:p>
          <a:p>
            <a:r>
              <a:rPr lang="sl-SI" dirty="0" smtClean="0"/>
              <a:t>Mentor</a:t>
            </a:r>
            <a:r>
              <a:rPr lang="sl-SI" dirty="0"/>
              <a:t>: izr. prof. dr. Matjaž </a:t>
            </a:r>
            <a:r>
              <a:rPr lang="sl-SI" dirty="0" smtClean="0"/>
              <a:t>Kukar</a:t>
            </a:r>
          </a:p>
          <a:p>
            <a:endParaRPr lang="sl-SI" dirty="0"/>
          </a:p>
          <a:p>
            <a:r>
              <a:rPr lang="sl-SI" dirty="0" smtClean="0"/>
              <a:t>Ljubljana,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l-SI" dirty="0"/>
              <a:t>Izvedba analize stičnih operacij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823912"/>
          </a:xfrm>
        </p:spPr>
        <p:txBody>
          <a:bodyPr/>
          <a:lstStyle/>
          <a:p>
            <a:r>
              <a:rPr lang="sl-SI" dirty="0" smtClean="0"/>
              <a:t>Priprava podatkov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25563"/>
            <a:ext cx="5183188" cy="823912"/>
          </a:xfrm>
        </p:spPr>
        <p:txBody>
          <a:bodyPr/>
          <a:lstStyle/>
          <a:p>
            <a:r>
              <a:rPr lang="sl-SI" dirty="0" smtClean="0"/>
              <a:t>Poizvedba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0612" y="2236404"/>
            <a:ext cx="5183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>
                <a:latin typeface="Consolas" panose="020B0609020204030204" pitchFamily="49" charset="0"/>
              </a:rPr>
              <a:t>\timing</a:t>
            </a: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r>
              <a:rPr lang="en-US" sz="1600" dirty="0">
                <a:latin typeface="Consolas" panose="020B0609020204030204" pitchFamily="49" charset="0"/>
              </a:rPr>
              <a:t>, u.field4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r>
              <a:rPr lang="en-US" sz="1600" dirty="0">
                <a:latin typeface="Consolas" panose="020B0609020204030204" pitchFamily="49" charset="0"/>
              </a:rPr>
              <a:t> u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INNER JOIN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</a:t>
            </a:r>
            <a:endParaRPr lang="sl-SI" sz="1600" dirty="0" smtClean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ON </a:t>
            </a:r>
            <a:r>
              <a:rPr lang="en-US" sz="1600" dirty="0" err="1">
                <a:latin typeface="Consolas" panose="020B0609020204030204" pitchFamily="49" charset="0"/>
              </a:rPr>
              <a:t>e.ycsb_key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</a:rPr>
              <a:t>e.value</a:t>
            </a:r>
            <a:r>
              <a:rPr lang="en-US" sz="1600" dirty="0">
                <a:latin typeface="Consolas" panose="020B0609020204030204" pitchFamily="49" charset="0"/>
              </a:rPr>
              <a:t> = 4;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2236404"/>
            <a:ext cx="51593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CREATE TABLE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ycsb_key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VARCHAR(255) PRIMARY KEY,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value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sl-SI" sz="1600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sl-SI" sz="1600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INSERT INTO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ycsb_key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LTRIM(RIGHT(ycsb_key,5),0</a:t>
            </a:r>
            <a:r>
              <a:rPr lang="en-US" sz="1600" dirty="0">
                <a:latin typeface="Consolas" panose="020B0609020204030204" pitchFamily="49" charset="0"/>
              </a:rPr>
              <a:t>)::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% 10 </a:t>
            </a:r>
            <a:r>
              <a:rPr lang="en-US" sz="1600" dirty="0" smtClean="0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</a:rPr>
              <a:t>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LIMIT 100;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9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Optimizacija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5257800" cy="4672628"/>
          </a:xfrm>
        </p:spPr>
        <p:txBody>
          <a:bodyPr/>
          <a:lstStyle/>
          <a:p>
            <a:r>
              <a:rPr lang="sl-SI" dirty="0"/>
              <a:t>e</a:t>
            </a:r>
            <a:r>
              <a:rPr lang="sl-SI" dirty="0" smtClean="0"/>
              <a:t>ksperimentalna zastavica</a:t>
            </a:r>
          </a:p>
          <a:p>
            <a:r>
              <a:rPr lang="sl-SI" dirty="0" smtClean="0"/>
              <a:t>vrstni red stičnih operacij</a:t>
            </a:r>
          </a:p>
          <a:p>
            <a:r>
              <a:rPr lang="sl-SI" dirty="0" smtClean="0"/>
              <a:t>/ → ~800ms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613647"/>
            <a:ext cx="51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SET experimental_force_lookup_join = true;</a:t>
            </a:r>
            <a:endParaRPr lang="sl-SI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\timing</a:t>
            </a: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r>
              <a:rPr lang="en-US" sz="1600" dirty="0">
                <a:latin typeface="Consolas" panose="020B0609020204030204" pitchFamily="49" charset="0"/>
              </a:rPr>
              <a:t>, u.field4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INNER </a:t>
            </a:r>
            <a:r>
              <a:rPr lang="en-US" sz="1600" dirty="0" smtClean="0">
                <a:latin typeface="Consolas" panose="020B0609020204030204" pitchFamily="49" charset="0"/>
              </a:rPr>
              <a:t>JOIN</a:t>
            </a:r>
            <a:r>
              <a:rPr lang="sl-SI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usertable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endParaRPr lang="sl-SI" sz="1600" dirty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ON </a:t>
            </a:r>
            <a:r>
              <a:rPr lang="en-US" sz="1600" dirty="0" err="1">
                <a:latin typeface="Consolas" panose="020B0609020204030204" pitchFamily="49" charset="0"/>
              </a:rPr>
              <a:t>e.ycsb_key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</a:rPr>
              <a:t>e.value</a:t>
            </a:r>
            <a:r>
              <a:rPr lang="en-US" sz="1600" dirty="0">
                <a:latin typeface="Consolas" panose="020B0609020204030204" pitchFamily="49" charset="0"/>
              </a:rPr>
              <a:t> = 4;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l-SI" dirty="0" smtClean="0"/>
              <a:t>- slabši rezultati zmogljivostne analize</a:t>
            </a:r>
          </a:p>
          <a:p>
            <a:pPr marL="0" indent="0">
              <a:buNone/>
            </a:pPr>
            <a:r>
              <a:rPr lang="sl-SI" dirty="0" smtClean="0"/>
              <a:t>- slaba podpora stičnim operacijam</a:t>
            </a:r>
          </a:p>
          <a:p>
            <a:pPr marL="0" indent="0">
              <a:buNone/>
            </a:pPr>
            <a:r>
              <a:rPr lang="sl-SI" dirty="0" smtClean="0"/>
              <a:t>- slaba podpora obstoječim orodjem</a:t>
            </a:r>
          </a:p>
          <a:p>
            <a:pPr>
              <a:buFontTx/>
              <a:buChar char="-"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+ zelo enostavno upravljanje</a:t>
            </a:r>
          </a:p>
          <a:p>
            <a:pPr marL="0" indent="0">
              <a:buNone/>
            </a:pPr>
            <a:r>
              <a:rPr lang="sl-SI" dirty="0" smtClean="0"/>
              <a:t>+ zadovojliva kompatibilnost s PostgreSQL</a:t>
            </a:r>
          </a:p>
          <a:p>
            <a:pPr marL="0" indent="0">
              <a:buNone/>
            </a:pPr>
            <a:r>
              <a:rPr lang="sl-SI" dirty="0" smtClean="0"/>
              <a:t>+ aktivna skupnost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 smtClean="0"/>
              <a:t>? druge obremenitve (TPC-C, ...)</a:t>
            </a:r>
          </a:p>
          <a:p>
            <a:pPr marL="0" indent="0">
              <a:buNone/>
            </a:pPr>
            <a:r>
              <a:rPr lang="sl-SI" dirty="0" smtClean="0"/>
              <a:t>? več vozlišč (3+)</a:t>
            </a:r>
          </a:p>
          <a:p>
            <a:pPr marL="0" indent="0">
              <a:buNone/>
            </a:pPr>
            <a:r>
              <a:rPr lang="sl-SI" dirty="0" smtClean="0"/>
              <a:t>? naslednje verzije (2.0.1+)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Priporočila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min 2 GB in 1 jedro</a:t>
            </a:r>
          </a:p>
          <a:p>
            <a:r>
              <a:rPr lang="sl-SI" dirty="0" smtClean="0"/>
              <a:t>CPU &gt; RAM</a:t>
            </a:r>
          </a:p>
          <a:p>
            <a:r>
              <a:rPr lang="sl-SI" dirty="0"/>
              <a:t>v</a:t>
            </a:r>
            <a:r>
              <a:rPr lang="sl-SI" dirty="0" smtClean="0"/>
              <a:t>eč vozlišč</a:t>
            </a:r>
          </a:p>
          <a:p>
            <a:r>
              <a:rPr lang="sl-SI" dirty="0" smtClean="0"/>
              <a:t>Google NTP storitev</a:t>
            </a:r>
          </a:p>
          <a:p>
            <a:r>
              <a:rPr lang="sl-SI" dirty="0" smtClean="0"/>
              <a:t>SSD</a:t>
            </a:r>
          </a:p>
          <a:p>
            <a:r>
              <a:rPr lang="sl-SI" dirty="0" smtClean="0"/>
              <a:t>hitro omrežje</a:t>
            </a:r>
          </a:p>
          <a:p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 smtClean="0"/>
              <a:t>porazdeljene in replicirane podatke</a:t>
            </a:r>
          </a:p>
          <a:p>
            <a:r>
              <a:rPr lang="sl-SI" dirty="0"/>
              <a:t>t</a:t>
            </a:r>
            <a:r>
              <a:rPr lang="sl-SI" dirty="0" smtClean="0"/>
              <a:t>ransakcijske obremenitve</a:t>
            </a:r>
          </a:p>
          <a:p>
            <a:r>
              <a:rPr lang="sl-SI" dirty="0" smtClean="0"/>
              <a:t>globalne aplikacije</a:t>
            </a:r>
          </a:p>
          <a:p>
            <a:r>
              <a:rPr lang="sl-SI" dirty="0" smtClean="0"/>
              <a:t>oblak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Ljubljana,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C2F5EF-8BAA-4E52-921D-439986BE55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03525"/>
            <a:ext cx="12192000" cy="1325563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Hvala za pozornost!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YCSB vrste </a:t>
            </a:r>
            <a:r>
              <a:rPr lang="sl-SI" dirty="0" smtClean="0"/>
              <a:t>obremenitve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5257800" cy="4672628"/>
          </a:xfrm>
        </p:spPr>
        <p:txBody>
          <a:bodyPr/>
          <a:lstStyle/>
          <a:p>
            <a:r>
              <a:rPr lang="sl-SI" dirty="0"/>
              <a:t>i</a:t>
            </a:r>
            <a:r>
              <a:rPr lang="sl-SI" dirty="0" smtClean="0"/>
              <a:t>zbira ključev po Zipfovi distribuciji (A, B, C, F)</a:t>
            </a:r>
          </a:p>
          <a:p>
            <a:r>
              <a:rPr lang="sl-SI" dirty="0"/>
              <a:t>i</a:t>
            </a:r>
            <a:r>
              <a:rPr lang="sl-SI" dirty="0" smtClean="0"/>
              <a:t>zbira vedno zadnjega ključa (D)</a:t>
            </a:r>
            <a:endParaRPr lang="sl-SI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8296"/>
              </p:ext>
            </p:extLst>
          </p:nvPr>
        </p:nvGraphicFramePr>
        <p:xfrm>
          <a:off x="6642844" y="1504335"/>
          <a:ext cx="471095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8538">
                  <a:extLst>
                    <a:ext uri="{9D8B030D-6E8A-4147-A177-3AD203B41FA5}">
                      <a16:colId xmlns:a16="http://schemas.microsoft.com/office/drawing/2014/main" val="2360440881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198031381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317321072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29567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Vrsta</a:t>
                      </a:r>
                      <a:r>
                        <a:rPr lang="sl-SI" baseline="0" dirty="0" smtClean="0"/>
                        <a:t> obremenitve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3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0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0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Izolacijski nivoji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1075579"/>
          </a:xfrm>
        </p:spPr>
        <p:txBody>
          <a:bodyPr/>
          <a:lstStyle/>
          <a:p>
            <a:r>
              <a:rPr lang="sl-SI" dirty="0" smtClean="0"/>
              <a:t>Serializable</a:t>
            </a:r>
          </a:p>
          <a:p>
            <a:r>
              <a:rPr lang="sl-SI" dirty="0" smtClean="0"/>
              <a:t>zastareli Snapshot</a:t>
            </a:r>
            <a:endParaRPr lang="sl-SI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449053"/>
              </p:ext>
            </p:extLst>
          </p:nvPr>
        </p:nvGraphicFramePr>
        <p:xfrm>
          <a:off x="1741394" y="2758686"/>
          <a:ext cx="8709211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7303">
                  <a:extLst>
                    <a:ext uri="{9D8B030D-6E8A-4147-A177-3AD203B41FA5}">
                      <a16:colId xmlns:a16="http://schemas.microsoft.com/office/drawing/2014/main" val="226460338"/>
                    </a:ext>
                  </a:extLst>
                </a:gridCol>
                <a:gridCol w="2277618">
                  <a:extLst>
                    <a:ext uri="{9D8B030D-6E8A-4147-A177-3AD203B41FA5}">
                      <a16:colId xmlns:a16="http://schemas.microsoft.com/office/drawing/2014/main" val="1104416967"/>
                    </a:ext>
                  </a:extLst>
                </a:gridCol>
                <a:gridCol w="2380213">
                  <a:extLst>
                    <a:ext uri="{9D8B030D-6E8A-4147-A177-3AD203B41FA5}">
                      <a16:colId xmlns:a16="http://schemas.microsoft.com/office/drawing/2014/main" val="4216425276"/>
                    </a:ext>
                  </a:extLst>
                </a:gridCol>
                <a:gridCol w="1874077">
                  <a:extLst>
                    <a:ext uri="{9D8B030D-6E8A-4147-A177-3AD203B41FA5}">
                      <a16:colId xmlns:a16="http://schemas.microsoft.com/office/drawing/2014/main" val="153940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Izolacijski nivo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Dirty reads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Non-repeatable reads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Phantoms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Read</a:t>
                      </a:r>
                      <a:r>
                        <a:rPr lang="sl-SI" baseline="0" dirty="0" smtClean="0"/>
                        <a:t> Uncommited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5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Read Commited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9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Repeatable Read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sl-S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Serializable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5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58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Kaj je NewSQL</a:t>
            </a:r>
          </a:p>
          <a:p>
            <a:r>
              <a:rPr lang="sl-SI" smtClean="0"/>
              <a:t>Podatkovna baza CockroachDB</a:t>
            </a:r>
          </a:p>
          <a:p>
            <a:r>
              <a:rPr lang="sl-SI" smtClean="0"/>
              <a:t>Izvedba primerjalne analize</a:t>
            </a:r>
          </a:p>
          <a:p>
            <a:r>
              <a:rPr lang="sl-SI" smtClean="0"/>
              <a:t>Rezultati in ugotovitve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Kaj je NewSQL?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</a:t>
            </a:r>
          </a:p>
          <a:p>
            <a:r>
              <a:rPr lang="sl-SI" dirty="0" smtClean="0"/>
              <a:t>ACID transakcije</a:t>
            </a:r>
          </a:p>
          <a:p>
            <a:r>
              <a:rPr lang="sl-SI" dirty="0" smtClean="0"/>
              <a:t>skalabilnost</a:t>
            </a:r>
          </a:p>
          <a:p>
            <a:r>
              <a:rPr lang="sl-SI" dirty="0" smtClean="0"/>
              <a:t>visoka razpoložljivost</a:t>
            </a:r>
          </a:p>
          <a:p>
            <a:r>
              <a:rPr lang="sl-SI" dirty="0" smtClean="0"/>
              <a:t>porazdeljena okolja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NewSQL</a:t>
            </a:r>
          </a:p>
          <a:p>
            <a:r>
              <a:rPr lang="sl-SI" dirty="0" smtClean="0"/>
              <a:t>kompatibilna s PostgreSQL</a:t>
            </a:r>
          </a:p>
          <a:p>
            <a:r>
              <a:rPr lang="sl-SI" dirty="0" smtClean="0"/>
              <a:t>odprtokodna </a:t>
            </a:r>
          </a:p>
          <a:p>
            <a:r>
              <a:rPr lang="sl-SI" dirty="0" smtClean="0"/>
              <a:t>dostopna komurkoli </a:t>
            </a:r>
          </a:p>
          <a:p>
            <a:r>
              <a:rPr lang="sl-SI" dirty="0" smtClean="0"/>
              <a:t>enostavna za uporabo</a:t>
            </a:r>
          </a:p>
          <a:p>
            <a:r>
              <a:rPr lang="sl-SI" dirty="0" smtClean="0"/>
              <a:t>aktivna skupnost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52" y="1825625"/>
            <a:ext cx="3609975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253206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1: Celostna grafična podoba podatkovne baze CockroachDB</a:t>
            </a:r>
          </a:p>
          <a:p>
            <a:pPr algn="ctr"/>
            <a:r>
              <a:rPr lang="sl-SI" sz="1400" dirty="0" smtClean="0"/>
              <a:t>(vir: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github.com/cockroachdb/cockroach</a:t>
            </a:r>
            <a:r>
              <a:rPr lang="sl-SI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Arhitektura podatkovne baze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last SQL</a:t>
            </a:r>
          </a:p>
          <a:p>
            <a:r>
              <a:rPr lang="sl-SI" dirty="0" smtClean="0"/>
              <a:t>transakcijska plast</a:t>
            </a:r>
          </a:p>
          <a:p>
            <a:r>
              <a:rPr lang="sl-SI" dirty="0" smtClean="0"/>
              <a:t>porazdelitvena plast</a:t>
            </a:r>
          </a:p>
          <a:p>
            <a:r>
              <a:rPr lang="sl-SI" dirty="0" smtClean="0"/>
              <a:t>replikacijska plast</a:t>
            </a:r>
          </a:p>
          <a:p>
            <a:r>
              <a:rPr lang="sl-SI" dirty="0" smtClean="0"/>
              <a:t>shranjevalna plast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6933" r="8283" b="3790"/>
          <a:stretch/>
        </p:blipFill>
        <p:spPr>
          <a:xfrm>
            <a:off x="7335369" y="1662538"/>
            <a:ext cx="3541059" cy="37288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554958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2: Arhitekturni pregled</a:t>
            </a:r>
          </a:p>
          <a:p>
            <a:pPr algn="ctr"/>
            <a:r>
              <a:rPr lang="sl-SI" sz="1400" dirty="0" smtClean="0"/>
              <a:t>(</a:t>
            </a:r>
            <a:r>
              <a:rPr lang="sl-SI" sz="1400" dirty="0"/>
              <a:t>vir: </a:t>
            </a:r>
            <a:r>
              <a:rPr lang="sl-SI" sz="1400" dirty="0">
                <a:hlinkClick r:id="rId4"/>
              </a:rPr>
              <a:t>http://cs.ulb.ac.be/public/_media/teaching/cockroachdb_2017.pdf</a:t>
            </a:r>
            <a:r>
              <a:rPr lang="sl-SI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950"/>
            <a:ext cx="5181600" cy="4672013"/>
          </a:xfrm>
        </p:spPr>
        <p:txBody>
          <a:bodyPr/>
          <a:lstStyle/>
          <a:p>
            <a:r>
              <a:rPr lang="sl-SI" dirty="0" smtClean="0"/>
              <a:t>štirje računalniki</a:t>
            </a:r>
          </a:p>
          <a:p>
            <a:r>
              <a:rPr lang="sl-SI" dirty="0"/>
              <a:t>g</a:t>
            </a:r>
            <a:r>
              <a:rPr lang="sl-SI" dirty="0" smtClean="0"/>
              <a:t>igabitno omrežje</a:t>
            </a:r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504950"/>
            <a:ext cx="5181600" cy="4672013"/>
          </a:xfrm>
        </p:spPr>
        <p:txBody>
          <a:bodyPr/>
          <a:lstStyle/>
          <a:p>
            <a:r>
              <a:rPr lang="sl-SI" dirty="0" smtClean="0"/>
              <a:t>Ubuntu Server 16.04 LTS</a:t>
            </a:r>
          </a:p>
          <a:p>
            <a:r>
              <a:rPr lang="sl-SI" dirty="0" smtClean="0"/>
              <a:t>Docker 18.03.0-ce</a:t>
            </a:r>
          </a:p>
          <a:p>
            <a:r>
              <a:rPr lang="sl-SI" dirty="0" smtClean="0"/>
              <a:t>CockroachDB 2.0.1</a:t>
            </a:r>
          </a:p>
          <a:p>
            <a:r>
              <a:rPr lang="sl-SI" dirty="0" smtClean="0"/>
              <a:t>PostgreSQL </a:t>
            </a:r>
            <a:r>
              <a:rPr lang="en-US" dirty="0" smtClean="0"/>
              <a:t>10.3</a:t>
            </a:r>
            <a:r>
              <a:rPr lang="sl-SI" dirty="0" smtClean="0"/>
              <a:t> + Citus </a:t>
            </a:r>
            <a:r>
              <a:rPr lang="en-US" dirty="0" smtClean="0"/>
              <a:t>7.3.0</a:t>
            </a:r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5928360" cy="4672628"/>
          </a:xfrm>
        </p:spPr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YCSB</a:t>
            </a:r>
          </a:p>
          <a:p>
            <a:r>
              <a:rPr lang="sl-SI" dirty="0"/>
              <a:t>priprava podatkov</a:t>
            </a:r>
          </a:p>
          <a:p>
            <a:r>
              <a:rPr lang="sl-SI" dirty="0" smtClean="0"/>
              <a:t>parametri</a:t>
            </a:r>
          </a:p>
          <a:p>
            <a:r>
              <a:rPr lang="sl-SI" dirty="0" smtClean="0"/>
              <a:t>avtomatizacija testiranja</a:t>
            </a:r>
          </a:p>
          <a:p>
            <a:r>
              <a:rPr lang="sl-SI" dirty="0" smtClean="0">
                <a:hlinkClick r:id="rId3"/>
              </a:rPr>
              <a:t>github.com/matjazmav/diploma-ycsb</a:t>
            </a:r>
            <a:r>
              <a:rPr lang="sl-SI" dirty="0" smtClean="0"/>
              <a:t> 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6560" y="1504335"/>
            <a:ext cx="5271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CREATE TABLE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YCSB_KEY VARCHAR(255) PRIMARY KEY,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FIELD0 TEXT, FIELD1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FIELD2 TEXT, FIELD3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FIELD4 TEXT, FIELD5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FIELD6 TEXT, FIELD7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FIELD8 TEXT, FIELD9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primerjalne analize zmogljivosti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2146" r="2179" b="52881"/>
          <a:stretch/>
        </p:blipFill>
        <p:spPr>
          <a:xfrm>
            <a:off x="406400" y="1867952"/>
            <a:ext cx="5486400" cy="31220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Visoko skalabilen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52019" r="2643" b="2703"/>
          <a:stretch/>
        </p:blipFill>
        <p:spPr>
          <a:xfrm>
            <a:off x="6299200" y="1848678"/>
            <a:ext cx="5486400" cy="31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569" r="809" b="50648"/>
          <a:stretch/>
        </p:blipFill>
        <p:spPr>
          <a:xfrm>
            <a:off x="284480" y="1740465"/>
            <a:ext cx="5669280" cy="3377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50807" r="661" b="917"/>
          <a:stretch/>
        </p:blipFill>
        <p:spPr>
          <a:xfrm>
            <a:off x="6238240" y="1759251"/>
            <a:ext cx="5669280" cy="33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7.xml><?xml version="1.0" encoding="utf-8"?>
<Control xmlns="http://schemas.microsoft.com/VisualStudio/2011/storyboarding/control">
  <Id Name="6b00fa3f-18bb-433d-8ff8-ee1cc0e8c898" Revision="1" Stencil="System.MyShapes" StencilVersion="1.0"/>
</Control>
</file>

<file path=customXml/itemProps1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3C43DD-EDE9-4265-9EEC-AE74F1C329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13343</TotalTime>
  <Words>1395</Words>
  <Application>Microsoft Office PowerPoint</Application>
  <PresentationFormat>Widescreen</PresentationFormat>
  <Paragraphs>257</Paragraphs>
  <Slides>16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Visoko skalabilen NewSQL sistem za upravljanje s podatkovnimi bazami CockroachDB</vt:lpstr>
      <vt:lpstr>Vsebina</vt:lpstr>
      <vt:lpstr>Kaj je NewSQL?</vt:lpstr>
      <vt:lpstr>Podatkovna baza CockroachDB</vt:lpstr>
      <vt:lpstr>Arhitektura podatkovne baze CockroachDB</vt:lpstr>
      <vt:lpstr>Postavitev testnega okolja</vt:lpstr>
      <vt:lpstr>Izvedba primerjalne analize zmogljivosti</vt:lpstr>
      <vt:lpstr>Rezultati primerjalne analize zmogljivosti</vt:lpstr>
      <vt:lpstr>PowerPoint Presentation</vt:lpstr>
      <vt:lpstr>Izvedba analize stičnih operacij</vt:lpstr>
      <vt:lpstr>Optimizacija stičnih operacij</vt:lpstr>
      <vt:lpstr>Ugotovitve</vt:lpstr>
      <vt:lpstr>Priporočila</vt:lpstr>
      <vt:lpstr>Hvala za pozornost!</vt:lpstr>
      <vt:lpstr>YCSB vrste obremenitve</vt:lpstr>
      <vt:lpstr>Izolacijski nivoji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115</cp:revision>
  <dcterms:created xsi:type="dcterms:W3CDTF">2018-08-27T09:36:31Z</dcterms:created>
  <dcterms:modified xsi:type="dcterms:W3CDTF">2018-09-12T05:08:24Z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