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8"/>
  </p:sldMasterIdLst>
  <p:notesMasterIdLst>
    <p:notesMasterId r:id="rId23"/>
  </p:notesMasterIdLst>
  <p:handoutMasterIdLst>
    <p:handoutMasterId r:id="rId24"/>
  </p:handoutMasterIdLst>
  <p:sldIdLst>
    <p:sldId id="256" r:id="rId9"/>
    <p:sldId id="257" r:id="rId10"/>
    <p:sldId id="258" r:id="rId11"/>
    <p:sldId id="259" r:id="rId12"/>
    <p:sldId id="267" r:id="rId13"/>
    <p:sldId id="260" r:id="rId14"/>
    <p:sldId id="261" r:id="rId15"/>
    <p:sldId id="263" r:id="rId16"/>
    <p:sldId id="269" r:id="rId17"/>
    <p:sldId id="271" r:id="rId18"/>
    <p:sldId id="270" r:id="rId19"/>
    <p:sldId id="264" r:id="rId20"/>
    <p:sldId id="265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294B"/>
    <a:srgbClr val="338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4" autoAdjust="0"/>
    <p:restoredTop sz="94444" autoAdjust="0"/>
  </p:normalViewPr>
  <p:slideViewPr>
    <p:cSldViewPr snapToGrid="0">
      <p:cViewPr varScale="1">
        <p:scale>
          <a:sx n="75" d="100"/>
          <a:sy n="75" d="100"/>
        </p:scale>
        <p:origin x="468" y="5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80" d="100"/>
          <a:sy n="80" d="100"/>
        </p:scale>
        <p:origin x="2256" y="-6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6746-65C8-4CF1-AD4E-5620D3AE65AC}" type="datetime1">
              <a:rPr lang="sl-SI" smtClean="0"/>
              <a:t>4. 09. 2018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D8B70-482B-4DD8-A49B-716A50AB4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4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Avtor: Matjaž Mav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D07B-6EB1-46E7-B352-19A6B3A306B6}" type="datetime1">
              <a:rPr lang="sl-SI" smtClean="0"/>
              <a:t>4. 09. 2018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Visoko skalabilna NewSQL relacijska podatkovna baza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B4E0-72F2-44F8-BC50-B8ECEA529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86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b="1" dirty="0" smtClean="0"/>
              <a:t>Pozdravljeni</a:t>
            </a:r>
            <a:r>
              <a:rPr lang="sl-SI" dirty="0" smtClean="0"/>
              <a:t>,</a:t>
            </a:r>
          </a:p>
          <a:p>
            <a:r>
              <a:rPr lang="sl-SI" dirty="0" smtClean="0"/>
              <a:t>sem </a:t>
            </a:r>
            <a:r>
              <a:rPr lang="sl-SI" b="1" dirty="0" smtClean="0"/>
              <a:t>Matjaž Mav</a:t>
            </a:r>
            <a:r>
              <a:rPr lang="sl-SI" dirty="0" smtClean="0"/>
              <a:t> in sedaj vam bom predstavil diplomsko delo z naslovom „</a:t>
            </a:r>
            <a:r>
              <a:rPr lang="sl-SI" b="1" dirty="0" smtClean="0"/>
              <a:t>Visoko skalabilen NewSQL sistem za upravljanje s podatkovnimi bazami CockroachDB</a:t>
            </a:r>
            <a:r>
              <a:rPr lang="sl-SI" b="1" dirty="0" smtClean="0"/>
              <a:t>“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00:15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2277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Ker orodje </a:t>
            </a:r>
            <a:r>
              <a:rPr lang="sl-SI" b="1" dirty="0" smtClean="0"/>
              <a:t>YCSB</a:t>
            </a:r>
            <a:r>
              <a:rPr lang="sl-SI" dirty="0" smtClean="0"/>
              <a:t> izvaja</a:t>
            </a:r>
            <a:r>
              <a:rPr lang="sl-SI" baseline="0" dirty="0" smtClean="0"/>
              <a:t> teste nad samo </a:t>
            </a:r>
            <a:r>
              <a:rPr lang="sl-SI" b="1" baseline="0" dirty="0" smtClean="0"/>
              <a:t>eno tebelo</a:t>
            </a:r>
            <a:r>
              <a:rPr lang="sl-SI" baseline="0" dirty="0" smtClean="0"/>
              <a:t>, smo sami </a:t>
            </a:r>
            <a:r>
              <a:rPr lang="sl-SI" b="1" baseline="0" dirty="0" smtClean="0"/>
              <a:t>ročno</a:t>
            </a:r>
            <a:r>
              <a:rPr lang="sl-SI" baseline="0" dirty="0" smtClean="0"/>
              <a:t> preverili kako je s podporo </a:t>
            </a:r>
            <a:r>
              <a:rPr lang="sl-SI" b="1" baseline="0" dirty="0" smtClean="0"/>
              <a:t>stičnih operacij</a:t>
            </a:r>
            <a:r>
              <a:rPr lang="sl-SI" baseline="0" dirty="0" smtClean="0"/>
              <a:t> pri podatkovni bazi CockroachDB. Za osnovo smo vzeli podatke katere smo uporabili za izvedbo zmogljivostne analize. Dodali smo še eno tabelo in jo napolnili z 100 vrsticami.</a:t>
            </a:r>
          </a:p>
          <a:p>
            <a:endParaRPr lang="sl-SI" baseline="0" dirty="0" smtClean="0"/>
          </a:p>
          <a:p>
            <a:r>
              <a:rPr lang="sl-SI" baseline="0" dirty="0" smtClean="0"/>
              <a:t>Poizvedba katero smo testirali, je bila enostavna stična operacija INNER JOIN, katera združuje obe tabeli preko njunih primarnih ključev. Omejitev value = 4 pa omeji velikost rezultata na 11 vrstic.</a:t>
            </a:r>
          </a:p>
          <a:p>
            <a:endParaRPr lang="sl-SI" baseline="0" dirty="0" smtClean="0"/>
          </a:p>
          <a:p>
            <a:r>
              <a:rPr lang="sl-SI" baseline="0" dirty="0" smtClean="0"/>
              <a:t>Rezultati za podatkovno bazo CockraochDB so bili zelo slabi. Po 1 minuti smo poizvedbo prekinili, tako na enem kot tudi na treh vozliščih.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Podobno smo poizkusili tudi na podatkovni bazi PostgreSQL. Rezultate na enem vozlišču smo dobili po približno ~70ms in na treh po približno ~160ms.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07:40</a:t>
            </a:r>
          </a:p>
        </p:txBody>
      </p:sp>
    </p:spTree>
    <p:extLst>
      <p:ext uri="{BB962C8B-B14F-4D97-AF65-F5344CB8AC3E}">
        <p14:creationId xmlns:p14="http://schemas.microsoft.com/office/powerpoint/2010/main" val="361066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Zaradi</a:t>
            </a:r>
            <a:r>
              <a:rPr lang="sl-SI" baseline="0" dirty="0" smtClean="0"/>
              <a:t> res slabih rezultatov smo se </a:t>
            </a:r>
            <a:r>
              <a:rPr lang="sl-SI" b="1" baseline="0" dirty="0" smtClean="0"/>
              <a:t>obrnili na razvijalce </a:t>
            </a:r>
            <a:r>
              <a:rPr lang="sl-SI" baseline="0" dirty="0" smtClean="0"/>
              <a:t>podatkovne baze CockroachDB. Kateri so nam pomagali pri optimizaciji poizvedbe. Kakor prikazuje zgornja poizvedba, dodali smo </a:t>
            </a:r>
            <a:r>
              <a:rPr lang="sl-SI" b="1" baseline="0" dirty="0" smtClean="0"/>
              <a:t>eksperimentalno zastavico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obrnili vrstni red stičnih operacij</a:t>
            </a:r>
            <a:r>
              <a:rPr lang="sl-SI" baseline="0" dirty="0" smtClean="0"/>
              <a:t>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Rezultate smo dobili po približno </a:t>
            </a:r>
            <a:r>
              <a:rPr lang="sl-SI" b="1" baseline="0" dirty="0" smtClean="0"/>
              <a:t>~800ms</a:t>
            </a:r>
            <a:r>
              <a:rPr lang="sl-SI" baseline="0" dirty="0" smtClean="0"/>
              <a:t>, ko smo poizvedbo </a:t>
            </a:r>
            <a:r>
              <a:rPr lang="sl-SI" b="1" baseline="0" dirty="0" smtClean="0"/>
              <a:t>izvršili ponovno </a:t>
            </a:r>
            <a:r>
              <a:rPr lang="sl-SI" baseline="0" dirty="0" smtClean="0"/>
              <a:t>smo dobili rezultate v dobrih </a:t>
            </a:r>
            <a:r>
              <a:rPr lang="sl-SI" b="1" baseline="0" dirty="0" smtClean="0"/>
              <a:t>~5ms</a:t>
            </a:r>
            <a:r>
              <a:rPr lang="sl-SI" baseline="0" dirty="0" smtClean="0"/>
              <a:t>. Medtem ko je </a:t>
            </a:r>
            <a:r>
              <a:rPr lang="sl-SI" b="1" baseline="0" dirty="0" smtClean="0"/>
              <a:t>PostgreSQL</a:t>
            </a:r>
            <a:r>
              <a:rPr lang="sl-SI" baseline="0" dirty="0" smtClean="0"/>
              <a:t> ob ponovni izvedbi poizvedbe rezultate vrnil </a:t>
            </a:r>
            <a:r>
              <a:rPr lang="sl-SI" b="1" baseline="0" dirty="0" smtClean="0"/>
              <a:t>le malenkost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08:20</a:t>
            </a:r>
          </a:p>
        </p:txBody>
      </p:sp>
    </p:spTree>
    <p:extLst>
      <p:ext uri="{BB962C8B-B14F-4D97-AF65-F5344CB8AC3E}">
        <p14:creationId xmlns:p14="http://schemas.microsoft.com/office/powerpoint/2010/main" val="67813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</a:t>
            </a:r>
            <a:r>
              <a:rPr lang="sl-SI" baseline="0" dirty="0" smtClean="0"/>
              <a:t> baza </a:t>
            </a:r>
            <a:r>
              <a:rPr lang="sl-SI" dirty="0" smtClean="0"/>
              <a:t>CockroachDB je na trgu šele </a:t>
            </a:r>
            <a:r>
              <a:rPr lang="sl-SI" b="1" dirty="0" smtClean="0"/>
              <a:t>dobri 2 leti</a:t>
            </a:r>
            <a:r>
              <a:rPr lang="sl-SI" baseline="0" dirty="0" smtClean="0"/>
              <a:t>. V tem diplomskem delu smo analizirali </a:t>
            </a:r>
            <a:r>
              <a:rPr lang="sl-SI" b="1" baseline="0" dirty="0" smtClean="0"/>
              <a:t>verzijo 2.0.1 </a:t>
            </a:r>
            <a:r>
              <a:rPr lang="sl-SI" baseline="0" dirty="0" smtClean="0"/>
              <a:t>z aprila 2018. V primerjavi z dobro uveljavljeno podatkovno bazo </a:t>
            </a:r>
            <a:r>
              <a:rPr lang="sl-SI" b="1" baseline="0" dirty="0" smtClean="0"/>
              <a:t>PostgreSQL</a:t>
            </a:r>
            <a:r>
              <a:rPr lang="sl-SI" baseline="0" dirty="0" smtClean="0"/>
              <a:t> dosega CockroachDB bistveno </a:t>
            </a:r>
            <a:r>
              <a:rPr lang="sl-SI" b="1" baseline="0" dirty="0" smtClean="0"/>
              <a:t>nižjo prepustnost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večjo latenco</a:t>
            </a:r>
            <a:r>
              <a:rPr lang="sl-SI" baseline="0" dirty="0" smtClean="0"/>
              <a:t>. Poleg tega pa v ti verziji </a:t>
            </a:r>
            <a:r>
              <a:rPr lang="sl-SI" b="1" baseline="0" dirty="0" smtClean="0"/>
              <a:t>implementacija stičnih operacij ni najbolj učinkovita</a:t>
            </a:r>
            <a:r>
              <a:rPr lang="sl-SI" baseline="0" dirty="0" smtClean="0"/>
              <a:t>. Razvijalci obljubljajo </a:t>
            </a:r>
            <a:r>
              <a:rPr lang="sl-SI" b="1" baseline="0" dirty="0" smtClean="0"/>
              <a:t>izbolšave</a:t>
            </a:r>
            <a:r>
              <a:rPr lang="sl-SI" baseline="0" dirty="0" smtClean="0"/>
              <a:t> le teh v nalsednih verzijah.</a:t>
            </a:r>
          </a:p>
          <a:p>
            <a:endParaRPr lang="sl-SI" baseline="0" dirty="0" smtClean="0"/>
          </a:p>
          <a:p>
            <a:r>
              <a:rPr lang="sl-SI" baseline="0" dirty="0" smtClean="0"/>
              <a:t>Od prednosti bi izpostavil predvsem </a:t>
            </a:r>
            <a:r>
              <a:rPr lang="sl-SI" b="1" baseline="0" dirty="0" smtClean="0"/>
              <a:t>enostavnost</a:t>
            </a:r>
            <a:r>
              <a:rPr lang="sl-SI" baseline="0" dirty="0" smtClean="0"/>
              <a:t> z upravljanjem, dobro </a:t>
            </a:r>
            <a:r>
              <a:rPr lang="sl-SI" b="1" baseline="0" dirty="0" smtClean="0"/>
              <a:t>dokumentacijo</a:t>
            </a:r>
            <a:r>
              <a:rPr lang="sl-SI" baseline="0" dirty="0" smtClean="0"/>
              <a:t>, aktivno </a:t>
            </a:r>
            <a:r>
              <a:rPr lang="sl-SI" b="1" baseline="0" dirty="0" smtClean="0"/>
              <a:t>skupnost</a:t>
            </a:r>
            <a:r>
              <a:rPr lang="sl-SI" baseline="0" dirty="0" smtClean="0"/>
              <a:t> in relativno zadovoljivo </a:t>
            </a:r>
            <a:r>
              <a:rPr lang="sl-SI" b="1" baseline="0" dirty="0" smtClean="0"/>
              <a:t>kompatibilnost</a:t>
            </a:r>
            <a:r>
              <a:rPr lang="sl-SI" baseline="0" dirty="0" smtClean="0"/>
              <a:t> s podatkovno bazo PostgreSQL.</a:t>
            </a:r>
          </a:p>
          <a:p>
            <a:endParaRPr lang="sl-SI" baseline="0" dirty="0" smtClean="0"/>
          </a:p>
          <a:p>
            <a:r>
              <a:rPr lang="sl-SI" baseline="0" dirty="0" smtClean="0"/>
              <a:t>Poleg tega podjetje </a:t>
            </a:r>
            <a:r>
              <a:rPr lang="sl-SI" b="1" baseline="0" dirty="0" smtClean="0"/>
              <a:t>CockraochLabs aktivno sodeluje z strankami</a:t>
            </a:r>
            <a:r>
              <a:rPr lang="sl-SI" baseline="0" dirty="0" smtClean="0"/>
              <a:t>, podatkovno bazo CockraochDB pa uporablja že nekaj podjetji.</a:t>
            </a:r>
            <a:br>
              <a:rPr lang="sl-SI" baseline="0" dirty="0" smtClean="0"/>
            </a:br>
            <a:r>
              <a:rPr lang="sl-SI" baseline="0" dirty="0" smtClean="0"/>
              <a:t/>
            </a:r>
            <a:br>
              <a:rPr lang="sl-SI" baseline="0" dirty="0" smtClean="0"/>
            </a:br>
            <a:r>
              <a:rPr lang="sl-SI" baseline="0" dirty="0" smtClean="0"/>
              <a:t>V prihodnje menim, da bi bilo zanimivo </a:t>
            </a:r>
            <a:r>
              <a:rPr lang="sl-SI" b="1" baseline="0" dirty="0" smtClean="0"/>
              <a:t>slediti razvoju </a:t>
            </a:r>
            <a:r>
              <a:rPr lang="sl-SI" baseline="0" dirty="0" smtClean="0"/>
              <a:t>te podatkovne baze. Poleg tega pa bi bilo smiselno izvesti primerjalno analizo zmogljivosti na </a:t>
            </a:r>
            <a:r>
              <a:rPr lang="sl-SI" b="1" baseline="0" dirty="0" smtClean="0"/>
              <a:t>bolj realnih obremenitvah </a:t>
            </a:r>
            <a:r>
              <a:rPr lang="sl-SI" baseline="0" dirty="0" smtClean="0"/>
              <a:t>in opazovati, kaj se dogaja ko v gručo povežemo </a:t>
            </a:r>
            <a:r>
              <a:rPr lang="sl-SI" b="1" baseline="0" dirty="0" smtClean="0"/>
              <a:t>več vozlišč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09:30</a:t>
            </a:r>
          </a:p>
        </p:txBody>
      </p:sp>
    </p:spTree>
    <p:extLst>
      <p:ext uri="{BB962C8B-B14F-4D97-AF65-F5344CB8AC3E}">
        <p14:creationId xmlns:p14="http://schemas.microsoft.com/office/powerpoint/2010/main" val="3055879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V diplomskem delu smo želeli </a:t>
            </a:r>
            <a:r>
              <a:rPr lang="sl-SI" b="1" dirty="0" smtClean="0"/>
              <a:t>podrobneje pregledati lastnosti</a:t>
            </a:r>
            <a:r>
              <a:rPr lang="sl-SI" dirty="0" smtClean="0"/>
              <a:t>, ki nam jih ponuja podatkovna baza </a:t>
            </a:r>
            <a:r>
              <a:rPr lang="sl-SI" b="1" dirty="0" smtClean="0"/>
              <a:t>CockraochDB</a:t>
            </a:r>
            <a:r>
              <a:rPr lang="sl-SI" dirty="0" smtClean="0"/>
              <a:t>. Na kratko bom </a:t>
            </a:r>
            <a:r>
              <a:rPr lang="sl-SI" dirty="0" smtClean="0"/>
              <a:t>predstavil samo </a:t>
            </a:r>
            <a:r>
              <a:rPr lang="sl-SI" b="1" dirty="0" smtClean="0"/>
              <a:t>idejo NewSQL </a:t>
            </a:r>
            <a:r>
              <a:rPr lang="sl-SI" dirty="0" smtClean="0"/>
              <a:t>podatkovnih baz. Opisal bom </a:t>
            </a:r>
            <a:r>
              <a:rPr lang="sl-SI" dirty="0" smtClean="0"/>
              <a:t>podatkovno </a:t>
            </a:r>
            <a:r>
              <a:rPr lang="sl-SI" dirty="0" smtClean="0"/>
              <a:t>bazo </a:t>
            </a:r>
            <a:r>
              <a:rPr lang="sl-SI" b="1" dirty="0" smtClean="0"/>
              <a:t>CockroachDB</a:t>
            </a:r>
            <a:r>
              <a:rPr lang="sl-SI" dirty="0" smtClean="0"/>
              <a:t>, izvedbo </a:t>
            </a:r>
            <a:r>
              <a:rPr lang="sl-SI" b="1" dirty="0" smtClean="0"/>
              <a:t>primerjalne analize</a:t>
            </a:r>
            <a:r>
              <a:rPr lang="sl-SI" dirty="0" smtClean="0"/>
              <a:t>, </a:t>
            </a:r>
            <a:r>
              <a:rPr lang="sl-SI" b="1" dirty="0" smtClean="0"/>
              <a:t>rezultate</a:t>
            </a:r>
            <a:r>
              <a:rPr lang="sl-SI" dirty="0" smtClean="0"/>
              <a:t> </a:t>
            </a:r>
            <a:r>
              <a:rPr lang="sl-SI" dirty="0" smtClean="0"/>
              <a:t>in naše </a:t>
            </a:r>
            <a:r>
              <a:rPr lang="sl-SI" b="1" dirty="0" smtClean="0"/>
              <a:t>ugotovitve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00:35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9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Kratica </a:t>
            </a:r>
            <a:r>
              <a:rPr lang="sl-SI" b="1" dirty="0" smtClean="0"/>
              <a:t>NewSQL</a:t>
            </a:r>
            <a:r>
              <a:rPr lang="sl-SI" dirty="0" smtClean="0"/>
              <a:t> stoji za podatkovne baze, ki združujejo lastnosti tako </a:t>
            </a:r>
            <a:r>
              <a:rPr lang="sl-SI" b="1" dirty="0" smtClean="0"/>
              <a:t>tradicionalnih</a:t>
            </a:r>
            <a:r>
              <a:rPr lang="sl-SI" dirty="0" smtClean="0"/>
              <a:t> </a:t>
            </a:r>
            <a:r>
              <a:rPr lang="sl-SI" b="1" dirty="0" smtClean="0"/>
              <a:t>relacijskih SQL</a:t>
            </a:r>
            <a:r>
              <a:rPr lang="sl-SI" dirty="0" smtClean="0"/>
              <a:t>, </a:t>
            </a:r>
            <a:r>
              <a:rPr lang="sl-SI" dirty="0" smtClean="0"/>
              <a:t>karko tudi </a:t>
            </a:r>
            <a:r>
              <a:rPr lang="sl-SI" b="1" dirty="0" smtClean="0"/>
              <a:t>novejših</a:t>
            </a:r>
            <a:r>
              <a:rPr lang="sl-SI" b="1" baseline="0" dirty="0" smtClean="0"/>
              <a:t> NoSQL</a:t>
            </a:r>
            <a:r>
              <a:rPr lang="sl-SI" dirty="0" smtClean="0"/>
              <a:t> </a:t>
            </a:r>
            <a:r>
              <a:rPr lang="sl-SI" dirty="0" smtClean="0"/>
              <a:t>podatkovnih baz. S SQL sveta ohranijo</a:t>
            </a:r>
            <a:r>
              <a:rPr lang="sl-SI" b="1" dirty="0" smtClean="0"/>
              <a:t> „standardni“ poizvedovalni jezik SQL</a:t>
            </a:r>
            <a:r>
              <a:rPr lang="sl-SI" dirty="0" smtClean="0"/>
              <a:t> in </a:t>
            </a:r>
            <a:r>
              <a:rPr lang="sl-SI" b="1" dirty="0" smtClean="0"/>
              <a:t>visoko konsistenco podatkov</a:t>
            </a:r>
            <a:r>
              <a:rPr lang="sl-SI" dirty="0" smtClean="0"/>
              <a:t>, ki jo zagotavljajo preko </a:t>
            </a:r>
            <a:r>
              <a:rPr lang="sl-SI" b="1" dirty="0" smtClean="0"/>
              <a:t>ACID transakcij</a:t>
            </a:r>
            <a:r>
              <a:rPr lang="sl-SI" dirty="0" smtClean="0"/>
              <a:t>. Z NoSQL sveta pa </a:t>
            </a:r>
            <a:r>
              <a:rPr lang="sl-SI" b="1" dirty="0" smtClean="0"/>
              <a:t>skalabilnost</a:t>
            </a:r>
            <a:r>
              <a:rPr lang="sl-SI" dirty="0" smtClean="0"/>
              <a:t> </a:t>
            </a:r>
            <a:r>
              <a:rPr lang="sl-SI" b="1" dirty="0" smtClean="0"/>
              <a:t>in visoko razpoložljivost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01:00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9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Podatkovna baza </a:t>
            </a:r>
            <a:r>
              <a:rPr lang="sl-SI" b="1" dirty="0" smtClean="0"/>
              <a:t>CockroachDB</a:t>
            </a:r>
            <a:r>
              <a:rPr lang="sl-SI" b="0" baseline="0" dirty="0" smtClean="0"/>
              <a:t> je ena od </a:t>
            </a:r>
            <a:r>
              <a:rPr lang="sl-SI" b="1" baseline="0" dirty="0" smtClean="0"/>
              <a:t>novih NewSQL </a:t>
            </a:r>
            <a:r>
              <a:rPr lang="sl-SI" b="0" baseline="0" dirty="0" smtClean="0"/>
              <a:t>podatkovnih baz</a:t>
            </a:r>
            <a:r>
              <a:rPr lang="sl-SI" dirty="0" smtClean="0"/>
              <a:t>.</a:t>
            </a:r>
            <a:r>
              <a:rPr lang="sl-SI" baseline="0" dirty="0" smtClean="0"/>
              <a:t> </a:t>
            </a:r>
            <a:r>
              <a:rPr lang="sl-SI" dirty="0" smtClean="0"/>
              <a:t>Dostopna</a:t>
            </a:r>
            <a:r>
              <a:rPr lang="sl-SI" baseline="0" dirty="0" smtClean="0"/>
              <a:t> je komurkoli saj j</a:t>
            </a:r>
            <a:r>
              <a:rPr lang="sl-SI" dirty="0" smtClean="0"/>
              <a:t>e </a:t>
            </a:r>
            <a:r>
              <a:rPr lang="sl-SI" dirty="0" smtClean="0"/>
              <a:t>odprtokodna, </a:t>
            </a:r>
            <a:r>
              <a:rPr lang="sl-SI" dirty="0" smtClean="0"/>
              <a:t>deluje pa na </a:t>
            </a:r>
            <a:r>
              <a:rPr lang="sl-SI" dirty="0" smtClean="0"/>
              <a:t>vseh glavnih operajskih </a:t>
            </a:r>
            <a:r>
              <a:rPr lang="sl-SI" dirty="0" smtClean="0"/>
              <a:t>sistemih, primerna pa je tudi </a:t>
            </a:r>
            <a:r>
              <a:rPr lang="sl-SI" dirty="0" smtClean="0"/>
              <a:t>za oblak</a:t>
            </a:r>
            <a:r>
              <a:rPr lang="sl-SI" dirty="0" smtClean="0"/>
              <a:t>. Je zelo enostavna za postavitev in upravljanje. Poleg tega pa ima aktivno</a:t>
            </a:r>
            <a:r>
              <a:rPr lang="sl-SI" baseline="0" dirty="0" smtClean="0"/>
              <a:t> skupnost.</a:t>
            </a:r>
          </a:p>
          <a:p>
            <a:endParaRPr lang="sl-SI" dirty="0" smtClean="0"/>
          </a:p>
          <a:p>
            <a:r>
              <a:rPr lang="sl-SI" dirty="0" smtClean="0"/>
              <a:t>01:30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9430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Sama arhitektura podatkovne baze CockroachDB je razdeljena na </a:t>
            </a:r>
            <a:r>
              <a:rPr lang="sl-SI" b="1" dirty="0" smtClean="0"/>
              <a:t>5 funkcionalnih plasti</a:t>
            </a:r>
            <a:r>
              <a:rPr lang="sl-SI" dirty="0" smtClean="0"/>
              <a:t>. Če pogledamo </a:t>
            </a:r>
            <a:r>
              <a:rPr lang="sl-SI" b="1" dirty="0" smtClean="0"/>
              <a:t>poenostavljen primer</a:t>
            </a:r>
            <a:r>
              <a:rPr lang="sl-SI" dirty="0" smtClean="0"/>
              <a:t>:</a:t>
            </a:r>
          </a:p>
          <a:p>
            <a:endParaRPr lang="sl-SI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dirty="0" smtClean="0"/>
              <a:t>Ker so vozlišča v gruči </a:t>
            </a:r>
            <a:r>
              <a:rPr lang="sl-SI" b="1" dirty="0" smtClean="0"/>
              <a:t>simetrična,</a:t>
            </a:r>
            <a:r>
              <a:rPr lang="sl-SI" dirty="0" smtClean="0"/>
              <a:t> se lahko odjemalec preko </a:t>
            </a:r>
            <a:r>
              <a:rPr lang="sl-SI" b="1" dirty="0" smtClean="0"/>
              <a:t>PostgreSQL žičnega protokola</a:t>
            </a:r>
            <a:r>
              <a:rPr lang="sl-SI" baseline="0" dirty="0" smtClean="0"/>
              <a:t> </a:t>
            </a:r>
            <a:r>
              <a:rPr lang="sl-SI" dirty="0" smtClean="0"/>
              <a:t>poveže do katerega koli vozliša in izvrši </a:t>
            </a:r>
            <a:r>
              <a:rPr lang="sl-SI" b="1" dirty="0" smtClean="0"/>
              <a:t>SQL poizvedbo</a:t>
            </a:r>
            <a:r>
              <a:rPr lang="sl-SI" dirty="0" smtClean="0"/>
              <a:t>. Plast SQL to poizvedbo prevede v </a:t>
            </a:r>
            <a:r>
              <a:rPr lang="sl-SI" b="1" dirty="0" smtClean="0"/>
              <a:t>množico KV operacij</a:t>
            </a:r>
            <a:r>
              <a:rPr lang="sl-SI" dirty="0" smtClean="0"/>
              <a:t>, s katerimi noto operira naprej.</a:t>
            </a:r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Vozlišče ugotovi</a:t>
            </a:r>
            <a:r>
              <a:rPr lang="sl-SI" dirty="0" smtClean="0"/>
              <a:t>, katero od vozlišč zna obdelati ta zahtevek in to posreduje naprej. To ugotovi preko </a:t>
            </a:r>
            <a:r>
              <a:rPr lang="sl-SI" b="1" dirty="0" smtClean="0"/>
              <a:t>dvo nivojskega meta indeksa</a:t>
            </a:r>
            <a:r>
              <a:rPr lang="sl-SI" dirty="0" smtClean="0"/>
              <a:t>, kateri prizvezo omejuje velikost podatkovne baze na </a:t>
            </a:r>
            <a:r>
              <a:rPr lang="sl-SI" b="1" dirty="0" smtClean="0"/>
              <a:t>4EiB=2^(26+36)B</a:t>
            </a:r>
            <a:r>
              <a:rPr lang="sl-SI" dirty="0" smtClean="0"/>
              <a:t> </a:t>
            </a:r>
            <a:r>
              <a:rPr lang="sl-SI" dirty="0" smtClean="0"/>
              <a:t>(exbibyte </a:t>
            </a:r>
            <a:r>
              <a:rPr lang="sl-SI" dirty="0" smtClean="0"/>
              <a:t>2^60B).</a:t>
            </a:r>
          </a:p>
          <a:p>
            <a:endParaRPr lang="sl-SI" dirty="0" smtClean="0"/>
          </a:p>
          <a:p>
            <a:r>
              <a:rPr lang="sl-SI" dirty="0" smtClean="0"/>
              <a:t>Podatki </a:t>
            </a:r>
            <a:r>
              <a:rPr lang="sl-SI" dirty="0" smtClean="0"/>
              <a:t>so </a:t>
            </a:r>
            <a:r>
              <a:rPr lang="sl-SI" dirty="0" smtClean="0"/>
              <a:t>razdeljeni v </a:t>
            </a:r>
            <a:r>
              <a:rPr lang="sl-SI" b="1" dirty="0" smtClean="0"/>
              <a:t>obsege</a:t>
            </a:r>
            <a:r>
              <a:rPr lang="sl-SI" dirty="0" smtClean="0"/>
              <a:t> (angl. ranges) kateri nosijo do </a:t>
            </a:r>
            <a:r>
              <a:rPr lang="sl-SI" dirty="0" smtClean="0"/>
              <a:t>64MiB (2^26B). </a:t>
            </a:r>
            <a:r>
              <a:rPr lang="sl-SI" dirty="0" smtClean="0"/>
              <a:t>Vsak obseg je </a:t>
            </a:r>
            <a:r>
              <a:rPr lang="sl-SI" b="1" dirty="0" smtClean="0"/>
              <a:t>repliciran 3 krat </a:t>
            </a:r>
            <a:r>
              <a:rPr lang="sl-SI" dirty="0" smtClean="0"/>
              <a:t>in shranjen na 3 različnih vozliščih. Le eno od vozlišč lahko za določen obseg obdela zahtevek, </a:t>
            </a:r>
            <a:r>
              <a:rPr lang="sl-SI" dirty="0" smtClean="0"/>
              <a:t>temu obsegu </a:t>
            </a:r>
            <a:r>
              <a:rPr lang="sl-SI" dirty="0" smtClean="0"/>
              <a:t>pravijo </a:t>
            </a:r>
            <a:r>
              <a:rPr lang="sl-SI" b="1" dirty="0" smtClean="0"/>
              <a:t>najemnik</a:t>
            </a:r>
            <a:r>
              <a:rPr lang="sl-SI" dirty="0" smtClean="0"/>
              <a:t> (angl. leaseholder).</a:t>
            </a:r>
            <a:endParaRPr lang="sl-SI" dirty="0"/>
          </a:p>
          <a:p>
            <a:endParaRPr lang="sl-SI" dirty="0"/>
          </a:p>
          <a:p>
            <a:r>
              <a:rPr lang="sl-SI" dirty="0" smtClean="0"/>
              <a:t>Vsak pisalni zahtevek ustvari novo </a:t>
            </a:r>
            <a:r>
              <a:rPr lang="sl-SI" b="1" dirty="0" smtClean="0"/>
              <a:t>verzijo podatka </a:t>
            </a:r>
            <a:r>
              <a:rPr lang="sl-SI" dirty="0" smtClean="0"/>
              <a:t>in ga shrani v </a:t>
            </a:r>
            <a:r>
              <a:rPr lang="sl-SI" b="1" dirty="0" smtClean="0"/>
              <a:t>KV </a:t>
            </a:r>
            <a:r>
              <a:rPr lang="sl-SI" b="1" dirty="0" smtClean="0"/>
              <a:t>shrambo</a:t>
            </a:r>
            <a:r>
              <a:rPr lang="sl-SI" b="0" dirty="0" smtClean="0"/>
              <a:t>.</a:t>
            </a:r>
            <a:r>
              <a:rPr lang="sl-SI" dirty="0" smtClean="0"/>
              <a:t> Za KV shrambo CockraochDB uporablja odprtokodno</a:t>
            </a:r>
            <a:r>
              <a:rPr lang="sl-SI" baseline="0" dirty="0" smtClean="0"/>
              <a:t> shrambo </a:t>
            </a:r>
            <a:r>
              <a:rPr lang="sl-SI" b="1" dirty="0" smtClean="0"/>
              <a:t>RocksDB</a:t>
            </a:r>
            <a:r>
              <a:rPr lang="sl-SI" dirty="0" smtClean="0"/>
              <a:t>. </a:t>
            </a:r>
          </a:p>
          <a:p>
            <a:endParaRPr lang="sl-SI" dirty="0" smtClean="0"/>
          </a:p>
          <a:p>
            <a:r>
              <a:rPr lang="sl-SI" dirty="0" smtClean="0"/>
              <a:t>03:00</a:t>
            </a:r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91461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 izvedbo primerjalne analize smo najprej </a:t>
            </a:r>
            <a:r>
              <a:rPr lang="sl-SI" b="1" dirty="0" smtClean="0"/>
              <a:t>postavili testno okolje</a:t>
            </a:r>
            <a:r>
              <a:rPr lang="sl-SI" dirty="0" smtClean="0"/>
              <a:t>. Uporabili smo </a:t>
            </a:r>
            <a:r>
              <a:rPr lang="sl-SI" b="1" dirty="0" smtClean="0"/>
              <a:t>4 starejše računalnike</a:t>
            </a:r>
            <a:r>
              <a:rPr lang="sl-SI" dirty="0" smtClean="0"/>
              <a:t>. En v vlogi odjemalca in tirje v vlogi strežnika. Vsi računalniki so bili med seboj povezani v </a:t>
            </a:r>
            <a:r>
              <a:rPr lang="sl-SI" b="1" dirty="0" smtClean="0"/>
              <a:t>gigabitno </a:t>
            </a:r>
            <a:r>
              <a:rPr lang="sl-SI" b="1" dirty="0" smtClean="0"/>
              <a:t>ethernet omrežje</a:t>
            </a:r>
            <a:r>
              <a:rPr lang="sl-SI" dirty="0" smtClean="0"/>
              <a:t>.</a:t>
            </a:r>
          </a:p>
          <a:p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Na njih je tekel </a:t>
            </a:r>
            <a:r>
              <a:rPr lang="sl-SI" dirty="0" smtClean="0"/>
              <a:t>operacijski</a:t>
            </a:r>
            <a:r>
              <a:rPr lang="sl-SI" baseline="0" dirty="0" smtClean="0"/>
              <a:t> sistem</a:t>
            </a:r>
            <a:r>
              <a:rPr lang="sl-SI" dirty="0" smtClean="0"/>
              <a:t> </a:t>
            </a:r>
            <a:r>
              <a:rPr lang="sl-SI" b="1" dirty="0" smtClean="0"/>
              <a:t>Ubuntu Server</a:t>
            </a:r>
            <a:r>
              <a:rPr lang="sl-SI" dirty="0" smtClean="0"/>
              <a:t>. Zaradi lažjega upravlanja, ponovljivosti in primerljivosti razultatov pa smo uporabili </a:t>
            </a:r>
            <a:r>
              <a:rPr lang="sl-SI" b="1" dirty="0" smtClean="0"/>
              <a:t>Docker</a:t>
            </a:r>
            <a:r>
              <a:rPr lang="sl-SI" dirty="0" smtClean="0"/>
              <a:t>. Tehnologije Docker v začetku še nismo doboro poznali, za to smo imeli v začetni fazi manjše </a:t>
            </a:r>
            <a:r>
              <a:rPr lang="sl-SI" b="1" dirty="0" smtClean="0"/>
              <a:t>težave z </a:t>
            </a:r>
            <a:r>
              <a:rPr lang="sl-SI" b="1" dirty="0" smtClean="0"/>
              <a:t>zmogljivostjo</a:t>
            </a:r>
            <a:r>
              <a:rPr lang="sl-SI" dirty="0" smtClean="0"/>
              <a:t>.</a:t>
            </a:r>
          </a:p>
          <a:p>
            <a:endParaRPr lang="sl-SI" dirty="0"/>
          </a:p>
          <a:p>
            <a:r>
              <a:rPr lang="sl-SI" dirty="0" smtClean="0"/>
              <a:t>Pri primerjalni analizi zmogljivosti smo primerjali podatkovno </a:t>
            </a:r>
            <a:r>
              <a:rPr lang="sl-SI" dirty="0" smtClean="0"/>
              <a:t>bazo </a:t>
            </a:r>
            <a:r>
              <a:rPr lang="sl-SI" b="1" dirty="0" smtClean="0"/>
              <a:t>CockroachDB 2.0.1</a:t>
            </a:r>
            <a:r>
              <a:rPr lang="sl-SI" dirty="0" smtClean="0"/>
              <a:t> s že dobro uveljavljeno podatkovno </a:t>
            </a:r>
            <a:r>
              <a:rPr lang="sl-SI" dirty="0" smtClean="0"/>
              <a:t>bazo </a:t>
            </a:r>
            <a:r>
              <a:rPr lang="sl-SI" b="1" dirty="0" smtClean="0"/>
              <a:t>PostgreSQL 10.3</a:t>
            </a:r>
            <a:r>
              <a:rPr lang="sl-SI" dirty="0" smtClean="0"/>
              <a:t> </a:t>
            </a:r>
            <a:r>
              <a:rPr lang="sl-SI" dirty="0" smtClean="0"/>
              <a:t>z nameščeno razširitvijo </a:t>
            </a:r>
            <a:r>
              <a:rPr lang="sl-SI" b="1" dirty="0" smtClean="0"/>
              <a:t>Citus 7.3.0</a:t>
            </a:r>
            <a:r>
              <a:rPr lang="sl-SI" dirty="0" smtClean="0"/>
              <a:t>. </a:t>
            </a:r>
            <a:r>
              <a:rPr lang="sl-SI" dirty="0" smtClean="0"/>
              <a:t>Citus je </a:t>
            </a:r>
            <a:r>
              <a:rPr lang="sl-SI" b="1" dirty="0" smtClean="0"/>
              <a:t>razširitev</a:t>
            </a:r>
            <a:r>
              <a:rPr lang="sl-SI" dirty="0" smtClean="0"/>
              <a:t>, ki </a:t>
            </a:r>
            <a:r>
              <a:rPr lang="sl-SI" dirty="0" smtClean="0"/>
              <a:t>omogoča enostavno horizontalno skaliranje </a:t>
            </a:r>
            <a:r>
              <a:rPr lang="sl-SI" b="1" dirty="0" smtClean="0"/>
              <a:t>večnajmeniških</a:t>
            </a:r>
            <a:r>
              <a:rPr lang="sl-SI" baseline="0" dirty="0" smtClean="0"/>
              <a:t> (oziroma angleško</a:t>
            </a:r>
            <a:r>
              <a:rPr lang="sl-SI" dirty="0" smtClean="0"/>
              <a:t> </a:t>
            </a:r>
            <a:r>
              <a:rPr lang="sl-SI" dirty="0"/>
              <a:t>m</a:t>
            </a:r>
            <a:r>
              <a:rPr lang="sl-SI" dirty="0" smtClean="0"/>
              <a:t>ulti tenant) </a:t>
            </a:r>
            <a:r>
              <a:rPr lang="sl-SI" b="1" dirty="0" smtClean="0"/>
              <a:t>aplikacij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4:00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0779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Za izvedbo primerjalne analize smo </a:t>
            </a:r>
            <a:r>
              <a:rPr lang="sl-SI" b="1" dirty="0" smtClean="0"/>
              <a:t>pregledali več različnih orodij</a:t>
            </a:r>
            <a:r>
              <a:rPr lang="sl-SI" dirty="0" smtClean="0"/>
              <a:t>. Na koncu pa smo se odločili za enostavno orodje Yahoo</a:t>
            </a:r>
            <a:r>
              <a:rPr lang="sl-SI" baseline="0" dirty="0" smtClean="0"/>
              <a:t> Cloud Storage Banchmarks oziroma </a:t>
            </a:r>
            <a:r>
              <a:rPr lang="sl-SI" b="1" dirty="0" smtClean="0"/>
              <a:t>YCSB</a:t>
            </a:r>
            <a:r>
              <a:rPr lang="sl-SI" dirty="0" smtClean="0"/>
              <a:t>.</a:t>
            </a:r>
            <a:r>
              <a:rPr lang="sl-SI" baseline="0" dirty="0" smtClean="0"/>
              <a:t> </a:t>
            </a:r>
            <a:r>
              <a:rPr lang="sl-SI" dirty="0" smtClean="0"/>
              <a:t>To orodje je enostavno in </a:t>
            </a:r>
            <a:r>
              <a:rPr lang="sl-SI" b="1" dirty="0" smtClean="0"/>
              <a:t>namenjeno primerjavi med različnimi podatkovnimi bazami</a:t>
            </a:r>
            <a:r>
              <a:rPr lang="sl-SI" dirty="0" smtClean="0"/>
              <a:t>, preko </a:t>
            </a:r>
            <a:r>
              <a:rPr lang="sl-SI" b="1" dirty="0" smtClean="0"/>
              <a:t>JDBC</a:t>
            </a:r>
            <a:r>
              <a:rPr lang="sl-SI" dirty="0" smtClean="0"/>
              <a:t> vmesnika podpira tudi podatkovni</a:t>
            </a:r>
            <a:r>
              <a:rPr lang="sl-SI" baseline="0" dirty="0" smtClean="0"/>
              <a:t> bazi </a:t>
            </a:r>
            <a:r>
              <a:rPr lang="sl-SI" b="1" baseline="0" dirty="0" smtClean="0"/>
              <a:t>CockroachDB in PostgreSQL</a:t>
            </a:r>
            <a:r>
              <a:rPr lang="sl-SI" dirty="0" smtClean="0"/>
              <a:t>. Orodje d</a:t>
            </a:r>
            <a:r>
              <a:rPr lang="sl-SI" dirty="0" smtClean="0"/>
              <a:t>eluje nad </a:t>
            </a:r>
            <a:r>
              <a:rPr lang="sl-SI" b="1" dirty="0" smtClean="0"/>
              <a:t>eno samo tabelo </a:t>
            </a:r>
            <a:r>
              <a:rPr lang="sl-SI" dirty="0" smtClean="0"/>
              <a:t>in vrši različne vrste obremenitev.</a:t>
            </a:r>
          </a:p>
          <a:p>
            <a:endParaRPr lang="sl-SI" dirty="0" smtClean="0"/>
          </a:p>
          <a:p>
            <a:r>
              <a:rPr lang="sl-SI" dirty="0" smtClean="0"/>
              <a:t>Najprej smo ročno </a:t>
            </a:r>
            <a:r>
              <a:rPr lang="sl-SI" b="1" dirty="0" smtClean="0"/>
              <a:t>pripravili podatke</a:t>
            </a:r>
            <a:r>
              <a:rPr lang="sl-SI" dirty="0" smtClean="0"/>
              <a:t>, z orodjem smo generirali </a:t>
            </a:r>
            <a:r>
              <a:rPr lang="sl-SI" b="1" dirty="0" smtClean="0"/>
              <a:t>5M vrstic</a:t>
            </a:r>
            <a:r>
              <a:rPr lang="sl-SI" dirty="0" smtClean="0"/>
              <a:t>,</a:t>
            </a:r>
            <a:r>
              <a:rPr lang="sl-SI" baseline="0" dirty="0" smtClean="0"/>
              <a:t> kar na disku zavzame približno </a:t>
            </a:r>
            <a:r>
              <a:rPr lang="sl-SI" b="1" baseline="0" dirty="0" smtClean="0"/>
              <a:t>~6GB prostora</a:t>
            </a:r>
            <a:r>
              <a:rPr lang="sl-SI" baseline="0" dirty="0" smtClean="0"/>
              <a:t>.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/>
              <a:t>Vsak test smo ponovili 3x, z različnimi parametri.</a:t>
            </a:r>
            <a:r>
              <a:rPr lang="sl-SI" baseline="0" dirty="0" smtClean="0"/>
              <a:t> Te parametri so </a:t>
            </a:r>
            <a:r>
              <a:rPr lang="sl-SI" b="1" baseline="0" dirty="0" smtClean="0"/>
              <a:t>št. vozlišč </a:t>
            </a:r>
            <a:r>
              <a:rPr lang="sl-SI" baseline="0" dirty="0" smtClean="0"/>
              <a:t>(1 in 3), </a:t>
            </a:r>
            <a:r>
              <a:rPr lang="sl-SI" b="1" baseline="0" dirty="0" smtClean="0"/>
              <a:t>podatkovna baza </a:t>
            </a:r>
            <a:r>
              <a:rPr lang="sl-SI" baseline="0" dirty="0" smtClean="0"/>
              <a:t>(CRDB in Postgres + Citus), </a:t>
            </a:r>
            <a:r>
              <a:rPr lang="sl-SI" b="1" baseline="0" dirty="0" smtClean="0"/>
              <a:t>št. niti </a:t>
            </a:r>
            <a:r>
              <a:rPr lang="sl-SI" baseline="0" dirty="0" smtClean="0"/>
              <a:t>(3:9:66) in </a:t>
            </a:r>
            <a:r>
              <a:rPr lang="sl-SI" b="1" baseline="0" dirty="0" smtClean="0"/>
              <a:t>različne YCSB obremenitve </a:t>
            </a:r>
            <a:r>
              <a:rPr lang="sl-SI" baseline="0" dirty="0" smtClean="0"/>
              <a:t>(A, B, C, D, F). </a:t>
            </a:r>
            <a:r>
              <a:rPr lang="sl-SI" dirty="0" smtClean="0"/>
              <a:t>Kar pomeni, da smo izvedli </a:t>
            </a:r>
            <a:r>
              <a:rPr lang="sl-SI" b="1" dirty="0" smtClean="0"/>
              <a:t>480 meritev</a:t>
            </a:r>
            <a:r>
              <a:rPr lang="sl-SI" dirty="0" smtClean="0"/>
              <a:t>. Za to smo si pripravili orodje s katerim smo to dokaj dobro avtomatizirali. Sama </a:t>
            </a:r>
            <a:r>
              <a:rPr lang="sl-SI" b="1" dirty="0" smtClean="0"/>
              <a:t>izvedba avtoamtskih meritev</a:t>
            </a:r>
            <a:r>
              <a:rPr lang="sl-SI" dirty="0" smtClean="0"/>
              <a:t> pa je trajala potem </a:t>
            </a:r>
            <a:r>
              <a:rPr lang="sl-SI" b="1" dirty="0" smtClean="0"/>
              <a:t>slab teden</a:t>
            </a:r>
            <a:r>
              <a:rPr lang="sl-SI" dirty="0" smtClean="0"/>
              <a:t>.</a:t>
            </a:r>
          </a:p>
          <a:p>
            <a:endParaRPr lang="sl-SI" dirty="0" smtClean="0"/>
          </a:p>
          <a:p>
            <a:r>
              <a:rPr lang="sl-SI" dirty="0" smtClean="0"/>
              <a:t>5:30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6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Če pogledamo </a:t>
            </a:r>
            <a:r>
              <a:rPr lang="sl-SI" b="1" dirty="0" smtClean="0"/>
              <a:t>grobe razultate </a:t>
            </a:r>
            <a:r>
              <a:rPr lang="sl-SI" dirty="0" smtClean="0"/>
              <a:t>primerjalne</a:t>
            </a:r>
            <a:r>
              <a:rPr lang="sl-SI" baseline="0" dirty="0" smtClean="0"/>
              <a:t> analize zmogljivosti</a:t>
            </a:r>
            <a:r>
              <a:rPr lang="sl-SI" dirty="0" smtClean="0"/>
              <a:t>, vidimo da je podatkovna baza </a:t>
            </a:r>
            <a:r>
              <a:rPr lang="sl-SI" b="1" dirty="0" smtClean="0"/>
              <a:t>CockroachDB bistveno slabša </a:t>
            </a:r>
            <a:r>
              <a:rPr lang="sl-SI" dirty="0" smtClean="0"/>
              <a:t>od podatkovne baze PostgreSQL. Na zgornjih grafih prikazujemo agregirane povprečne vrednosti za obe podatkovni bazi na enem in treh vozliščih. Na desni</a:t>
            </a:r>
            <a:r>
              <a:rPr lang="sl-SI" baseline="0" dirty="0" smtClean="0"/>
              <a:t> za prepustnost in na levi za latenco.</a:t>
            </a:r>
            <a:endParaRPr lang="sl-SI" dirty="0" smtClean="0"/>
          </a:p>
          <a:p>
            <a:endParaRPr lang="sl-SI" dirty="0" smtClean="0"/>
          </a:p>
          <a:p>
            <a:r>
              <a:rPr lang="sl-SI" dirty="0" smtClean="0"/>
              <a:t>CockroachDB na treh vozliščih dosega kar </a:t>
            </a:r>
            <a:r>
              <a:rPr lang="sl-SI" b="1" dirty="0" smtClean="0"/>
              <a:t>5x</a:t>
            </a:r>
            <a:r>
              <a:rPr lang="sl-SI" b="1" baseline="0" dirty="0" smtClean="0"/>
              <a:t> manjšo prepustnost </a:t>
            </a:r>
            <a:r>
              <a:rPr lang="sl-SI" baseline="0" dirty="0" smtClean="0"/>
              <a:t>in </a:t>
            </a:r>
            <a:r>
              <a:rPr lang="sl-SI" b="1" baseline="0" dirty="0" smtClean="0"/>
              <a:t>3x večjo latenco </a:t>
            </a:r>
            <a:r>
              <a:rPr lang="sl-SI" baseline="0" dirty="0" smtClean="0"/>
              <a:t>kot podatkovna baza PostgreSQL. Opazimo tudi, da z skaliranjem podatkovne baze CockroachDB na 3 vozlišča </a:t>
            </a:r>
            <a:r>
              <a:rPr lang="sl-SI" b="1" baseline="0" dirty="0" smtClean="0"/>
              <a:t>nismo povečali prepustnosti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06:10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68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Na</a:t>
            </a:r>
            <a:r>
              <a:rPr lang="sl-SI" baseline="0" dirty="0" smtClean="0"/>
              <a:t> zgornjih grafih </a:t>
            </a:r>
            <a:r>
              <a:rPr lang="sl-SI" b="1" baseline="0" dirty="0" smtClean="0"/>
              <a:t>prikazujemo porazdelitve </a:t>
            </a:r>
            <a:r>
              <a:rPr lang="sl-SI" baseline="0" dirty="0" smtClean="0"/>
              <a:t>prepustnosti in povprečnih latenc pri posameznih obremenitvah. Na desni za podatkovno bazo PostgreSQL in na levi za CockraochDB. Z zgornjih grafov opazimo predvsem to, da so </a:t>
            </a:r>
            <a:r>
              <a:rPr lang="sl-SI" b="1" baseline="0" dirty="0" smtClean="0"/>
              <a:t>rezultati meritve </a:t>
            </a:r>
            <a:r>
              <a:rPr lang="sl-SI" baseline="0" dirty="0" smtClean="0"/>
              <a:t>pri podatkovni bazi CockroachDB </a:t>
            </a:r>
            <a:r>
              <a:rPr lang="sl-SI" b="1" baseline="0" dirty="0" smtClean="0"/>
              <a:t>veliko bolj razpršeni</a:t>
            </a:r>
            <a:r>
              <a:rPr lang="sl-SI" baseline="0" dirty="0" smtClean="0"/>
              <a:t>.</a:t>
            </a:r>
          </a:p>
          <a:p>
            <a:endParaRPr lang="sl-SI" baseline="0" dirty="0" smtClean="0"/>
          </a:p>
          <a:p>
            <a:r>
              <a:rPr lang="sl-SI" baseline="0" dirty="0" smtClean="0"/>
              <a:t>06:40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7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805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3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5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9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301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4335"/>
            <a:ext cx="10515600" cy="467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F5EF-8BAA-4E52-921D-439986BE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customXml" Target="../../customXml/item4.xml"/><Relationship Id="rId7" Type="http://schemas.openxmlformats.org/officeDocument/2006/relationships/slideLayout" Target="../slideLayouts/slideLayout6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5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ckroachdb/cockroach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.ulb.ac.be/public/_media/teaching/cockroachdb_2017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jazmav/diploma-ycs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Visoko</a:t>
            </a:r>
            <a:r>
              <a:rPr lang="en-US" dirty="0" smtClean="0"/>
              <a:t> </a:t>
            </a:r>
            <a:r>
              <a:rPr lang="en-US" dirty="0" err="1" smtClean="0"/>
              <a:t>skalabilen</a:t>
            </a:r>
            <a:r>
              <a:rPr lang="en-US" dirty="0" smtClean="0"/>
              <a:t> </a:t>
            </a:r>
            <a:r>
              <a:rPr lang="en-US" dirty="0" err="1" smtClean="0"/>
              <a:t>NewSQL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s </a:t>
            </a:r>
            <a:r>
              <a:rPr lang="en-US" dirty="0" err="1" smtClean="0"/>
              <a:t>podatkovnimi</a:t>
            </a:r>
            <a:r>
              <a:rPr lang="en-US" dirty="0" smtClean="0"/>
              <a:t> </a:t>
            </a:r>
            <a:r>
              <a:rPr lang="en-US" dirty="0" err="1" smtClean="0"/>
              <a:t>bazami</a:t>
            </a:r>
            <a:r>
              <a:rPr lang="en-US" dirty="0" smtClean="0"/>
              <a:t> </a:t>
            </a:r>
            <a:r>
              <a:rPr lang="en-US" dirty="0" err="1" smtClean="0"/>
              <a:t>CockroachDB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4114312"/>
            <a:ext cx="9144000" cy="2313381"/>
          </a:xfrm>
        </p:spPr>
        <p:txBody>
          <a:bodyPr anchor="b">
            <a:normAutofit fontScale="92500" lnSpcReduction="20000"/>
          </a:bodyPr>
          <a:lstStyle/>
          <a:p>
            <a:r>
              <a:rPr lang="sl-SI" dirty="0" smtClean="0"/>
              <a:t>Univerza </a:t>
            </a:r>
            <a:r>
              <a:rPr lang="sl-SI" dirty="0"/>
              <a:t>v Ljubljani, Fakulteta za računalništvo in </a:t>
            </a:r>
            <a:r>
              <a:rPr lang="sl-SI" dirty="0" smtClean="0"/>
              <a:t>informatiko</a:t>
            </a:r>
          </a:p>
          <a:p>
            <a:endParaRPr lang="sl-SI" dirty="0" smtClean="0"/>
          </a:p>
          <a:p>
            <a:r>
              <a:rPr lang="sl-SI" dirty="0" smtClean="0"/>
              <a:t>Avtor</a:t>
            </a:r>
            <a:r>
              <a:rPr lang="sl-SI" dirty="0" smtClean="0"/>
              <a:t>: Matjaž </a:t>
            </a:r>
            <a:r>
              <a:rPr lang="sl-SI" dirty="0" smtClean="0"/>
              <a:t>Mav</a:t>
            </a:r>
          </a:p>
          <a:p>
            <a:r>
              <a:rPr lang="sl-SI" dirty="0" smtClean="0"/>
              <a:t>Mentor</a:t>
            </a:r>
            <a:r>
              <a:rPr lang="sl-SI" dirty="0"/>
              <a:t>: izr. prof. dr. Matjaž </a:t>
            </a:r>
            <a:r>
              <a:rPr lang="sl-SI" dirty="0" smtClean="0"/>
              <a:t>Kukar</a:t>
            </a:r>
          </a:p>
          <a:p>
            <a:endParaRPr lang="sl-SI" dirty="0"/>
          </a:p>
          <a:p>
            <a:r>
              <a:rPr lang="sl-SI" dirty="0" smtClean="0"/>
              <a:t>Ljubljana,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4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l-SI" dirty="0"/>
              <a:t>Izvedba analize stičnih operacij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823912"/>
          </a:xfrm>
        </p:spPr>
        <p:txBody>
          <a:bodyPr/>
          <a:lstStyle/>
          <a:p>
            <a:r>
              <a:rPr lang="sl-SI" dirty="0" smtClean="0"/>
              <a:t>Priprava podatkov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25563"/>
            <a:ext cx="5183188" cy="823912"/>
          </a:xfrm>
        </p:spPr>
        <p:txBody>
          <a:bodyPr/>
          <a:lstStyle/>
          <a:p>
            <a:r>
              <a:rPr lang="sl-SI" dirty="0" smtClean="0"/>
              <a:t>Poizvedba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170612" y="2236404"/>
            <a:ext cx="51831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 smtClean="0">
                <a:latin typeface="Consolas" panose="020B0609020204030204" pitchFamily="49" charset="0"/>
              </a:rPr>
              <a:t>\timing</a:t>
            </a: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r>
              <a:rPr lang="en-US" sz="1600" dirty="0">
                <a:latin typeface="Consolas" panose="020B0609020204030204" pitchFamily="49" charset="0"/>
              </a:rPr>
              <a:t>, u.field4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r>
              <a:rPr lang="en-US" sz="1600" dirty="0">
                <a:latin typeface="Consolas" panose="020B0609020204030204" pitchFamily="49" charset="0"/>
              </a:rPr>
              <a:t> u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INNER JOIN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e</a:t>
            </a:r>
            <a:endParaRPr lang="sl-SI" sz="1600" dirty="0" smtClean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ON </a:t>
            </a:r>
            <a:r>
              <a:rPr lang="en-US" sz="1600" dirty="0" err="1">
                <a:latin typeface="Consolas" panose="020B0609020204030204" pitchFamily="49" charset="0"/>
              </a:rPr>
              <a:t>e.ycsb_key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</a:rPr>
              <a:t>e.value</a:t>
            </a:r>
            <a:r>
              <a:rPr lang="en-US" sz="1600" dirty="0">
                <a:latin typeface="Consolas" panose="020B0609020204030204" pitchFamily="49" charset="0"/>
              </a:rPr>
              <a:t> = 4;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2236404"/>
            <a:ext cx="51593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CREATE TABLE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ycsb_key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VARCHAR(255) PRIMARY KEY,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value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sl-SI" sz="1600" dirty="0">
                <a:latin typeface="Consolas" panose="020B0609020204030204" pitchFamily="49" charset="0"/>
              </a:rPr>
              <a:t>NOT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sl-SI" sz="1600" dirty="0">
                <a:latin typeface="Consolas" panose="020B0609020204030204" pitchFamily="49" charset="0"/>
              </a:rPr>
              <a:t>NULL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INSERT INTO </a:t>
            </a:r>
            <a:r>
              <a:rPr lang="en-US" sz="1600" dirty="0" err="1">
                <a:latin typeface="Consolas" panose="020B0609020204030204" pitchFamily="49" charset="0"/>
              </a:rPr>
              <a:t>ext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SELECT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ycsb_key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LTRIM(RIGHT(ycsb_key,5),0</a:t>
            </a:r>
            <a:r>
              <a:rPr lang="en-US" sz="1600" dirty="0">
                <a:latin typeface="Consolas" panose="020B0609020204030204" pitchFamily="49" charset="0"/>
              </a:rPr>
              <a:t>)::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% 10 </a:t>
            </a:r>
            <a:r>
              <a:rPr lang="en-US" sz="1600" dirty="0" smtClean="0">
                <a:latin typeface="Consolas" panose="020B0609020204030204" pitchFamily="49" charset="0"/>
              </a:rPr>
              <a:t>value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ORDER BY </a:t>
            </a:r>
            <a:r>
              <a:rPr lang="en-US" sz="1600" dirty="0" err="1">
                <a:latin typeface="Consolas" panose="020B0609020204030204" pitchFamily="49" charset="0"/>
              </a:rPr>
              <a:t>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LIMIT 100;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961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Optimizacija stičnih operacij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5257800" cy="4672628"/>
          </a:xfrm>
        </p:spPr>
        <p:txBody>
          <a:bodyPr/>
          <a:lstStyle/>
          <a:p>
            <a:r>
              <a:rPr lang="sl-SI" dirty="0"/>
              <a:t>e</a:t>
            </a:r>
            <a:r>
              <a:rPr lang="sl-SI" dirty="0" smtClean="0"/>
              <a:t>ksperimentalna zastavica</a:t>
            </a:r>
          </a:p>
          <a:p>
            <a:r>
              <a:rPr lang="sl-SI" dirty="0" smtClean="0"/>
              <a:t>vrstni red stičnih operacij</a:t>
            </a:r>
          </a:p>
          <a:p>
            <a:r>
              <a:rPr lang="sl-SI" dirty="0" smtClean="0"/>
              <a:t>/ → ~800ms</a:t>
            </a:r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1613647"/>
            <a:ext cx="5159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>
                <a:solidFill>
                  <a:srgbClr val="FF0000"/>
                </a:solidFill>
                <a:latin typeface="Consolas" panose="020B0609020204030204" pitchFamily="49" charset="0"/>
              </a:rPr>
              <a:t>SET experimental_force_lookup_join = true;</a:t>
            </a:r>
            <a:endParaRPr lang="sl-SI" sz="16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\timing</a:t>
            </a:r>
          </a:p>
          <a:p>
            <a:endParaRPr lang="sl-SI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r>
              <a:rPr lang="en-US" sz="1600" dirty="0">
                <a:latin typeface="Consolas" panose="020B0609020204030204" pitchFamily="49" charset="0"/>
              </a:rPr>
              <a:t>, u.field4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ext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INNER </a:t>
            </a:r>
            <a:r>
              <a:rPr lang="en-US" sz="1600" dirty="0" smtClean="0">
                <a:latin typeface="Consolas" panose="020B0609020204030204" pitchFamily="49" charset="0"/>
              </a:rPr>
              <a:t>JOIN</a:t>
            </a:r>
            <a:r>
              <a:rPr lang="sl-SI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usertable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endParaRPr lang="sl-SI" sz="1600" dirty="0">
              <a:latin typeface="Consolas" panose="020B0609020204030204" pitchFamily="49" charset="0"/>
            </a:endParaRPr>
          </a:p>
          <a:p>
            <a:r>
              <a:rPr lang="sl-SI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ON </a:t>
            </a:r>
            <a:r>
              <a:rPr lang="en-US" sz="1600" dirty="0" err="1">
                <a:latin typeface="Consolas" panose="020B0609020204030204" pitchFamily="49" charset="0"/>
              </a:rPr>
              <a:t>e.ycsb_key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u.ycsb_key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</a:rPr>
              <a:t>e.value</a:t>
            </a:r>
            <a:r>
              <a:rPr lang="en-US" sz="1600" dirty="0">
                <a:latin typeface="Consolas" panose="020B0609020204030204" pitchFamily="49" charset="0"/>
              </a:rPr>
              <a:t> = 4;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56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Ugotovitve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l-SI" dirty="0" smtClean="0"/>
              <a:t>- slabši rezultati zmogljivostne analize</a:t>
            </a:r>
          </a:p>
          <a:p>
            <a:pPr marL="0" indent="0">
              <a:buNone/>
            </a:pPr>
            <a:r>
              <a:rPr lang="sl-SI" dirty="0" smtClean="0"/>
              <a:t>- slaba podpora stičnim operacijam</a:t>
            </a:r>
          </a:p>
          <a:p>
            <a:pPr marL="0" indent="0">
              <a:buNone/>
            </a:pPr>
            <a:r>
              <a:rPr lang="sl-SI" dirty="0" smtClean="0"/>
              <a:t>- slaba podpora obstoječim orodjem</a:t>
            </a:r>
          </a:p>
          <a:p>
            <a:pPr>
              <a:buFontTx/>
              <a:buChar char="-"/>
            </a:pP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+ zelo enostavno upravljanje</a:t>
            </a:r>
          </a:p>
          <a:p>
            <a:pPr marL="0" indent="0">
              <a:buNone/>
            </a:pPr>
            <a:r>
              <a:rPr lang="sl-SI" dirty="0" smtClean="0"/>
              <a:t>+ zadovojliva kompatibilnost s PostgreSQL</a:t>
            </a:r>
          </a:p>
          <a:p>
            <a:pPr marL="0" indent="0">
              <a:buNone/>
            </a:pPr>
            <a:r>
              <a:rPr lang="sl-SI" dirty="0" smtClean="0"/>
              <a:t>+ aktivna skupnost</a:t>
            </a:r>
          </a:p>
          <a:p>
            <a:endParaRPr lang="sl-SI" dirty="0"/>
          </a:p>
          <a:p>
            <a:pPr marL="0" indent="0">
              <a:buNone/>
            </a:pPr>
            <a:r>
              <a:rPr lang="sl-SI" dirty="0" smtClean="0"/>
              <a:t>? d</a:t>
            </a:r>
            <a:r>
              <a:rPr lang="sl-SI" dirty="0" smtClean="0"/>
              <a:t>ruge obremenitve (TPC-C, ...)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/>
              <a:t>? več </a:t>
            </a:r>
            <a:r>
              <a:rPr lang="sl-SI" dirty="0" smtClean="0"/>
              <a:t>vozlišč (3+)</a:t>
            </a:r>
          </a:p>
          <a:p>
            <a:pPr marL="0" indent="0">
              <a:buNone/>
            </a:pPr>
            <a:r>
              <a:rPr lang="sl-SI" dirty="0" smtClean="0"/>
              <a:t>? n</a:t>
            </a:r>
            <a:r>
              <a:rPr lang="sl-SI" dirty="0" smtClean="0"/>
              <a:t>aslednje verzije (2.0.1+)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 smtClean="0"/>
              <a:t>Ljubljana, 2018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3C2F5EF-8BAA-4E52-921D-439986BE55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803525"/>
            <a:ext cx="12192000" cy="1325563"/>
          </a:xfrm>
        </p:spPr>
        <p:txBody>
          <a:bodyPr/>
          <a:lstStyle/>
          <a:p>
            <a:pPr algn="ctr"/>
            <a:r>
              <a:rPr lang="sl-SI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Hvala za pozornost!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5787523">
            <a:off x="12450832" y="1115855"/>
            <a:ext cx="1306786" cy="1290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custData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6427249">
            <a:off x="-1264393" y="3533988"/>
            <a:ext cx="1129981" cy="11155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custData r:id="rId3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7852852">
            <a:off x="-362943" y="-1384563"/>
            <a:ext cx="1075559" cy="10618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3004770">
            <a:off x="469276" y="7192629"/>
            <a:ext cx="917903" cy="906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custData r:id="rId5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2103985">
            <a:off x="7651055" y="-2335803"/>
            <a:ext cx="1474952" cy="1456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custData r:id="rId6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5" t="23354" r="20250" b="18521"/>
          <a:stretch/>
        </p:blipFill>
        <p:spPr>
          <a:xfrm rot="18675876">
            <a:off x="10045753" y="7222187"/>
            <a:ext cx="127370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5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7.40741E-7 L -0.0944 0.39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197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91667E-6 -4.44444E-6 L 0.13138 0.19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98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2.22222E-6 L 0.15794 0.073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91" y="36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19818 -0.318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-159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2.96296E-6 L -0.22826 0.0671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33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4.07407E-6 L -0.14765 -0.217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83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Vrste obremenitve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562752"/>
              </p:ext>
            </p:extLst>
          </p:nvPr>
        </p:nvGraphicFramePr>
        <p:xfrm>
          <a:off x="838200" y="1504950"/>
          <a:ext cx="4710956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8538">
                  <a:extLst>
                    <a:ext uri="{9D8B030D-6E8A-4147-A177-3AD203B41FA5}">
                      <a16:colId xmlns:a16="http://schemas.microsoft.com/office/drawing/2014/main" val="2360440881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1980313818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2317321072"/>
                    </a:ext>
                  </a:extLst>
                </a:gridCol>
                <a:gridCol w="935182">
                  <a:extLst>
                    <a:ext uri="{9D8B030D-6E8A-4147-A177-3AD203B41FA5}">
                      <a16:colId xmlns:a16="http://schemas.microsoft.com/office/drawing/2014/main" val="2956712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Vrsta</a:t>
                      </a:r>
                      <a:r>
                        <a:rPr lang="sl-SI" baseline="0" dirty="0" smtClean="0"/>
                        <a:t> obremenitve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8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3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0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4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95%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41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l-SI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l-SI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l-SI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0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7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Vsebina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mtClean="0"/>
              <a:t>Kaj je NewSQL</a:t>
            </a:r>
          </a:p>
          <a:p>
            <a:r>
              <a:rPr lang="sl-SI" smtClean="0"/>
              <a:t>Podatkovna baza CockroachDB</a:t>
            </a:r>
          </a:p>
          <a:p>
            <a:r>
              <a:rPr lang="sl-SI" smtClean="0"/>
              <a:t>Izvedba primerjalne analize</a:t>
            </a:r>
          </a:p>
          <a:p>
            <a:r>
              <a:rPr lang="sl-SI" smtClean="0"/>
              <a:t>Rezultati in ugotovitve</a:t>
            </a:r>
            <a:endParaRPr lang="sl-SI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Kaj je NewSQL?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SQL</a:t>
            </a:r>
          </a:p>
          <a:p>
            <a:r>
              <a:rPr lang="sl-SI" dirty="0" smtClean="0"/>
              <a:t>ACID </a:t>
            </a:r>
            <a:r>
              <a:rPr lang="sl-SI" dirty="0" smtClean="0"/>
              <a:t>transakcije</a:t>
            </a:r>
            <a:endParaRPr lang="sl-SI" dirty="0" smtClean="0"/>
          </a:p>
          <a:p>
            <a:r>
              <a:rPr lang="sl-SI" dirty="0" smtClean="0"/>
              <a:t>skalabilnost</a:t>
            </a:r>
          </a:p>
          <a:p>
            <a:r>
              <a:rPr lang="sl-SI" dirty="0" smtClean="0"/>
              <a:t>visoka razpoložljivost</a:t>
            </a:r>
          </a:p>
          <a:p>
            <a:r>
              <a:rPr lang="sl-SI" dirty="0" smtClean="0"/>
              <a:t>porazdeljena okolja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Podatkovna baza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NewSQL</a:t>
            </a:r>
          </a:p>
          <a:p>
            <a:r>
              <a:rPr lang="sl-SI" dirty="0" smtClean="0"/>
              <a:t>kompatibilna s PostgreSQL</a:t>
            </a:r>
          </a:p>
          <a:p>
            <a:r>
              <a:rPr lang="sl-SI" dirty="0" smtClean="0"/>
              <a:t>odprtokodna </a:t>
            </a:r>
            <a:endParaRPr lang="sl-SI" dirty="0" smtClean="0"/>
          </a:p>
          <a:p>
            <a:r>
              <a:rPr lang="sl-SI" dirty="0" smtClean="0"/>
              <a:t>dostopna </a:t>
            </a:r>
            <a:r>
              <a:rPr lang="sl-SI" dirty="0" smtClean="0"/>
              <a:t>komurkoli </a:t>
            </a:r>
          </a:p>
          <a:p>
            <a:r>
              <a:rPr lang="sl-SI" dirty="0" smtClean="0"/>
              <a:t>enostavna za uporabo</a:t>
            </a:r>
          </a:p>
          <a:p>
            <a:r>
              <a:rPr lang="sl-SI" dirty="0" smtClean="0"/>
              <a:t>aktivna </a:t>
            </a:r>
            <a:r>
              <a:rPr lang="sl-SI" dirty="0" smtClean="0"/>
              <a:t>skupnost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52" y="1825625"/>
            <a:ext cx="3609975" cy="571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0" y="253206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1: Celostna grafična podoba podatkovne baze CockroachDB</a:t>
            </a:r>
          </a:p>
          <a:p>
            <a:pPr algn="ctr"/>
            <a:r>
              <a:rPr lang="sl-SI" sz="1400" dirty="0" smtClean="0"/>
              <a:t>(vir: </a:t>
            </a:r>
            <a:r>
              <a:rPr lang="en-US" sz="1400" dirty="0" smtClean="0">
                <a:hlinkClick r:id="rId4"/>
              </a:rPr>
              <a:t>https</a:t>
            </a:r>
            <a:r>
              <a:rPr lang="en-US" sz="1400" dirty="0">
                <a:hlinkClick r:id="rId4"/>
              </a:rPr>
              <a:t>://</a:t>
            </a:r>
            <a:r>
              <a:rPr lang="en-US" sz="1400" dirty="0" smtClean="0">
                <a:hlinkClick r:id="rId4"/>
              </a:rPr>
              <a:t>github.com/cockroachdb/cockroach</a:t>
            </a:r>
            <a:r>
              <a:rPr lang="sl-SI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33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Arhitektura podatkovne baze CockroachDB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</a:t>
            </a:r>
            <a:r>
              <a:rPr lang="sl-SI" dirty="0" smtClean="0"/>
              <a:t>last SQL</a:t>
            </a:r>
          </a:p>
          <a:p>
            <a:r>
              <a:rPr lang="sl-SI" dirty="0" smtClean="0"/>
              <a:t>transakcijska plast</a:t>
            </a:r>
          </a:p>
          <a:p>
            <a:r>
              <a:rPr lang="sl-SI" dirty="0" smtClean="0"/>
              <a:t>porazdelitvena plast</a:t>
            </a:r>
          </a:p>
          <a:p>
            <a:r>
              <a:rPr lang="sl-SI" dirty="0" smtClean="0"/>
              <a:t>replikacijska plast</a:t>
            </a:r>
          </a:p>
          <a:p>
            <a:r>
              <a:rPr lang="sl-SI" dirty="0" smtClean="0"/>
              <a:t>shranjevalna plast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 t="6933" r="8283" b="3790"/>
          <a:stretch/>
        </p:blipFill>
        <p:spPr>
          <a:xfrm>
            <a:off x="7335369" y="1662538"/>
            <a:ext cx="3541059" cy="37288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96000" y="554958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400" dirty="0" smtClean="0"/>
              <a:t>Slika 2: Arhitekturni pregled</a:t>
            </a:r>
          </a:p>
          <a:p>
            <a:pPr algn="ctr"/>
            <a:r>
              <a:rPr lang="sl-SI" sz="1400" dirty="0" smtClean="0"/>
              <a:t>(</a:t>
            </a:r>
            <a:r>
              <a:rPr lang="sl-SI" sz="1400" dirty="0"/>
              <a:t>vir: </a:t>
            </a:r>
            <a:r>
              <a:rPr lang="sl-SI" sz="1400" dirty="0">
                <a:hlinkClick r:id="rId4"/>
              </a:rPr>
              <a:t>http://cs.ulb.ac.be/public/_media/teaching/cockroachdb_2017.pdf</a:t>
            </a:r>
            <a:r>
              <a:rPr lang="sl-SI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2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Postavitev testnega okolja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04950"/>
            <a:ext cx="5181600" cy="4672013"/>
          </a:xfrm>
        </p:spPr>
        <p:txBody>
          <a:bodyPr/>
          <a:lstStyle/>
          <a:p>
            <a:r>
              <a:rPr lang="sl-SI" dirty="0" smtClean="0"/>
              <a:t>štirje</a:t>
            </a:r>
            <a:r>
              <a:rPr lang="sl-SI" dirty="0" smtClean="0"/>
              <a:t> </a:t>
            </a:r>
            <a:r>
              <a:rPr lang="sl-SI" dirty="0" smtClean="0"/>
              <a:t>računalniki</a:t>
            </a:r>
          </a:p>
          <a:p>
            <a:r>
              <a:rPr lang="sl-SI" dirty="0"/>
              <a:t>g</a:t>
            </a:r>
            <a:r>
              <a:rPr lang="sl-SI" dirty="0" smtClean="0"/>
              <a:t>igabitno omrežje</a:t>
            </a:r>
            <a:endParaRPr lang="sl-SI" dirty="0" smtClean="0"/>
          </a:p>
          <a:p>
            <a:endParaRPr lang="sl-SI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504950"/>
            <a:ext cx="5181600" cy="4672013"/>
          </a:xfrm>
        </p:spPr>
        <p:txBody>
          <a:bodyPr/>
          <a:lstStyle/>
          <a:p>
            <a:r>
              <a:rPr lang="sl-SI" dirty="0" smtClean="0"/>
              <a:t>Ubuntu Server 16.04 LTS</a:t>
            </a:r>
          </a:p>
          <a:p>
            <a:r>
              <a:rPr lang="sl-SI" dirty="0" smtClean="0"/>
              <a:t>Docker 18.03.0-ce</a:t>
            </a:r>
          </a:p>
          <a:p>
            <a:r>
              <a:rPr lang="sl-SI" dirty="0" smtClean="0"/>
              <a:t>CockroachDB 2.0.1</a:t>
            </a:r>
          </a:p>
          <a:p>
            <a:r>
              <a:rPr lang="sl-SI" dirty="0" smtClean="0"/>
              <a:t>PostgreSQL </a:t>
            </a:r>
            <a:r>
              <a:rPr lang="en-US" dirty="0" smtClean="0"/>
              <a:t>10.3</a:t>
            </a:r>
            <a:r>
              <a:rPr lang="sl-SI" dirty="0" smtClean="0"/>
              <a:t> + Citus </a:t>
            </a:r>
            <a:r>
              <a:rPr lang="en-US" dirty="0" smtClean="0"/>
              <a:t>7.3.0</a:t>
            </a:r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Izvedba primerjalne analize zmogljivosti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335"/>
            <a:ext cx="5928360" cy="4672628"/>
          </a:xfrm>
        </p:spPr>
        <p:txBody>
          <a:bodyPr/>
          <a:lstStyle/>
          <a:p>
            <a:r>
              <a:rPr lang="sl-SI" dirty="0"/>
              <a:t>o</a:t>
            </a:r>
            <a:r>
              <a:rPr lang="sl-SI" dirty="0" smtClean="0"/>
              <a:t>rodje </a:t>
            </a:r>
            <a:r>
              <a:rPr lang="sl-SI" dirty="0" smtClean="0"/>
              <a:t>YCSB</a:t>
            </a:r>
          </a:p>
          <a:p>
            <a:r>
              <a:rPr lang="sl-SI" dirty="0"/>
              <a:t>priprava podatkov</a:t>
            </a:r>
          </a:p>
          <a:p>
            <a:r>
              <a:rPr lang="sl-SI" dirty="0" smtClean="0"/>
              <a:t>parametri</a:t>
            </a:r>
            <a:endParaRPr lang="sl-SI" dirty="0" smtClean="0"/>
          </a:p>
          <a:p>
            <a:r>
              <a:rPr lang="sl-SI" dirty="0" smtClean="0"/>
              <a:t>avtomatizacija testiranja</a:t>
            </a:r>
          </a:p>
          <a:p>
            <a:r>
              <a:rPr lang="sl-SI" dirty="0" smtClean="0">
                <a:hlinkClick r:id="rId3"/>
              </a:rPr>
              <a:t>github.com/matjazmav/diploma-ycsb</a:t>
            </a:r>
            <a:r>
              <a:rPr lang="sl-SI" dirty="0" smtClean="0"/>
              <a:t> </a:t>
            </a:r>
            <a:endParaRPr lang="sl-SI" dirty="0" smtClean="0"/>
          </a:p>
          <a:p>
            <a:endParaRPr lang="sl-SI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766560" y="1504335"/>
            <a:ext cx="5271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CREATE TABLE </a:t>
            </a:r>
            <a:r>
              <a:rPr lang="en-US" sz="1600" dirty="0" err="1">
                <a:latin typeface="Consolas" panose="020B0609020204030204" pitchFamily="49" charset="0"/>
              </a:rPr>
              <a:t>usertable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YCSB_KEY VARCHAR(255) PRIMARY KEY,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FIELD0 TEXT, FIELD1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FIELD2 TEXT, FIELD3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FIELD4 TEXT, FIELD5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FIELD6 TEXT, FIELD7 TEXT,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FIELD8 TEXT, FIELD9 TEXT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Rezultati primerjalne analize zmogljivosti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2146" r="2179" b="52881"/>
          <a:stretch/>
        </p:blipFill>
        <p:spPr>
          <a:xfrm>
            <a:off x="406400" y="1867952"/>
            <a:ext cx="5486400" cy="3122097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Ljubljana,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Visoko skalabilen NewSQL sistem za upravljanje s podatkovnimi bazami CockroachDB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F5EF-8BAA-4E52-921D-439986BE5530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52019" r="2643" b="2703"/>
          <a:stretch/>
        </p:blipFill>
        <p:spPr>
          <a:xfrm>
            <a:off x="6299200" y="1848678"/>
            <a:ext cx="5486400" cy="31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569" r="809" b="50648"/>
          <a:stretch/>
        </p:blipFill>
        <p:spPr>
          <a:xfrm>
            <a:off x="284480" y="1740465"/>
            <a:ext cx="5669280" cy="3377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50807" r="661" b="917"/>
          <a:stretch/>
        </p:blipFill>
        <p:spPr>
          <a:xfrm>
            <a:off x="6238240" y="1759251"/>
            <a:ext cx="5669280" cy="33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2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3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4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5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6.xml><?xml version="1.0" encoding="utf-8"?>
<Control xmlns="http://schemas.microsoft.com/VisualStudio/2011/storyboarding/control">
  <Id Name="01ac6031-f86c-41ad-a0c5-3b0bcd0d553a" Revision="1" Stencil="System.MyShapes" StencilVersion="1.0"/>
</Control>
</file>

<file path=customXml/item7.xml><?xml version="1.0" encoding="utf-8"?>
<Control xmlns="http://schemas.microsoft.com/VisualStudio/2011/storyboarding/control">
  <Id Name="6b00fa3f-18bb-433d-8ff8-ee1cc0e8c898" Revision="1" Stencil="System.MyShapes" StencilVersion="1.0"/>
</Control>
</file>

<file path=customXml/itemProps1.xml><?xml version="1.0" encoding="utf-8"?>
<ds:datastoreItem xmlns:ds="http://schemas.openxmlformats.org/officeDocument/2006/customXml" ds:itemID="{53D2E1E6-31A0-4125-90BD-43C2E929852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598BA68-142F-4018-A75B-F89F9834265D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8A45118-7B2D-4D82-8963-44FE5675749D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F5AD3E-793C-44F2-B14C-072908CAC5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87E4252-9650-42CE-AAED-A25BFD76830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580A32D-B035-4AA9-BB2B-EBD2B68F5179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73C43DD-EDE9-4265-9EEC-AE74F1C329B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10448</TotalTime>
  <Words>1250</Words>
  <Application>Microsoft Office PowerPoint</Application>
  <PresentationFormat>Widescreen</PresentationFormat>
  <Paragraphs>218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Visoko skalabilen NewSQL sistem za upravljanje s podatkovnimi bazami CockroachDB</vt:lpstr>
      <vt:lpstr>Vsebina</vt:lpstr>
      <vt:lpstr>Kaj je NewSQL?</vt:lpstr>
      <vt:lpstr>Podatkovna baza CockroachDB</vt:lpstr>
      <vt:lpstr>Arhitektura podatkovne baze CockroachDB</vt:lpstr>
      <vt:lpstr>Postavitev testnega okolja</vt:lpstr>
      <vt:lpstr>Izvedba primerjalne analize zmogljivosti</vt:lpstr>
      <vt:lpstr>Rezultati primerjalne analize zmogljivosti</vt:lpstr>
      <vt:lpstr>PowerPoint Presentation</vt:lpstr>
      <vt:lpstr>Izvedba analize stičnih operacij</vt:lpstr>
      <vt:lpstr>Optimizacija stičnih operacij</vt:lpstr>
      <vt:lpstr>Ugotovitve</vt:lpstr>
      <vt:lpstr>Hvala za pozornost!</vt:lpstr>
      <vt:lpstr>Vrste obremenitve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Visoko skalabilna NewSQL relacijska podatkovna baza CockroachDB</dc:title>
  <dc:creator>Matjaž Mav</dc:creator>
  <cp:lastModifiedBy>Matjaž Mav</cp:lastModifiedBy>
  <cp:revision>105</cp:revision>
  <dcterms:created xsi:type="dcterms:W3CDTF">2018-08-27T09:36:31Z</dcterms:created>
  <dcterms:modified xsi:type="dcterms:W3CDTF">2018-09-09T08:23:00Z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