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8"/>
  </p:sldMasterIdLst>
  <p:notesMasterIdLst>
    <p:notesMasterId r:id="rId21"/>
  </p:notesMasterIdLst>
  <p:handoutMasterIdLst>
    <p:handoutMasterId r:id="rId22"/>
  </p:handoutMasterIdLst>
  <p:sldIdLst>
    <p:sldId id="256" r:id="rId9"/>
    <p:sldId id="257" r:id="rId10"/>
    <p:sldId id="258" r:id="rId11"/>
    <p:sldId id="259" r:id="rId12"/>
    <p:sldId id="267" r:id="rId13"/>
    <p:sldId id="266" r:id="rId14"/>
    <p:sldId id="260" r:id="rId15"/>
    <p:sldId id="261" r:id="rId16"/>
    <p:sldId id="263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22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400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30. 08. 2018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30. 08. 2018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="1" dirty="0" smtClean="0"/>
              <a:t>Pozdravljeni</a:t>
            </a:r>
            <a:r>
              <a:rPr lang="sl-SI" dirty="0" smtClean="0"/>
              <a:t>,</a:t>
            </a:r>
          </a:p>
          <a:p>
            <a:r>
              <a:rPr lang="sl-SI" dirty="0" smtClean="0"/>
              <a:t>sem </a:t>
            </a:r>
            <a:r>
              <a:rPr lang="sl-SI" b="1" dirty="0" smtClean="0"/>
              <a:t>Matjaž Mav</a:t>
            </a:r>
            <a:r>
              <a:rPr lang="sl-SI" dirty="0" smtClean="0"/>
              <a:t> in sedaj vam bom predstavil </a:t>
            </a:r>
            <a:r>
              <a:rPr lang="sl-SI" b="1" dirty="0" smtClean="0"/>
              <a:t>novo visoko skalabilno NewSQL relacijsko podatkovno bazo CockroachDB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Podjetja</a:t>
            </a:r>
          </a:p>
          <a:p>
            <a:r>
              <a:rPr lang="sl-SI" dirty="0" smtClean="0"/>
              <a:t>Druge podatkovne baze</a:t>
            </a:r>
          </a:p>
          <a:p>
            <a:r>
              <a:rPr lang="sl-SI" dirty="0" smtClean="0"/>
              <a:t>Več vozljišč</a:t>
            </a:r>
          </a:p>
          <a:p>
            <a:r>
              <a:rPr lang="sl-SI" dirty="0" smtClean="0"/>
              <a:t>Drugi benchamrkin</a:t>
            </a:r>
          </a:p>
          <a:p>
            <a:r>
              <a:rPr lang="sl-SI" dirty="0" smtClean="0"/>
              <a:t>Spremljanje razvoja in ponovitve benchmark testov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diplomskem delu smo želeli </a:t>
            </a:r>
            <a:r>
              <a:rPr lang="sl-SI" b="1" dirty="0" smtClean="0"/>
              <a:t>podrobneje pregledati lastnosti</a:t>
            </a:r>
            <a:r>
              <a:rPr lang="sl-SI" dirty="0" smtClean="0"/>
              <a:t>, ki nam jih ponuja podatkovna baza </a:t>
            </a:r>
            <a:r>
              <a:rPr lang="sl-SI" b="1" dirty="0" smtClean="0"/>
              <a:t>CockraochDB</a:t>
            </a:r>
            <a:r>
              <a:rPr lang="sl-SI" dirty="0" smtClean="0"/>
              <a:t>. Na kratko bom predstavil </a:t>
            </a:r>
            <a:r>
              <a:rPr lang="sl-SI" b="1" dirty="0" smtClean="0"/>
              <a:t>idejo NewSQL </a:t>
            </a:r>
            <a:r>
              <a:rPr lang="sl-SI" dirty="0" smtClean="0"/>
              <a:t>podatkovnih baz. Opisal bom samo podatkovno bazo </a:t>
            </a:r>
            <a:r>
              <a:rPr lang="sl-SI" b="1" dirty="0" smtClean="0"/>
              <a:t>CockroachDB</a:t>
            </a:r>
            <a:r>
              <a:rPr lang="sl-SI" dirty="0" smtClean="0"/>
              <a:t>, izvedbo </a:t>
            </a:r>
            <a:r>
              <a:rPr lang="sl-SI" b="1" dirty="0" smtClean="0"/>
              <a:t>primerjalne analize</a:t>
            </a:r>
            <a:r>
              <a:rPr lang="sl-SI" dirty="0" smtClean="0"/>
              <a:t>, na koncu pa še predstavil </a:t>
            </a:r>
            <a:r>
              <a:rPr lang="sl-SI" b="1" dirty="0" smtClean="0"/>
              <a:t>rezultate</a:t>
            </a:r>
            <a:r>
              <a:rPr lang="sl-SI" dirty="0" smtClean="0"/>
              <a:t> in naše </a:t>
            </a:r>
            <a:r>
              <a:rPr lang="sl-SI" b="1" dirty="0" smtClean="0"/>
              <a:t>ugotovitve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Kratica </a:t>
            </a:r>
            <a:r>
              <a:rPr lang="sl-SI" b="1" dirty="0" smtClean="0"/>
              <a:t>NewSQL</a:t>
            </a:r>
            <a:r>
              <a:rPr lang="sl-SI" dirty="0" smtClean="0"/>
              <a:t> stoji za podatkovne baze, ki združujejo lastnosti tako tradicionalnih </a:t>
            </a:r>
            <a:r>
              <a:rPr lang="sl-SI" b="1" dirty="0" smtClean="0"/>
              <a:t>SQL</a:t>
            </a:r>
            <a:r>
              <a:rPr lang="sl-SI" dirty="0" smtClean="0"/>
              <a:t>, karko tudi </a:t>
            </a:r>
            <a:r>
              <a:rPr lang="sl-SI" b="1" dirty="0" smtClean="0"/>
              <a:t>NoSQL</a:t>
            </a:r>
            <a:r>
              <a:rPr lang="sl-SI" dirty="0" smtClean="0"/>
              <a:t> podatkovnih baz. S SQL sveta ohranijo</a:t>
            </a:r>
            <a:r>
              <a:rPr lang="sl-SI" b="1" dirty="0" smtClean="0"/>
              <a:t> „standardni“ poizvedovalni jezik SQL</a:t>
            </a:r>
            <a:r>
              <a:rPr lang="sl-SI" dirty="0" smtClean="0"/>
              <a:t> in </a:t>
            </a:r>
            <a:r>
              <a:rPr lang="sl-SI" b="1" dirty="0" smtClean="0"/>
              <a:t>visoko konsistenco podatkov</a:t>
            </a:r>
            <a:r>
              <a:rPr lang="sl-SI" dirty="0" smtClean="0"/>
              <a:t>, ki jo zagotavljajo preko </a:t>
            </a:r>
            <a:r>
              <a:rPr lang="sl-SI" b="1" dirty="0" smtClean="0"/>
              <a:t>ACID transakcij</a:t>
            </a:r>
            <a:r>
              <a:rPr lang="sl-SI" dirty="0" smtClean="0"/>
              <a:t>. Z NoSQL sveta pa </a:t>
            </a:r>
            <a:r>
              <a:rPr lang="sl-SI" b="1" dirty="0" smtClean="0"/>
              <a:t>skalabilnost</a:t>
            </a:r>
            <a:r>
              <a:rPr lang="sl-SI" dirty="0" smtClean="0"/>
              <a:t> </a:t>
            </a:r>
            <a:r>
              <a:rPr lang="sl-SI" b="1" dirty="0" smtClean="0"/>
              <a:t>in visoko razpoložljivost</a:t>
            </a:r>
            <a:r>
              <a:rPr lang="sl-SI" dirty="0" smtClean="0"/>
              <a:t>. Najbolj zanimive za nas so NewSQL podatkovne baze, katere so zgrajene od začetka in s ciljem delovanja v </a:t>
            </a:r>
            <a:r>
              <a:rPr lang="sl-SI" b="1" dirty="0" smtClean="0"/>
              <a:t>porazdeljenih okoljih</a:t>
            </a:r>
            <a:r>
              <a:rPr lang="sl-SI" dirty="0" smtClean="0"/>
              <a:t>, na primer </a:t>
            </a:r>
            <a:r>
              <a:rPr lang="sl-SI" b="1" dirty="0" smtClean="0"/>
              <a:t>v oblaku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 baza CockroachDB je ena od teh novih NewSQL podatkovnoh baz. Ustanovitelj podjetja CockroachLabs pa so bivši inžinirji zaposleni v podjetju Google. Sama idejna osnova izhaja z Googlove podatkovne baze Spanner. Kljub temu pa je podatkovna baza CockroachDB bistveno drugačna.</a:t>
            </a:r>
          </a:p>
          <a:p>
            <a:endParaRPr lang="sl-SI" dirty="0"/>
          </a:p>
          <a:p>
            <a:r>
              <a:rPr lang="sl-SI" dirty="0" smtClean="0"/>
              <a:t>CockroachDB je NewSQL podatkovna baza, usmerjena predvsem v enostavnost in dostopnost. Je odprtokodna, zelo enostavna za postavitev, zaženemo pa jo lahko praktično kjer koli. Deluje na  vseh glavnih operajskih sistemih in je primerna za oblak.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NTP</a:t>
            </a:r>
          </a:p>
          <a:p>
            <a:r>
              <a:rPr lang="sl-SI" dirty="0" smtClean="0"/>
              <a:t>Monitoring</a:t>
            </a:r>
          </a:p>
          <a:p>
            <a:r>
              <a:rPr lang="sl-SI" dirty="0" smtClean="0"/>
              <a:t>Problemi z dockerjem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7C0-6942-4F57-B81E-534E4EC01CB4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DC08-D79D-4F43-BDEF-60BB6F595DFC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56A-3E35-43C0-8A01-0739FC546403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EFDC-E427-464D-9743-D63D8D8294B0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8DF8-C309-4A0F-9951-E965B27C4BE5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8C1-BC5C-4AA0-B4AB-17A26EB8F25F}" type="datetime1">
              <a:rPr lang="sl-SI" smtClean="0"/>
              <a:t>30. 08. 2018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9B66-EBBA-441A-8FEB-334074B543E4}" type="datetime1">
              <a:rPr lang="sl-SI" smtClean="0"/>
              <a:t>30. 08. 2018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A22-2001-40DF-B96B-5F69EC310F4A}" type="datetime1">
              <a:rPr lang="sl-SI" smtClean="0"/>
              <a:t>30. 08. 2018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64EA-EE1F-4E9E-A590-24E583B55064}" type="datetime1">
              <a:rPr lang="sl-SI" smtClean="0"/>
              <a:t>30. 08. 2018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DD12-048E-42F1-A810-EDAB41383B17}" type="datetime1">
              <a:rPr lang="sl-SI" smtClean="0"/>
              <a:t>30. 08. 2018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AE8-6237-4395-B090-833B047B7E73}" type="datetime1">
              <a:rPr lang="sl-SI" smtClean="0"/>
              <a:t>30. 08. 2018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6F80-A389-4880-9824-CBBB4DF64A0F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jazmav/diploma-ycs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6.xml"/><Relationship Id="rId10" Type="http://schemas.microsoft.com/office/2007/relationships/hdphoto" Target="../media/hdphoto1.wdp"/><Relationship Id="rId4" Type="http://schemas.openxmlformats.org/officeDocument/2006/relationships/customXml" Target="../../customXml/item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Visoko</a:t>
            </a:r>
            <a:r>
              <a:rPr lang="en-US" sz="4800" dirty="0"/>
              <a:t> </a:t>
            </a:r>
            <a:r>
              <a:rPr lang="en-US" sz="4800" dirty="0" err="1"/>
              <a:t>skalabilen</a:t>
            </a:r>
            <a:r>
              <a:rPr lang="en-US" sz="4800" dirty="0"/>
              <a:t> </a:t>
            </a:r>
            <a:r>
              <a:rPr lang="en-US" sz="4800" dirty="0" err="1"/>
              <a:t>NewSQL</a:t>
            </a:r>
            <a:r>
              <a:rPr lang="en-US" sz="4800" dirty="0"/>
              <a:t> </a:t>
            </a:r>
            <a:r>
              <a:rPr lang="en-US" sz="4800" dirty="0" err="1"/>
              <a:t>sistem</a:t>
            </a:r>
            <a:r>
              <a:rPr lang="en-US" sz="4800" dirty="0"/>
              <a:t> </a:t>
            </a:r>
            <a:r>
              <a:rPr lang="en-US" sz="4800" dirty="0" err="1"/>
              <a:t>za</a:t>
            </a:r>
            <a:r>
              <a:rPr lang="en-US" sz="4800" dirty="0"/>
              <a:t> </a:t>
            </a:r>
            <a:r>
              <a:rPr lang="en-US" sz="4800" dirty="0" err="1"/>
              <a:t>upravljanje</a:t>
            </a:r>
            <a:r>
              <a:rPr lang="en-US" sz="4800" dirty="0"/>
              <a:t> s </a:t>
            </a:r>
            <a:r>
              <a:rPr lang="en-US" sz="4800" dirty="0" err="1"/>
              <a:t>podatkovnimi</a:t>
            </a:r>
            <a:r>
              <a:rPr lang="en-US" sz="4800" dirty="0"/>
              <a:t> </a:t>
            </a:r>
            <a:r>
              <a:rPr lang="en-US" sz="4800" dirty="0" err="1"/>
              <a:t>bazami</a:t>
            </a:r>
            <a:r>
              <a:rPr lang="en-US" sz="4800" dirty="0"/>
              <a:t> </a:t>
            </a:r>
            <a:r>
              <a:rPr lang="en-US" sz="4800" dirty="0" err="1"/>
              <a:t>CockroachDB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analize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4FC-D0FF-4B68-A18A-A12B9B99322B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https://github.com/matjazmav/diploma-ycsb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FC13-DA23-4C01-9A85-09118A634212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 smtClean="0"/>
              <a:t>Hvala za pozornost!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7E85-3F73-480F-80A8-84A4293D2601}" type="datetime1">
              <a:rPr lang="sl-SI" smtClean="0"/>
              <a:t>30. 08. 2018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je NewSQL</a:t>
            </a:r>
          </a:p>
          <a:p>
            <a:r>
              <a:rPr lang="sl-SI" dirty="0" smtClean="0"/>
              <a:t>Podatkovna baza CockroachDB</a:t>
            </a:r>
          </a:p>
          <a:p>
            <a:r>
              <a:rPr lang="sl-SI" dirty="0" smtClean="0"/>
              <a:t>Izvedba primerjalne analize</a:t>
            </a:r>
          </a:p>
          <a:p>
            <a:r>
              <a:rPr lang="sl-SI" dirty="0" smtClean="0"/>
              <a:t>Rezultati in ugotovitve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6D8D-56BE-448C-A72E-F2DD44D1DB5B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NewSQL?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</a:t>
            </a:r>
          </a:p>
          <a:p>
            <a:r>
              <a:rPr lang="sl-SI" dirty="0" smtClean="0"/>
              <a:t>ACID tranakcije</a:t>
            </a:r>
          </a:p>
          <a:p>
            <a:r>
              <a:rPr lang="sl-SI" dirty="0"/>
              <a:t>s</a:t>
            </a:r>
            <a:r>
              <a:rPr lang="sl-SI" dirty="0" smtClean="0"/>
              <a:t>kalabilnost</a:t>
            </a:r>
          </a:p>
          <a:p>
            <a:r>
              <a:rPr lang="sl-SI" dirty="0"/>
              <a:t>v</a:t>
            </a:r>
            <a:r>
              <a:rPr lang="sl-SI" dirty="0" smtClean="0"/>
              <a:t>isoka razpoložljivost</a:t>
            </a:r>
          </a:p>
          <a:p>
            <a:r>
              <a:rPr lang="sl-SI" dirty="0"/>
              <a:t>p</a:t>
            </a:r>
            <a:r>
              <a:rPr lang="sl-SI" dirty="0" smtClean="0"/>
              <a:t>orazdeljena okolja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868D-823F-4B33-BDFE-50C5EC571182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</a:t>
            </a:r>
            <a:r>
              <a:rPr lang="sl-SI" dirty="0" smtClean="0"/>
              <a:t>ostopna komurkoli </a:t>
            </a:r>
          </a:p>
          <a:p>
            <a:r>
              <a:rPr lang="sl-SI" dirty="0" smtClean="0"/>
              <a:t>enostavna za uporabo</a:t>
            </a:r>
          </a:p>
          <a:p>
            <a:r>
              <a:rPr lang="sl-SI" dirty="0" smtClean="0"/>
              <a:t>močna skupnost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2CE7-3896-4702-9533-7697A8D1B4F0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Arhitektura podatkovne baze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 plast</a:t>
            </a:r>
          </a:p>
          <a:p>
            <a:r>
              <a:rPr lang="sl-SI" dirty="0" smtClean="0"/>
              <a:t>transakcijska plast</a:t>
            </a:r>
          </a:p>
          <a:p>
            <a:r>
              <a:rPr lang="sl-SI" dirty="0" smtClean="0"/>
              <a:t>porazdelitvena plast</a:t>
            </a:r>
          </a:p>
          <a:p>
            <a:r>
              <a:rPr lang="sl-SI" dirty="0" smtClean="0"/>
              <a:t>replikacijska plast</a:t>
            </a:r>
          </a:p>
          <a:p>
            <a:r>
              <a:rPr lang="sl-SI" dirty="0" smtClean="0"/>
              <a:t>shranjevalna plast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1D5-0F42-4571-ABC8-ABC7ACE2A051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Citus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AB37-A32F-47C9-AFB3-F87C0FDE6D9B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4 računalniki</a:t>
            </a:r>
          </a:p>
          <a:p>
            <a:r>
              <a:rPr lang="sl-SI" dirty="0"/>
              <a:t>g</a:t>
            </a:r>
            <a:r>
              <a:rPr lang="sl-SI" dirty="0" smtClean="0"/>
              <a:t>igabitno omrežje</a:t>
            </a:r>
            <a:endParaRPr lang="sl-SI" dirty="0"/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/>
              <a:t>Ubuntu Server 16.04 LTS</a:t>
            </a:r>
          </a:p>
          <a:p>
            <a:r>
              <a:rPr lang="sl-SI" dirty="0"/>
              <a:t>Docker </a:t>
            </a:r>
            <a:r>
              <a:rPr lang="sl-SI" dirty="0" smtClean="0"/>
              <a:t>18.03.0-ce</a:t>
            </a:r>
            <a:endParaRPr lang="sl-SI" dirty="0"/>
          </a:p>
          <a:p>
            <a:r>
              <a:rPr lang="sl-SI" dirty="0"/>
              <a:t>CockroachDB 2.0.1</a:t>
            </a:r>
          </a:p>
          <a:p>
            <a:r>
              <a:rPr lang="sl-SI" dirty="0"/>
              <a:t>PostgreSQL </a:t>
            </a:r>
            <a:r>
              <a:rPr lang="en-US" dirty="0"/>
              <a:t>10.3</a:t>
            </a:r>
            <a:r>
              <a:rPr lang="sl-SI" dirty="0"/>
              <a:t> + Citus </a:t>
            </a:r>
            <a:r>
              <a:rPr lang="en-US" dirty="0"/>
              <a:t>7.3.0</a:t>
            </a:r>
            <a:endParaRPr lang="sl-SI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D0-970E-425F-A25C-18443AD52B68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YCSB</a:t>
            </a:r>
          </a:p>
          <a:p>
            <a:r>
              <a:rPr lang="sl-SI" dirty="0"/>
              <a:t>p</a:t>
            </a:r>
            <a:r>
              <a:rPr lang="sl-SI" dirty="0" smtClean="0"/>
              <a:t>arametri</a:t>
            </a:r>
          </a:p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r>
              <a:rPr lang="sl-SI" dirty="0"/>
              <a:t>a</a:t>
            </a:r>
            <a:r>
              <a:rPr lang="sl-SI" dirty="0" smtClean="0"/>
              <a:t>vtomatizacija testiranja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2977-D600-4884-8CBF-1137E8791BD5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57A5-7A55-4980-8B15-AF9EA0F0661A}" type="datetime1">
              <a:rPr lang="sl-SI" smtClean="0"/>
              <a:t>30. 08. 2018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7.xml><?xml version="1.0" encoding="utf-8"?>
<Control xmlns="http://schemas.microsoft.com/VisualStudio/2011/storyboarding/control">
  <Id Name="6b00fa3f-18bb-433d-8ff8-ee1cc0e8c898" Revision="1" Stencil="System.MyShapes" StencilVersion="1.0"/>
</Control>
</file>

<file path=customXml/itemProps1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3C43DD-EDE9-4265-9EEC-AE74F1C329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490</Words>
  <Application>Microsoft Office PowerPoint</Application>
  <PresentationFormat>Widescreen</PresentationFormat>
  <Paragraphs>89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Visoko skalabilen NewSQL sistem za upravljanje s podatkovnimi bazami CockroachDB</vt:lpstr>
      <vt:lpstr>Vsebina</vt:lpstr>
      <vt:lpstr>Kaj je NewSQL?</vt:lpstr>
      <vt:lpstr>Podatkovna baza CockroachDB</vt:lpstr>
      <vt:lpstr>Arhitektura podatkovne baze CockroachDB</vt:lpstr>
      <vt:lpstr>Razširitev Citus</vt:lpstr>
      <vt:lpstr>Postavitev testnega okolja</vt:lpstr>
      <vt:lpstr>Izvedba primerjalne analize zmogljivosti</vt:lpstr>
      <vt:lpstr>Rezultati primerjalne analize zmogljivosti</vt:lpstr>
      <vt:lpstr>Izvedba analize stičnih operacij</vt:lpstr>
      <vt:lpstr>Ugotovitve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24</cp:revision>
  <dcterms:created xsi:type="dcterms:W3CDTF">2018-08-27T09:36:31Z</dcterms:created>
  <dcterms:modified xsi:type="dcterms:W3CDTF">2018-08-30T11:26:21Z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