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Arim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6" roundtripDataSignature="AMtx7miquGQTkXw+Ps2BkIX6ZTQSwd56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rim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Arimo-boldItalic.fntdata"/><Relationship Id="rId30" Type="http://schemas.openxmlformats.org/officeDocument/2006/relationships/font" Target="fonts/Arim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customschemas.google.com/relationships/presentationmetadata" Target="meta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9950" lIns="49950" spcFirstLastPara="1" rIns="49950" wrap="square" tIns="49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8" name="Google Shape;18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1" name="Google Shape;221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1" name="Google Shape;23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3" name="Google Shape;253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5:notes"/>
          <p:cNvSpPr txBox="1"/>
          <p:nvPr>
            <p:ph idx="1" type="body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35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86" name="Google Shape;286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6" name="Google Shape;296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6a059c9113_2_10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6" name="Google Shape;306;g26a059c9113_2_10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8:notes"/>
          <p:cNvSpPr txBox="1"/>
          <p:nvPr>
            <p:ph idx="1" type="body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p48:notes"/>
          <p:cNvSpPr/>
          <p:nvPr>
            <p:ph idx="2" type="sldImg"/>
          </p:nvPr>
        </p:nvSpPr>
        <p:spPr>
          <a:xfrm>
            <a:off x="5716588" y="771525"/>
            <a:ext cx="6856412" cy="38576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0" name="Google Shape;140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5.png"/><Relationship Id="rId8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2.png"/><Relationship Id="rId7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1"/>
          <p:cNvSpPr txBox="1"/>
          <p:nvPr>
            <p:ph type="title"/>
          </p:nvPr>
        </p:nvSpPr>
        <p:spPr>
          <a:xfrm>
            <a:off x="5707259" y="1313854"/>
            <a:ext cx="6309600" cy="7471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1692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r>
              <a:rPr lang="en-US" sz="4800">
                <a:latin typeface="Montserrat"/>
                <a:ea typeface="Montserrat"/>
                <a:cs typeface="Montserrat"/>
                <a:sym typeface="Montserrat"/>
              </a:rPr>
              <a:t>Lists &amp; Dictionaries</a:t>
            </a:r>
            <a:endParaRPr sz="9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ython (programming language) - Wikipedia" id="90" name="Google Shape;9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26067" y="4757195"/>
            <a:ext cx="1613213" cy="17679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38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81" name="Google Shape;181;p38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8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8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4" name="Google Shape;184;p38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Hands on</a:t>
            </a:r>
            <a:endParaRPr sz="3600"/>
          </a:p>
        </p:txBody>
      </p:sp>
      <p:sp>
        <p:nvSpPr>
          <p:cNvPr id="185" name="Google Shape;185;p38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39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91" name="Google Shape;191;p39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9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9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4" name="Google Shape;194;p39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Indexing, Slicing</a:t>
            </a:r>
            <a:endParaRPr sz="3600"/>
          </a:p>
        </p:txBody>
      </p:sp>
      <p:sp>
        <p:nvSpPr>
          <p:cNvPr id="195" name="Google Shape;195;p39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Indexing, Slicing</a:t>
            </a:r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256158" y="1090347"/>
            <a:ext cx="11002151" cy="9844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String terdapat konsep subscriptable / Slicing : Setiap elemen dari string terdapat sebuah angka indeks. Konsep slicing ini </a:t>
            </a: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tidak dapat berlaku pada tipe data int, float, Boolean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Hanya berlaku pada tipe data string</a:t>
            </a:r>
            <a:endParaRPr b="1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600300" y="2355777"/>
            <a:ext cx="8190496" cy="37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 string, misal kita memiliki string Bernama </a:t>
            </a: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ASTRING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berikut :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0300" y="3046922"/>
            <a:ext cx="7445627" cy="285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0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Indexing, Slicing</a:t>
            </a:r>
            <a:endParaRPr/>
          </a:p>
        </p:txBody>
      </p:sp>
      <p:pic>
        <p:nvPicPr>
          <p:cNvPr id="213" name="Google Shape;21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0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40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40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40"/>
          <p:cNvSpPr txBox="1"/>
          <p:nvPr/>
        </p:nvSpPr>
        <p:spPr>
          <a:xfrm>
            <a:off x="256158" y="1090347"/>
            <a:ext cx="11002151" cy="6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Pada </a:t>
            </a: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pun terdapat konsep indexing dan slicing yang konsepnya sama seperti slicing pada string di pembahasan sebelumnya :</a:t>
            </a:r>
            <a:endParaRPr b="1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6587" y="1787627"/>
            <a:ext cx="4521292" cy="4441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4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24" name="Google Shape;224;p41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41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41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" name="Google Shape;227;p41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Hands on</a:t>
            </a:r>
            <a:endParaRPr sz="3600"/>
          </a:p>
        </p:txBody>
      </p:sp>
      <p:sp>
        <p:nvSpPr>
          <p:cNvPr id="228" name="Google Shape;228;p41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4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34" name="Google Shape;234;p4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4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4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Iterating over lists</a:t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3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Iterating over lists</a:t>
            </a:r>
            <a:endParaRPr/>
          </a:p>
        </p:txBody>
      </p:sp>
      <p:pic>
        <p:nvPicPr>
          <p:cNvPr id="244" name="Google Shape;24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43"/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246" name="Google Shape;246;p43"/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fmla="val 25000" name="adj"/>
              </a:avLst>
            </a:prstGeom>
            <a:solidFill>
              <a:srgbClr val="48A8C4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43"/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fmla="val 25000" name="adj"/>
              </a:avLst>
            </a:prstGeom>
            <a:solidFill>
              <a:srgbClr val="FFBD58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43"/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fmla="val 25000" name="adj"/>
              </a:avLst>
            </a:prstGeom>
            <a:solidFill>
              <a:srgbClr val="F08B33"/>
            </a:solidFill>
            <a:ln>
              <a:noFill/>
            </a:ln>
          </p:spPr>
          <p:txBody>
            <a:bodyPr anchorCtr="0" anchor="ctr" bIns="121850" lIns="121850" spcFirstLastPara="1" rIns="121850" wrap="square" tIns="1218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66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49" name="Google Shape;249;p43"/>
          <p:cNvSpPr/>
          <p:nvPr/>
        </p:nvSpPr>
        <p:spPr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 txBox="1"/>
          <p:nvPr/>
        </p:nvSpPr>
        <p:spPr>
          <a:xfrm>
            <a:off x="338212" y="1464492"/>
            <a:ext cx="819443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For loop langsung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Mengambil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nilai elemen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satu per satu tanpa peduli index.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Kapan digunakan: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saat hanya perlu memproses nilai, bukan posisinya.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For loop + index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Mengambil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 dan nilai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mo"/>
                <a:ea typeface="Arimo"/>
                <a:cs typeface="Arimo"/>
                <a:sym typeface="Arimo"/>
              </a:rPr>
              <a:t>range(len(list))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 atau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mo"/>
                <a:ea typeface="Arimo"/>
                <a:cs typeface="Arimo"/>
                <a:sym typeface="Arimo"/>
              </a:rPr>
              <a:t>enumerate()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Kapan digunakan: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saat butuh memproses nilai berdasarkan posisi.</a:t>
            </a:r>
            <a:endParaRPr b="0" i="0" sz="1800" u="none" cap="none" strike="noStrike">
              <a:solidFill>
                <a:schemeClr val="dk1"/>
              </a:solidFill>
              <a:highlight>
                <a:srgbClr val="C0C0C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zip() → Iterasi dua list bersamaan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Menggabungkan dua list untuk diiterasi dalam satu loop.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Kapan digunakan: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saat butuh memproses elemen yang saling berhubungan dari dua list.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44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56" name="Google Shape;256;p44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4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4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9" name="Google Shape;259;p44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Hands on</a:t>
            </a:r>
            <a:endParaRPr sz="3600"/>
          </a:p>
        </p:txBody>
      </p:sp>
      <p:sp>
        <p:nvSpPr>
          <p:cNvPr id="260" name="Google Shape;260;p44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45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66" name="Google Shape;266;p45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5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5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5476501" y="2356635"/>
            <a:ext cx="6714676" cy="12365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Dictionary basics (key-value pairs)</a:t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/>
        </p:nvSpPr>
        <p:spPr>
          <a:xfrm>
            <a:off x="135182" y="44293"/>
            <a:ext cx="9915877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and Structure : Non-Primitive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834" y="44292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135181" y="883473"/>
            <a:ext cx="11002151" cy="6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Dictionary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data structure that enables us to have a direct access for specific value via the corresponding key. Value can vary with primitive type or non-primitive type.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7494" y="1563941"/>
            <a:ext cx="5746468" cy="1709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4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7494" y="3409240"/>
            <a:ext cx="5746468" cy="1003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182" y="4412260"/>
            <a:ext cx="5796058" cy="106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4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35591" y="4412260"/>
            <a:ext cx="4853369" cy="1218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35591" y="1642964"/>
            <a:ext cx="5031736" cy="944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28042" y="2769351"/>
            <a:ext cx="4032064" cy="127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6" name="Google Shape;96;p35"/>
            <p:cNvSpPr/>
            <p:nvPr/>
          </p:nvSpPr>
          <p:spPr>
            <a:xfrm>
              <a:off x="0" y="5"/>
              <a:ext cx="18288000" cy="4162425"/>
            </a:xfrm>
            <a:custGeom>
              <a:rect b="b" l="l" r="r" t="t"/>
              <a:pathLst>
                <a:path extrusionOk="0" h="4162425" w="1828800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14123883" y="10"/>
              <a:ext cx="4162425" cy="4162425"/>
            </a:xfrm>
            <a:custGeom>
              <a:rect b="b" l="l" r="r" t="t"/>
              <a:pathLst>
                <a:path extrusionOk="0" h="4162425" w="4162425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75">
            <a:spAutoFit/>
          </a:bodyPr>
          <a:lstStyle/>
          <a:p>
            <a:pPr indent="0" lvl="0" marL="8465" marR="3387" rtl="0" algn="l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b="1" i="0" lang="en-US" sz="3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b="0" i="0" sz="3933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025">
            <a:spAutoFit/>
          </a:bodyPr>
          <a:lstStyle/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4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b="0" i="0" lang="en-US" sz="1933" u="none" cap="none" strike="noStrik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8465" marR="3387" rtl="0" algn="l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t/>
            </a:r>
            <a:endParaRPr b="0" i="0" sz="1933" u="none" cap="none" strike="noStrik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0" name="Google Shape;10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8" name="Google Shape;288;p47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89" name="Google Shape;289;p47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7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7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2" name="Google Shape;292;p47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143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3600"/>
              <a:t>Hands on</a:t>
            </a:r>
            <a:endParaRPr sz="3600"/>
          </a:p>
        </p:txBody>
      </p:sp>
      <p:sp>
        <p:nvSpPr>
          <p:cNvPr id="293" name="Google Shape;293;p47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8" name="Google Shape;298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299" name="Google Shape;299;p2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22"/>
          <p:cNvSpPr txBox="1"/>
          <p:nvPr>
            <p:ph idx="1" type="body"/>
          </p:nvPr>
        </p:nvSpPr>
        <p:spPr>
          <a:xfrm>
            <a:off x="5476501" y="2356635"/>
            <a:ext cx="6714676" cy="715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8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>
                <a:latin typeface="Trebuchet MS"/>
                <a:ea typeface="Trebuchet MS"/>
                <a:cs typeface="Trebuchet MS"/>
                <a:sym typeface="Trebuchet MS"/>
              </a:rPr>
              <a:t>Brief Assignment</a:t>
            </a:r>
            <a:endParaRPr/>
          </a:p>
        </p:txBody>
      </p:sp>
      <p:sp>
        <p:nvSpPr>
          <p:cNvPr id="303" name="Google Shape;303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09" name="Google Shape;309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rect b="b" l="l" r="r" t="t"/>
              <a:pathLst>
                <a:path extrusionOk="0" h="10287000" w="7153275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rect b="b" l="l" r="r" t="t"/>
              <a:pathLst>
                <a:path extrusionOk="0" h="2588259" w="255270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1" name="Google Shape;311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g26a059c9113_2_10"/>
          <p:cNvSpPr txBox="1"/>
          <p:nvPr/>
        </p:nvSpPr>
        <p:spPr>
          <a:xfrm>
            <a:off x="5383532" y="884420"/>
            <a:ext cx="54783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14350" lvl="0" marL="5143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list nama siswa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Buat dictionary nilai siswa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di mana key adalah nama siswa, dan value adalah nilai ujian mereka.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Tugas anda :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Tambahkan satu nama siswa baru ke akhir list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siswa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hapus satu siswa tertentu dari list, lalu cetak daftar siswa yang tersisa.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Cetak nama siswa pertama dan terakhir dari list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siswa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lalu cetak 3 siswa terakhir menggunakan slicing.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Gunakan </a:t>
            </a:r>
            <a:r>
              <a:rPr lang="en-US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suatu cara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untuk mencetak index dan nama siswa dalam list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siswa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dengan format:</a:t>
            </a:r>
            <a:endParaRPr/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Ubah nilai ujian salah satu siswa di dictionary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nilai_siswa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hapus data nilai siswa lain menggunakan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pop()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lalu cetak dictionary hasilnya.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Ganti key nama siswa tertentu di dictionary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nilai_siswa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menjadi nama baru, lalu cetak hasilnya.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48"/>
          <p:cNvGrpSpPr/>
          <p:nvPr/>
        </p:nvGrpSpPr>
        <p:grpSpPr>
          <a:xfrm>
            <a:off x="7425220" y="464"/>
            <a:ext cx="4766598" cy="6857218"/>
            <a:chOff x="9937669" y="6"/>
            <a:chExt cx="8350884" cy="10287217"/>
          </a:xfrm>
        </p:grpSpPr>
        <p:sp>
          <p:nvSpPr>
            <p:cNvPr id="318" name="Google Shape;318;p48"/>
            <p:cNvSpPr/>
            <p:nvPr/>
          </p:nvSpPr>
          <p:spPr>
            <a:xfrm>
              <a:off x="9937669" y="6"/>
              <a:ext cx="8350884" cy="10287000"/>
            </a:xfrm>
            <a:custGeom>
              <a:rect b="b" l="l" r="r" t="t"/>
              <a:pathLst>
                <a:path extrusionOk="0" h="10287000" w="8350884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48"/>
            <p:cNvSpPr/>
            <p:nvPr/>
          </p:nvSpPr>
          <p:spPr>
            <a:xfrm>
              <a:off x="9944099" y="6"/>
              <a:ext cx="8343900" cy="10287000"/>
            </a:xfrm>
            <a:custGeom>
              <a:rect b="b" l="l" r="r" t="t"/>
              <a:pathLst>
                <a:path extrusionOk="0" h="10287000" w="834390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48"/>
            <p:cNvSpPr/>
            <p:nvPr/>
          </p:nvSpPr>
          <p:spPr>
            <a:xfrm>
              <a:off x="9949694" y="3822923"/>
              <a:ext cx="6540500" cy="6464300"/>
            </a:xfrm>
            <a:custGeom>
              <a:rect b="b" l="l" r="r" t="t"/>
              <a:pathLst>
                <a:path extrusionOk="0" h="6464300" w="654050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1" name="Google Shape;321;p48"/>
          <p:cNvSpPr txBox="1"/>
          <p:nvPr>
            <p:ph type="title"/>
          </p:nvPr>
        </p:nvSpPr>
        <p:spPr>
          <a:xfrm>
            <a:off x="790822" y="2156943"/>
            <a:ext cx="4814350" cy="9934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450">
            <a:spAutoFit/>
          </a:bodyPr>
          <a:lstStyle/>
          <a:p>
            <a:pPr indent="0" lvl="0" marL="846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6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322" name="Google Shape;32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822" y="3879512"/>
            <a:ext cx="333850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48"/>
          <p:cNvSpPr txBox="1"/>
          <p:nvPr/>
        </p:nvSpPr>
        <p:spPr>
          <a:xfrm>
            <a:off x="1254398" y="390562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https://www.linkedin.com/in/anwaraif/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2981" y="4486338"/>
            <a:ext cx="421321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8"/>
          <p:cNvSpPr txBox="1"/>
          <p:nvPr/>
        </p:nvSpPr>
        <p:spPr>
          <a:xfrm>
            <a:off x="1254398" y="448633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anchorCtr="0" anchor="t" bIns="30450" lIns="60900" spcFirstLastPara="1" rIns="60900" wrap="square" tIns="304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kurniafreelancer@gmail.com</a:t>
            </a:r>
            <a:endParaRPr b="0" i="0" sz="933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8"/>
          <p:cNvSpPr/>
          <p:nvPr/>
        </p:nvSpPr>
        <p:spPr>
          <a:xfrm>
            <a:off x="141640" y="5834878"/>
            <a:ext cx="1090020" cy="990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0" name="Google Shape;110;p2"/>
          <p:cNvSpPr txBox="1"/>
          <p:nvPr>
            <p:ph idx="1" type="body"/>
          </p:nvPr>
        </p:nvSpPr>
        <p:spPr>
          <a:xfrm>
            <a:off x="5302211" y="905390"/>
            <a:ext cx="6714600" cy="3159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0" lvl="0" marL="16927" rtl="0" algn="l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/>
              <a:t>Outline :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Create &amp; modify lists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Indexing, slicing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Iterating over lists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Dictionary basics (key-value pairs)</a:t>
            </a:r>
            <a:endParaRPr sz="1999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3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7" name="Google Shape;117;p3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3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Refreshment</a:t>
            </a:r>
            <a:endParaRPr/>
          </a:p>
        </p:txBody>
      </p:sp>
      <p:sp>
        <p:nvSpPr>
          <p:cNvPr id="121" name="Google Shape;121;p3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2412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65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Type and Structures Mapping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2160" y="127984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03" y="1060744"/>
            <a:ext cx="7209208" cy="5544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6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43" name="Google Shape;143;p36"/>
            <p:cNvSpPr/>
            <p:nvPr/>
          </p:nvSpPr>
          <p:spPr>
            <a:xfrm>
              <a:off x="0" y="0"/>
              <a:ext cx="7734300" cy="10287000"/>
            </a:xfrm>
            <a:custGeom>
              <a:rect b="b" l="l" r="r" t="t"/>
              <a:pathLst>
                <a:path extrusionOk="0" h="10287000" w="773430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6"/>
            <p:cNvSpPr/>
            <p:nvPr/>
          </p:nvSpPr>
          <p:spPr>
            <a:xfrm>
              <a:off x="0" y="360200"/>
              <a:ext cx="7734300" cy="9918700"/>
            </a:xfrm>
            <a:custGeom>
              <a:rect b="b" l="l" r="r" t="t"/>
              <a:pathLst>
                <a:path extrusionOk="0" h="9918700" w="773430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6"/>
            <p:cNvSpPr/>
            <p:nvPr/>
          </p:nvSpPr>
          <p:spPr>
            <a:xfrm>
              <a:off x="1181100" y="3733799"/>
              <a:ext cx="6553200" cy="6553200"/>
            </a:xfrm>
            <a:custGeom>
              <a:rect b="b" l="l" r="r" t="t"/>
              <a:pathLst>
                <a:path extrusionOk="0" h="6553200" w="655320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36"/>
          <p:cNvSpPr txBox="1"/>
          <p:nvPr>
            <p:ph idx="1" type="body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0050">
            <a:spAutoFit/>
          </a:bodyPr>
          <a:lstStyle/>
          <a:p>
            <a: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3600"/>
              <a:t>Create &amp; modify lists</a:t>
            </a:r>
            <a:endParaRPr/>
          </a:p>
        </p:txBody>
      </p:sp>
      <p:sp>
        <p:nvSpPr>
          <p:cNvPr id="147" name="Google Shape;147;p36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 txBox="1"/>
          <p:nvPr/>
        </p:nvSpPr>
        <p:spPr>
          <a:xfrm>
            <a:off x="135182" y="44293"/>
            <a:ext cx="9915877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List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834" y="44292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18"/>
          <p:cNvSpPr txBox="1"/>
          <p:nvPr/>
        </p:nvSpPr>
        <p:spPr>
          <a:xfrm>
            <a:off x="135182" y="1189282"/>
            <a:ext cx="11002151" cy="9844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-380876" lvl="0" marL="380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6"/>
              <a:buFont typeface="Arial"/>
              <a:buChar char="-"/>
            </a:pP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data structure in python that can saves many different types of other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kind of non-primitive in data type and structure above, we can do basic calculation in python.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18"/>
          <p:cNvGrpSpPr/>
          <p:nvPr/>
        </p:nvGrpSpPr>
        <p:grpSpPr>
          <a:xfrm>
            <a:off x="1565211" y="2390532"/>
            <a:ext cx="5317910" cy="3397318"/>
            <a:chOff x="1193423" y="2116667"/>
            <a:chExt cx="3017850" cy="2211267"/>
          </a:xfrm>
        </p:grpSpPr>
        <p:pic>
          <p:nvPicPr>
            <p:cNvPr id="159" name="Google Shape;159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193423" y="2530066"/>
              <a:ext cx="3017850" cy="17978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0" name="Google Shape;160;p18"/>
            <p:cNvSpPr txBox="1"/>
            <p:nvPr/>
          </p:nvSpPr>
          <p:spPr>
            <a:xfrm>
              <a:off x="1193423" y="2116667"/>
              <a:ext cx="1175020" cy="4101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0900" lIns="121850" spcFirstLastPara="1" rIns="121850" wrap="square" tIns="609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66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List</a:t>
              </a:r>
              <a:endParaRPr b="0" i="0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7"/>
          <p:cNvSpPr txBox="1"/>
          <p:nvPr/>
        </p:nvSpPr>
        <p:spPr>
          <a:xfrm>
            <a:off x="135182" y="44293"/>
            <a:ext cx="9915877" cy="1127252"/>
          </a:xfrm>
          <a:prstGeom prst="rect">
            <a:avLst/>
          </a:prstGeom>
          <a:noFill/>
          <a:ln>
            <a:noFill/>
          </a:ln>
        </p:spPr>
        <p:txBody>
          <a:bodyPr anchorCtr="0" anchor="t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48A8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Modify List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834" y="44292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7"/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fmla="val 25000" name="adj"/>
            </a:avLst>
          </a:prstGeom>
          <a:solidFill>
            <a:srgbClr val="48A8C4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37"/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fmla="val 25000" name="adj"/>
            </a:avLst>
          </a:prstGeom>
          <a:solidFill>
            <a:srgbClr val="FFBD58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37"/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fmla="val 25000" name="adj"/>
            </a:avLst>
          </a:prstGeom>
          <a:solidFill>
            <a:srgbClr val="F08B33"/>
          </a:solidFill>
          <a:ln>
            <a:noFill/>
          </a:ln>
        </p:spPr>
        <p:txBody>
          <a:bodyPr anchorCtr="0" anchor="ctr" bIns="121850" lIns="121850" spcFirstLastPara="1" rIns="121850" wrap="square" tIns="121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7"/>
          <p:cNvSpPr txBox="1"/>
          <p:nvPr/>
        </p:nvSpPr>
        <p:spPr>
          <a:xfrm>
            <a:off x="135181" y="1021791"/>
            <a:ext cx="11002151" cy="984409"/>
          </a:xfrm>
          <a:prstGeom prst="rect">
            <a:avLst/>
          </a:prstGeom>
          <a:noFill/>
          <a:ln>
            <a:noFill/>
          </a:ln>
        </p:spPr>
        <p:txBody>
          <a:bodyPr anchorCtr="0" anchor="t" bIns="60900" lIns="121850" spcFirstLastPara="1" rIns="121850" wrap="square" tIns="60900">
            <a:spAutoFit/>
          </a:bodyPr>
          <a:lstStyle/>
          <a:p>
            <a:pPr indent="-380876" lvl="0" marL="38087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6"/>
              <a:buFont typeface="Arial"/>
              <a:buChar char="-"/>
            </a:pPr>
            <a:r>
              <a:rPr b="1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List </a:t>
            </a: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a data structure in python that can saves many different types of other items.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kind of non-primitive in data type and structure above, we can do basic calculation in python.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7"/>
          <p:cNvSpPr txBox="1"/>
          <p:nvPr/>
        </p:nvSpPr>
        <p:spPr>
          <a:xfrm>
            <a:off x="219745" y="5417257"/>
            <a:ext cx="8190496" cy="6665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6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Notes : List, berlaku konsep Slicing dan indexing yang akan dibahas setelah ini</a:t>
            </a:r>
            <a:endParaRPr b="0" i="0" sz="186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8923" y="1881656"/>
            <a:ext cx="3631079" cy="124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58623" y="1902693"/>
            <a:ext cx="4532501" cy="162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9745" y="3576692"/>
            <a:ext cx="5776717" cy="1625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95542" y="3549220"/>
            <a:ext cx="5477044" cy="17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2024-02-25T07:40:25Z</dcterms:created>
  <dc:creator>20222007@mahasiswa.itb.ac.id Liwa4321six</dc:creator>
</cp:coreProperties>
</file>