
<file path=[Content_Types].xml><?xml version="1.0" encoding="utf-8"?>
<Types xmlns="http://schemas.openxmlformats.org/package/2006/content-types">
  <Default Extension="png" ContentType="image/png"/>
  <Default Extension="mp3" ContentType="audio/unknown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73" r:id="rId6"/>
    <p:sldId id="274" r:id="rId7"/>
    <p:sldId id="275" r:id="rId8"/>
    <p:sldId id="276" r:id="rId9"/>
    <p:sldId id="277" r:id="rId10"/>
    <p:sldId id="280" r:id="rId11"/>
    <p:sldId id="281" r:id="rId12"/>
    <p:sldId id="282" r:id="rId13"/>
    <p:sldId id="283" r:id="rId14"/>
    <p:sldId id="284" r:id="rId15"/>
    <p:sldId id="27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1771" y="-4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2D48-6C81-458F-A252-23BBBF713DA5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CFE7A59-5930-41D9-8FCC-95D744EB81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2D48-6C81-458F-A252-23BBBF713DA5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7A59-5930-41D9-8FCC-95D744EB81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2D48-6C81-458F-A252-23BBBF713DA5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7A59-5930-41D9-8FCC-95D744EB81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2D48-6C81-458F-A252-23BBBF713DA5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7A59-5930-41D9-8FCC-95D744EB81C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2D48-6C81-458F-A252-23BBBF713DA5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CFE7A59-5930-41D9-8FCC-95D744EB81C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2D48-6C81-458F-A252-23BBBF713DA5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7A59-5930-41D9-8FCC-95D744EB81C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2D48-6C81-458F-A252-23BBBF713DA5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7A59-5930-41D9-8FCC-95D744EB81C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2D48-6C81-458F-A252-23BBBF713DA5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7A59-5930-41D9-8FCC-95D744EB81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2D48-6C81-458F-A252-23BBBF713DA5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7A59-5930-41D9-8FCC-95D744EB81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2D48-6C81-458F-A252-23BBBF713DA5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7A59-5930-41D9-8FCC-95D744EB81C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2D48-6C81-458F-A252-23BBBF713DA5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CFE7A59-5930-41D9-8FCC-95D744EB81C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8B2D48-6C81-458F-A252-23BBBF713DA5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CFE7A59-5930-41D9-8FCC-95D744EB81C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5" Type="http://schemas.openxmlformats.org/officeDocument/2006/relationships/image" Target="../media/image6.png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media" Target="../media/media5.mp3"/><Relationship Id="rId7" Type="http://schemas.openxmlformats.org/officeDocument/2006/relationships/image" Target="../media/image15.jpeg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6" Type="http://schemas.openxmlformats.org/officeDocument/2006/relationships/image" Target="../media/image14.jpe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5.mp3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3200400"/>
            <a:ext cx="8064896" cy="1600200"/>
          </a:xfrm>
        </p:spPr>
        <p:txBody>
          <a:bodyPr/>
          <a:lstStyle/>
          <a:p>
            <a:r>
              <a:rPr lang="ru-RU" dirty="0" err="1" smtClean="0"/>
              <a:t>Осипчук</a:t>
            </a:r>
            <a:r>
              <a:rPr lang="ru-RU" dirty="0" smtClean="0"/>
              <a:t> Владимир Вячеславович</a:t>
            </a:r>
          </a:p>
          <a:p>
            <a:r>
              <a:rPr lang="ru-RU" dirty="0" smtClean="0"/>
              <a:t>Руководитель: </a:t>
            </a:r>
            <a:r>
              <a:rPr lang="ru-RU" dirty="0" err="1" smtClean="0"/>
              <a:t>Сатаневский</a:t>
            </a:r>
            <a:r>
              <a:rPr lang="ru-RU" dirty="0" smtClean="0"/>
              <a:t> Владислав Валерьевич</a:t>
            </a: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Алгоритмы гармонизации мелодий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6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Глава 2. Приложение генетики. Особь. Скрещивание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Особь: массив </a:t>
                </a:r>
                <a:r>
                  <a:rPr lang="ru-RU" dirty="0"/>
                  <a:t>аккордов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ru-RU" i="1"/>
                          <m:t>𝑐</m:t>
                        </m:r>
                      </m:e>
                      <m:sub>
                        <m:r>
                          <a:rPr lang="ru-RU" i="1"/>
                          <m:t>1</m:t>
                        </m:r>
                      </m:sub>
                    </m:sSub>
                    <m:r>
                      <a:rPr lang="ru-RU" i="1"/>
                      <m:t>,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ru-RU" i="1"/>
                          <m:t>𝑐</m:t>
                        </m:r>
                      </m:e>
                      <m:sub>
                        <m:r>
                          <a:rPr lang="ru-RU" i="1"/>
                          <m:t>2</m:t>
                        </m:r>
                      </m:sub>
                    </m:sSub>
                    <m:r>
                      <a:rPr lang="ru-RU" i="1"/>
                      <m:t>,…,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ru-RU" i="1"/>
                          <m:t>𝑐</m:t>
                        </m:r>
                      </m:e>
                      <m:sub>
                        <m:r>
                          <a:rPr lang="ru-RU" i="1"/>
                          <m:t>𝑛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r>
                  <a:rPr lang="ru-RU" dirty="0" smtClean="0"/>
                  <a:t>Скрещивание: случайное множество контрольных точек</a:t>
                </a:r>
                <a:endParaRPr lang="en-US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1115616" y="2819216"/>
            <a:ext cx="2808312" cy="1219568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4"/>
          <a:stretch>
            <a:fillRect/>
          </a:stretch>
        </p:blipFill>
        <p:spPr>
          <a:xfrm>
            <a:off x="5220072" y="2819216"/>
            <a:ext cx="2592288" cy="1219568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5"/>
          <a:stretch>
            <a:fillRect/>
          </a:stretch>
        </p:blipFill>
        <p:spPr>
          <a:xfrm>
            <a:off x="3424044" y="4797152"/>
            <a:ext cx="2372092" cy="10081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88678" y="5954960"/>
            <a:ext cx="104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Ребёнок</a:t>
            </a:r>
            <a:endParaRPr lang="en-US" dirty="0"/>
          </a:p>
        </p:txBody>
      </p:sp>
      <p:cxnSp>
        <p:nvCxnSpPr>
          <p:cNvPr id="11" name="Прямая со стрелкой 10"/>
          <p:cNvCxnSpPr>
            <a:endCxn id="8" idx="1"/>
          </p:cNvCxnSpPr>
          <p:nvPr/>
        </p:nvCxnSpPr>
        <p:spPr>
          <a:xfrm>
            <a:off x="1403648" y="3501008"/>
            <a:ext cx="2020396" cy="1800200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1979712" y="3501008"/>
            <a:ext cx="2020396" cy="1800200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>
            <a:off x="4932040" y="3638528"/>
            <a:ext cx="1870122" cy="1662680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3544828" y="3429000"/>
            <a:ext cx="2020396" cy="1800200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94715" y="4221088"/>
            <a:ext cx="205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Первый родитель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91158" y="4221088"/>
            <a:ext cx="199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Второй родитель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35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74638"/>
            <a:ext cx="8147248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Глава 2. Приложение </a:t>
            </a:r>
            <a:r>
              <a:rPr lang="ru-RU" dirty="0" smtClean="0"/>
              <a:t>генетики. Штрафы</a:t>
            </a:r>
            <a:endParaRPr lang="en-US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823446454"/>
              </p:ext>
            </p:extLst>
          </p:nvPr>
        </p:nvGraphicFramePr>
        <p:xfrm>
          <a:off x="611560" y="2060852"/>
          <a:ext cx="7992888" cy="34563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56950"/>
                <a:gridCol w="2235938"/>
              </a:tblGrid>
              <a:tr h="34563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Условие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Штраф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563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Инвалидная нота (на каждую)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-30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563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Отсутствие трезвучия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-40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563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Отсутствие пятой ступени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-15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563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Аккорд не в обращении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563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Полутоновый диссонанс (на каждый)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-10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563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Отсутствие нот соответствующего такта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-40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563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Наличие унисона (на каждый)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-15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563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Удовлетворяет гармонии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563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Частично удовлетворяет гармонии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9399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Глава 2. Мутация. Катаклизм</a:t>
            </a:r>
            <a:endParaRPr lang="en-US" dirty="0"/>
          </a:p>
        </p:txBody>
      </p:sp>
      <p:graphicFrame>
        <p:nvGraphicFramePr>
          <p:cNvPr id="5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1265342"/>
              </p:ext>
            </p:extLst>
          </p:nvPr>
        </p:nvGraphicFramePr>
        <p:xfrm>
          <a:off x="611560" y="2060852"/>
          <a:ext cx="7992888" cy="17281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56950"/>
                <a:gridCol w="2235938"/>
              </a:tblGrid>
              <a:tr h="34563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Мутация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Вероятность,</a:t>
                      </a:r>
                      <a:r>
                        <a:rPr lang="ru-RU" sz="14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%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563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Изменение ноты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563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Транспонирование аккорда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563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 smtClean="0">
                          <a:effectLst/>
                        </a:rPr>
                        <a:t>Реинициализация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563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Копирование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Объект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r>
              <a:rPr lang="ru-RU" dirty="0" smtClean="0"/>
              <a:t>Вероятность </a:t>
            </a:r>
            <a:r>
              <a:rPr lang="ru-RU" dirty="0"/>
              <a:t>вхождения в фазу мутации: 20%</a:t>
            </a:r>
            <a:endParaRPr lang="en-US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При катаклизме сохраняем </a:t>
            </a:r>
            <a:r>
              <a:rPr lang="ru-RU" dirty="0"/>
              <a:t>3</a:t>
            </a:r>
            <a:r>
              <a:rPr lang="ru-RU" dirty="0" smtClean="0"/>
              <a:t>0% особей (выбираем их методом рулетки)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434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404664"/>
            <a:ext cx="8928992" cy="79695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Глава 2. </a:t>
            </a:r>
            <a:r>
              <a:rPr lang="en-US" dirty="0" smtClean="0"/>
              <a:t>“God save the Queen”</a:t>
            </a:r>
            <a:endParaRPr lang="en-US" dirty="0"/>
          </a:p>
        </p:txBody>
      </p:sp>
      <p:pic>
        <p:nvPicPr>
          <p:cNvPr id="2050" name="Picture 2" descr="C:\Users\ars18wrw\Dropbox\09_12_2016\ga_greatbritai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40" y="1857705"/>
            <a:ext cx="8288108" cy="1571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a_greatbritain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652120" y="4337446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65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679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Глава 2. </a:t>
            </a:r>
            <a:r>
              <a:rPr lang="ru-RU" dirty="0"/>
              <a:t>Ария </a:t>
            </a:r>
            <a:r>
              <a:rPr lang="ru-RU" dirty="0" err="1"/>
              <a:t>Папагено</a:t>
            </a:r>
            <a:r>
              <a:rPr lang="ru-RU" dirty="0"/>
              <a:t> из оперы «Волшебная флейта» </a:t>
            </a:r>
            <a:r>
              <a:rPr lang="ru-RU" dirty="0" err="1"/>
              <a:t>В.А.Моцарта</a:t>
            </a:r>
            <a:endParaRPr lang="en-US" dirty="0"/>
          </a:p>
        </p:txBody>
      </p:sp>
      <p:pic>
        <p:nvPicPr>
          <p:cNvPr id="3074" name="Picture 2" descr="C:\Users\ars18wrw\Dropbox\09_12_2016\ga_pagageno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7731976" cy="154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rs18wrw\Dropbox\09_12_2016\rule_papageno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76" y="4666669"/>
            <a:ext cx="7395144" cy="1611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779976" y="4254224"/>
            <a:ext cx="2469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Поиском с возвратом:</a:t>
            </a:r>
            <a:endParaRPr lang="en-US" dirty="0"/>
          </a:p>
        </p:txBody>
      </p:sp>
      <p:pic>
        <p:nvPicPr>
          <p:cNvPr id="5" name="ga_papageno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264327" y="3573014"/>
            <a:ext cx="487363" cy="487363"/>
          </a:xfrm>
          <a:prstGeom prst="rect">
            <a:avLst/>
          </a:prstGeom>
        </p:spPr>
      </p:pic>
      <p:pic>
        <p:nvPicPr>
          <p:cNvPr id="6" name="rule_papageno.mp3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7119937" y="357301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27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85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81496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363272" cy="4572000"/>
          </a:xfrm>
        </p:spPr>
        <p:txBody>
          <a:bodyPr>
            <a:normAutofit/>
          </a:bodyPr>
          <a:lstStyle/>
          <a:p>
            <a:r>
              <a:rPr lang="ru-RU" dirty="0" smtClean="0"/>
              <a:t> </a:t>
            </a:r>
            <a:r>
              <a:rPr lang="ru-RU" dirty="0" smtClean="0"/>
              <a:t>Метод поиска с возвратом даёт приемлемые результаты. Главный плюс в анализе гармонических переходов.</a:t>
            </a:r>
            <a:endParaRPr lang="ru-RU" dirty="0" smtClean="0"/>
          </a:p>
          <a:p>
            <a:r>
              <a:rPr lang="ru-RU" dirty="0"/>
              <a:t> </a:t>
            </a:r>
            <a:r>
              <a:rPr lang="ru-RU" dirty="0"/>
              <a:t>Реализованный </a:t>
            </a:r>
            <a:r>
              <a:rPr lang="ru-RU" dirty="0" smtClean="0"/>
              <a:t>генетический </a:t>
            </a:r>
            <a:r>
              <a:rPr lang="ru-RU" dirty="0"/>
              <a:t>алгоритм приемлемо гармонизирует отдельные ноты мелодии, при гармонизации последовательностей нот результаты хуже.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    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</a:t>
            </a:r>
            <a:r>
              <a:rPr lang="ru-RU" dirty="0" smtClean="0"/>
              <a:t>Спасибо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2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работы: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ru-RU" dirty="0" smtClean="0"/>
              <a:t>Изучить </a:t>
            </a:r>
            <a:r>
              <a:rPr lang="ru-RU" dirty="0"/>
              <a:t>основы теории </a:t>
            </a:r>
            <a:r>
              <a:rPr lang="ru-RU" dirty="0" smtClean="0"/>
              <a:t>музыки.</a:t>
            </a:r>
            <a:endParaRPr lang="en-US" dirty="0"/>
          </a:p>
          <a:p>
            <a:pPr lvl="0"/>
            <a:r>
              <a:rPr lang="ru-RU" dirty="0"/>
              <a:t>Изучить литературу по данной </a:t>
            </a:r>
            <a:r>
              <a:rPr lang="ru-RU" dirty="0" smtClean="0"/>
              <a:t>теме.</a:t>
            </a:r>
            <a:endParaRPr lang="en-US" dirty="0"/>
          </a:p>
          <a:p>
            <a:pPr lvl="0"/>
            <a:r>
              <a:rPr lang="ru-RU" dirty="0"/>
              <a:t>Рассмотреть и предложить свои алгоритмы </a:t>
            </a:r>
            <a:r>
              <a:rPr lang="ru-RU" dirty="0" smtClean="0"/>
              <a:t>гармонизации мелодий.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4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Глава 1. Мелодия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 Мелодия - </a:t>
            </a:r>
            <a:r>
              <a:rPr lang="ru-RU" dirty="0"/>
              <a:t>одноголосая последовательность звуков, организованная в ладовом и метро-ритмическом отношениях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720" y="3501008"/>
            <a:ext cx="7062194" cy="161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121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Глава </a:t>
            </a:r>
            <a:r>
              <a:rPr lang="ru-RU" dirty="0" smtClean="0"/>
              <a:t>2. </a:t>
            </a:r>
            <a:r>
              <a:rPr lang="ru-RU" dirty="0" smtClean="0"/>
              <a:t>Гармонизация мелодии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Гармонизация </a:t>
            </a:r>
            <a:r>
              <a:rPr lang="ru-RU" dirty="0"/>
              <a:t>мелодии </a:t>
            </a:r>
            <a:r>
              <a:rPr lang="ru-RU" dirty="0" smtClean="0"/>
              <a:t>- </a:t>
            </a:r>
            <a:r>
              <a:rPr lang="ru-RU" dirty="0"/>
              <a:t>присоединение к ней связной и логичной последовательности аккордов. </a:t>
            </a:r>
            <a:endParaRPr lang="ru-RU" dirty="0" smtClean="0"/>
          </a:p>
          <a:p>
            <a:r>
              <a:rPr lang="ru-RU" dirty="0" smtClean="0"/>
              <a:t>Гармонизация </a:t>
            </a:r>
            <a:r>
              <a:rPr lang="ru-RU" dirty="0"/>
              <a:t>основывается на истолковании функционального значения звуков мелодии в их взаимной связи и развитии</a:t>
            </a:r>
            <a:r>
              <a:rPr lang="ru-RU" dirty="0" smtClean="0"/>
              <a:t>. 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012093"/>
            <a:ext cx="5390356" cy="230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121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349963" y="2492896"/>
            <a:ext cx="2520280" cy="194421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Глава </a:t>
            </a:r>
            <a:r>
              <a:rPr lang="ru-RU" dirty="0"/>
              <a:t>2</a:t>
            </a:r>
            <a:r>
              <a:rPr lang="ru-RU" dirty="0" smtClean="0"/>
              <a:t>. Поиск с возвратом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Для </a:t>
            </a:r>
            <a:r>
              <a:rPr lang="ru-RU" dirty="0"/>
              <a:t>каждой ступени запомним гармонические функции, в аккордах которой она может присутствовать. 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Для каждой гармонической функции определим правила, задающие гармонические функции, </a:t>
            </a:r>
            <a:r>
              <a:rPr lang="ru-RU" dirty="0" err="1"/>
              <a:t>употребимые</a:t>
            </a:r>
            <a:r>
              <a:rPr lang="ru-RU" dirty="0"/>
              <a:t> после неё. </a:t>
            </a:r>
            <a:endParaRPr lang="ru-RU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691680" y="5517232"/>
            <a:ext cx="609064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/>
              <a:t>T-&gt;T,  T-&gt;S, T-&gt;D, T-&gt;</a:t>
            </a:r>
            <a:r>
              <a:rPr lang="en-US" sz="5000" dirty="0" smtClean="0"/>
              <a:t>VI</a:t>
            </a:r>
            <a:endParaRPr lang="ru-RU" sz="5000" dirty="0"/>
          </a:p>
        </p:txBody>
      </p:sp>
    </p:spTree>
    <p:extLst>
      <p:ext uri="{BB962C8B-B14F-4D97-AF65-F5344CB8AC3E}">
        <p14:creationId xmlns:p14="http://schemas.microsoft.com/office/powerpoint/2010/main" val="386572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Глава </a:t>
            </a:r>
            <a:r>
              <a:rPr lang="ru-RU" dirty="0" smtClean="0"/>
              <a:t>2. Поиск с возвратом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 </a:t>
            </a:r>
            <a:r>
              <a:rPr lang="ru-RU" dirty="0"/>
              <a:t>1) Первый звук мелодии может гармонизироваться аккордом любой функции, порядок их выбора: </a:t>
            </a:r>
            <a:r>
              <a:rPr lang="en-US" dirty="0"/>
              <a:t>T</a:t>
            </a:r>
            <a:r>
              <a:rPr lang="ru-RU" dirty="0"/>
              <a:t>, </a:t>
            </a:r>
            <a:r>
              <a:rPr lang="en-US" dirty="0"/>
              <a:t>S</a:t>
            </a:r>
            <a:r>
              <a:rPr lang="ru-RU" dirty="0"/>
              <a:t>, </a:t>
            </a:r>
            <a:r>
              <a:rPr lang="en-US" dirty="0"/>
              <a:t>D</a:t>
            </a:r>
            <a:r>
              <a:rPr lang="ru-RU" dirty="0"/>
              <a:t>, </a:t>
            </a:r>
            <a:r>
              <a:rPr lang="en-US" dirty="0"/>
              <a:t>VI</a:t>
            </a:r>
            <a:r>
              <a:rPr lang="ru-RU" dirty="0"/>
              <a:t>, </a:t>
            </a:r>
            <a:r>
              <a:rPr lang="en-US" dirty="0"/>
              <a:t>II</a:t>
            </a:r>
            <a:r>
              <a:rPr lang="ru-RU" dirty="0"/>
              <a:t>, </a:t>
            </a:r>
            <a:r>
              <a:rPr lang="en-US" dirty="0"/>
              <a:t>VII</a:t>
            </a:r>
            <a:r>
              <a:rPr lang="ru-RU" dirty="0"/>
              <a:t>. Осуществляем выбор и переходим к следующему звуку.</a:t>
            </a:r>
            <a:endParaRPr lang="en-US" dirty="0"/>
          </a:p>
          <a:p>
            <a:r>
              <a:rPr lang="ru-RU" dirty="0"/>
              <a:t>2) Для каждого звука мелодии рассматривается пересечение двух множеств: множества функций, в составе аккордов которой звук как ступень может присутствовать и множества функций, допустимых после предыдущей функции. Если это множество не пусто, то осуществляем выбор (в заданном во втором множестве порядке) и переходим к следующему звуку (пункт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41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Глава </a:t>
            </a:r>
            <a:r>
              <a:rPr lang="ru-RU" dirty="0" smtClean="0"/>
              <a:t>2. Поиск с возвратом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3) Если пересечение множеств пусто, возвращаемся к предыдущему звуку и выбираем для его гармонизации другую функцию. Переходим к следующему звуку. </a:t>
            </a:r>
            <a:endParaRPr lang="en-US" dirty="0" smtClean="0"/>
          </a:p>
          <a:p>
            <a:endParaRPr lang="en-US" dirty="0"/>
          </a:p>
          <a:p>
            <a:r>
              <a:rPr lang="ru-RU" dirty="0"/>
              <a:t>4) Работа алгоритма завершается успешно, если для каждого звука была подобрана гармония, и неудачно, если не существует подходящей функции для гармонизации первого звука мелодии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37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Глава </a:t>
            </a:r>
            <a:r>
              <a:rPr lang="ru-RU" dirty="0" smtClean="0"/>
              <a:t>2. </a:t>
            </a:r>
            <a:r>
              <a:rPr lang="ru-RU" dirty="0" smtClean="0"/>
              <a:t>«В лесу родилась ёлочка»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2204864"/>
            <a:ext cx="8071769" cy="1828720"/>
          </a:xfrm>
          <a:prstGeom prst="rect">
            <a:avLst/>
          </a:prstGeom>
        </p:spPr>
      </p:pic>
      <p:pic>
        <p:nvPicPr>
          <p:cNvPr id="5" name="elochka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876256" y="4653136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7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47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Глава </a:t>
            </a:r>
            <a:r>
              <a:rPr lang="ru-RU" dirty="0" smtClean="0"/>
              <a:t>2. </a:t>
            </a:r>
            <a:r>
              <a:rPr lang="ru-RU" dirty="0" smtClean="0"/>
              <a:t>Ария </a:t>
            </a:r>
            <a:r>
              <a:rPr lang="ru-RU" dirty="0" err="1" smtClean="0"/>
              <a:t>Папагено</a:t>
            </a:r>
            <a:r>
              <a:rPr lang="ru-RU" dirty="0" smtClean="0"/>
              <a:t> из оперы «Волшебная флейта» </a:t>
            </a:r>
            <a:r>
              <a:rPr lang="ru-RU" dirty="0" err="1" smtClean="0"/>
              <a:t>В.А.Моцарта</a:t>
            </a:r>
            <a:endParaRPr lang="en-US" dirty="0"/>
          </a:p>
        </p:txBody>
      </p:sp>
      <p:pic>
        <p:nvPicPr>
          <p:cNvPr id="4" name="Рисунок 3"/>
          <p:cNvPicPr/>
          <p:nvPr/>
        </p:nvPicPr>
        <p:blipFill>
          <a:blip r:embed="rId4"/>
          <a:stretch>
            <a:fillRect/>
          </a:stretch>
        </p:blipFill>
        <p:spPr>
          <a:xfrm>
            <a:off x="768827" y="1556792"/>
            <a:ext cx="4104456" cy="4941168"/>
          </a:xfrm>
          <a:prstGeom prst="rect">
            <a:avLst/>
          </a:prstGeom>
        </p:spPr>
      </p:pic>
      <p:pic>
        <p:nvPicPr>
          <p:cNvPr id="5" name="papageno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588224" y="4797152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7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51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151</TotalTime>
  <Words>513</Words>
  <Application>Microsoft Office PowerPoint</Application>
  <PresentationFormat>Экран (4:3)</PresentationFormat>
  <Paragraphs>81</Paragraphs>
  <Slides>15</Slides>
  <Notes>0</Notes>
  <HiddenSlides>0</HiddenSlides>
  <MMClips>5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Справедливость</vt:lpstr>
      <vt:lpstr>Алгоритмы гармонизации мелодий</vt:lpstr>
      <vt:lpstr>Цели работы:</vt:lpstr>
      <vt:lpstr>Глава 1. Мелодия</vt:lpstr>
      <vt:lpstr>Глава 2. Гармонизация мелодии</vt:lpstr>
      <vt:lpstr>Глава 2. Поиск с возвратом</vt:lpstr>
      <vt:lpstr>Глава 2. Поиск с возвратом</vt:lpstr>
      <vt:lpstr>Глава 2. Поиск с возвратом</vt:lpstr>
      <vt:lpstr>Глава 2. «В лесу родилась ёлочка»</vt:lpstr>
      <vt:lpstr>Глава 2. Ария Папагено из оперы «Волшебная флейта» В.А.Моцарта</vt:lpstr>
      <vt:lpstr>Глава 2. Приложение генетики. Особь. Скрещивание</vt:lpstr>
      <vt:lpstr>Глава 2. Приложение генетики. Штрафы</vt:lpstr>
      <vt:lpstr>Глава 2. Мутация. Катаклизм</vt:lpstr>
      <vt:lpstr>Глава 2. “God save the Queen”</vt:lpstr>
      <vt:lpstr>Глава 2. Ария Папагено из оперы «Волшебная флейта» В.А.Моцарта</vt:lpstr>
      <vt:lpstr>Заключение</vt:lpstr>
    </vt:vector>
  </TitlesOfParts>
  <Company>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Алгоритмическая генерация музыки</dc:title>
  <dc:creator>Уладзімір Асіпчук</dc:creator>
  <cp:lastModifiedBy>Уладзімір Асіпчук</cp:lastModifiedBy>
  <cp:revision>41</cp:revision>
  <dcterms:created xsi:type="dcterms:W3CDTF">2016-05-18T14:50:32Z</dcterms:created>
  <dcterms:modified xsi:type="dcterms:W3CDTF">2016-12-08T20:01:39Z</dcterms:modified>
</cp:coreProperties>
</file>