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9" r:id="rId13"/>
    <p:sldId id="267" r:id="rId14"/>
    <p:sldId id="268"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1F99E0-97ED-4B4E-9E25-49B33001B59C}" v="92" dt="2023-05-29T16:17:24.128"/>
    <p1510:client id="{ACEE8B85-1FC3-4AD5-B055-B1468396F074}" v="282" dt="2023-05-31T21:03:57.314"/>
    <p1510:client id="{C04307D6-E54A-491F-9797-D42E46A82256}" v="967" dt="2023-05-29T22:13:40.201"/>
    <p1510:client id="{C18A4AB3-047F-4766-B83D-0D7A7DEF851C}" v="116" dt="2023-06-01T19:14:12.2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88CDB7-C942-414B-ADAB-834177B6A4D6}"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90D0EAB1-7B48-45A2-9A3B-310E5680EF8B}">
      <dgm:prSet/>
      <dgm:spPr/>
      <dgm:t>
        <a:bodyPr/>
        <a:lstStyle/>
        <a:p>
          <a:pPr>
            <a:lnSpc>
              <a:spcPct val="100000"/>
            </a:lnSpc>
          </a:pPr>
          <a:r>
            <a:rPr lang="en-US" dirty="0"/>
            <a:t>A decision tree is a method of categorizing data based on certain characteristics.</a:t>
          </a:r>
        </a:p>
      </dgm:t>
    </dgm:pt>
    <dgm:pt modelId="{FBF64128-8A99-4B8A-A27B-34AFAF43A3FD}" type="parTrans" cxnId="{92963D84-0A7A-4E2D-B2B6-59C9361608A9}">
      <dgm:prSet/>
      <dgm:spPr/>
      <dgm:t>
        <a:bodyPr/>
        <a:lstStyle/>
        <a:p>
          <a:endParaRPr lang="en-US"/>
        </a:p>
      </dgm:t>
    </dgm:pt>
    <dgm:pt modelId="{81E08C5D-1C50-4A60-B20A-099C9620E0B0}" type="sibTrans" cxnId="{92963D84-0A7A-4E2D-B2B6-59C9361608A9}">
      <dgm:prSet/>
      <dgm:spPr/>
      <dgm:t>
        <a:bodyPr/>
        <a:lstStyle/>
        <a:p>
          <a:endParaRPr lang="en-US"/>
        </a:p>
      </dgm:t>
    </dgm:pt>
    <dgm:pt modelId="{D9E1A237-D26A-428C-933F-4A34CE29B72F}">
      <dgm:prSet/>
      <dgm:spPr/>
      <dgm:t>
        <a:bodyPr/>
        <a:lstStyle/>
        <a:p>
          <a:pPr>
            <a:lnSpc>
              <a:spcPct val="100000"/>
            </a:lnSpc>
          </a:pPr>
          <a:r>
            <a:rPr lang="en-US" dirty="0"/>
            <a:t>Decision tree mimics a tree  with a root at the top and several branches leading to various outcomes [</a:t>
          </a:r>
          <a:r>
            <a:rPr lang="en-US" dirty="0">
              <a:latin typeface="Calibri Light" panose="020F0302020204030204"/>
            </a:rPr>
            <a:t>2</a:t>
          </a:r>
          <a:r>
            <a:rPr lang="en-US" dirty="0"/>
            <a:t>].</a:t>
          </a:r>
        </a:p>
      </dgm:t>
    </dgm:pt>
    <dgm:pt modelId="{0913B9CE-815B-4BF0-87A3-71C5D07CB7B1}" type="parTrans" cxnId="{E89FA5A4-A96A-4047-857D-C072939F21B0}">
      <dgm:prSet/>
      <dgm:spPr/>
      <dgm:t>
        <a:bodyPr/>
        <a:lstStyle/>
        <a:p>
          <a:endParaRPr lang="en-US"/>
        </a:p>
      </dgm:t>
    </dgm:pt>
    <dgm:pt modelId="{CF5BCFF3-393E-4273-BE5E-4457959E6750}" type="sibTrans" cxnId="{E89FA5A4-A96A-4047-857D-C072939F21B0}">
      <dgm:prSet/>
      <dgm:spPr/>
      <dgm:t>
        <a:bodyPr/>
        <a:lstStyle/>
        <a:p>
          <a:endParaRPr lang="en-US"/>
        </a:p>
      </dgm:t>
    </dgm:pt>
    <dgm:pt modelId="{F5FECEC8-7DE3-4924-B954-8E2300756E72}">
      <dgm:prSet/>
      <dgm:spPr/>
      <dgm:t>
        <a:bodyPr/>
        <a:lstStyle/>
        <a:p>
          <a:pPr>
            <a:lnSpc>
              <a:spcPct val="100000"/>
            </a:lnSpc>
          </a:pPr>
          <a:r>
            <a:rPr lang="en-US" dirty="0"/>
            <a:t>The initial point has no connections to the other points, whereas the other points have one link to the starting point</a:t>
          </a:r>
          <a:r>
            <a:rPr lang="en-US" dirty="0">
              <a:latin typeface="Calibri Light" panose="020F0302020204030204"/>
            </a:rPr>
            <a:t>[2].</a:t>
          </a:r>
          <a:r>
            <a:rPr lang="en-US" dirty="0"/>
            <a:t> </a:t>
          </a:r>
        </a:p>
      </dgm:t>
    </dgm:pt>
    <dgm:pt modelId="{BE9AFC17-7BBA-4B80-A3D5-FCA5CD3BC5D9}" type="parTrans" cxnId="{A418D3BB-7EDF-476F-883F-F159CD599226}">
      <dgm:prSet/>
      <dgm:spPr/>
      <dgm:t>
        <a:bodyPr/>
        <a:lstStyle/>
        <a:p>
          <a:endParaRPr lang="en-US"/>
        </a:p>
      </dgm:t>
    </dgm:pt>
    <dgm:pt modelId="{A81A015E-4B2D-487C-A52E-C6011BBC7710}" type="sibTrans" cxnId="{A418D3BB-7EDF-476F-883F-F159CD599226}">
      <dgm:prSet/>
      <dgm:spPr/>
      <dgm:t>
        <a:bodyPr/>
        <a:lstStyle/>
        <a:p>
          <a:endParaRPr lang="en-US"/>
        </a:p>
      </dgm:t>
    </dgm:pt>
    <dgm:pt modelId="{F0F233CE-D06B-44BB-9324-FA1CC2061117}">
      <dgm:prSet/>
      <dgm:spPr/>
      <dgm:t>
        <a:bodyPr/>
        <a:lstStyle/>
        <a:p>
          <a:pPr>
            <a:lnSpc>
              <a:spcPct val="100000"/>
            </a:lnSpc>
          </a:pPr>
          <a:r>
            <a:rPr lang="en-US" dirty="0"/>
            <a:t>points having connections are referred to as internal or test nodes, whilst locations without connections are referred to as leaves.</a:t>
          </a:r>
        </a:p>
      </dgm:t>
    </dgm:pt>
    <dgm:pt modelId="{2D2B76EC-EE24-47B8-8BCB-4E131A42C796}" type="parTrans" cxnId="{43447307-FFB3-4878-9E37-31F453C9A892}">
      <dgm:prSet/>
      <dgm:spPr/>
      <dgm:t>
        <a:bodyPr/>
        <a:lstStyle/>
        <a:p>
          <a:endParaRPr lang="en-US"/>
        </a:p>
      </dgm:t>
    </dgm:pt>
    <dgm:pt modelId="{914030FE-D19F-4EB7-8E28-70C800398CC1}" type="sibTrans" cxnId="{43447307-FFB3-4878-9E37-31F453C9A892}">
      <dgm:prSet/>
      <dgm:spPr/>
      <dgm:t>
        <a:bodyPr/>
        <a:lstStyle/>
        <a:p>
          <a:endParaRPr lang="en-US"/>
        </a:p>
      </dgm:t>
    </dgm:pt>
    <dgm:pt modelId="{72C758E8-51F0-4797-890E-E325ADB7408F}">
      <dgm:prSet/>
      <dgm:spPr/>
      <dgm:t>
        <a:bodyPr/>
        <a:lstStyle/>
        <a:p>
          <a:pPr>
            <a:lnSpc>
              <a:spcPct val="100000"/>
            </a:lnSpc>
          </a:pPr>
          <a:r>
            <a:rPr lang="en-US" dirty="0"/>
            <a:t>Each internal node divides the data into several groups based on a unique feature </a:t>
          </a:r>
          <a:r>
            <a:rPr lang="en-US" dirty="0">
              <a:latin typeface="Calibri Light" panose="020F0302020204030204"/>
            </a:rPr>
            <a:t>[2].</a:t>
          </a:r>
          <a:r>
            <a:rPr lang="en-US" dirty="0"/>
            <a:t> </a:t>
          </a:r>
        </a:p>
      </dgm:t>
    </dgm:pt>
    <dgm:pt modelId="{B5AA732E-05CA-4DEF-88C9-4422FCA6E05A}" type="parTrans" cxnId="{74534F75-E790-41EF-8575-16B68FFA0E29}">
      <dgm:prSet/>
      <dgm:spPr/>
      <dgm:t>
        <a:bodyPr/>
        <a:lstStyle/>
        <a:p>
          <a:endParaRPr lang="en-US"/>
        </a:p>
      </dgm:t>
    </dgm:pt>
    <dgm:pt modelId="{6194A6CC-A8A8-472B-AB2B-B551D28BEA27}" type="sibTrans" cxnId="{74534F75-E790-41EF-8575-16B68FFA0E29}">
      <dgm:prSet/>
      <dgm:spPr/>
      <dgm:t>
        <a:bodyPr/>
        <a:lstStyle/>
        <a:p>
          <a:endParaRPr lang="en-US"/>
        </a:p>
      </dgm:t>
    </dgm:pt>
    <dgm:pt modelId="{7675A738-BEA7-4147-BA10-9F3F5907C776}">
      <dgm:prSet/>
      <dgm:spPr/>
      <dgm:t>
        <a:bodyPr/>
        <a:lstStyle/>
        <a:p>
          <a:pPr>
            <a:lnSpc>
              <a:spcPct val="100000"/>
            </a:lnSpc>
          </a:pPr>
          <a:r>
            <a:rPr lang="en-US" dirty="0"/>
            <a:t>Each leaf is allocated to a class that represents the best goal value [</a:t>
          </a:r>
          <a:r>
            <a:rPr lang="en-US" dirty="0">
              <a:latin typeface="Calibri Light" panose="020F0302020204030204"/>
            </a:rPr>
            <a:t>2</a:t>
          </a:r>
          <a:r>
            <a:rPr lang="en-US" dirty="0"/>
            <a:t>].</a:t>
          </a:r>
        </a:p>
      </dgm:t>
    </dgm:pt>
    <dgm:pt modelId="{7187BBC7-253D-4CE8-A124-5F0A8FE51780}" type="parTrans" cxnId="{60C7ABE6-91C8-470F-90D1-391E45C9DD5D}">
      <dgm:prSet/>
      <dgm:spPr/>
      <dgm:t>
        <a:bodyPr/>
        <a:lstStyle/>
        <a:p>
          <a:endParaRPr lang="en-US"/>
        </a:p>
      </dgm:t>
    </dgm:pt>
    <dgm:pt modelId="{E9F4F3C7-AAEE-48C3-8D19-1D2CA2532F1A}" type="sibTrans" cxnId="{60C7ABE6-91C8-470F-90D1-391E45C9DD5D}">
      <dgm:prSet/>
      <dgm:spPr/>
      <dgm:t>
        <a:bodyPr/>
        <a:lstStyle/>
        <a:p>
          <a:endParaRPr lang="en-US"/>
        </a:p>
      </dgm:t>
    </dgm:pt>
    <dgm:pt modelId="{0BEF3BAC-6437-400B-81C6-D9A352D8563B}" type="pres">
      <dgm:prSet presAssocID="{6D88CDB7-C942-414B-ADAB-834177B6A4D6}" presName="root" presStyleCnt="0">
        <dgm:presLayoutVars>
          <dgm:dir/>
          <dgm:resizeHandles val="exact"/>
        </dgm:presLayoutVars>
      </dgm:prSet>
      <dgm:spPr/>
    </dgm:pt>
    <dgm:pt modelId="{8BC1501A-F551-4199-8204-C03838B703AC}" type="pres">
      <dgm:prSet presAssocID="{90D0EAB1-7B48-45A2-9A3B-310E5680EF8B}" presName="compNode" presStyleCnt="0"/>
      <dgm:spPr/>
    </dgm:pt>
    <dgm:pt modelId="{84AC82F9-5587-4AC2-B488-3BC0A8F9ED6F}" type="pres">
      <dgm:prSet presAssocID="{90D0EAB1-7B48-45A2-9A3B-310E5680EF8B}"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ead with Gears"/>
        </a:ext>
      </dgm:extLst>
    </dgm:pt>
    <dgm:pt modelId="{B697F1D8-4069-4849-BB78-2C4957DBA9D5}" type="pres">
      <dgm:prSet presAssocID="{90D0EAB1-7B48-45A2-9A3B-310E5680EF8B}" presName="spaceRect" presStyleCnt="0"/>
      <dgm:spPr/>
    </dgm:pt>
    <dgm:pt modelId="{EE9D8783-E9F9-439F-AF55-3F8E7B3E7DD3}" type="pres">
      <dgm:prSet presAssocID="{90D0EAB1-7B48-45A2-9A3B-310E5680EF8B}" presName="textRect" presStyleLbl="revTx" presStyleIdx="0" presStyleCnt="6">
        <dgm:presLayoutVars>
          <dgm:chMax val="1"/>
          <dgm:chPref val="1"/>
        </dgm:presLayoutVars>
      </dgm:prSet>
      <dgm:spPr/>
    </dgm:pt>
    <dgm:pt modelId="{C82325E1-C297-415B-92DC-BFD8E0ECA0FB}" type="pres">
      <dgm:prSet presAssocID="{81E08C5D-1C50-4A60-B20A-099C9620E0B0}" presName="sibTrans" presStyleCnt="0"/>
      <dgm:spPr/>
    </dgm:pt>
    <dgm:pt modelId="{F5DBD222-F3D0-4E5B-B326-29BFDB4B76A4}" type="pres">
      <dgm:prSet presAssocID="{D9E1A237-D26A-428C-933F-4A34CE29B72F}" presName="compNode" presStyleCnt="0"/>
      <dgm:spPr/>
    </dgm:pt>
    <dgm:pt modelId="{511DF582-E679-4511-8E9F-0C816C1A5B89}" type="pres">
      <dgm:prSet presAssocID="{D9E1A237-D26A-428C-933F-4A34CE29B72F}"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ustainability"/>
        </a:ext>
      </dgm:extLst>
    </dgm:pt>
    <dgm:pt modelId="{A0C274CC-475E-44D2-BFF7-39945DB59844}" type="pres">
      <dgm:prSet presAssocID="{D9E1A237-D26A-428C-933F-4A34CE29B72F}" presName="spaceRect" presStyleCnt="0"/>
      <dgm:spPr/>
    </dgm:pt>
    <dgm:pt modelId="{2CB3EDCC-2A9F-4302-8BB5-2922B09A4B00}" type="pres">
      <dgm:prSet presAssocID="{D9E1A237-D26A-428C-933F-4A34CE29B72F}" presName="textRect" presStyleLbl="revTx" presStyleIdx="1" presStyleCnt="6">
        <dgm:presLayoutVars>
          <dgm:chMax val="1"/>
          <dgm:chPref val="1"/>
        </dgm:presLayoutVars>
      </dgm:prSet>
      <dgm:spPr/>
    </dgm:pt>
    <dgm:pt modelId="{CD14E727-1CEE-4A1C-A525-3262BAA3254E}" type="pres">
      <dgm:prSet presAssocID="{CF5BCFF3-393E-4273-BE5E-4457959E6750}" presName="sibTrans" presStyleCnt="0"/>
      <dgm:spPr/>
    </dgm:pt>
    <dgm:pt modelId="{66C66781-2414-49A4-B728-07DDAE3F3C9D}" type="pres">
      <dgm:prSet presAssocID="{F5FECEC8-7DE3-4924-B954-8E2300756E72}" presName="compNode" presStyleCnt="0"/>
      <dgm:spPr/>
    </dgm:pt>
    <dgm:pt modelId="{B1A18532-EB22-4048-BF8E-28FD99FD9F3B}" type="pres">
      <dgm:prSet presAssocID="{F5FECEC8-7DE3-4924-B954-8E2300756E72}"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onnected"/>
        </a:ext>
      </dgm:extLst>
    </dgm:pt>
    <dgm:pt modelId="{1806559E-0B53-4465-A1BA-4468EA1FB4B9}" type="pres">
      <dgm:prSet presAssocID="{F5FECEC8-7DE3-4924-B954-8E2300756E72}" presName="spaceRect" presStyleCnt="0"/>
      <dgm:spPr/>
    </dgm:pt>
    <dgm:pt modelId="{B2032C1B-7136-4CC9-84E8-1661EA47E9B8}" type="pres">
      <dgm:prSet presAssocID="{F5FECEC8-7DE3-4924-B954-8E2300756E72}" presName="textRect" presStyleLbl="revTx" presStyleIdx="2" presStyleCnt="6">
        <dgm:presLayoutVars>
          <dgm:chMax val="1"/>
          <dgm:chPref val="1"/>
        </dgm:presLayoutVars>
      </dgm:prSet>
      <dgm:spPr/>
    </dgm:pt>
    <dgm:pt modelId="{85D7FBAB-2E2A-4276-959F-C98EFAAE7A8F}" type="pres">
      <dgm:prSet presAssocID="{A81A015E-4B2D-487C-A52E-C6011BBC7710}" presName="sibTrans" presStyleCnt="0"/>
      <dgm:spPr/>
    </dgm:pt>
    <dgm:pt modelId="{EC5E89F9-AD7A-4192-858E-5B1374978673}" type="pres">
      <dgm:prSet presAssocID="{F0F233CE-D06B-44BB-9324-FA1CC2061117}" presName="compNode" presStyleCnt="0"/>
      <dgm:spPr/>
    </dgm:pt>
    <dgm:pt modelId="{7096CEAB-3CEE-4DCE-AC52-38B9BE3FA76F}" type="pres">
      <dgm:prSet presAssocID="{F0F233CE-D06B-44BB-9324-FA1CC2061117}"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isconnected"/>
        </a:ext>
      </dgm:extLst>
    </dgm:pt>
    <dgm:pt modelId="{EFE5D79D-62D8-4EED-A17C-AC333241E3C9}" type="pres">
      <dgm:prSet presAssocID="{F0F233CE-D06B-44BB-9324-FA1CC2061117}" presName="spaceRect" presStyleCnt="0"/>
      <dgm:spPr/>
    </dgm:pt>
    <dgm:pt modelId="{CF1E1E5F-0514-4C8A-BCE3-22AEFD495F44}" type="pres">
      <dgm:prSet presAssocID="{F0F233CE-D06B-44BB-9324-FA1CC2061117}" presName="textRect" presStyleLbl="revTx" presStyleIdx="3" presStyleCnt="6">
        <dgm:presLayoutVars>
          <dgm:chMax val="1"/>
          <dgm:chPref val="1"/>
        </dgm:presLayoutVars>
      </dgm:prSet>
      <dgm:spPr/>
    </dgm:pt>
    <dgm:pt modelId="{A99DCF1C-E65B-44EA-A27A-B413388625D7}" type="pres">
      <dgm:prSet presAssocID="{914030FE-D19F-4EB7-8E28-70C800398CC1}" presName="sibTrans" presStyleCnt="0"/>
      <dgm:spPr/>
    </dgm:pt>
    <dgm:pt modelId="{F372842D-DC50-497A-8765-AF691B642D86}" type="pres">
      <dgm:prSet presAssocID="{72C758E8-51F0-4797-890E-E325ADB7408F}" presName="compNode" presStyleCnt="0"/>
      <dgm:spPr/>
    </dgm:pt>
    <dgm:pt modelId="{47B65585-7A62-49E3-B3B0-7E514E400F77}" type="pres">
      <dgm:prSet presAssocID="{72C758E8-51F0-4797-890E-E325ADB7408F}"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Flowchart"/>
        </a:ext>
      </dgm:extLst>
    </dgm:pt>
    <dgm:pt modelId="{F7E07B8A-0D5B-41F2-BFC8-610999EFB324}" type="pres">
      <dgm:prSet presAssocID="{72C758E8-51F0-4797-890E-E325ADB7408F}" presName="spaceRect" presStyleCnt="0"/>
      <dgm:spPr/>
    </dgm:pt>
    <dgm:pt modelId="{199FDC09-E883-4535-B23C-898B998291BE}" type="pres">
      <dgm:prSet presAssocID="{72C758E8-51F0-4797-890E-E325ADB7408F}" presName="textRect" presStyleLbl="revTx" presStyleIdx="4" presStyleCnt="6">
        <dgm:presLayoutVars>
          <dgm:chMax val="1"/>
          <dgm:chPref val="1"/>
        </dgm:presLayoutVars>
      </dgm:prSet>
      <dgm:spPr/>
    </dgm:pt>
    <dgm:pt modelId="{E59A2B3D-EB41-4AEC-8BF8-3FA27C118FC0}" type="pres">
      <dgm:prSet presAssocID="{6194A6CC-A8A8-472B-AB2B-B551D28BEA27}" presName="sibTrans" presStyleCnt="0"/>
      <dgm:spPr/>
    </dgm:pt>
    <dgm:pt modelId="{93584025-2788-40D4-A0B2-6AD4A1796BF3}" type="pres">
      <dgm:prSet presAssocID="{7675A738-BEA7-4147-BA10-9F3F5907C776}" presName="compNode" presStyleCnt="0"/>
      <dgm:spPr/>
    </dgm:pt>
    <dgm:pt modelId="{571F5D59-F31D-44B4-8303-FB9EEF835949}" type="pres">
      <dgm:prSet presAssocID="{7675A738-BEA7-4147-BA10-9F3F5907C776}"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Leaf"/>
        </a:ext>
      </dgm:extLst>
    </dgm:pt>
    <dgm:pt modelId="{3F664637-E4DC-49FA-B6FC-6538BDC5BF82}" type="pres">
      <dgm:prSet presAssocID="{7675A738-BEA7-4147-BA10-9F3F5907C776}" presName="spaceRect" presStyleCnt="0"/>
      <dgm:spPr/>
    </dgm:pt>
    <dgm:pt modelId="{2ACD2D45-92CA-4EEC-A905-6F6DFB5935AC}" type="pres">
      <dgm:prSet presAssocID="{7675A738-BEA7-4147-BA10-9F3F5907C776}" presName="textRect" presStyleLbl="revTx" presStyleIdx="5" presStyleCnt="6">
        <dgm:presLayoutVars>
          <dgm:chMax val="1"/>
          <dgm:chPref val="1"/>
        </dgm:presLayoutVars>
      </dgm:prSet>
      <dgm:spPr/>
    </dgm:pt>
  </dgm:ptLst>
  <dgm:cxnLst>
    <dgm:cxn modelId="{43447307-FFB3-4878-9E37-31F453C9A892}" srcId="{6D88CDB7-C942-414B-ADAB-834177B6A4D6}" destId="{F0F233CE-D06B-44BB-9324-FA1CC2061117}" srcOrd="3" destOrd="0" parTransId="{2D2B76EC-EE24-47B8-8BCB-4E131A42C796}" sibTransId="{914030FE-D19F-4EB7-8E28-70C800398CC1}"/>
    <dgm:cxn modelId="{78A43B11-9B6A-4855-8DDD-28FB70CD77DD}" type="presOf" srcId="{72C758E8-51F0-4797-890E-E325ADB7408F}" destId="{199FDC09-E883-4535-B23C-898B998291BE}" srcOrd="0" destOrd="0" presId="urn:microsoft.com/office/officeart/2018/2/layout/IconLabelList"/>
    <dgm:cxn modelId="{18781021-D5CF-49D2-9BBB-9E9CE03A290B}" type="presOf" srcId="{D9E1A237-D26A-428C-933F-4A34CE29B72F}" destId="{2CB3EDCC-2A9F-4302-8BB5-2922B09A4B00}" srcOrd="0" destOrd="0" presId="urn:microsoft.com/office/officeart/2018/2/layout/IconLabelList"/>
    <dgm:cxn modelId="{62B21C4D-CC20-462D-810D-2136DD78C970}" type="presOf" srcId="{6D88CDB7-C942-414B-ADAB-834177B6A4D6}" destId="{0BEF3BAC-6437-400B-81C6-D9A352D8563B}" srcOrd="0" destOrd="0" presId="urn:microsoft.com/office/officeart/2018/2/layout/IconLabelList"/>
    <dgm:cxn modelId="{74534F75-E790-41EF-8575-16B68FFA0E29}" srcId="{6D88CDB7-C942-414B-ADAB-834177B6A4D6}" destId="{72C758E8-51F0-4797-890E-E325ADB7408F}" srcOrd="4" destOrd="0" parTransId="{B5AA732E-05CA-4DEF-88C9-4422FCA6E05A}" sibTransId="{6194A6CC-A8A8-472B-AB2B-B551D28BEA27}"/>
    <dgm:cxn modelId="{92963D84-0A7A-4E2D-B2B6-59C9361608A9}" srcId="{6D88CDB7-C942-414B-ADAB-834177B6A4D6}" destId="{90D0EAB1-7B48-45A2-9A3B-310E5680EF8B}" srcOrd="0" destOrd="0" parTransId="{FBF64128-8A99-4B8A-A27B-34AFAF43A3FD}" sibTransId="{81E08C5D-1C50-4A60-B20A-099C9620E0B0}"/>
    <dgm:cxn modelId="{D2182D94-DBE1-4DF5-A8FF-D0B64D319A40}" type="presOf" srcId="{7675A738-BEA7-4147-BA10-9F3F5907C776}" destId="{2ACD2D45-92CA-4EEC-A905-6F6DFB5935AC}" srcOrd="0" destOrd="0" presId="urn:microsoft.com/office/officeart/2018/2/layout/IconLabelList"/>
    <dgm:cxn modelId="{E89FA5A4-A96A-4047-857D-C072939F21B0}" srcId="{6D88CDB7-C942-414B-ADAB-834177B6A4D6}" destId="{D9E1A237-D26A-428C-933F-4A34CE29B72F}" srcOrd="1" destOrd="0" parTransId="{0913B9CE-815B-4BF0-87A3-71C5D07CB7B1}" sibTransId="{CF5BCFF3-393E-4273-BE5E-4457959E6750}"/>
    <dgm:cxn modelId="{B8F272B5-6467-44AC-A2D0-519344E6D8A8}" type="presOf" srcId="{90D0EAB1-7B48-45A2-9A3B-310E5680EF8B}" destId="{EE9D8783-E9F9-439F-AF55-3F8E7B3E7DD3}" srcOrd="0" destOrd="0" presId="urn:microsoft.com/office/officeart/2018/2/layout/IconLabelList"/>
    <dgm:cxn modelId="{78DAF4B9-13B5-4B7F-B411-AA0C2AE9C011}" type="presOf" srcId="{F5FECEC8-7DE3-4924-B954-8E2300756E72}" destId="{B2032C1B-7136-4CC9-84E8-1661EA47E9B8}" srcOrd="0" destOrd="0" presId="urn:microsoft.com/office/officeart/2018/2/layout/IconLabelList"/>
    <dgm:cxn modelId="{A418D3BB-7EDF-476F-883F-F159CD599226}" srcId="{6D88CDB7-C942-414B-ADAB-834177B6A4D6}" destId="{F5FECEC8-7DE3-4924-B954-8E2300756E72}" srcOrd="2" destOrd="0" parTransId="{BE9AFC17-7BBA-4B80-A3D5-FCA5CD3BC5D9}" sibTransId="{A81A015E-4B2D-487C-A52E-C6011BBC7710}"/>
    <dgm:cxn modelId="{AFB152E2-2C84-454A-AA84-A53004FC0FEC}" type="presOf" srcId="{F0F233CE-D06B-44BB-9324-FA1CC2061117}" destId="{CF1E1E5F-0514-4C8A-BCE3-22AEFD495F44}" srcOrd="0" destOrd="0" presId="urn:microsoft.com/office/officeart/2018/2/layout/IconLabelList"/>
    <dgm:cxn modelId="{60C7ABE6-91C8-470F-90D1-391E45C9DD5D}" srcId="{6D88CDB7-C942-414B-ADAB-834177B6A4D6}" destId="{7675A738-BEA7-4147-BA10-9F3F5907C776}" srcOrd="5" destOrd="0" parTransId="{7187BBC7-253D-4CE8-A124-5F0A8FE51780}" sibTransId="{E9F4F3C7-AAEE-48C3-8D19-1D2CA2532F1A}"/>
    <dgm:cxn modelId="{3322B55A-1456-4A28-BA60-CD635333857D}" type="presParOf" srcId="{0BEF3BAC-6437-400B-81C6-D9A352D8563B}" destId="{8BC1501A-F551-4199-8204-C03838B703AC}" srcOrd="0" destOrd="0" presId="urn:microsoft.com/office/officeart/2018/2/layout/IconLabelList"/>
    <dgm:cxn modelId="{6E3CABFD-7CA1-4A99-A23E-1F9BB05C69B4}" type="presParOf" srcId="{8BC1501A-F551-4199-8204-C03838B703AC}" destId="{84AC82F9-5587-4AC2-B488-3BC0A8F9ED6F}" srcOrd="0" destOrd="0" presId="urn:microsoft.com/office/officeart/2018/2/layout/IconLabelList"/>
    <dgm:cxn modelId="{5C75F7BC-FE57-4C0C-9746-B8918EE45844}" type="presParOf" srcId="{8BC1501A-F551-4199-8204-C03838B703AC}" destId="{B697F1D8-4069-4849-BB78-2C4957DBA9D5}" srcOrd="1" destOrd="0" presId="urn:microsoft.com/office/officeart/2018/2/layout/IconLabelList"/>
    <dgm:cxn modelId="{91011DEA-7E05-43F1-955A-6AE1DE47B263}" type="presParOf" srcId="{8BC1501A-F551-4199-8204-C03838B703AC}" destId="{EE9D8783-E9F9-439F-AF55-3F8E7B3E7DD3}" srcOrd="2" destOrd="0" presId="urn:microsoft.com/office/officeart/2018/2/layout/IconLabelList"/>
    <dgm:cxn modelId="{FAD876D0-AF5D-4B38-96CD-814DD1BF1D1E}" type="presParOf" srcId="{0BEF3BAC-6437-400B-81C6-D9A352D8563B}" destId="{C82325E1-C297-415B-92DC-BFD8E0ECA0FB}" srcOrd="1" destOrd="0" presId="urn:microsoft.com/office/officeart/2018/2/layout/IconLabelList"/>
    <dgm:cxn modelId="{08D94BF1-B0DD-4AFB-AE78-1011D08397D6}" type="presParOf" srcId="{0BEF3BAC-6437-400B-81C6-D9A352D8563B}" destId="{F5DBD222-F3D0-4E5B-B326-29BFDB4B76A4}" srcOrd="2" destOrd="0" presId="urn:microsoft.com/office/officeart/2018/2/layout/IconLabelList"/>
    <dgm:cxn modelId="{17ECA527-BB4F-4603-A64D-2EFF66CBBF84}" type="presParOf" srcId="{F5DBD222-F3D0-4E5B-B326-29BFDB4B76A4}" destId="{511DF582-E679-4511-8E9F-0C816C1A5B89}" srcOrd="0" destOrd="0" presId="urn:microsoft.com/office/officeart/2018/2/layout/IconLabelList"/>
    <dgm:cxn modelId="{45B7F9E5-C4CC-4EC9-BBE6-3A2C76D73A4B}" type="presParOf" srcId="{F5DBD222-F3D0-4E5B-B326-29BFDB4B76A4}" destId="{A0C274CC-475E-44D2-BFF7-39945DB59844}" srcOrd="1" destOrd="0" presId="urn:microsoft.com/office/officeart/2018/2/layout/IconLabelList"/>
    <dgm:cxn modelId="{66FE93E6-84AB-4759-9EFC-12EC58D6C62C}" type="presParOf" srcId="{F5DBD222-F3D0-4E5B-B326-29BFDB4B76A4}" destId="{2CB3EDCC-2A9F-4302-8BB5-2922B09A4B00}" srcOrd="2" destOrd="0" presId="urn:microsoft.com/office/officeart/2018/2/layout/IconLabelList"/>
    <dgm:cxn modelId="{C3615C00-B017-44DF-B05F-D385427D63DA}" type="presParOf" srcId="{0BEF3BAC-6437-400B-81C6-D9A352D8563B}" destId="{CD14E727-1CEE-4A1C-A525-3262BAA3254E}" srcOrd="3" destOrd="0" presId="urn:microsoft.com/office/officeart/2018/2/layout/IconLabelList"/>
    <dgm:cxn modelId="{DA0F6CD5-FA7C-4983-834D-E3D79B6156C3}" type="presParOf" srcId="{0BEF3BAC-6437-400B-81C6-D9A352D8563B}" destId="{66C66781-2414-49A4-B728-07DDAE3F3C9D}" srcOrd="4" destOrd="0" presId="urn:microsoft.com/office/officeart/2018/2/layout/IconLabelList"/>
    <dgm:cxn modelId="{AB3EB1C9-EBB9-4FB8-B3E5-19AD3A47604C}" type="presParOf" srcId="{66C66781-2414-49A4-B728-07DDAE3F3C9D}" destId="{B1A18532-EB22-4048-BF8E-28FD99FD9F3B}" srcOrd="0" destOrd="0" presId="urn:microsoft.com/office/officeart/2018/2/layout/IconLabelList"/>
    <dgm:cxn modelId="{B6DA8CE9-9517-4C4B-A9F3-3E6CA527027F}" type="presParOf" srcId="{66C66781-2414-49A4-B728-07DDAE3F3C9D}" destId="{1806559E-0B53-4465-A1BA-4468EA1FB4B9}" srcOrd="1" destOrd="0" presId="urn:microsoft.com/office/officeart/2018/2/layout/IconLabelList"/>
    <dgm:cxn modelId="{D38E6E8B-E0C9-4A03-9036-7A93264C1624}" type="presParOf" srcId="{66C66781-2414-49A4-B728-07DDAE3F3C9D}" destId="{B2032C1B-7136-4CC9-84E8-1661EA47E9B8}" srcOrd="2" destOrd="0" presId="urn:microsoft.com/office/officeart/2018/2/layout/IconLabelList"/>
    <dgm:cxn modelId="{66E13365-E528-49C8-9769-A023268C3DD1}" type="presParOf" srcId="{0BEF3BAC-6437-400B-81C6-D9A352D8563B}" destId="{85D7FBAB-2E2A-4276-959F-C98EFAAE7A8F}" srcOrd="5" destOrd="0" presId="urn:microsoft.com/office/officeart/2018/2/layout/IconLabelList"/>
    <dgm:cxn modelId="{B4786C11-1BF1-4AFA-BFC0-ADA0E1FE2E52}" type="presParOf" srcId="{0BEF3BAC-6437-400B-81C6-D9A352D8563B}" destId="{EC5E89F9-AD7A-4192-858E-5B1374978673}" srcOrd="6" destOrd="0" presId="urn:microsoft.com/office/officeart/2018/2/layout/IconLabelList"/>
    <dgm:cxn modelId="{80FF656D-29D9-4548-B5A9-7F903319636A}" type="presParOf" srcId="{EC5E89F9-AD7A-4192-858E-5B1374978673}" destId="{7096CEAB-3CEE-4DCE-AC52-38B9BE3FA76F}" srcOrd="0" destOrd="0" presId="urn:microsoft.com/office/officeart/2018/2/layout/IconLabelList"/>
    <dgm:cxn modelId="{BE60B4E7-6A96-4722-BF57-E4769A58FB1E}" type="presParOf" srcId="{EC5E89F9-AD7A-4192-858E-5B1374978673}" destId="{EFE5D79D-62D8-4EED-A17C-AC333241E3C9}" srcOrd="1" destOrd="0" presId="urn:microsoft.com/office/officeart/2018/2/layout/IconLabelList"/>
    <dgm:cxn modelId="{6675391B-B6B5-4321-9E8D-9464103ABD06}" type="presParOf" srcId="{EC5E89F9-AD7A-4192-858E-5B1374978673}" destId="{CF1E1E5F-0514-4C8A-BCE3-22AEFD495F44}" srcOrd="2" destOrd="0" presId="urn:microsoft.com/office/officeart/2018/2/layout/IconLabelList"/>
    <dgm:cxn modelId="{8266EBC1-DF51-45BC-8F01-E36D69D98ABD}" type="presParOf" srcId="{0BEF3BAC-6437-400B-81C6-D9A352D8563B}" destId="{A99DCF1C-E65B-44EA-A27A-B413388625D7}" srcOrd="7" destOrd="0" presId="urn:microsoft.com/office/officeart/2018/2/layout/IconLabelList"/>
    <dgm:cxn modelId="{F67D18B0-DDA6-46C1-860B-796EF99D7463}" type="presParOf" srcId="{0BEF3BAC-6437-400B-81C6-D9A352D8563B}" destId="{F372842D-DC50-497A-8765-AF691B642D86}" srcOrd="8" destOrd="0" presId="urn:microsoft.com/office/officeart/2018/2/layout/IconLabelList"/>
    <dgm:cxn modelId="{89B8C43A-6787-4B43-9216-3ACE5FD07EC2}" type="presParOf" srcId="{F372842D-DC50-497A-8765-AF691B642D86}" destId="{47B65585-7A62-49E3-B3B0-7E514E400F77}" srcOrd="0" destOrd="0" presId="urn:microsoft.com/office/officeart/2018/2/layout/IconLabelList"/>
    <dgm:cxn modelId="{4E5EC272-3DDD-4464-A380-B103BE987AD4}" type="presParOf" srcId="{F372842D-DC50-497A-8765-AF691B642D86}" destId="{F7E07B8A-0D5B-41F2-BFC8-610999EFB324}" srcOrd="1" destOrd="0" presId="urn:microsoft.com/office/officeart/2018/2/layout/IconLabelList"/>
    <dgm:cxn modelId="{FA620AF3-7C5C-4999-BAFB-15E6C1155B4C}" type="presParOf" srcId="{F372842D-DC50-497A-8765-AF691B642D86}" destId="{199FDC09-E883-4535-B23C-898B998291BE}" srcOrd="2" destOrd="0" presId="urn:microsoft.com/office/officeart/2018/2/layout/IconLabelList"/>
    <dgm:cxn modelId="{8ABC8F36-B9CC-4735-B7F4-45FB1DA12797}" type="presParOf" srcId="{0BEF3BAC-6437-400B-81C6-D9A352D8563B}" destId="{E59A2B3D-EB41-4AEC-8BF8-3FA27C118FC0}" srcOrd="9" destOrd="0" presId="urn:microsoft.com/office/officeart/2018/2/layout/IconLabelList"/>
    <dgm:cxn modelId="{25B5B0A5-80ED-461F-B3DE-43313EF133EC}" type="presParOf" srcId="{0BEF3BAC-6437-400B-81C6-D9A352D8563B}" destId="{93584025-2788-40D4-A0B2-6AD4A1796BF3}" srcOrd="10" destOrd="0" presId="urn:microsoft.com/office/officeart/2018/2/layout/IconLabelList"/>
    <dgm:cxn modelId="{E13B798D-4496-4BA3-8D20-03C94FCAA333}" type="presParOf" srcId="{93584025-2788-40D4-A0B2-6AD4A1796BF3}" destId="{571F5D59-F31D-44B4-8303-FB9EEF835949}" srcOrd="0" destOrd="0" presId="urn:microsoft.com/office/officeart/2018/2/layout/IconLabelList"/>
    <dgm:cxn modelId="{9F138D2F-85A2-42A4-9500-C4197DFC6913}" type="presParOf" srcId="{93584025-2788-40D4-A0B2-6AD4A1796BF3}" destId="{3F664637-E4DC-49FA-B6FC-6538BDC5BF82}" srcOrd="1" destOrd="0" presId="urn:microsoft.com/office/officeart/2018/2/layout/IconLabelList"/>
    <dgm:cxn modelId="{2DE63C87-C6AA-430F-8CD7-0C89B94DFA96}" type="presParOf" srcId="{93584025-2788-40D4-A0B2-6AD4A1796BF3}" destId="{2ACD2D45-92CA-4EEC-A905-6F6DFB5935AC}"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AC82F9-5587-4AC2-B488-3BC0A8F9ED6F}">
      <dsp:nvSpPr>
        <dsp:cNvPr id="0" name=""/>
        <dsp:cNvSpPr/>
      </dsp:nvSpPr>
      <dsp:spPr>
        <a:xfrm>
          <a:off x="482953" y="1668697"/>
          <a:ext cx="787851" cy="78785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E9D8783-E9F9-439F-AF55-3F8E7B3E7DD3}">
      <dsp:nvSpPr>
        <dsp:cNvPr id="0" name=""/>
        <dsp:cNvSpPr/>
      </dsp:nvSpPr>
      <dsp:spPr>
        <a:xfrm>
          <a:off x="1488" y="2772944"/>
          <a:ext cx="1750781" cy="8316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A decision tree is a method of categorizing data based on certain characteristics.</a:t>
          </a:r>
        </a:p>
      </dsp:txBody>
      <dsp:txXfrm>
        <a:off x="1488" y="2772944"/>
        <a:ext cx="1750781" cy="831621"/>
      </dsp:txXfrm>
    </dsp:sp>
    <dsp:sp modelId="{511DF582-E679-4511-8E9F-0C816C1A5B89}">
      <dsp:nvSpPr>
        <dsp:cNvPr id="0" name=""/>
        <dsp:cNvSpPr/>
      </dsp:nvSpPr>
      <dsp:spPr>
        <a:xfrm>
          <a:off x="2540121" y="1668697"/>
          <a:ext cx="787851" cy="78785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CB3EDCC-2A9F-4302-8BB5-2922B09A4B00}">
      <dsp:nvSpPr>
        <dsp:cNvPr id="0" name=""/>
        <dsp:cNvSpPr/>
      </dsp:nvSpPr>
      <dsp:spPr>
        <a:xfrm>
          <a:off x="2058656" y="2772944"/>
          <a:ext cx="1750781" cy="8316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Decision tree mimics a tree  with a root at the top and several branches leading to various outcomes [</a:t>
          </a:r>
          <a:r>
            <a:rPr lang="en-US" sz="1100" kern="1200" dirty="0">
              <a:latin typeface="Calibri Light" panose="020F0302020204030204"/>
            </a:rPr>
            <a:t>2</a:t>
          </a:r>
          <a:r>
            <a:rPr lang="en-US" sz="1100" kern="1200" dirty="0"/>
            <a:t>].</a:t>
          </a:r>
        </a:p>
      </dsp:txBody>
      <dsp:txXfrm>
        <a:off x="2058656" y="2772944"/>
        <a:ext cx="1750781" cy="831621"/>
      </dsp:txXfrm>
    </dsp:sp>
    <dsp:sp modelId="{B1A18532-EB22-4048-BF8E-28FD99FD9F3B}">
      <dsp:nvSpPr>
        <dsp:cNvPr id="0" name=""/>
        <dsp:cNvSpPr/>
      </dsp:nvSpPr>
      <dsp:spPr>
        <a:xfrm>
          <a:off x="4597289" y="1668697"/>
          <a:ext cx="787851" cy="78785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032C1B-7136-4CC9-84E8-1661EA47E9B8}">
      <dsp:nvSpPr>
        <dsp:cNvPr id="0" name=""/>
        <dsp:cNvSpPr/>
      </dsp:nvSpPr>
      <dsp:spPr>
        <a:xfrm>
          <a:off x="4115824" y="2772944"/>
          <a:ext cx="1750781" cy="8316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The initial point has no connections to the other points, whereas the other points have one link to the starting point</a:t>
          </a:r>
          <a:r>
            <a:rPr lang="en-US" sz="1100" kern="1200" dirty="0">
              <a:latin typeface="Calibri Light" panose="020F0302020204030204"/>
            </a:rPr>
            <a:t>[2].</a:t>
          </a:r>
          <a:r>
            <a:rPr lang="en-US" sz="1100" kern="1200" dirty="0"/>
            <a:t> </a:t>
          </a:r>
        </a:p>
      </dsp:txBody>
      <dsp:txXfrm>
        <a:off x="4115824" y="2772944"/>
        <a:ext cx="1750781" cy="831621"/>
      </dsp:txXfrm>
    </dsp:sp>
    <dsp:sp modelId="{7096CEAB-3CEE-4DCE-AC52-38B9BE3FA76F}">
      <dsp:nvSpPr>
        <dsp:cNvPr id="0" name=""/>
        <dsp:cNvSpPr/>
      </dsp:nvSpPr>
      <dsp:spPr>
        <a:xfrm>
          <a:off x="6654457" y="1668697"/>
          <a:ext cx="787851" cy="78785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F1E1E5F-0514-4C8A-BCE3-22AEFD495F44}">
      <dsp:nvSpPr>
        <dsp:cNvPr id="0" name=""/>
        <dsp:cNvSpPr/>
      </dsp:nvSpPr>
      <dsp:spPr>
        <a:xfrm>
          <a:off x="6172992" y="2772944"/>
          <a:ext cx="1750781" cy="8316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points having connections are referred to as internal or test nodes, whilst locations without connections are referred to as leaves.</a:t>
          </a:r>
        </a:p>
      </dsp:txBody>
      <dsp:txXfrm>
        <a:off x="6172992" y="2772944"/>
        <a:ext cx="1750781" cy="831621"/>
      </dsp:txXfrm>
    </dsp:sp>
    <dsp:sp modelId="{47B65585-7A62-49E3-B3B0-7E514E400F77}">
      <dsp:nvSpPr>
        <dsp:cNvPr id="0" name=""/>
        <dsp:cNvSpPr/>
      </dsp:nvSpPr>
      <dsp:spPr>
        <a:xfrm>
          <a:off x="8711625" y="1668697"/>
          <a:ext cx="787851" cy="78785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99FDC09-E883-4535-B23C-898B998291BE}">
      <dsp:nvSpPr>
        <dsp:cNvPr id="0" name=""/>
        <dsp:cNvSpPr/>
      </dsp:nvSpPr>
      <dsp:spPr>
        <a:xfrm>
          <a:off x="8230160" y="2772944"/>
          <a:ext cx="1750781" cy="8316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Each internal node divides the data into several groups based on a unique feature </a:t>
          </a:r>
          <a:r>
            <a:rPr lang="en-US" sz="1100" kern="1200" dirty="0">
              <a:latin typeface="Calibri Light" panose="020F0302020204030204"/>
            </a:rPr>
            <a:t>[2].</a:t>
          </a:r>
          <a:r>
            <a:rPr lang="en-US" sz="1100" kern="1200" dirty="0"/>
            <a:t> </a:t>
          </a:r>
        </a:p>
      </dsp:txBody>
      <dsp:txXfrm>
        <a:off x="8230160" y="2772944"/>
        <a:ext cx="1750781" cy="831621"/>
      </dsp:txXfrm>
    </dsp:sp>
    <dsp:sp modelId="{571F5D59-F31D-44B4-8303-FB9EEF835949}">
      <dsp:nvSpPr>
        <dsp:cNvPr id="0" name=""/>
        <dsp:cNvSpPr/>
      </dsp:nvSpPr>
      <dsp:spPr>
        <a:xfrm>
          <a:off x="10768793" y="1668697"/>
          <a:ext cx="787851" cy="78785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ACD2D45-92CA-4EEC-A905-6F6DFB5935AC}">
      <dsp:nvSpPr>
        <dsp:cNvPr id="0" name=""/>
        <dsp:cNvSpPr/>
      </dsp:nvSpPr>
      <dsp:spPr>
        <a:xfrm>
          <a:off x="10287328" y="2772944"/>
          <a:ext cx="1750781" cy="8316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Each leaf is allocated to a class that represents the best goal value [</a:t>
          </a:r>
          <a:r>
            <a:rPr lang="en-US" sz="1100" kern="1200" dirty="0">
              <a:latin typeface="Calibri Light" panose="020F0302020204030204"/>
            </a:rPr>
            <a:t>2</a:t>
          </a:r>
          <a:r>
            <a:rPr lang="en-US" sz="1100" kern="1200" dirty="0"/>
            <a:t>].</a:t>
          </a:r>
        </a:p>
      </dsp:txBody>
      <dsp:txXfrm>
        <a:off x="10287328" y="2772944"/>
        <a:ext cx="1750781" cy="831621"/>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6/1/2023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6/1/2023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6/1/2023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6/1/2023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6/1/2023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scherlund.blogspot.com/2017/03/highest-paying-jobs-for-developers-go.html"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towardsdatascience.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sapelli.org/building-a-simple-decision-tree-with-sapelli-xml/"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7" descr="A picture containing person, wall, glass&#10;&#10;Description automatically generated">
            <a:extLst>
              <a:ext uri="{FF2B5EF4-FFF2-40B4-BE49-F238E27FC236}">
                <a16:creationId xmlns:a16="http://schemas.microsoft.com/office/drawing/2014/main" id="{409FB83C-18AA-1AD5-DEF8-B4FF4BE9A0C4}"/>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t="10684" r="9089" b="2923"/>
          <a:stretch/>
        </p:blipFill>
        <p:spPr>
          <a:xfrm>
            <a:off x="3523488" y="10"/>
            <a:ext cx="8668512" cy="6857990"/>
          </a:xfrm>
          <a:prstGeom prst="rect">
            <a:avLst/>
          </a:prstGeom>
        </p:spPr>
      </p:pic>
      <p:sp>
        <p:nvSpPr>
          <p:cNvPr id="15" name="Rectangle 14">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77981" y="1122363"/>
            <a:ext cx="4023360" cy="3204134"/>
          </a:xfrm>
        </p:spPr>
        <p:txBody>
          <a:bodyPr anchor="b">
            <a:normAutofit/>
          </a:bodyPr>
          <a:lstStyle/>
          <a:p>
            <a:pPr algn="l"/>
            <a:r>
              <a:rPr lang="en-US" sz="4800">
                <a:cs typeface="Calibri Light"/>
              </a:rPr>
              <a:t>Decision Trees</a:t>
            </a:r>
            <a:endParaRPr lang="en-US" sz="4800"/>
          </a:p>
        </p:txBody>
      </p:sp>
      <p:sp>
        <p:nvSpPr>
          <p:cNvPr id="3" name="Subtitle 2"/>
          <p:cNvSpPr>
            <a:spLocks noGrp="1"/>
          </p:cNvSpPr>
          <p:nvPr>
            <p:ph type="subTitle" idx="1"/>
          </p:nvPr>
        </p:nvSpPr>
        <p:spPr>
          <a:xfrm>
            <a:off x="477980" y="4872922"/>
            <a:ext cx="4023359" cy="1208141"/>
          </a:xfrm>
        </p:spPr>
        <p:txBody>
          <a:bodyPr vert="horz" lIns="91440" tIns="45720" rIns="91440" bIns="45720" rtlCol="0">
            <a:normAutofit/>
          </a:bodyPr>
          <a:lstStyle/>
          <a:p>
            <a:pPr algn="l"/>
            <a:r>
              <a:rPr lang="en-US" sz="2000">
                <a:cs typeface="Calibri"/>
              </a:rPr>
              <a:t>Arsal Abbasi</a:t>
            </a:r>
            <a:endParaRPr lang="en-US" sz="2000"/>
          </a:p>
        </p:txBody>
      </p:sp>
      <p:sp>
        <p:nvSpPr>
          <p:cNvPr id="17" name="Rectangle 1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0323EA-E74B-135E-79B5-5AB137E9A708}"/>
              </a:ext>
            </a:extLst>
          </p:cNvPr>
          <p:cNvSpPr>
            <a:spLocks noGrp="1"/>
          </p:cNvSpPr>
          <p:nvPr>
            <p:ph type="title"/>
          </p:nvPr>
        </p:nvSpPr>
        <p:spPr>
          <a:xfrm>
            <a:off x="841248" y="334644"/>
            <a:ext cx="10509504" cy="1076914"/>
          </a:xfrm>
        </p:spPr>
        <p:txBody>
          <a:bodyPr anchor="ctr">
            <a:normAutofit/>
          </a:bodyPr>
          <a:lstStyle/>
          <a:p>
            <a:r>
              <a:rPr lang="en-US" sz="4000" b="1" dirty="0">
                <a:cs typeface="Calibri Light"/>
              </a:rPr>
              <a:t>Types</a:t>
            </a:r>
            <a:endParaRPr lang="en-US" sz="4000" b="1">
              <a:cs typeface="Calibri Light"/>
            </a:endParaRPr>
          </a:p>
        </p:txBody>
      </p:sp>
      <p:sp>
        <p:nvSpPr>
          <p:cNvPr id="12" name="Rectangle 11">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286AE7A9-8BA3-7AA0-BFC4-0617AE55B5B3}"/>
              </a:ext>
            </a:extLst>
          </p:cNvPr>
          <p:cNvSpPr>
            <a:spLocks noGrp="1"/>
          </p:cNvSpPr>
          <p:nvPr>
            <p:ph idx="1"/>
          </p:nvPr>
        </p:nvSpPr>
        <p:spPr>
          <a:xfrm>
            <a:off x="838200" y="2833947"/>
            <a:ext cx="3796168" cy="824629"/>
          </a:xfrm>
        </p:spPr>
        <p:txBody>
          <a:bodyPr vert="horz" lIns="91440" tIns="45720" rIns="91440" bIns="45720" rtlCol="0" anchor="t">
            <a:normAutofit/>
          </a:bodyPr>
          <a:lstStyle/>
          <a:p>
            <a:pPr marL="233172" indent="-233172" defTabSz="932688">
              <a:spcBef>
                <a:spcPts val="1020"/>
              </a:spcBef>
            </a:pPr>
            <a:r>
              <a:rPr lang="en-US" sz="2856" kern="1200">
                <a:solidFill>
                  <a:schemeClr val="tx1"/>
                </a:solidFill>
                <a:latin typeface="+mn-lt"/>
                <a:ea typeface="+mn-ea"/>
                <a:cs typeface="Calibri"/>
              </a:rPr>
              <a:t>Regression Trees</a:t>
            </a:r>
            <a:endParaRPr lang="en-US"/>
          </a:p>
        </p:txBody>
      </p:sp>
      <p:sp>
        <p:nvSpPr>
          <p:cNvPr id="4" name="TextBox 3">
            <a:extLst>
              <a:ext uri="{FF2B5EF4-FFF2-40B4-BE49-F238E27FC236}">
                <a16:creationId xmlns:a16="http://schemas.microsoft.com/office/drawing/2014/main" id="{C7155D86-276D-3296-1EDA-C260DFFF2093}"/>
              </a:ext>
            </a:extLst>
          </p:cNvPr>
          <p:cNvSpPr txBox="1"/>
          <p:nvPr/>
        </p:nvSpPr>
        <p:spPr>
          <a:xfrm>
            <a:off x="1463826" y="3662369"/>
            <a:ext cx="9880830" cy="140038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91465" indent="-291465" defTabSz="932688">
              <a:spcAft>
                <a:spcPts val="600"/>
              </a:spcAft>
              <a:buFont typeface="Arial"/>
              <a:buChar char="•"/>
            </a:pPr>
            <a:r>
              <a:rPr lang="en-US" sz="1500" kern="1200" dirty="0">
                <a:latin typeface="+mn-lt"/>
                <a:ea typeface="+mn-ea"/>
                <a:cs typeface="Calibri" panose="020F0502020204030204"/>
              </a:rPr>
              <a:t>They do not have classes </a:t>
            </a:r>
            <a:r>
              <a:rPr lang="en-US" sz="1500" dirty="0">
                <a:cs typeface="Calibri" panose="020F0502020204030204"/>
              </a:rPr>
              <a:t>[6].</a:t>
            </a:r>
            <a:endParaRPr lang="en-US" sz="1500" kern="1200" dirty="0">
              <a:latin typeface="+mn-lt"/>
              <a:ea typeface="+mn-ea"/>
              <a:cs typeface="Calibri" panose="020F0502020204030204"/>
            </a:endParaRPr>
          </a:p>
          <a:p>
            <a:pPr marL="291465" indent="-291465" defTabSz="932688">
              <a:spcAft>
                <a:spcPts val="600"/>
              </a:spcAft>
              <a:buFont typeface="Arial"/>
              <a:buChar char="•"/>
            </a:pPr>
            <a:r>
              <a:rPr lang="en-US" sz="1500" kern="1200" dirty="0">
                <a:latin typeface="+mn-lt"/>
                <a:ea typeface="+mn-ea"/>
                <a:cs typeface="Calibri" panose="020F0502020204030204"/>
              </a:rPr>
              <a:t>In regression trees, the Y variable takes ordered values, and a regression model is fitted to each node to provide predicted Y values </a:t>
            </a:r>
            <a:r>
              <a:rPr lang="en-US" sz="1500" dirty="0">
                <a:cs typeface="Calibri" panose="020F0502020204030204"/>
              </a:rPr>
              <a:t>[5].</a:t>
            </a:r>
            <a:endParaRPr lang="en-US" sz="1500" kern="1200" dirty="0">
              <a:latin typeface="+mn-lt"/>
              <a:cs typeface="Calibri" panose="020F0502020204030204"/>
            </a:endParaRPr>
          </a:p>
          <a:p>
            <a:pPr marL="291465" indent="-291465" defTabSz="932688">
              <a:spcAft>
                <a:spcPts val="600"/>
              </a:spcAft>
              <a:buFont typeface="Arial"/>
              <a:buChar char="•"/>
            </a:pPr>
            <a:r>
              <a:rPr lang="en-US" sz="1500" kern="1200" dirty="0">
                <a:latin typeface="+mn-lt"/>
                <a:ea typeface="+mn-ea"/>
                <a:cs typeface="Calibri" panose="020F0502020204030204"/>
              </a:rPr>
              <a:t>Regression trees help to predict a value that can be continuous or ordered (like a number), and predict the way we measure how well our prediction works is by looking at the difference between our predicted value and the actual value. </a:t>
            </a:r>
            <a:endParaRPr lang="en-US" sz="1500" dirty="0">
              <a:cs typeface="Calibri" panose="020F0502020204030204"/>
            </a:endParaRPr>
          </a:p>
        </p:txBody>
      </p:sp>
    </p:spTree>
    <p:extLst>
      <p:ext uri="{BB962C8B-B14F-4D97-AF65-F5344CB8AC3E}">
        <p14:creationId xmlns:p14="http://schemas.microsoft.com/office/powerpoint/2010/main" val="2463950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2181FC-874C-802B-6397-74EFB5CC8E85}"/>
              </a:ext>
            </a:extLst>
          </p:cNvPr>
          <p:cNvSpPr>
            <a:spLocks noGrp="1"/>
          </p:cNvSpPr>
          <p:nvPr>
            <p:ph type="title"/>
          </p:nvPr>
        </p:nvSpPr>
        <p:spPr>
          <a:xfrm>
            <a:off x="838200" y="365125"/>
            <a:ext cx="10515600" cy="1325563"/>
          </a:xfrm>
        </p:spPr>
        <p:txBody>
          <a:bodyPr>
            <a:normAutofit/>
          </a:bodyPr>
          <a:lstStyle/>
          <a:p>
            <a:r>
              <a:rPr lang="en-US" sz="5400">
                <a:cs typeface="Calibri Light"/>
              </a:rPr>
              <a:t>Implementation</a:t>
            </a:r>
          </a:p>
        </p:txBody>
      </p:sp>
      <p:sp>
        <p:nvSpPr>
          <p:cNvPr id="13"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D65BE0F-B981-81EF-5846-34A3B587E9C6}"/>
              </a:ext>
            </a:extLst>
          </p:cNvPr>
          <p:cNvSpPr>
            <a:spLocks noGrp="1"/>
          </p:cNvSpPr>
          <p:nvPr>
            <p:ph idx="1"/>
          </p:nvPr>
        </p:nvSpPr>
        <p:spPr>
          <a:xfrm>
            <a:off x="150771" y="3149640"/>
            <a:ext cx="6197974" cy="3271915"/>
          </a:xfrm>
        </p:spPr>
        <p:txBody>
          <a:bodyPr vert="horz" lIns="91440" tIns="45720" rIns="91440" bIns="45720" rtlCol="0" anchor="t">
            <a:normAutofit/>
          </a:bodyPr>
          <a:lstStyle/>
          <a:p>
            <a:pPr marL="171450" indent="-171450" defTabSz="685800">
              <a:spcBef>
                <a:spcPts val="750"/>
              </a:spcBef>
            </a:pPr>
            <a:r>
              <a:rPr lang="en-US" sz="1500" kern="1200" dirty="0">
                <a:latin typeface="+mn-lt"/>
                <a:ea typeface="+mn-ea"/>
                <a:cs typeface="Calibri"/>
              </a:rPr>
              <a:t>Iris dataset was used</a:t>
            </a:r>
            <a:endParaRPr lang="en-US" sz="1500" kern="1200" dirty="0">
              <a:latin typeface="+mn-lt"/>
              <a:cs typeface="Calibri"/>
            </a:endParaRPr>
          </a:p>
          <a:p>
            <a:pPr marL="171450" indent="-171450" defTabSz="685800">
              <a:spcBef>
                <a:spcPts val="750"/>
              </a:spcBef>
            </a:pPr>
            <a:r>
              <a:rPr lang="en-US" sz="1500" kern="1200" dirty="0">
                <a:latin typeface="+mn-lt"/>
                <a:ea typeface="+mn-ea"/>
                <a:cs typeface="Calibri"/>
              </a:rPr>
              <a:t>Contains six features; </a:t>
            </a:r>
            <a:r>
              <a:rPr lang="en-US" sz="1500" kern="1200" dirty="0" err="1">
                <a:latin typeface="+mn-lt"/>
                <a:ea typeface="+mn-ea"/>
                <a:cs typeface="Calibri"/>
              </a:rPr>
              <a:t>SepalLengthCm</a:t>
            </a:r>
            <a:r>
              <a:rPr lang="en-US" sz="1500" kern="1200" dirty="0">
                <a:latin typeface="+mn-lt"/>
                <a:ea typeface="+mn-ea"/>
                <a:cs typeface="Calibri"/>
              </a:rPr>
              <a:t>, </a:t>
            </a:r>
            <a:r>
              <a:rPr lang="en-US" sz="1500" kern="1200" dirty="0" err="1">
                <a:latin typeface="+mn-lt"/>
                <a:ea typeface="+mn-ea"/>
                <a:cs typeface="Calibri"/>
              </a:rPr>
              <a:t>SepalWidthCm</a:t>
            </a:r>
            <a:r>
              <a:rPr lang="en-US" sz="1500" kern="1200" dirty="0">
                <a:latin typeface="+mn-lt"/>
                <a:ea typeface="+mn-ea"/>
                <a:cs typeface="Calibri"/>
              </a:rPr>
              <a:t>, </a:t>
            </a:r>
            <a:r>
              <a:rPr lang="en-US" sz="1500" kern="1200" dirty="0" err="1">
                <a:latin typeface="+mn-lt"/>
                <a:ea typeface="+mn-ea"/>
                <a:cs typeface="Calibri"/>
              </a:rPr>
              <a:t>PetalLengthCm</a:t>
            </a:r>
            <a:r>
              <a:rPr lang="en-US" sz="1500" kern="1200" dirty="0">
                <a:latin typeface="+mn-lt"/>
                <a:ea typeface="+mn-ea"/>
                <a:cs typeface="Calibri"/>
              </a:rPr>
              <a:t>, </a:t>
            </a:r>
            <a:r>
              <a:rPr lang="en-US" sz="1500" kern="1200" dirty="0" err="1">
                <a:latin typeface="+mn-lt"/>
                <a:ea typeface="+mn-ea"/>
                <a:cs typeface="Calibri"/>
              </a:rPr>
              <a:t>PetalwidthCm</a:t>
            </a:r>
            <a:r>
              <a:rPr lang="en-US" sz="1500" kern="1200" dirty="0">
                <a:latin typeface="+mn-lt"/>
                <a:ea typeface="+mn-ea"/>
                <a:cs typeface="Calibri"/>
              </a:rPr>
              <a:t>, Species, Class labels</a:t>
            </a:r>
            <a:endParaRPr lang="en-US" sz="1500" kern="1200" dirty="0">
              <a:latin typeface="+mn-lt"/>
              <a:cs typeface="Calibri"/>
            </a:endParaRPr>
          </a:p>
          <a:p>
            <a:pPr marL="171450" indent="-171450" defTabSz="685800">
              <a:spcBef>
                <a:spcPts val="750"/>
              </a:spcBef>
            </a:pPr>
            <a:r>
              <a:rPr lang="en-US" sz="1500" kern="1200" dirty="0">
                <a:latin typeface="+mn-lt"/>
                <a:ea typeface="+mn-ea"/>
                <a:cs typeface="Calibri"/>
              </a:rPr>
              <a:t>Iris data in scatter was </a:t>
            </a:r>
            <a:r>
              <a:rPr lang="en-US" sz="1500" kern="1200" dirty="0" err="1">
                <a:latin typeface="+mn-lt"/>
                <a:ea typeface="+mn-ea"/>
                <a:cs typeface="Calibri"/>
              </a:rPr>
              <a:t>visualised</a:t>
            </a:r>
            <a:r>
              <a:rPr lang="en-US" sz="1500" kern="1200" dirty="0">
                <a:latin typeface="+mn-lt"/>
                <a:ea typeface="+mn-ea"/>
                <a:cs typeface="Calibri"/>
              </a:rPr>
              <a:t> using Matplotlib and seaborn libraries. </a:t>
            </a:r>
            <a:endParaRPr lang="en-US" sz="1500" kern="1200" dirty="0">
              <a:latin typeface="+mn-lt"/>
              <a:cs typeface="Calibri"/>
            </a:endParaRPr>
          </a:p>
          <a:p>
            <a:endParaRPr lang="en-US" dirty="0">
              <a:cs typeface="Calibri"/>
            </a:endParaRPr>
          </a:p>
        </p:txBody>
      </p:sp>
      <p:pic>
        <p:nvPicPr>
          <p:cNvPr id="4" name="Picture 4" descr="Chart, scatter chart&#10;&#10;Description automatically generated">
            <a:extLst>
              <a:ext uri="{FF2B5EF4-FFF2-40B4-BE49-F238E27FC236}">
                <a16:creationId xmlns:a16="http://schemas.microsoft.com/office/drawing/2014/main" id="{21249150-E35E-82A5-E2EF-E1F25FEF4777}"/>
              </a:ext>
            </a:extLst>
          </p:cNvPr>
          <p:cNvPicPr>
            <a:picLocks noChangeAspect="1"/>
          </p:cNvPicPr>
          <p:nvPr/>
        </p:nvPicPr>
        <p:blipFill>
          <a:blip r:embed="rId2"/>
          <a:stretch>
            <a:fillRect/>
          </a:stretch>
        </p:blipFill>
        <p:spPr>
          <a:xfrm>
            <a:off x="6500350" y="2594975"/>
            <a:ext cx="5079915" cy="3239869"/>
          </a:xfrm>
          <a:prstGeom prst="rect">
            <a:avLst/>
          </a:prstGeom>
        </p:spPr>
      </p:pic>
      <p:sp>
        <p:nvSpPr>
          <p:cNvPr id="5" name="TextBox 4">
            <a:extLst>
              <a:ext uri="{FF2B5EF4-FFF2-40B4-BE49-F238E27FC236}">
                <a16:creationId xmlns:a16="http://schemas.microsoft.com/office/drawing/2014/main" id="{02B5F3A5-1C81-E9DB-CF02-13F60BD718A9}"/>
              </a:ext>
            </a:extLst>
          </p:cNvPr>
          <p:cNvSpPr txBox="1"/>
          <p:nvPr/>
        </p:nvSpPr>
        <p:spPr>
          <a:xfrm>
            <a:off x="7977779" y="5899807"/>
            <a:ext cx="2313113" cy="3000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685800">
              <a:spcAft>
                <a:spcPts val="600"/>
              </a:spcAft>
            </a:pPr>
            <a:r>
              <a:rPr lang="en-US" sz="1350" kern="1200">
                <a:solidFill>
                  <a:schemeClr val="tx1"/>
                </a:solidFill>
                <a:latin typeface="+mn-lt"/>
                <a:ea typeface="+mn-ea"/>
                <a:cs typeface="Calibri"/>
              </a:rPr>
              <a:t>Fig. 4 Visualization of iris data</a:t>
            </a:r>
            <a:endParaRPr lang="en-US"/>
          </a:p>
        </p:txBody>
      </p:sp>
    </p:spTree>
    <p:extLst>
      <p:ext uri="{BB962C8B-B14F-4D97-AF65-F5344CB8AC3E}">
        <p14:creationId xmlns:p14="http://schemas.microsoft.com/office/powerpoint/2010/main" val="4231826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E3E8AC-45FE-A7CB-5B61-3C9F30ABCFC9}"/>
              </a:ext>
            </a:extLst>
          </p:cNvPr>
          <p:cNvSpPr>
            <a:spLocks noGrp="1"/>
          </p:cNvSpPr>
          <p:nvPr>
            <p:ph type="title"/>
          </p:nvPr>
        </p:nvSpPr>
        <p:spPr>
          <a:xfrm>
            <a:off x="311084" y="611298"/>
            <a:ext cx="3429000" cy="1719072"/>
          </a:xfrm>
        </p:spPr>
        <p:txBody>
          <a:bodyPr anchor="b">
            <a:normAutofit/>
          </a:bodyPr>
          <a:lstStyle/>
          <a:p>
            <a:r>
              <a:rPr lang="en-US" sz="3800" b="1">
                <a:cs typeface="Calibri Light"/>
              </a:rPr>
              <a:t>Implementation code</a:t>
            </a:r>
            <a:endParaRPr lang="en-US" sz="3800">
              <a:cs typeface="Calibri Light" panose="020F0302020204030204"/>
            </a:endParaRPr>
          </a:p>
        </p:txBody>
      </p:sp>
      <p:sp>
        <p:nvSpPr>
          <p:cNvPr id="1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Text&#10;&#10;Description automatically generated">
            <a:extLst>
              <a:ext uri="{FF2B5EF4-FFF2-40B4-BE49-F238E27FC236}">
                <a16:creationId xmlns:a16="http://schemas.microsoft.com/office/drawing/2014/main" id="{C3512383-E74B-A3E0-0902-972D65DC6D20}"/>
              </a:ext>
            </a:extLst>
          </p:cNvPr>
          <p:cNvPicPr>
            <a:picLocks noChangeAspect="1"/>
          </p:cNvPicPr>
          <p:nvPr/>
        </p:nvPicPr>
        <p:blipFill>
          <a:blip r:embed="rId2"/>
          <a:stretch>
            <a:fillRect/>
          </a:stretch>
        </p:blipFill>
        <p:spPr>
          <a:xfrm>
            <a:off x="4541407" y="1018995"/>
            <a:ext cx="7392905" cy="5102232"/>
          </a:xfrm>
          <a:prstGeom prst="rect">
            <a:avLst/>
          </a:prstGeom>
        </p:spPr>
      </p:pic>
    </p:spTree>
    <p:extLst>
      <p:ext uri="{BB962C8B-B14F-4D97-AF65-F5344CB8AC3E}">
        <p14:creationId xmlns:p14="http://schemas.microsoft.com/office/powerpoint/2010/main" val="21608102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821C3E-8478-926A-6176-E0498E927964}"/>
              </a:ext>
            </a:extLst>
          </p:cNvPr>
          <p:cNvSpPr>
            <a:spLocks noGrp="1"/>
          </p:cNvSpPr>
          <p:nvPr>
            <p:ph type="title"/>
          </p:nvPr>
        </p:nvSpPr>
        <p:spPr>
          <a:xfrm>
            <a:off x="630936" y="640080"/>
            <a:ext cx="4818888" cy="1481328"/>
          </a:xfrm>
        </p:spPr>
        <p:txBody>
          <a:bodyPr anchor="b">
            <a:normAutofit/>
          </a:bodyPr>
          <a:lstStyle/>
          <a:p>
            <a:r>
              <a:rPr lang="en-US" sz="5400" b="1">
                <a:cs typeface="Calibri Light"/>
              </a:rPr>
              <a:t>Results</a:t>
            </a:r>
          </a:p>
        </p:txBody>
      </p:sp>
      <p:sp>
        <p:nvSpPr>
          <p:cNvPr id="16"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80CEDC3-2C7B-7417-ED43-29296A48C507}"/>
              </a:ext>
            </a:extLst>
          </p:cNvPr>
          <p:cNvSpPr>
            <a:spLocks noGrp="1"/>
          </p:cNvSpPr>
          <p:nvPr>
            <p:ph idx="1"/>
          </p:nvPr>
        </p:nvSpPr>
        <p:spPr>
          <a:xfrm>
            <a:off x="122936" y="2642089"/>
            <a:ext cx="4818888" cy="3547872"/>
          </a:xfrm>
        </p:spPr>
        <p:txBody>
          <a:bodyPr vert="horz" lIns="91440" tIns="45720" rIns="91440" bIns="45720" rtlCol="0" anchor="t">
            <a:normAutofit/>
          </a:bodyPr>
          <a:lstStyle/>
          <a:p>
            <a:r>
              <a:rPr lang="en-US" sz="1500">
                <a:cs typeface="Calibri"/>
              </a:rPr>
              <a:t>The data was split into two parts, 70% data was used for training and 30% was used for testing. The accuracy of the model was calculated to be 100%.</a:t>
            </a:r>
          </a:p>
          <a:p>
            <a:r>
              <a:rPr lang="en-US" sz="1500">
                <a:cs typeface="Calibri"/>
              </a:rPr>
              <a:t>The top node of the tree represents the complete data set.</a:t>
            </a:r>
          </a:p>
          <a:p>
            <a:r>
              <a:rPr lang="en-US" sz="1500">
                <a:cs typeface="Calibri"/>
              </a:rPr>
              <a:t>If the petal length is less than or equal to 2.45 cm, the species predicted is Setosa.</a:t>
            </a:r>
          </a:p>
          <a:p>
            <a:r>
              <a:rPr lang="en-US" sz="1500">
                <a:cs typeface="Calibri"/>
              </a:rPr>
              <a:t>If the petal width is less than or equal to 1.75 cm, the species is Versicolor with the gini index of 0.214</a:t>
            </a:r>
          </a:p>
          <a:p>
            <a:r>
              <a:rPr lang="en-US" sz="1500">
                <a:cs typeface="Calibri"/>
              </a:rPr>
              <a:t>otherwise, the species is Virginica with the gini index of 0.059.</a:t>
            </a:r>
          </a:p>
        </p:txBody>
      </p:sp>
      <p:pic>
        <p:nvPicPr>
          <p:cNvPr id="4" name="Picture 4" descr="Diagram&#10;&#10;Description automatically generated">
            <a:extLst>
              <a:ext uri="{FF2B5EF4-FFF2-40B4-BE49-F238E27FC236}">
                <a16:creationId xmlns:a16="http://schemas.microsoft.com/office/drawing/2014/main" id="{9CA69D7F-0F36-92F1-8710-59C0A48EAF6C}"/>
              </a:ext>
            </a:extLst>
          </p:cNvPr>
          <p:cNvPicPr>
            <a:picLocks noChangeAspect="1"/>
          </p:cNvPicPr>
          <p:nvPr/>
        </p:nvPicPr>
        <p:blipFill rotWithShape="1">
          <a:blip r:embed="rId2"/>
          <a:srcRect l="1782" r="3" b="3"/>
          <a:stretch/>
        </p:blipFill>
        <p:spPr>
          <a:xfrm>
            <a:off x="4734975" y="722858"/>
            <a:ext cx="7142892" cy="4885468"/>
          </a:xfrm>
          <a:prstGeom prst="rect">
            <a:avLst/>
          </a:prstGeom>
        </p:spPr>
      </p:pic>
      <p:sp>
        <p:nvSpPr>
          <p:cNvPr id="5" name="TextBox 4">
            <a:extLst>
              <a:ext uri="{FF2B5EF4-FFF2-40B4-BE49-F238E27FC236}">
                <a16:creationId xmlns:a16="http://schemas.microsoft.com/office/drawing/2014/main" id="{92084BA4-ED2B-06DD-0B0C-0D03AB4B608E}"/>
              </a:ext>
            </a:extLst>
          </p:cNvPr>
          <p:cNvSpPr txBox="1"/>
          <p:nvPr/>
        </p:nvSpPr>
        <p:spPr>
          <a:xfrm>
            <a:off x="7563556" y="5992518"/>
            <a:ext cx="4684888"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sz="1200" dirty="0">
                <a:cs typeface="Calibri"/>
              </a:rPr>
              <a:t>Fig. 5 Implemented Decision Tree</a:t>
            </a:r>
            <a:endParaRPr lang="en-US" sz="1200"/>
          </a:p>
        </p:txBody>
      </p:sp>
    </p:spTree>
    <p:extLst>
      <p:ext uri="{BB962C8B-B14F-4D97-AF65-F5344CB8AC3E}">
        <p14:creationId xmlns:p14="http://schemas.microsoft.com/office/powerpoint/2010/main" val="14584273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69457C-9DD7-B37A-2100-DC720BE3E34E}"/>
              </a:ext>
            </a:extLst>
          </p:cNvPr>
          <p:cNvSpPr>
            <a:spLocks noGrp="1"/>
          </p:cNvSpPr>
          <p:nvPr>
            <p:ph type="title"/>
          </p:nvPr>
        </p:nvSpPr>
        <p:spPr>
          <a:xfrm>
            <a:off x="838200" y="365125"/>
            <a:ext cx="10515600" cy="1325563"/>
          </a:xfrm>
        </p:spPr>
        <p:txBody>
          <a:bodyPr>
            <a:normAutofit/>
          </a:bodyPr>
          <a:lstStyle/>
          <a:p>
            <a:r>
              <a:rPr lang="en-US" sz="5400" b="1">
                <a:cs typeface="Calibri Light"/>
              </a:rPr>
              <a:t>Summary</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D249100-5340-EEF4-C590-3792F52E6E34}"/>
              </a:ext>
            </a:extLst>
          </p:cNvPr>
          <p:cNvSpPr>
            <a:spLocks noGrp="1"/>
          </p:cNvSpPr>
          <p:nvPr>
            <p:ph idx="1"/>
          </p:nvPr>
        </p:nvSpPr>
        <p:spPr>
          <a:xfrm>
            <a:off x="753533" y="2569088"/>
            <a:ext cx="10515600" cy="4251960"/>
          </a:xfrm>
        </p:spPr>
        <p:txBody>
          <a:bodyPr vert="horz" lIns="91440" tIns="45720" rIns="91440" bIns="45720" rtlCol="0" anchor="t">
            <a:normAutofit/>
          </a:bodyPr>
          <a:lstStyle/>
          <a:p>
            <a:pPr marL="0" indent="0" algn="ctr">
              <a:buNone/>
            </a:pPr>
            <a:r>
              <a:rPr lang="en-US" sz="2200">
                <a:cs typeface="Calibri"/>
              </a:rPr>
              <a:t>In conclusion, decision trees are an effective tool for classification and regression applications. They produce a tree-like structure by recursively partitioning the data based on the predictor variables. Each tree leaf node is a prediction for the target variable. Decision trees are particularly useful for dealing with enormous data sets since they can handle both categorical and continuous data. They are also easily interpret able, making the decision making process understandable</a:t>
            </a:r>
          </a:p>
          <a:p>
            <a:pPr marL="0" indent="0">
              <a:buNone/>
            </a:pPr>
            <a:br>
              <a:rPr lang="en-US" sz="2200" dirty="0"/>
            </a:br>
            <a:endParaRPr lang="en-US" sz="2200">
              <a:cs typeface="Calibri" panose="020F0502020204030204"/>
            </a:endParaRPr>
          </a:p>
          <a:p>
            <a:endParaRPr lang="en-US" sz="2200">
              <a:cs typeface="Calibri" panose="020F0502020204030204"/>
            </a:endParaRPr>
          </a:p>
        </p:txBody>
      </p:sp>
    </p:spTree>
    <p:extLst>
      <p:ext uri="{BB962C8B-B14F-4D97-AF65-F5344CB8AC3E}">
        <p14:creationId xmlns:p14="http://schemas.microsoft.com/office/powerpoint/2010/main" val="6168509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0B4D52-03E1-3F55-DF1A-8A1C00049171}"/>
              </a:ext>
            </a:extLst>
          </p:cNvPr>
          <p:cNvSpPr>
            <a:spLocks noGrp="1"/>
          </p:cNvSpPr>
          <p:nvPr>
            <p:ph type="title"/>
          </p:nvPr>
        </p:nvSpPr>
        <p:spPr>
          <a:xfrm>
            <a:off x="838200" y="365125"/>
            <a:ext cx="10515600" cy="1325563"/>
          </a:xfrm>
        </p:spPr>
        <p:txBody>
          <a:bodyPr>
            <a:normAutofit/>
          </a:bodyPr>
          <a:lstStyle/>
          <a:p>
            <a:r>
              <a:rPr lang="en-US" sz="5400" b="1">
                <a:cs typeface="Calibri Light"/>
              </a:rPr>
              <a:t>References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D038D77-3E79-F81C-B3DE-EACB255941CA}"/>
              </a:ext>
            </a:extLst>
          </p:cNvPr>
          <p:cNvSpPr>
            <a:spLocks noGrp="1"/>
          </p:cNvSpPr>
          <p:nvPr>
            <p:ph idx="1"/>
          </p:nvPr>
        </p:nvSpPr>
        <p:spPr>
          <a:xfrm>
            <a:off x="631237" y="2315088"/>
            <a:ext cx="10515600" cy="4251960"/>
          </a:xfrm>
        </p:spPr>
        <p:txBody>
          <a:bodyPr vert="horz" lIns="91440" tIns="45720" rIns="91440" bIns="45720" rtlCol="0">
            <a:normAutofit/>
          </a:bodyPr>
          <a:lstStyle/>
          <a:p>
            <a:pPr marL="514350" indent="-514350">
              <a:buAutoNum type="arabicPeriod"/>
            </a:pPr>
            <a:r>
              <a:rPr lang="en-US" sz="1700">
                <a:cs typeface="Calibri" panose="020F0502020204030204"/>
              </a:rPr>
              <a:t>Kingsford, Carl; Salzberg, Steven L: What are decision trees? Nature biotechnology, 26(9):1011–1013, 2008.</a:t>
            </a:r>
            <a:endParaRPr lang="en-US" sz="1700"/>
          </a:p>
          <a:p>
            <a:pPr marL="514350" indent="-514350">
              <a:buAutoNum type="arabicPeriod"/>
            </a:pPr>
            <a:r>
              <a:rPr lang="en-US" sz="1700">
                <a:cs typeface="Calibri" panose="020F0502020204030204"/>
              </a:rPr>
              <a:t>okach, Lior; Maimon, Oded: Decision trees. Data mining and knowledge discovery handbook, pp. 165–192, 2005.</a:t>
            </a:r>
          </a:p>
          <a:p>
            <a:pPr marL="514350" indent="-514350">
              <a:buAutoNum type="arabicPeriod"/>
            </a:pPr>
            <a:r>
              <a:rPr lang="en-US" sz="1700">
                <a:cs typeface="Calibri" panose="020F0502020204030204"/>
              </a:rPr>
              <a:t>Dash, Shailey: , Decision Trees Explained—Entropy, Information Gain, Gini Index, CCP Pruning.. — towardsdatascience.com. </a:t>
            </a:r>
            <a:r>
              <a:rPr lang="en-US" sz="1700">
                <a:cs typeface="Calibri" panose="020F0502020204030204"/>
                <a:hlinkClick r:id="rId2"/>
              </a:rPr>
              <a:t>https://towardsdatascience.com/</a:t>
            </a:r>
            <a:r>
              <a:rPr lang="en-US" sz="1700">
                <a:cs typeface="Calibri" panose="020F0502020204030204"/>
              </a:rPr>
              <a:t> decision-trees-explained-entropy-information-gain-gini-index-ccp-pruning- 4d78070db36c. [Accessed 27-May-2023]</a:t>
            </a:r>
          </a:p>
          <a:p>
            <a:pPr marL="514350" indent="-514350">
              <a:buAutoNum type="arabicPeriod"/>
            </a:pPr>
            <a:r>
              <a:rPr lang="en-US" sz="1700">
                <a:cs typeface="Calibri" panose="020F0502020204030204"/>
              </a:rPr>
              <a:t>Podgorelec, Vili; Kokol, Peter; Stiglic, Bruno; Rozman, Ivan: Decision trees: an overview and their use in medicine. Journal of medical systems, 26:445–463, 2002.</a:t>
            </a:r>
          </a:p>
          <a:p>
            <a:pPr marL="514350" indent="-514350">
              <a:buAutoNum type="arabicPeriod"/>
            </a:pPr>
            <a:r>
              <a:rPr lang="en-US" sz="1700">
                <a:cs typeface="Calibri" panose="020F0502020204030204"/>
              </a:rPr>
              <a:t>Loh, Wei-Yin: Classification and regression trees. Wiley interdisciplinary reviews: data mining and knowledge discovery, 1(1):14–23, 2011.</a:t>
            </a:r>
          </a:p>
          <a:p>
            <a:pPr marL="514350" indent="-514350">
              <a:buAutoNum type="arabicPeriod"/>
            </a:pPr>
            <a:r>
              <a:rPr lang="en-US" sz="1700">
                <a:cs typeface="Calibri" panose="020F0502020204030204"/>
              </a:rPr>
              <a:t>Timofeev, Roman: Classification and regression trees (CART) theory and applications. Humboldt University, Berlin, 54, 2004.</a:t>
            </a:r>
            <a:br>
              <a:rPr lang="en-US" sz="1700"/>
            </a:br>
            <a:endParaRPr lang="en-US" sz="1700">
              <a:cs typeface="Calibri" panose="020F0502020204030204"/>
            </a:endParaRPr>
          </a:p>
          <a:p>
            <a:pPr marL="514350" indent="-514350">
              <a:buAutoNum type="arabicPeriod"/>
            </a:pPr>
            <a:endParaRPr lang="en-US" sz="1700">
              <a:cs typeface="Calibri" panose="020F0502020204030204"/>
            </a:endParaRPr>
          </a:p>
          <a:p>
            <a:pPr marL="514350" indent="-514350">
              <a:buAutoNum type="arabicPeriod"/>
            </a:pPr>
            <a:endParaRPr lang="en-US" sz="1700">
              <a:cs typeface="Calibri" panose="020F0502020204030204"/>
            </a:endParaRPr>
          </a:p>
        </p:txBody>
      </p:sp>
    </p:spTree>
    <p:extLst>
      <p:ext uri="{BB962C8B-B14F-4D97-AF65-F5344CB8AC3E}">
        <p14:creationId xmlns:p14="http://schemas.microsoft.com/office/powerpoint/2010/main" val="640521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569B5B-7D51-D09E-5789-25050285D5D9}"/>
              </a:ext>
            </a:extLst>
          </p:cNvPr>
          <p:cNvSpPr>
            <a:spLocks noGrp="1"/>
          </p:cNvSpPr>
          <p:nvPr>
            <p:ph type="title"/>
          </p:nvPr>
        </p:nvSpPr>
        <p:spPr>
          <a:xfrm>
            <a:off x="686834" y="1153572"/>
            <a:ext cx="3200400" cy="4461163"/>
          </a:xfrm>
        </p:spPr>
        <p:txBody>
          <a:bodyPr>
            <a:normAutofit/>
          </a:bodyPr>
          <a:lstStyle/>
          <a:p>
            <a:r>
              <a:rPr lang="en-US">
                <a:solidFill>
                  <a:srgbClr val="FFFFFF"/>
                </a:solidFill>
                <a:cs typeface="Calibri Light"/>
              </a:rPr>
              <a:t>Contents</a:t>
            </a:r>
            <a:endParaRPr 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6B54E5E-8817-F374-A02B-9916535BEC3D}"/>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US" dirty="0">
                <a:cs typeface="Calibri"/>
              </a:rPr>
              <a:t>Motivation</a:t>
            </a:r>
          </a:p>
          <a:p>
            <a:r>
              <a:rPr lang="en-US" dirty="0">
                <a:cs typeface="Calibri"/>
              </a:rPr>
              <a:t>Overview of Decision Trees</a:t>
            </a:r>
          </a:p>
          <a:p>
            <a:r>
              <a:rPr lang="en-US">
                <a:cs typeface="Calibri"/>
              </a:rPr>
              <a:t>Construction</a:t>
            </a:r>
          </a:p>
          <a:p>
            <a:r>
              <a:rPr lang="en-US" dirty="0">
                <a:cs typeface="Calibri"/>
              </a:rPr>
              <a:t>Types</a:t>
            </a:r>
          </a:p>
          <a:p>
            <a:r>
              <a:rPr lang="en-US" dirty="0">
                <a:cs typeface="Calibri"/>
              </a:rPr>
              <a:t>Implementation</a:t>
            </a:r>
          </a:p>
        </p:txBody>
      </p:sp>
    </p:spTree>
    <p:extLst>
      <p:ext uri="{BB962C8B-B14F-4D97-AF65-F5344CB8AC3E}">
        <p14:creationId xmlns:p14="http://schemas.microsoft.com/office/powerpoint/2010/main" val="4260363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A386A1-65C1-339C-302F-51D1EB64E6A3}"/>
              </a:ext>
            </a:extLst>
          </p:cNvPr>
          <p:cNvSpPr>
            <a:spLocks noGrp="1"/>
          </p:cNvSpPr>
          <p:nvPr>
            <p:ph type="title"/>
          </p:nvPr>
        </p:nvSpPr>
        <p:spPr>
          <a:xfrm>
            <a:off x="838200" y="365125"/>
            <a:ext cx="10515600" cy="1325563"/>
          </a:xfrm>
        </p:spPr>
        <p:txBody>
          <a:bodyPr>
            <a:normAutofit/>
          </a:bodyPr>
          <a:lstStyle/>
          <a:p>
            <a:r>
              <a:rPr lang="en-US" sz="5400" b="1">
                <a:cs typeface="Calibri Light"/>
              </a:rPr>
              <a:t>Motivation</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1D8AB34-CDC2-61D4-D8AA-6C5805832312}"/>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r>
              <a:rPr lang="en-US" sz="2200" b="1">
                <a:cs typeface="Calibri"/>
              </a:rPr>
              <a:t>Problems</a:t>
            </a:r>
            <a:endParaRPr lang="en-US" sz="2200"/>
          </a:p>
          <a:p>
            <a:r>
              <a:rPr lang="en-US" sz="2200">
                <a:cs typeface="Calibri"/>
              </a:rPr>
              <a:t>Making the right decision is critical for success in all areas of work. </a:t>
            </a:r>
            <a:endParaRPr lang="en-US" sz="2200"/>
          </a:p>
          <a:p>
            <a:r>
              <a:rPr lang="en-US" sz="2200">
                <a:cs typeface="Calibri"/>
              </a:rPr>
              <a:t>People make decisions in various ways based on their experiences, new research, and personal judgment.</a:t>
            </a:r>
          </a:p>
          <a:p>
            <a:r>
              <a:rPr lang="en-US" sz="2200">
                <a:cs typeface="Calibri"/>
              </a:rPr>
              <a:t>individuals and groups making decisions face increased complexity because they can no longer handle massive amounts</a:t>
            </a:r>
            <a:br>
              <a:rPr lang="en-US" sz="2200">
                <a:cs typeface="Calibri"/>
              </a:rPr>
            </a:br>
            <a:r>
              <a:rPr lang="en-US" sz="2200">
                <a:cs typeface="Calibri"/>
              </a:rPr>
              <a:t>of data.</a:t>
            </a:r>
          </a:p>
          <a:p>
            <a:endParaRPr lang="en-US" sz="2200">
              <a:cs typeface="Calibri"/>
            </a:endParaRPr>
          </a:p>
          <a:p>
            <a:pPr marL="0" indent="0">
              <a:buNone/>
            </a:pPr>
            <a:r>
              <a:rPr lang="en-US" sz="2200" b="1">
                <a:cs typeface="Calibri"/>
              </a:rPr>
              <a:t>Solution</a:t>
            </a:r>
          </a:p>
          <a:p>
            <a:pPr marL="285750" indent="-285750"/>
            <a:r>
              <a:rPr lang="en-US" sz="2200">
                <a:cs typeface="Calibri"/>
              </a:rPr>
              <a:t>As a result, reliable decision support strategies are required to assist people in making informed decisions.</a:t>
            </a:r>
            <a:r>
              <a:rPr lang="en-US" sz="2200" b="1">
                <a:cs typeface="Calibri"/>
              </a:rPr>
              <a:t> </a:t>
            </a:r>
            <a:endParaRPr lang="en-US" sz="2200">
              <a:cs typeface="Calibri" panose="020F0502020204030204"/>
            </a:endParaRPr>
          </a:p>
        </p:txBody>
      </p:sp>
    </p:spTree>
    <p:extLst>
      <p:ext uri="{BB962C8B-B14F-4D97-AF65-F5344CB8AC3E}">
        <p14:creationId xmlns:p14="http://schemas.microsoft.com/office/powerpoint/2010/main" val="3992019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11">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art&#10;&#10;Description automatically generated">
            <a:extLst>
              <a:ext uri="{FF2B5EF4-FFF2-40B4-BE49-F238E27FC236}">
                <a16:creationId xmlns:a16="http://schemas.microsoft.com/office/drawing/2014/main" id="{51F86400-66FD-85CC-065A-A2FB0F2DA144}"/>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b="459"/>
          <a:stretch/>
        </p:blipFill>
        <p:spPr>
          <a:xfrm>
            <a:off x="5344577" y="1260602"/>
            <a:ext cx="6847420" cy="4854213"/>
          </a:xfrm>
          <a:prstGeom prst="rect">
            <a:avLst/>
          </a:prstGeom>
        </p:spPr>
      </p:pic>
      <p:sp>
        <p:nvSpPr>
          <p:cNvPr id="8" name="Rectangle 13">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6529E2B-F22E-76BE-A608-11B6082945B0}"/>
              </a:ext>
            </a:extLst>
          </p:cNvPr>
          <p:cNvSpPr>
            <a:spLocks noGrp="1"/>
          </p:cNvSpPr>
          <p:nvPr>
            <p:ph type="title"/>
          </p:nvPr>
        </p:nvSpPr>
        <p:spPr>
          <a:xfrm>
            <a:off x="499533" y="148755"/>
            <a:ext cx="3822189" cy="1899912"/>
          </a:xfrm>
        </p:spPr>
        <p:txBody>
          <a:bodyPr>
            <a:normAutofit/>
          </a:bodyPr>
          <a:lstStyle/>
          <a:p>
            <a:r>
              <a:rPr lang="en-US" sz="4000" b="1" dirty="0">
                <a:cs typeface="Calibri Light"/>
              </a:rPr>
              <a:t>Motivation</a:t>
            </a:r>
          </a:p>
        </p:txBody>
      </p:sp>
      <p:sp>
        <p:nvSpPr>
          <p:cNvPr id="10" name="Content Placeholder 8">
            <a:extLst>
              <a:ext uri="{FF2B5EF4-FFF2-40B4-BE49-F238E27FC236}">
                <a16:creationId xmlns:a16="http://schemas.microsoft.com/office/drawing/2014/main" id="{8B43BD94-0B7F-B702-2AAE-88B2A14726EB}"/>
              </a:ext>
            </a:extLst>
          </p:cNvPr>
          <p:cNvSpPr>
            <a:spLocks noGrp="1"/>
          </p:cNvSpPr>
          <p:nvPr>
            <p:ph idx="1"/>
          </p:nvPr>
        </p:nvSpPr>
        <p:spPr>
          <a:xfrm>
            <a:off x="941" y="2669386"/>
            <a:ext cx="5393224" cy="3742762"/>
          </a:xfrm>
        </p:spPr>
        <p:txBody>
          <a:bodyPr vert="horz" lIns="91440" tIns="45720" rIns="91440" bIns="45720" rtlCol="0" anchor="t">
            <a:normAutofit/>
          </a:bodyPr>
          <a:lstStyle/>
          <a:p>
            <a:r>
              <a:rPr lang="en-US" sz="1500" dirty="0">
                <a:cs typeface="Calibri"/>
              </a:rPr>
              <a:t>In the area of machine learning, decision trees are a strong and popular technique. They are a well-liked option for both novices and specialists due to their adaptability, intuitiveness, and simplicity of understanding. Decision trees are particularly helpful for managing huge datasets [1] with numerous characteristics and may be utilized for both classification and regression tasks.</a:t>
            </a:r>
            <a:endParaRPr lang="en-US" sz="1400" dirty="0">
              <a:cs typeface="Calibri" panose="020F0502020204030204"/>
            </a:endParaRPr>
          </a:p>
        </p:txBody>
      </p:sp>
      <p:sp>
        <p:nvSpPr>
          <p:cNvPr id="3" name="TextBox 2">
            <a:extLst>
              <a:ext uri="{FF2B5EF4-FFF2-40B4-BE49-F238E27FC236}">
                <a16:creationId xmlns:a16="http://schemas.microsoft.com/office/drawing/2014/main" id="{8DD8D48A-C546-55A3-6C87-77F5CFAF9EDA}"/>
              </a:ext>
            </a:extLst>
          </p:cNvPr>
          <p:cNvSpPr txBox="1"/>
          <p:nvPr/>
        </p:nvSpPr>
        <p:spPr>
          <a:xfrm>
            <a:off x="7610592" y="6143037"/>
            <a:ext cx="3236148"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Fig.1 Decision Tree representation</a:t>
            </a:r>
            <a:endParaRPr lang="en-US" sz="1200" dirty="0"/>
          </a:p>
        </p:txBody>
      </p:sp>
    </p:spTree>
    <p:extLst>
      <p:ext uri="{BB962C8B-B14F-4D97-AF65-F5344CB8AC3E}">
        <p14:creationId xmlns:p14="http://schemas.microsoft.com/office/powerpoint/2010/main" val="352477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9E3F3-387A-107B-0461-99C38015D48B}"/>
              </a:ext>
            </a:extLst>
          </p:cNvPr>
          <p:cNvSpPr>
            <a:spLocks noGrp="1"/>
          </p:cNvSpPr>
          <p:nvPr>
            <p:ph type="title"/>
          </p:nvPr>
        </p:nvSpPr>
        <p:spPr>
          <a:xfrm>
            <a:off x="810322" y="30588"/>
            <a:ext cx="10515600" cy="1325563"/>
          </a:xfrm>
        </p:spPr>
        <p:txBody>
          <a:bodyPr>
            <a:normAutofit/>
          </a:bodyPr>
          <a:lstStyle/>
          <a:p>
            <a:pPr algn="ctr"/>
            <a:r>
              <a:rPr lang="en-US" sz="4000" b="1" dirty="0">
                <a:cs typeface="Calibri Light"/>
              </a:rPr>
              <a:t>Overview of Decision Trees</a:t>
            </a:r>
          </a:p>
        </p:txBody>
      </p:sp>
      <p:graphicFrame>
        <p:nvGraphicFramePr>
          <p:cNvPr id="5" name="Content Placeholder 2">
            <a:extLst>
              <a:ext uri="{FF2B5EF4-FFF2-40B4-BE49-F238E27FC236}">
                <a16:creationId xmlns:a16="http://schemas.microsoft.com/office/drawing/2014/main" id="{BF231341-4D7E-8BC8-74A5-9421BAF636A0}"/>
              </a:ext>
            </a:extLst>
          </p:cNvPr>
          <p:cNvGraphicFramePr>
            <a:graphicFrameLocks noGrp="1"/>
          </p:cNvGraphicFramePr>
          <p:nvPr>
            <p:ph idx="1"/>
            <p:extLst>
              <p:ext uri="{D42A27DB-BD31-4B8C-83A1-F6EECF244321}">
                <p14:modId xmlns:p14="http://schemas.microsoft.com/office/powerpoint/2010/main" val="3576998793"/>
              </p:ext>
            </p:extLst>
          </p:nvPr>
        </p:nvGraphicFramePr>
        <p:xfrm>
          <a:off x="47979" y="1101255"/>
          <a:ext cx="12039598" cy="5273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53797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15FA32-1E27-B59C-DF8D-AF6218E59D32}"/>
              </a:ext>
            </a:extLst>
          </p:cNvPr>
          <p:cNvSpPr>
            <a:spLocks noGrp="1"/>
          </p:cNvSpPr>
          <p:nvPr>
            <p:ph type="title"/>
          </p:nvPr>
        </p:nvSpPr>
        <p:spPr>
          <a:xfrm>
            <a:off x="477981" y="-194674"/>
            <a:ext cx="4032767" cy="1849468"/>
          </a:xfrm>
        </p:spPr>
        <p:txBody>
          <a:bodyPr vert="horz" lIns="91440" tIns="45720" rIns="91440" bIns="45720" rtlCol="0" anchor="b">
            <a:normAutofit/>
          </a:bodyPr>
          <a:lstStyle/>
          <a:p>
            <a:r>
              <a:rPr lang="en-US" sz="4800" b="1" kern="1200">
                <a:solidFill>
                  <a:schemeClr val="tx1"/>
                </a:solidFill>
                <a:latin typeface="+mj-lt"/>
                <a:ea typeface="+mj-ea"/>
                <a:cs typeface="+mj-cs"/>
              </a:rPr>
              <a:t>Decision Tree</a:t>
            </a:r>
          </a:p>
        </p:txBody>
      </p:sp>
      <p:sp>
        <p:nvSpPr>
          <p:cNvPr id="11" name="Rectangle 1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4" name="Picture 4" descr="Diagram&#10;&#10;Description automatically generated">
            <a:extLst>
              <a:ext uri="{FF2B5EF4-FFF2-40B4-BE49-F238E27FC236}">
                <a16:creationId xmlns:a16="http://schemas.microsoft.com/office/drawing/2014/main" id="{B16E7F20-25EC-A252-660B-039DD9BD5D66}"/>
              </a:ext>
            </a:extLst>
          </p:cNvPr>
          <p:cNvPicPr>
            <a:picLocks noGrp="1" noChangeAspect="1"/>
          </p:cNvPicPr>
          <p:nvPr>
            <p:ph idx="1"/>
          </p:nvPr>
        </p:nvPicPr>
        <p:blipFill>
          <a:blip r:embed="rId2"/>
          <a:stretch>
            <a:fillRect/>
          </a:stretch>
        </p:blipFill>
        <p:spPr>
          <a:xfrm>
            <a:off x="5973868" y="51832"/>
            <a:ext cx="6650433" cy="5953972"/>
          </a:xfrm>
          <a:prstGeom prst="rect">
            <a:avLst/>
          </a:prstGeom>
        </p:spPr>
      </p:pic>
      <p:sp>
        <p:nvSpPr>
          <p:cNvPr id="5" name="TextBox 4">
            <a:extLst>
              <a:ext uri="{FF2B5EF4-FFF2-40B4-BE49-F238E27FC236}">
                <a16:creationId xmlns:a16="http://schemas.microsoft.com/office/drawing/2014/main" id="{F427411F-96D7-AFFA-9A86-FF322087289C}"/>
              </a:ext>
            </a:extLst>
          </p:cNvPr>
          <p:cNvSpPr txBox="1"/>
          <p:nvPr/>
        </p:nvSpPr>
        <p:spPr>
          <a:xfrm>
            <a:off x="7055556" y="6491111"/>
            <a:ext cx="4487332"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Fig.2 Decision tree presenting a response to direct mailing [RM05]</a:t>
            </a:r>
          </a:p>
          <a:p>
            <a:br>
              <a:rPr lang="en-US" dirty="0"/>
            </a:br>
            <a:endParaRPr lang="en-US" dirty="0"/>
          </a:p>
          <a:p>
            <a:endParaRPr lang="en-US" dirty="0">
              <a:cs typeface="Calibri"/>
            </a:endParaRPr>
          </a:p>
        </p:txBody>
      </p:sp>
      <p:sp>
        <p:nvSpPr>
          <p:cNvPr id="6" name="TextBox 5">
            <a:extLst>
              <a:ext uri="{FF2B5EF4-FFF2-40B4-BE49-F238E27FC236}">
                <a16:creationId xmlns:a16="http://schemas.microsoft.com/office/drawing/2014/main" id="{4DE5A0C9-AE94-907E-DACE-0C24C1757DCB}"/>
              </a:ext>
            </a:extLst>
          </p:cNvPr>
          <p:cNvSpPr txBox="1"/>
          <p:nvPr/>
        </p:nvSpPr>
        <p:spPr>
          <a:xfrm>
            <a:off x="827852" y="1655703"/>
            <a:ext cx="444029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US" dirty="0">
                <a:cs typeface="Calibri"/>
              </a:rPr>
              <a:t>Response to direct mailing</a:t>
            </a:r>
            <a:endParaRPr lang="en-US">
              <a:cs typeface="Calibri" panose="020F0502020204030204"/>
            </a:endParaRPr>
          </a:p>
        </p:txBody>
      </p:sp>
      <p:sp>
        <p:nvSpPr>
          <p:cNvPr id="7" name="TextBox 6">
            <a:extLst>
              <a:ext uri="{FF2B5EF4-FFF2-40B4-BE49-F238E27FC236}">
                <a16:creationId xmlns:a16="http://schemas.microsoft.com/office/drawing/2014/main" id="{5302D571-01D3-DB34-B201-21FD09546B9C}"/>
              </a:ext>
            </a:extLst>
          </p:cNvPr>
          <p:cNvSpPr txBox="1"/>
          <p:nvPr/>
        </p:nvSpPr>
        <p:spPr>
          <a:xfrm>
            <a:off x="338667" y="2398887"/>
            <a:ext cx="3565407" cy="3231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500" b="1" dirty="0">
                <a:cs typeface="Calibri"/>
              </a:rPr>
              <a:t>It can be easily deduced that:</a:t>
            </a:r>
            <a:endParaRPr lang="en-US" sz="1500" b="1" dirty="0"/>
          </a:p>
        </p:txBody>
      </p:sp>
      <p:sp>
        <p:nvSpPr>
          <p:cNvPr id="8" name="TextBox 7">
            <a:extLst>
              <a:ext uri="{FF2B5EF4-FFF2-40B4-BE49-F238E27FC236}">
                <a16:creationId xmlns:a16="http://schemas.microsoft.com/office/drawing/2014/main" id="{597B411E-0BBC-3D6C-B04D-09D9E6A71B85}"/>
              </a:ext>
            </a:extLst>
          </p:cNvPr>
          <p:cNvSpPr txBox="1"/>
          <p:nvPr/>
        </p:nvSpPr>
        <p:spPr>
          <a:xfrm>
            <a:off x="564446" y="2822221"/>
            <a:ext cx="5800606"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500" dirty="0">
                <a:cs typeface="Calibri" panose="020F0502020204030204"/>
              </a:rPr>
              <a:t>Customers aged more than 30 years are not likely to respond to direct mailing.</a:t>
            </a:r>
          </a:p>
        </p:txBody>
      </p:sp>
      <p:sp>
        <p:nvSpPr>
          <p:cNvPr id="10" name="TextBox 9">
            <a:extLst>
              <a:ext uri="{FF2B5EF4-FFF2-40B4-BE49-F238E27FC236}">
                <a16:creationId xmlns:a16="http://schemas.microsoft.com/office/drawing/2014/main" id="{417788B1-84C2-3B86-A073-8BA0B2A154EB}"/>
              </a:ext>
            </a:extLst>
          </p:cNvPr>
          <p:cNvSpPr txBox="1"/>
          <p:nvPr/>
        </p:nvSpPr>
        <p:spPr>
          <a:xfrm>
            <a:off x="564444" y="3508963"/>
            <a:ext cx="5847643"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500" dirty="0">
                <a:cs typeface="Calibri" panose="020F0502020204030204"/>
              </a:rPr>
              <a:t>Customers who are less than 30 years and are male are likely to respond to direct mailing.</a:t>
            </a:r>
          </a:p>
        </p:txBody>
      </p:sp>
      <p:sp>
        <p:nvSpPr>
          <p:cNvPr id="12" name="TextBox 11">
            <a:extLst>
              <a:ext uri="{FF2B5EF4-FFF2-40B4-BE49-F238E27FC236}">
                <a16:creationId xmlns:a16="http://schemas.microsoft.com/office/drawing/2014/main" id="{AFFE2339-A226-7801-3E90-8B3C7D7F6EA5}"/>
              </a:ext>
            </a:extLst>
          </p:cNvPr>
          <p:cNvSpPr txBox="1"/>
          <p:nvPr/>
        </p:nvSpPr>
        <p:spPr>
          <a:xfrm>
            <a:off x="413925" y="5258739"/>
            <a:ext cx="6124221"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
            </a:pPr>
            <a:r>
              <a:rPr lang="en-US" sz="1400" dirty="0">
                <a:cs typeface="Calibri"/>
              </a:rPr>
              <a:t>As long as there is mixture of data, there is room to split further.  This is known as the purity of the node, an impure node can be branched further to improve purity [3].</a:t>
            </a:r>
            <a:endParaRPr lang="en-US" dirty="0"/>
          </a:p>
        </p:txBody>
      </p:sp>
      <p:sp>
        <p:nvSpPr>
          <p:cNvPr id="14" name="TextBox 13">
            <a:extLst>
              <a:ext uri="{FF2B5EF4-FFF2-40B4-BE49-F238E27FC236}">
                <a16:creationId xmlns:a16="http://schemas.microsoft.com/office/drawing/2014/main" id="{AAB8DF4D-C72C-1DE2-6810-4C93E539EE3A}"/>
              </a:ext>
            </a:extLst>
          </p:cNvPr>
          <p:cNvSpPr txBox="1"/>
          <p:nvPr/>
        </p:nvSpPr>
        <p:spPr>
          <a:xfrm>
            <a:off x="338666" y="4835408"/>
            <a:ext cx="3236148" cy="3231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500" b="1" dirty="0">
                <a:cs typeface="Calibri"/>
              </a:rPr>
              <a:t>Important observation</a:t>
            </a:r>
            <a:endParaRPr lang="en-US" sz="1500" b="1" dirty="0"/>
          </a:p>
        </p:txBody>
      </p:sp>
    </p:spTree>
    <p:extLst>
      <p:ext uri="{BB962C8B-B14F-4D97-AF65-F5344CB8AC3E}">
        <p14:creationId xmlns:p14="http://schemas.microsoft.com/office/powerpoint/2010/main" val="3325726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p:bldP spid="12" grpId="0"/>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FFBEE45-F140-49D5-85EA-C78C24340B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2BF0D6-E262-32F6-DC70-6BC7C0910834}"/>
              </a:ext>
            </a:extLst>
          </p:cNvPr>
          <p:cNvSpPr>
            <a:spLocks noGrp="1"/>
          </p:cNvSpPr>
          <p:nvPr>
            <p:ph type="title"/>
          </p:nvPr>
        </p:nvSpPr>
        <p:spPr>
          <a:xfrm>
            <a:off x="838200" y="365125"/>
            <a:ext cx="10515600" cy="1828444"/>
          </a:xfrm>
        </p:spPr>
        <p:txBody>
          <a:bodyPr vert="horz" lIns="91440" tIns="45720" rIns="91440" bIns="45720" rtlCol="0" anchor="ctr">
            <a:normAutofit/>
          </a:bodyPr>
          <a:lstStyle/>
          <a:p>
            <a:r>
              <a:rPr lang="en-US" sz="5200" b="1" kern="1200">
                <a:solidFill>
                  <a:schemeClr val="tx1"/>
                </a:solidFill>
                <a:latin typeface="+mj-lt"/>
                <a:ea typeface="+mj-ea"/>
                <a:cs typeface="+mj-cs"/>
              </a:rPr>
              <a:t>Splitting of decision trees</a:t>
            </a:r>
            <a:endParaRPr lang="en-US" sz="5200" kern="1200">
              <a:solidFill>
                <a:schemeClr val="tx1"/>
              </a:solidFill>
              <a:latin typeface="+mj-lt"/>
              <a:ea typeface="+mj-ea"/>
              <a:cs typeface="+mj-cs"/>
            </a:endParaRPr>
          </a:p>
        </p:txBody>
      </p:sp>
      <p:sp>
        <p:nvSpPr>
          <p:cNvPr id="3" name="Content Placeholder 2">
            <a:extLst>
              <a:ext uri="{FF2B5EF4-FFF2-40B4-BE49-F238E27FC236}">
                <a16:creationId xmlns:a16="http://schemas.microsoft.com/office/drawing/2014/main" id="{28650CAD-FA6B-7225-A919-29C116B6E8F8}"/>
              </a:ext>
            </a:extLst>
          </p:cNvPr>
          <p:cNvSpPr>
            <a:spLocks noGrp="1"/>
          </p:cNvSpPr>
          <p:nvPr>
            <p:ph idx="1"/>
          </p:nvPr>
        </p:nvSpPr>
        <p:spPr>
          <a:xfrm>
            <a:off x="838200" y="2398626"/>
            <a:ext cx="5158427" cy="3730460"/>
          </a:xfrm>
        </p:spPr>
        <p:txBody>
          <a:bodyPr vert="horz" lIns="91440" tIns="45720" rIns="91440" bIns="45720" rtlCol="0">
            <a:normAutofit/>
          </a:bodyPr>
          <a:lstStyle/>
          <a:p>
            <a:pPr marL="342900"/>
            <a:r>
              <a:rPr lang="en-US" sz="2000"/>
              <a:t>Entropy Method</a:t>
            </a:r>
          </a:p>
          <a:p>
            <a:pPr marL="342900"/>
            <a:r>
              <a:rPr lang="en-US" sz="2000"/>
              <a:t>Information Gain Method</a:t>
            </a:r>
          </a:p>
          <a:p>
            <a:pPr marL="342900"/>
            <a:r>
              <a:rPr lang="en-US" sz="2000"/>
              <a:t>Gini Index Method</a:t>
            </a:r>
          </a:p>
        </p:txBody>
      </p:sp>
      <p:sp>
        <p:nvSpPr>
          <p:cNvPr id="4" name="TextBox 3">
            <a:extLst>
              <a:ext uri="{FF2B5EF4-FFF2-40B4-BE49-F238E27FC236}">
                <a16:creationId xmlns:a16="http://schemas.microsoft.com/office/drawing/2014/main" id="{F084492E-C786-534A-6F5E-A4DF5A938B51}"/>
              </a:ext>
            </a:extLst>
          </p:cNvPr>
          <p:cNvSpPr txBox="1"/>
          <p:nvPr/>
        </p:nvSpPr>
        <p:spPr>
          <a:xfrm>
            <a:off x="5257821" y="2398626"/>
            <a:ext cx="6095978" cy="1594979"/>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285750" indent="-228600">
              <a:lnSpc>
                <a:spcPct val="90000"/>
              </a:lnSpc>
              <a:spcAft>
                <a:spcPts val="600"/>
              </a:spcAft>
              <a:buFont typeface="Arial" panose="020B0604020202020204" pitchFamily="34" charset="0"/>
              <a:buChar char="•"/>
            </a:pPr>
            <a:r>
              <a:rPr lang="en-US" sz="1500" dirty="0"/>
              <a:t>The Entropy and Information Gain method focuses on a node's purity and impurity [3].</a:t>
            </a:r>
            <a:br>
              <a:rPr lang="en-US" sz="1500" dirty="0"/>
            </a:br>
            <a:endParaRPr lang="en-US" sz="1500" dirty="0">
              <a:cs typeface="Calibri"/>
            </a:endParaRPr>
          </a:p>
          <a:p>
            <a:pPr marL="285750" indent="-228600">
              <a:lnSpc>
                <a:spcPct val="90000"/>
              </a:lnSpc>
              <a:spcAft>
                <a:spcPts val="600"/>
              </a:spcAft>
              <a:buFont typeface="Arial" panose="020B0604020202020204" pitchFamily="34" charset="0"/>
              <a:buChar char="•"/>
            </a:pPr>
            <a:r>
              <a:rPr lang="en-US" sz="1500" dirty="0"/>
              <a:t>The Gini Index calculates the likelihood of a random instance being misclassified when it is chosen at random. The lower Gini Index, the smaller the chance of misclassification [3].</a:t>
            </a:r>
            <a:endParaRPr lang="en-US" sz="1500" dirty="0">
              <a:cs typeface="Calibri"/>
            </a:endParaRPr>
          </a:p>
          <a:p>
            <a:pPr indent="-228600">
              <a:lnSpc>
                <a:spcPct val="90000"/>
              </a:lnSpc>
              <a:spcAft>
                <a:spcPts val="600"/>
              </a:spcAft>
              <a:buFont typeface="Arial" panose="020B0604020202020204" pitchFamily="34" charset="0"/>
              <a:buChar char="•"/>
            </a:pPr>
            <a:endParaRPr lang="en-US" sz="2000"/>
          </a:p>
        </p:txBody>
      </p:sp>
      <p:sp>
        <p:nvSpPr>
          <p:cNvPr id="6" name="TextBox 5">
            <a:extLst>
              <a:ext uri="{FF2B5EF4-FFF2-40B4-BE49-F238E27FC236}">
                <a16:creationId xmlns:a16="http://schemas.microsoft.com/office/drawing/2014/main" id="{741FA6E8-F202-59EC-D8A7-8EF3520A340F}"/>
              </a:ext>
            </a:extLst>
          </p:cNvPr>
          <p:cNvSpPr txBox="1"/>
          <p:nvPr/>
        </p:nvSpPr>
        <p:spPr>
          <a:xfrm>
            <a:off x="5550369" y="4327407"/>
            <a:ext cx="5127037"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cs typeface="Calibri"/>
              </a:rPr>
              <a:t>Gini Index can be calculated using the formula [3] :</a:t>
            </a:r>
            <a:endParaRPr lang="en-US" sz="1600" dirty="0"/>
          </a:p>
        </p:txBody>
      </p:sp>
      <p:pic>
        <p:nvPicPr>
          <p:cNvPr id="7" name="Picture 7">
            <a:extLst>
              <a:ext uri="{FF2B5EF4-FFF2-40B4-BE49-F238E27FC236}">
                <a16:creationId xmlns:a16="http://schemas.microsoft.com/office/drawing/2014/main" id="{93424EBC-9A2C-1FD2-89C9-D20B05FE6636}"/>
              </a:ext>
            </a:extLst>
          </p:cNvPr>
          <p:cNvPicPr>
            <a:picLocks noChangeAspect="1"/>
          </p:cNvPicPr>
          <p:nvPr/>
        </p:nvPicPr>
        <p:blipFill rotWithShape="1">
          <a:blip r:embed="rId2"/>
          <a:srcRect l="35467" r="38090" b="-1021"/>
          <a:stretch/>
        </p:blipFill>
        <p:spPr>
          <a:xfrm>
            <a:off x="6483585" y="4876623"/>
            <a:ext cx="2372168" cy="933593"/>
          </a:xfrm>
          <a:prstGeom prst="rect">
            <a:avLst/>
          </a:prstGeom>
        </p:spPr>
      </p:pic>
      <p:sp>
        <p:nvSpPr>
          <p:cNvPr id="8" name="TextBox 7">
            <a:extLst>
              <a:ext uri="{FF2B5EF4-FFF2-40B4-BE49-F238E27FC236}">
                <a16:creationId xmlns:a16="http://schemas.microsoft.com/office/drawing/2014/main" id="{1EFBBF47-368C-2D48-C5F2-3A3E61886AFC}"/>
              </a:ext>
            </a:extLst>
          </p:cNvPr>
          <p:cNvSpPr txBox="1"/>
          <p:nvPr/>
        </p:nvSpPr>
        <p:spPr>
          <a:xfrm>
            <a:off x="5258740" y="5870221"/>
            <a:ext cx="667925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dirty="0">
                <a:cs typeface="Calibri"/>
              </a:rPr>
              <a:t>Where j represents the number of classes and P(</a:t>
            </a:r>
            <a:r>
              <a:rPr lang="en-US" sz="1400" err="1">
                <a:cs typeface="Calibri"/>
              </a:rPr>
              <a:t>i</a:t>
            </a:r>
            <a:r>
              <a:rPr lang="en-US" sz="1400" dirty="0">
                <a:cs typeface="Calibri"/>
              </a:rPr>
              <a:t>) represents the number of observations in the node</a:t>
            </a:r>
          </a:p>
        </p:txBody>
      </p:sp>
    </p:spTree>
    <p:extLst>
      <p:ext uri="{BB962C8B-B14F-4D97-AF65-F5344CB8AC3E}">
        <p14:creationId xmlns:p14="http://schemas.microsoft.com/office/powerpoint/2010/main" val="237576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14">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16">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A3671A6-B2EE-9049-0B67-C4DB9AC95744}"/>
              </a:ext>
            </a:extLst>
          </p:cNvPr>
          <p:cNvSpPr>
            <a:spLocks noGrp="1"/>
          </p:cNvSpPr>
          <p:nvPr>
            <p:ph type="title"/>
          </p:nvPr>
        </p:nvSpPr>
        <p:spPr>
          <a:xfrm>
            <a:off x="838200" y="365125"/>
            <a:ext cx="10515600" cy="1325563"/>
          </a:xfrm>
        </p:spPr>
        <p:txBody>
          <a:bodyPr>
            <a:normAutofit/>
          </a:bodyPr>
          <a:lstStyle/>
          <a:p>
            <a:r>
              <a:rPr lang="en-US" b="1">
                <a:cs typeface="Calibri Light"/>
              </a:rPr>
              <a:t>Construction</a:t>
            </a:r>
          </a:p>
        </p:txBody>
      </p:sp>
      <p:sp>
        <p:nvSpPr>
          <p:cNvPr id="30" name="Arc 18">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1" name="Content Placeholder 2">
            <a:extLst>
              <a:ext uri="{FF2B5EF4-FFF2-40B4-BE49-F238E27FC236}">
                <a16:creationId xmlns:a16="http://schemas.microsoft.com/office/drawing/2014/main" id="{FF513FDE-771E-1613-5E44-90F7D1E0D265}"/>
              </a:ext>
            </a:extLst>
          </p:cNvPr>
          <p:cNvSpPr>
            <a:spLocks noGrp="1"/>
          </p:cNvSpPr>
          <p:nvPr>
            <p:ph idx="1"/>
          </p:nvPr>
        </p:nvSpPr>
        <p:spPr>
          <a:xfrm>
            <a:off x="1120422" y="2051402"/>
            <a:ext cx="10515600" cy="4351338"/>
          </a:xfrm>
        </p:spPr>
        <p:txBody>
          <a:bodyPr vert="horz" lIns="91440" tIns="45720" rIns="91440" bIns="45720" rtlCol="0" anchor="t">
            <a:normAutofit/>
          </a:bodyPr>
          <a:lstStyle/>
          <a:p>
            <a:pPr marL="514350" indent="-514350">
              <a:buFont typeface="Wingdings" panose="020B0604020202020204" pitchFamily="34" charset="0"/>
              <a:buChar char="§"/>
            </a:pPr>
            <a:r>
              <a:rPr lang="en-US" sz="1500" dirty="0">
                <a:cs typeface="Calibri" panose="020F0502020204030204"/>
              </a:rPr>
              <a:t>A decision tree is created by reviewing a set of training objects using the "divide and conquer" method.</a:t>
            </a:r>
          </a:p>
          <a:p>
            <a:pPr marL="514350" indent="-514350">
              <a:buFont typeface="Wingdings" panose="020B0604020202020204" pitchFamily="34" charset="0"/>
              <a:buChar char="§"/>
            </a:pPr>
            <a:r>
              <a:rPr lang="en-US" sz="1500" dirty="0">
                <a:cs typeface="Calibri" panose="020F0502020204030204"/>
              </a:rPr>
              <a:t>The method begins by determining if all of the objects in the set belong to the same decision class [4].</a:t>
            </a:r>
          </a:p>
          <a:p>
            <a:pPr marL="514350" indent="-514350">
              <a:buFont typeface="Wingdings" panose="020B0604020202020204" pitchFamily="34" charset="0"/>
              <a:buChar char="§"/>
            </a:pPr>
            <a:r>
              <a:rPr lang="en-US" sz="1500" dirty="0">
                <a:cs typeface="Calibri" panose="020F0502020204030204"/>
              </a:rPr>
              <a:t>If they do, a tree consists of a single node, which is a leaf with the necessary decision[4].</a:t>
            </a:r>
          </a:p>
          <a:p>
            <a:pPr marL="514350" indent="-514350">
              <a:buFont typeface="Wingdings" panose="020B0604020202020204" pitchFamily="34" charset="0"/>
              <a:buChar char="§"/>
            </a:pPr>
            <a:r>
              <a:rPr lang="en-US" sz="1500" dirty="0">
                <a:cs typeface="Calibri" panose="020F0502020204030204"/>
              </a:rPr>
              <a:t>If not, an attribute with at least two different decision classes is chosen, and the collection of objects is separated according to the category of the chosen attribute [4].</a:t>
            </a:r>
          </a:p>
          <a:p>
            <a:pPr marL="514350" indent="-514350">
              <a:buFont typeface="Wingdings" panose="020B0604020202020204" pitchFamily="34" charset="0"/>
              <a:buChar char="§"/>
            </a:pPr>
            <a:r>
              <a:rPr lang="en-US" sz="1500" dirty="0">
                <a:cs typeface="Calibri" panose="020F0502020204030204"/>
              </a:rPr>
              <a:t>The chosen attribute becomes an attribute (test) node in a growing decision tree, and the inciting operation is repeated on the remaining objects with respect to the division for each branch from that node until a leaf (a decision) is reached.</a:t>
            </a:r>
          </a:p>
          <a:p>
            <a:pPr marL="514350" indent="-514350">
              <a:buFont typeface="Wingdings" panose="020B0604020202020204" pitchFamily="34" charset="0"/>
              <a:buChar char="§"/>
            </a:pPr>
            <a:r>
              <a:rPr lang="en-US" sz="1500" dirty="0">
                <a:cs typeface="Calibri" panose="020F0502020204030204"/>
              </a:rPr>
              <a:t>This procedure is repeated recursively, with each attribute chosen to maximize the separability of cases with various outcomes, until a tree is built that can aid in decision making depending on the qualities of new examples [4].</a:t>
            </a:r>
          </a:p>
          <a:p>
            <a:pPr marL="514350" indent="-514350">
              <a:buFont typeface="Wingdings" panose="020B0604020202020204" pitchFamily="34" charset="0"/>
              <a:buChar char="§"/>
            </a:pPr>
            <a:endParaRPr lang="en-US" sz="1500">
              <a:cs typeface="Calibri" panose="020F0502020204030204"/>
            </a:endParaRPr>
          </a:p>
          <a:p>
            <a:pPr marL="514350" indent="-514350">
              <a:buAutoNum type="arabicPeriod"/>
            </a:pPr>
            <a:endParaRPr lang="en-US" sz="1500">
              <a:cs typeface="Calibri" panose="020F0502020204030204"/>
            </a:endParaRPr>
          </a:p>
        </p:txBody>
      </p:sp>
    </p:spTree>
    <p:extLst>
      <p:ext uri="{BB962C8B-B14F-4D97-AF65-F5344CB8AC3E}">
        <p14:creationId xmlns:p14="http://schemas.microsoft.com/office/powerpoint/2010/main" val="84161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C4AA83-2727-58D9-7340-B76B6204C0FE}"/>
              </a:ext>
            </a:extLst>
          </p:cNvPr>
          <p:cNvSpPr>
            <a:spLocks noGrp="1"/>
          </p:cNvSpPr>
          <p:nvPr>
            <p:ph type="title"/>
          </p:nvPr>
        </p:nvSpPr>
        <p:spPr>
          <a:xfrm>
            <a:off x="841248" y="334644"/>
            <a:ext cx="10509504" cy="1076914"/>
          </a:xfrm>
        </p:spPr>
        <p:txBody>
          <a:bodyPr anchor="ctr">
            <a:normAutofit/>
          </a:bodyPr>
          <a:lstStyle/>
          <a:p>
            <a:r>
              <a:rPr lang="en-US" sz="4000" b="1" dirty="0">
                <a:cs typeface="Calibri Light"/>
              </a:rPr>
              <a:t>Types</a:t>
            </a:r>
            <a:endParaRPr lang="en-US" sz="4000" b="1">
              <a:cs typeface="Calibri Light"/>
            </a:endParaRPr>
          </a:p>
        </p:txBody>
      </p:sp>
      <p:sp>
        <p:nvSpPr>
          <p:cNvPr id="13" name="Rectangle 12">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C0572DD-09CE-AFEE-FF70-B7A2D357BC51}"/>
              </a:ext>
            </a:extLst>
          </p:cNvPr>
          <p:cNvSpPr>
            <a:spLocks noGrp="1"/>
          </p:cNvSpPr>
          <p:nvPr>
            <p:ph idx="1"/>
          </p:nvPr>
        </p:nvSpPr>
        <p:spPr>
          <a:xfrm>
            <a:off x="838200" y="2976512"/>
            <a:ext cx="3216387" cy="650113"/>
          </a:xfrm>
        </p:spPr>
        <p:txBody>
          <a:bodyPr vert="horz" lIns="91440" tIns="45720" rIns="91440" bIns="45720" rtlCol="0" anchor="t">
            <a:normAutofit/>
          </a:bodyPr>
          <a:lstStyle/>
          <a:p>
            <a:pPr marL="210312" indent="-210312" defTabSz="841248">
              <a:spcBef>
                <a:spcPts val="920"/>
              </a:spcBef>
            </a:pPr>
            <a:r>
              <a:rPr lang="en-US" sz="2576" kern="1200">
                <a:solidFill>
                  <a:schemeClr val="tx1"/>
                </a:solidFill>
                <a:latin typeface="+mn-lt"/>
                <a:ea typeface="+mn-ea"/>
                <a:cs typeface="Calibri"/>
              </a:rPr>
              <a:t>Classification Trees </a:t>
            </a:r>
            <a:endParaRPr lang="en-US"/>
          </a:p>
        </p:txBody>
      </p:sp>
      <p:pic>
        <p:nvPicPr>
          <p:cNvPr id="4" name="Picture 4" descr="Chart, scatter chart&#10;&#10;Description automatically generated">
            <a:extLst>
              <a:ext uri="{FF2B5EF4-FFF2-40B4-BE49-F238E27FC236}">
                <a16:creationId xmlns:a16="http://schemas.microsoft.com/office/drawing/2014/main" id="{D4C3B8E8-3CB3-F0AB-77D6-5E0F80F47A1E}"/>
              </a:ext>
            </a:extLst>
          </p:cNvPr>
          <p:cNvPicPr>
            <a:picLocks noChangeAspect="1"/>
          </p:cNvPicPr>
          <p:nvPr/>
        </p:nvPicPr>
        <p:blipFill>
          <a:blip r:embed="rId2"/>
          <a:stretch>
            <a:fillRect/>
          </a:stretch>
        </p:blipFill>
        <p:spPr>
          <a:xfrm>
            <a:off x="6350885" y="2641438"/>
            <a:ext cx="4993771" cy="2727267"/>
          </a:xfrm>
          <a:prstGeom prst="rect">
            <a:avLst/>
          </a:prstGeom>
        </p:spPr>
      </p:pic>
      <p:sp>
        <p:nvSpPr>
          <p:cNvPr id="5" name="TextBox 4">
            <a:extLst>
              <a:ext uri="{FF2B5EF4-FFF2-40B4-BE49-F238E27FC236}">
                <a16:creationId xmlns:a16="http://schemas.microsoft.com/office/drawing/2014/main" id="{173BE3A3-F0EE-6FBC-6CAC-9C7625E0867C}"/>
              </a:ext>
            </a:extLst>
          </p:cNvPr>
          <p:cNvSpPr txBox="1"/>
          <p:nvPr/>
        </p:nvSpPr>
        <p:spPr>
          <a:xfrm>
            <a:off x="1282110" y="3743435"/>
            <a:ext cx="4718180" cy="8063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62890" indent="-262890" defTabSz="841248">
              <a:spcAft>
                <a:spcPts val="600"/>
              </a:spcAft>
              <a:buFont typeface="Arial"/>
              <a:buChar char="•"/>
            </a:pPr>
            <a:r>
              <a:rPr lang="en-US" sz="1380" kern="1200">
                <a:solidFill>
                  <a:schemeClr val="tx1"/>
                </a:solidFill>
                <a:latin typeface="+mn-lt"/>
                <a:ea typeface="+mn-ea"/>
                <a:cs typeface="Calibri" panose="020F0502020204030204"/>
              </a:rPr>
              <a:t>Used for classification problems.</a:t>
            </a:r>
          </a:p>
          <a:p>
            <a:pPr marL="262890" indent="-262890" defTabSz="841248">
              <a:spcAft>
                <a:spcPts val="600"/>
              </a:spcAft>
              <a:buFont typeface="Arial"/>
              <a:buChar char="•"/>
            </a:pPr>
            <a:r>
              <a:rPr lang="en-US" sz="1380" kern="1200">
                <a:solidFill>
                  <a:schemeClr val="tx1"/>
                </a:solidFill>
                <a:latin typeface="+mn-lt"/>
                <a:ea typeface="+mn-ea"/>
                <a:cs typeface="Calibri" panose="020F0502020204030204"/>
              </a:rPr>
              <a:t>The goal is to find a model that can predict Y given new X values.</a:t>
            </a:r>
            <a:endParaRPr lang="en-US" sz="1500">
              <a:cs typeface="Calibri" panose="020F0502020204030204"/>
            </a:endParaRPr>
          </a:p>
        </p:txBody>
      </p:sp>
      <p:sp>
        <p:nvSpPr>
          <p:cNvPr id="6" name="TextBox 5">
            <a:extLst>
              <a:ext uri="{FF2B5EF4-FFF2-40B4-BE49-F238E27FC236}">
                <a16:creationId xmlns:a16="http://schemas.microsoft.com/office/drawing/2014/main" id="{0400127B-0981-BC14-DC41-0FA984DD12E4}"/>
              </a:ext>
            </a:extLst>
          </p:cNvPr>
          <p:cNvSpPr txBox="1"/>
          <p:nvPr/>
        </p:nvSpPr>
        <p:spPr>
          <a:xfrm>
            <a:off x="5794963" y="5936074"/>
            <a:ext cx="6105407"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Fig. 2: Partitions (left) and decision tree structure (right) for a classification tree model [5]</a:t>
            </a:r>
            <a:endParaRPr lang="en-US" sz="1200" dirty="0"/>
          </a:p>
        </p:txBody>
      </p:sp>
    </p:spTree>
    <p:extLst>
      <p:ext uri="{BB962C8B-B14F-4D97-AF65-F5344CB8AC3E}">
        <p14:creationId xmlns:p14="http://schemas.microsoft.com/office/powerpoint/2010/main" val="425194716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Decision Trees</vt:lpstr>
      <vt:lpstr>Contents</vt:lpstr>
      <vt:lpstr>Motivation</vt:lpstr>
      <vt:lpstr>Motivation</vt:lpstr>
      <vt:lpstr>Overview of Decision Trees</vt:lpstr>
      <vt:lpstr>Decision Tree</vt:lpstr>
      <vt:lpstr>Splitting of decision trees</vt:lpstr>
      <vt:lpstr>Construction</vt:lpstr>
      <vt:lpstr>Types</vt:lpstr>
      <vt:lpstr>Types</vt:lpstr>
      <vt:lpstr>Implementation</vt:lpstr>
      <vt:lpstr>Implementation code</vt:lpstr>
      <vt:lpstr>Results</vt:lpstr>
      <vt:lpstr>Summary</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496</cp:revision>
  <dcterms:created xsi:type="dcterms:W3CDTF">2023-05-29T16:07:04Z</dcterms:created>
  <dcterms:modified xsi:type="dcterms:W3CDTF">2023-06-01T19:14:27Z</dcterms:modified>
</cp:coreProperties>
</file>