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9" r:id="rId9"/>
    <p:sldId id="263" r:id="rId10"/>
    <p:sldId id="264" r:id="rId11"/>
    <p:sldId id="268" r:id="rId12"/>
    <p:sldId id="265" r:id="rId13"/>
    <p:sldId id="266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6FB8D-BDFC-4C23-B9DB-E7B122870748}" type="datetimeFigureOut">
              <a:rPr lang="de-DE" smtClean="0"/>
              <a:t>04.01.2023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D875-E274-4326-B2F4-6DF587B02F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50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EE56-CA32-49A4-B782-09092E98AEA7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B4E2-AD2F-4435-BC46-7D64D9ED9B03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00508FAE-0D79-48D7-A0B2-CC18D4446F31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5F7D-62AD-4746-8075-6053B7C0049D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5D70-0F99-4D05-9293-D1DD8248F2F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95D8-8059-4722-A6E7-40CEBD992380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A750-DD7F-4BDA-9543-13CC5E06DB77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8B0E-2B7C-43F6-8F2B-DC6625831B5A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4CE7-DACE-437F-BECF-AE25994014C5}" type="datetime1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4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4767-8642-4C14-AC22-95CAFF743800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3A78-7529-4A45-9F71-B357FB0F145F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0282AB09-ADCF-48F8-ADEC-D22AD8CDC379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9D80E-4467-E525-3B5D-C62B340BE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0" b="617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C93AB6F9-99DF-415B-96A4-7160B577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0CC45C-CCAB-4A7C-B33D-84ABB8693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74C06D-399A-4BAA-B0E7-B55764CC1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4829C4-3E7F-42E6-B0AC-12E562C9A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8D3CD5A-CC76-449E-8201-36100E44D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596BFDB-0E89-4726-8740-23247A96E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95F396-A800-4D94-AA0F-5AD09E37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FF3EC-7181-4E27-A7A6-DB4655B10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5A6F8-A667-410D-BECB-C610733F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0B875F-A2D1-419D-A7F1-381B33D42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5344BB-AFBB-4C99-A49A-9F300421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BAC207-A217-4064-9C43-8DBD742D0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6C2C6-5594-4867-A2AD-5B34E929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B06500-F969-4448-B413-83B5FEA97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CA7F00-258B-4EDE-924E-F703C6EE6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E09A08-F290-4A17-BC91-E0A577643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5250DB6-316F-43F4-A62E-777F2306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860293-6063-4188-B8DD-9B6DCE5D2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F0D5E7-B042-4211-872B-FC93C7860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9604E9-BB25-4D53-8D35-BAD786A0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6DBC3F-DBBC-484D-819C-BBDD6B30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0D340BE-56DC-40A0-A0D3-2A0704A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598E4C-A0B1-4A0D-9870-F0011F3C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93F4BD7-CDE1-422F-BC4C-0362418BD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694E10-99CB-4916-9CA3-CD347BC5B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6CCCF9-74DC-4FA6-913D-AA94F671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C22D95-08E5-48EF-940C-7703E389E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8CD58B-05D9-44B9-A9B3-AC3596D6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FCB7D7-C8E5-419A-81F1-6422F747E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7692ACE-18A6-4279-BAB6-A02F9B8A8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1DF12-781C-3E08-DF1F-104A42C56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0947"/>
            <a:ext cx="9144000" cy="2940679"/>
          </a:xfrm>
        </p:spPr>
        <p:txBody>
          <a:bodyPr anchor="t">
            <a:normAutofit/>
          </a:bodyPr>
          <a:lstStyle/>
          <a:p>
            <a:r>
              <a:rPr lang="de-DE" b="1" dirty="0"/>
              <a:t>High Level Synthesis in VLSI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38061-2B3C-8C28-3C08-1DF1BFF57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6396"/>
            <a:ext cx="9144000" cy="1642477"/>
          </a:xfrm>
        </p:spPr>
        <p:txBody>
          <a:bodyPr anchor="b">
            <a:normAutofit/>
          </a:bodyPr>
          <a:lstStyle/>
          <a:p>
            <a:r>
              <a:rPr lang="de-DE" sz="2200"/>
              <a:t>By: Arsal Abbasi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731E6-095E-FDD5-C850-58CDC0E2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7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458B2-07C0-3066-A048-85B24437A318}"/>
              </a:ext>
            </a:extLst>
          </p:cNvPr>
          <p:cNvSpPr txBox="1"/>
          <p:nvPr/>
        </p:nvSpPr>
        <p:spPr>
          <a:xfrm>
            <a:off x="759691" y="281033"/>
            <a:ext cx="104569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AutoPilot</a:t>
            </a:r>
            <a:br>
              <a:rPr lang="de-DE" dirty="0"/>
            </a:br>
            <a:r>
              <a:rPr lang="de-DE" dirty="0"/>
              <a:t>-   By </a:t>
            </a:r>
            <a:r>
              <a:rPr lang="de-DE" dirty="0" err="1"/>
              <a:t>AutoESL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Acquired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Xilinx</a:t>
            </a:r>
            <a:r>
              <a:rPr lang="de-DE" dirty="0"/>
              <a:t>, </a:t>
            </a:r>
            <a:r>
              <a:rPr lang="de-DE" dirty="0" err="1"/>
              <a:t>Vivado</a:t>
            </a:r>
            <a:r>
              <a:rPr lang="de-DE" dirty="0"/>
              <a:t> ESL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languages</a:t>
            </a:r>
            <a:br>
              <a:rPr lang="de-DE" dirty="0"/>
            </a:br>
            <a:r>
              <a:rPr lang="de-DE" dirty="0"/>
              <a:t>-   Generates a </a:t>
            </a:r>
            <a:r>
              <a:rPr lang="de-DE" dirty="0" err="1"/>
              <a:t>wrapper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RTL and C </a:t>
            </a:r>
            <a:r>
              <a:rPr lang="de-DE" dirty="0" err="1"/>
              <a:t>testbench</a:t>
            </a:r>
            <a:br>
              <a:rPr lang="de-DE" dirty="0"/>
            </a:br>
            <a:r>
              <a:rPr lang="de-DE" dirty="0"/>
              <a:t>-   </a:t>
            </a:r>
            <a:r>
              <a:rPr lang="en-US" dirty="0"/>
              <a:t>Introduced support for automatically converting OpenCL kernels to IP for Xilinx devices.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BlueSpec</a:t>
            </a:r>
            <a:br>
              <a:rPr lang="de-DE" dirty="0"/>
            </a:br>
            <a:r>
              <a:rPr lang="de-DE" dirty="0"/>
              <a:t>-   By design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BlueSpec</a:t>
            </a:r>
            <a:br>
              <a:rPr lang="de-DE" dirty="0"/>
            </a:br>
            <a:r>
              <a:rPr lang="de-DE" dirty="0"/>
              <a:t>-  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entered</a:t>
            </a:r>
            <a:r>
              <a:rPr lang="de-DE" dirty="0"/>
              <a:t> in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Verilog</a:t>
            </a:r>
            <a:br>
              <a:rPr lang="de-DE" dirty="0"/>
            </a:br>
            <a:r>
              <a:rPr lang="de-DE" dirty="0"/>
              <a:t>-   Implements all design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inidividual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Examines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source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line</a:t>
            </a:r>
            <a:br>
              <a:rPr lang="de-DE" dirty="0"/>
            </a:br>
            <a:r>
              <a:rPr lang="de-DE" dirty="0"/>
              <a:t>-   Benefits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designer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 and </a:t>
            </a:r>
            <a:r>
              <a:rPr lang="de-DE" dirty="0" err="1"/>
              <a:t>tracing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CatapultC</a:t>
            </a:r>
            <a:br>
              <a:rPr lang="de-DE" dirty="0"/>
            </a:br>
            <a:r>
              <a:rPr lang="de-DE" dirty="0"/>
              <a:t>-   By Mentor Graphics</a:t>
            </a:r>
            <a:br>
              <a:rPr lang="de-DE" dirty="0"/>
            </a:br>
            <a:r>
              <a:rPr lang="de-DE" dirty="0"/>
              <a:t>-   Takes ANSI, C, C++ and </a:t>
            </a:r>
            <a:r>
              <a:rPr lang="de-DE" dirty="0" err="1"/>
              <a:t>SystemC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br>
              <a:rPr lang="de-DE" dirty="0"/>
            </a:br>
            <a:r>
              <a:rPr lang="de-DE" dirty="0"/>
              <a:t>-   Generates RTL </a:t>
            </a:r>
            <a:r>
              <a:rPr lang="de-DE" dirty="0" err="1"/>
              <a:t>targeted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ASIC and FPGA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Appreciable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interface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source </a:t>
            </a:r>
            <a:r>
              <a:rPr lang="de-DE" dirty="0" err="1"/>
              <a:t>file</a:t>
            </a:r>
            <a:r>
              <a:rPr lang="de-DE" dirty="0"/>
              <a:t> –  design </a:t>
            </a:r>
            <a:r>
              <a:rPr lang="de-DE" dirty="0" err="1"/>
              <a:t>setup</a:t>
            </a:r>
            <a:r>
              <a:rPr lang="de-DE" dirty="0"/>
              <a:t> – design </a:t>
            </a:r>
            <a:r>
              <a:rPr lang="de-DE" dirty="0" err="1"/>
              <a:t>constraints</a:t>
            </a:r>
            <a:r>
              <a:rPr lang="de-DE" dirty="0"/>
              <a:t> –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mappings</a:t>
            </a:r>
            <a:br>
              <a:rPr lang="de-DE" dirty="0"/>
            </a:br>
            <a:r>
              <a:rPr lang="de-DE" dirty="0"/>
              <a:t>-   Target Technology and </a:t>
            </a:r>
            <a:r>
              <a:rPr lang="de-DE" dirty="0" err="1"/>
              <a:t>clock</a:t>
            </a:r>
            <a:r>
              <a:rPr lang="de-DE" dirty="0"/>
              <a:t> rate </a:t>
            </a:r>
            <a:br>
              <a:rPr lang="de-DE" dirty="0"/>
            </a:br>
            <a:r>
              <a:rPr lang="de-DE" dirty="0"/>
              <a:t>-   Generates </a:t>
            </a:r>
            <a:r>
              <a:rPr lang="de-DE" dirty="0" err="1"/>
              <a:t>testbenches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ModelSim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E97B0-2DD5-B8BA-68AC-C6C0312D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1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18" y="1270742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B0A46-8927-7B34-B506-A76E3E3568E0}"/>
              </a:ext>
            </a:extLst>
          </p:cNvPr>
          <p:cNvSpPr txBox="1"/>
          <p:nvPr/>
        </p:nvSpPr>
        <p:spPr>
          <a:xfrm>
            <a:off x="512960" y="1413636"/>
            <a:ext cx="10779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C-</a:t>
            </a:r>
            <a:r>
              <a:rPr lang="de-DE" dirty="0" err="1"/>
              <a:t>to</a:t>
            </a:r>
            <a:r>
              <a:rPr lang="de-DE" dirty="0"/>
              <a:t>-Silicon</a:t>
            </a:r>
            <a:br>
              <a:rPr lang="de-DE" dirty="0"/>
            </a:br>
            <a:r>
              <a:rPr lang="de-DE" dirty="0"/>
              <a:t>-   By </a:t>
            </a:r>
            <a:r>
              <a:rPr lang="de-DE" dirty="0" err="1"/>
              <a:t>Cadence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uses</a:t>
            </a:r>
            <a:r>
              <a:rPr lang="de-DE" dirty="0"/>
              <a:t> C,C++ and </a:t>
            </a:r>
            <a:r>
              <a:rPr lang="de-DE" dirty="0" err="1"/>
              <a:t>SystemC</a:t>
            </a:r>
            <a:br>
              <a:rPr lang="de-DE" dirty="0"/>
            </a:br>
            <a:r>
              <a:rPr lang="de-DE" dirty="0"/>
              <a:t>-   </a:t>
            </a:r>
            <a:r>
              <a:rPr lang="en-US" dirty="0"/>
              <a:t>bridge the gap between the use of C as a design language and RTL description of the design</a:t>
            </a:r>
            <a:br>
              <a:rPr lang="de-DE" dirty="0"/>
            </a:br>
            <a:r>
              <a:rPr lang="de-DE" dirty="0"/>
              <a:t>-   Raises design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productive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Increases</a:t>
            </a:r>
            <a:r>
              <a:rPr lang="de-DE" dirty="0"/>
              <a:t> design </a:t>
            </a:r>
            <a:r>
              <a:rPr lang="de-DE" dirty="0" err="1"/>
              <a:t>re-usability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built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Synphony</a:t>
            </a:r>
            <a:r>
              <a:rPr lang="de-DE" dirty="0"/>
              <a:t> C Compiler</a:t>
            </a:r>
            <a:br>
              <a:rPr lang="de-DE" dirty="0"/>
            </a:br>
            <a:r>
              <a:rPr lang="de-DE" dirty="0"/>
              <a:t>-   By </a:t>
            </a:r>
            <a:r>
              <a:rPr lang="de-DE" dirty="0" err="1"/>
              <a:t>Synopsys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Desigining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: ANSI C and C++</a:t>
            </a:r>
            <a:br>
              <a:rPr lang="de-DE" dirty="0"/>
            </a:br>
            <a:r>
              <a:rPr lang="de-DE" dirty="0"/>
              <a:t>-   Variety </a:t>
            </a:r>
            <a:r>
              <a:rPr lang="de-DE" dirty="0" err="1"/>
              <a:t>of</a:t>
            </a:r>
            <a:r>
              <a:rPr lang="de-DE" dirty="0"/>
              <a:t> C and C++ </a:t>
            </a:r>
            <a:r>
              <a:rPr lang="de-DE" dirty="0" err="1"/>
              <a:t>constructs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supported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at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stages</a:t>
            </a:r>
            <a:br>
              <a:rPr lang="de-DE" dirty="0"/>
            </a:br>
            <a:r>
              <a:rPr lang="de-DE" dirty="0"/>
              <a:t>-   </a:t>
            </a:r>
            <a:r>
              <a:rPr lang="de-DE" dirty="0" err="1"/>
              <a:t>Generated</a:t>
            </a:r>
            <a:r>
              <a:rPr lang="de-DE" dirty="0"/>
              <a:t> design, Source code, after </a:t>
            </a:r>
            <a:r>
              <a:rPr lang="de-DE" dirty="0" err="1"/>
              <a:t>pre-processing</a:t>
            </a:r>
            <a:r>
              <a:rPr lang="de-DE" dirty="0"/>
              <a:t>, 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synthesis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A8EF-1E5A-7BAA-3156-8700CCF3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12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EF627-201B-3370-4A1C-71CC5EE687E1}"/>
              </a:ext>
            </a:extLst>
          </p:cNvPr>
          <p:cNvSpPr txBox="1"/>
          <p:nvPr/>
        </p:nvSpPr>
        <p:spPr>
          <a:xfrm>
            <a:off x="3048407" y="201827"/>
            <a:ext cx="590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33984-4B8D-4C5E-F0F1-5B1E386F2D12}"/>
              </a:ext>
            </a:extLst>
          </p:cNvPr>
          <p:cNvSpPr txBox="1"/>
          <p:nvPr/>
        </p:nvSpPr>
        <p:spPr>
          <a:xfrm>
            <a:off x="1694806" y="763494"/>
            <a:ext cx="4253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Level Synthesis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Relatively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C/C++ </a:t>
            </a:r>
            <a:r>
              <a:rPr lang="de-DE" dirty="0" err="1"/>
              <a:t>to</a:t>
            </a:r>
            <a:r>
              <a:rPr lang="de-DE" dirty="0"/>
              <a:t> RTL </a:t>
            </a:r>
            <a:r>
              <a:rPr lang="de-DE" dirty="0" err="1"/>
              <a:t>representation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Room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05601-2774-B542-F7EA-73639E33159F}"/>
              </a:ext>
            </a:extLst>
          </p:cNvPr>
          <p:cNvSpPr txBox="1"/>
          <p:nvPr/>
        </p:nvSpPr>
        <p:spPr>
          <a:xfrm>
            <a:off x="7218132" y="741513"/>
            <a:ext cx="4457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Logic</a:t>
            </a:r>
            <a:r>
              <a:rPr lang="de-DE" dirty="0"/>
              <a:t> Synthesis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Old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gate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Parameters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manipulated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0B617D7-7970-DDC9-97DC-D34CEF51B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23" y="2495839"/>
            <a:ext cx="5232909" cy="367620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C5C9E72-2D49-F87F-0B54-13DD59468C53}"/>
              </a:ext>
            </a:extLst>
          </p:cNvPr>
          <p:cNvSpPr txBox="1"/>
          <p:nvPr/>
        </p:nvSpPr>
        <p:spPr>
          <a:xfrm>
            <a:off x="6979669" y="5960245"/>
            <a:ext cx="1088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Source: </a:t>
            </a:r>
            <a:r>
              <a:rPr lang="de-DE" sz="800" dirty="0" err="1"/>
              <a:t>Zynq</a:t>
            </a:r>
            <a:r>
              <a:rPr lang="de-DE" sz="800" dirty="0"/>
              <a:t> Book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ADD3CA-D5DD-74D1-15F1-FAD4EEA72333}"/>
              </a:ext>
            </a:extLst>
          </p:cNvPr>
          <p:cNvSpPr txBox="1"/>
          <p:nvPr/>
        </p:nvSpPr>
        <p:spPr>
          <a:xfrm>
            <a:off x="3749412" y="6264704"/>
            <a:ext cx="491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4 High Level Synthesis </a:t>
            </a:r>
            <a:r>
              <a:rPr lang="de-DE" sz="1200" dirty="0" err="1"/>
              <a:t>vs</a:t>
            </a:r>
            <a:r>
              <a:rPr lang="de-DE" sz="1200" dirty="0"/>
              <a:t> </a:t>
            </a:r>
            <a:r>
              <a:rPr lang="de-DE" sz="1200" dirty="0" err="1"/>
              <a:t>Logic</a:t>
            </a:r>
            <a:r>
              <a:rPr lang="de-DE" sz="1200" dirty="0"/>
              <a:t> Synthesis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B5DC2-1159-32ED-CC27-28C12776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5AD14-584F-0084-FA4C-A95B3BC80BD4}"/>
              </a:ext>
            </a:extLst>
          </p:cNvPr>
          <p:cNvSpPr txBox="1"/>
          <p:nvPr/>
        </p:nvSpPr>
        <p:spPr>
          <a:xfrm>
            <a:off x="3324185" y="237359"/>
            <a:ext cx="478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Examples</a:t>
            </a:r>
            <a:endParaRPr lang="de-DE" sz="2400" b="1" dirty="0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5A06D409-82D5-BFB3-198E-89D4645F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47" y="724336"/>
            <a:ext cx="6715125" cy="443540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3DE5164-9871-50B9-7FA7-D59628FE9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7" y="724336"/>
            <a:ext cx="4494020" cy="515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3BCBC9-789E-0A50-F204-8C0CE08D00BC}"/>
              </a:ext>
            </a:extLst>
          </p:cNvPr>
          <p:cNvSpPr txBox="1"/>
          <p:nvPr/>
        </p:nvSpPr>
        <p:spPr>
          <a:xfrm>
            <a:off x="729399" y="5894764"/>
            <a:ext cx="328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5 High Level Synthesis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56729-A8BE-0A69-AB48-50E550C71809}"/>
              </a:ext>
            </a:extLst>
          </p:cNvPr>
          <p:cNvSpPr txBox="1"/>
          <p:nvPr/>
        </p:nvSpPr>
        <p:spPr>
          <a:xfrm>
            <a:off x="7256683" y="5232430"/>
            <a:ext cx="345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6 </a:t>
            </a:r>
            <a:r>
              <a:rPr lang="de-DE" sz="1200" dirty="0" err="1"/>
              <a:t>Logic</a:t>
            </a:r>
            <a:r>
              <a:rPr lang="de-DE" sz="1200" dirty="0"/>
              <a:t>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34DF8-CE41-888F-E301-5F466AAA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2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44994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E4708-FA1C-B0C5-2876-849EB8AF3C21}"/>
              </a:ext>
            </a:extLst>
          </p:cNvPr>
          <p:cNvSpPr txBox="1"/>
          <p:nvPr/>
        </p:nvSpPr>
        <p:spPr>
          <a:xfrm>
            <a:off x="2998316" y="271355"/>
            <a:ext cx="5232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E2F76-1435-B60B-37B3-63E7664812BC}"/>
              </a:ext>
            </a:extLst>
          </p:cNvPr>
          <p:cNvSpPr txBox="1"/>
          <p:nvPr/>
        </p:nvSpPr>
        <p:spPr>
          <a:xfrm>
            <a:off x="433060" y="1748739"/>
            <a:ext cx="11948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High-level synthesis means synthesizing the high-level C, C++ or </a:t>
            </a:r>
            <a:r>
              <a:rPr lang="en-US" dirty="0" err="1"/>
              <a:t>SystemC</a:t>
            </a:r>
            <a:r>
              <a:rPr lang="en-US" dirty="0"/>
              <a:t> code into an HDL description.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high-level representation, the description of the circuit becomes simpler.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easy verification of the results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designers by reducing design effort and time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toolchains exist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40B0-A892-6D71-0824-4462110F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7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44994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E2F76-1435-B60B-37B3-63E7664812BC}"/>
              </a:ext>
            </a:extLst>
          </p:cNvPr>
          <p:cNvSpPr txBox="1"/>
          <p:nvPr/>
        </p:nvSpPr>
        <p:spPr>
          <a:xfrm>
            <a:off x="30325" y="2748605"/>
            <a:ext cx="11948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Thankyou for your attention!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4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E2A97-A8F1-A9F5-4C26-59F7CEC2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44994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95CCA-12FF-4F82-240C-2AE420814316}"/>
              </a:ext>
            </a:extLst>
          </p:cNvPr>
          <p:cNvSpPr txBox="1"/>
          <p:nvPr/>
        </p:nvSpPr>
        <p:spPr>
          <a:xfrm>
            <a:off x="2383932" y="220176"/>
            <a:ext cx="732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BBE93-5960-B8C9-F452-E56E99072BBE}"/>
              </a:ext>
            </a:extLst>
          </p:cNvPr>
          <p:cNvSpPr txBox="1"/>
          <p:nvPr/>
        </p:nvSpPr>
        <p:spPr>
          <a:xfrm>
            <a:off x="490140" y="1050081"/>
            <a:ext cx="9889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[1] </a:t>
            </a:r>
            <a:r>
              <a:rPr lang="en-US" sz="1600" i="0" dirty="0">
                <a:effectLst/>
              </a:rPr>
              <a:t>R. L. </a:t>
            </a:r>
            <a:r>
              <a:rPr lang="en-US" sz="1600" i="0" dirty="0" err="1">
                <a:effectLst/>
              </a:rPr>
              <a:t>Rudell</a:t>
            </a:r>
            <a:r>
              <a:rPr lang="en-US" sz="1600" i="0" dirty="0">
                <a:effectLst/>
              </a:rPr>
              <a:t>, Logic Synthesis for VLSI Design. Berkley: University of California, 1989.</a:t>
            </a:r>
            <a:br>
              <a:rPr lang="en-US" sz="1600" i="0" dirty="0">
                <a:effectLst/>
              </a:rPr>
            </a:br>
            <a:r>
              <a:rPr lang="en-US" sz="1600" i="0" dirty="0">
                <a:effectLst/>
              </a:rPr>
              <a:t>[2] </a:t>
            </a:r>
            <a:r>
              <a:rPr lang="en-US" sz="1600" i="0" dirty="0" err="1">
                <a:effectLst/>
              </a:rPr>
              <a:t>R.Jain</a:t>
            </a:r>
            <a:r>
              <a:rPr lang="en-US" sz="1600" i="0" dirty="0">
                <a:effectLst/>
              </a:rPr>
              <a:t>, High Level Synthesis. NA, 2021</a:t>
            </a:r>
            <a:br>
              <a:rPr lang="en-US" sz="1600" i="0" dirty="0">
                <a:effectLst/>
              </a:rPr>
            </a:br>
            <a:r>
              <a:rPr lang="en-US" sz="1600" i="0" dirty="0">
                <a:effectLst/>
              </a:rPr>
              <a:t>[3] </a:t>
            </a:r>
            <a:r>
              <a:rPr lang="de-DE" sz="1600" i="0" dirty="0" err="1">
                <a:effectLst/>
              </a:rPr>
              <a:t>Xilinx</a:t>
            </a:r>
            <a:r>
              <a:rPr lang="de-DE" sz="1600" i="0" dirty="0">
                <a:effectLst/>
              </a:rPr>
              <a:t>, </a:t>
            </a:r>
            <a:r>
              <a:rPr lang="de-DE" sz="1600" i="0" dirty="0" err="1">
                <a:effectLst/>
              </a:rPr>
              <a:t>AccelDSP</a:t>
            </a:r>
            <a:r>
              <a:rPr lang="de-DE" sz="1600" i="0" dirty="0">
                <a:effectLst/>
              </a:rPr>
              <a:t> Synthesis Tool User Guide, Vol.UG634 (v11.4), www.Xilinx.com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00164-E0EB-3B28-E6DE-0055218D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6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ED4AE2-0217-0352-243C-2156DC1D3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4" y="-339383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solidFill>
                  <a:schemeClr val="tx2">
                    <a:alpha val="80000"/>
                  </a:schemeClr>
                </a:solidFill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84878-6431-5986-A99C-7D336E9F6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143" y="2830038"/>
            <a:ext cx="5414255" cy="260877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alpha val="80000"/>
                  </a:schemeClr>
                </a:solidFill>
              </a:rPr>
              <a:t>Introduction</a:t>
            </a:r>
            <a:endParaRPr lang="de-DE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alpha val="80000"/>
                  </a:schemeClr>
                </a:solidFill>
              </a:rPr>
              <a:t>Toolchains</a:t>
            </a:r>
            <a:endParaRPr lang="de-DE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Analysis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>
                    <a:alpha val="80000"/>
                  </a:schemeClr>
                </a:solidFill>
              </a:rPr>
              <a:t>Summary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100" dirty="0">
              <a:solidFill>
                <a:schemeClr val="tx2">
                  <a:alpha val="8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1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B31B2-F642-F270-D1D5-49F3A5377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4" r="30026" b="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BFC0E-09CE-B5BC-E8BF-C73DC425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4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00A607-7577-E7AF-AD5F-5A69F012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84" y="154782"/>
            <a:ext cx="10733204" cy="917854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2"/>
                </a:solidFill>
              </a:rPr>
              <a:t>Introduction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67" y="1295354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VLSI Design </a:t>
            </a:r>
            <a:r>
              <a:rPr lang="de-DE" dirty="0" err="1">
                <a:solidFill>
                  <a:schemeClr val="tx2"/>
                </a:solidFill>
              </a:rPr>
              <a:t>short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Very Large </a:t>
            </a:r>
            <a:r>
              <a:rPr lang="de-DE" dirty="0" err="1">
                <a:solidFill>
                  <a:schemeClr val="tx2"/>
                </a:solidFill>
              </a:rPr>
              <a:t>Scale</a:t>
            </a:r>
            <a:r>
              <a:rPr lang="de-DE" dirty="0">
                <a:solidFill>
                  <a:schemeClr val="tx2"/>
                </a:solidFill>
              </a:rPr>
              <a:t> Integration.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VLSI design </a:t>
            </a:r>
            <a:r>
              <a:rPr lang="de-DE" dirty="0" err="1">
                <a:solidFill>
                  <a:schemeClr val="tx2"/>
                </a:solidFill>
              </a:rPr>
              <a:t>is</a:t>
            </a:r>
            <a:r>
              <a:rPr lang="de-DE" dirty="0">
                <a:solidFill>
                  <a:schemeClr val="tx2"/>
                </a:solidFill>
              </a:rPr>
              <a:t> a design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a </a:t>
            </a:r>
            <a:r>
              <a:rPr lang="de-DE" dirty="0" err="1">
                <a:solidFill>
                  <a:schemeClr val="tx2"/>
                </a:solidFill>
              </a:rPr>
              <a:t>single</a:t>
            </a:r>
            <a:r>
              <a:rPr lang="de-DE" dirty="0">
                <a:solidFill>
                  <a:schemeClr val="tx2"/>
                </a:solidFill>
              </a:rPr>
              <a:t> IC.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VLSI </a:t>
            </a:r>
            <a:r>
              <a:rPr lang="de-DE" dirty="0" err="1">
                <a:solidFill>
                  <a:schemeClr val="tx2"/>
                </a:solidFill>
              </a:rPr>
              <a:t>technology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allows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hundreds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thousands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transistors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one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Application-Specific</a:t>
            </a:r>
            <a:r>
              <a:rPr lang="de-DE" dirty="0">
                <a:solidFill>
                  <a:schemeClr val="tx2"/>
                </a:solidFill>
              </a:rPr>
              <a:t> Integrated Circuit (ASIC) [1].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ICs </a:t>
            </a:r>
            <a:r>
              <a:rPr lang="de-DE" dirty="0" err="1">
                <a:solidFill>
                  <a:schemeClr val="tx2"/>
                </a:solidFill>
              </a:rPr>
              <a:t>started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become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known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early</a:t>
            </a:r>
            <a:r>
              <a:rPr lang="de-DE" dirty="0">
                <a:solidFill>
                  <a:schemeClr val="tx2"/>
                </a:solidFill>
              </a:rPr>
              <a:t> 1960s.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</a:rPr>
              <a:t>Different </a:t>
            </a:r>
            <a:r>
              <a:rPr lang="de-DE" dirty="0" err="1">
                <a:solidFill>
                  <a:schemeClr val="tx2"/>
                </a:solidFill>
              </a:rPr>
              <a:t>types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intergrations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0E0F862-778A-3406-64BA-4A9BEA78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32" y="4282767"/>
            <a:ext cx="6636361" cy="1625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86765-6AD1-DA6B-C182-FA2E565360A0}"/>
              </a:ext>
            </a:extLst>
          </p:cNvPr>
          <p:cNvSpPr txBox="1"/>
          <p:nvPr/>
        </p:nvSpPr>
        <p:spPr>
          <a:xfrm>
            <a:off x="3960141" y="5954773"/>
            <a:ext cx="405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Fig. 1 Different 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19E9-F689-B16A-6CCD-A623F582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50" y="953532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8C076-B652-4D3F-BB47-EA63FFB006D1}"/>
              </a:ext>
            </a:extLst>
          </p:cNvPr>
          <p:cNvSpPr txBox="1"/>
          <p:nvPr/>
        </p:nvSpPr>
        <p:spPr>
          <a:xfrm>
            <a:off x="1990205" y="424845"/>
            <a:ext cx="810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How</a:t>
            </a:r>
            <a:r>
              <a:rPr lang="de-DE" sz="2800" b="1" dirty="0"/>
              <a:t> </a:t>
            </a:r>
            <a:r>
              <a:rPr lang="de-DE" sz="2800" b="1" dirty="0" err="1"/>
              <a:t>is</a:t>
            </a:r>
            <a:r>
              <a:rPr lang="de-DE" sz="2800" b="1" dirty="0"/>
              <a:t> VLSI </a:t>
            </a:r>
            <a:r>
              <a:rPr lang="de-DE" sz="2800" b="1" dirty="0" err="1"/>
              <a:t>developed</a:t>
            </a:r>
            <a:r>
              <a:rPr lang="de-DE" sz="28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E64BB-A50C-DE27-BE83-86173DD66A4D}"/>
              </a:ext>
            </a:extLst>
          </p:cNvPr>
          <p:cNvSpPr txBox="1"/>
          <p:nvPr/>
        </p:nvSpPr>
        <p:spPr>
          <a:xfrm>
            <a:off x="646863" y="1653743"/>
            <a:ext cx="1115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Includes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; </a:t>
            </a:r>
            <a:r>
              <a:rPr lang="de-DE" dirty="0" err="1"/>
              <a:t>Specification</a:t>
            </a:r>
            <a:r>
              <a:rPr lang="de-DE" dirty="0"/>
              <a:t>, Architecture, RTL Coding, RTL </a:t>
            </a:r>
            <a:r>
              <a:rPr lang="de-DE" dirty="0" err="1"/>
              <a:t>Verification</a:t>
            </a:r>
            <a:r>
              <a:rPr lang="de-DE" dirty="0"/>
              <a:t>, Synthesis, Back-End, Tape-out, </a:t>
            </a:r>
            <a:r>
              <a:rPr lang="de-DE" dirty="0" err="1"/>
              <a:t>To</a:t>
            </a:r>
            <a:r>
              <a:rPr lang="de-DE" dirty="0"/>
              <a:t> Foundry.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AC1B2C-EA87-E4ED-7BF0-AFFCC13C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74" y="2803790"/>
            <a:ext cx="8491478" cy="2373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12ECE8-7C6C-37F2-8291-3BFDB614F678}"/>
              </a:ext>
            </a:extLst>
          </p:cNvPr>
          <p:cNvSpPr txBox="1"/>
          <p:nvPr/>
        </p:nvSpPr>
        <p:spPr>
          <a:xfrm>
            <a:off x="4141666" y="5240685"/>
            <a:ext cx="389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Fig. 2 </a:t>
            </a:r>
            <a:r>
              <a:rPr lang="de-DE" sz="1400" dirty="0" err="1"/>
              <a:t>Phases</a:t>
            </a:r>
            <a:r>
              <a:rPr lang="de-DE" sz="1400" dirty="0"/>
              <a:t> in VLSI </a:t>
            </a:r>
            <a:r>
              <a:rPr lang="de-DE" sz="1400" dirty="0" err="1"/>
              <a:t>Designing</a:t>
            </a:r>
            <a:endParaRPr lang="de-DE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AC11D-10F3-0C71-0028-6168036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2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812A3-09DD-F810-0AB9-6166BCE0129D}"/>
              </a:ext>
            </a:extLst>
          </p:cNvPr>
          <p:cNvSpPr txBox="1"/>
          <p:nvPr/>
        </p:nvSpPr>
        <p:spPr>
          <a:xfrm>
            <a:off x="3187677" y="280419"/>
            <a:ext cx="535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Phases</a:t>
            </a:r>
            <a:endParaRPr lang="de-DE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C9E5A-4035-D48A-9756-2B51F94BE896}"/>
              </a:ext>
            </a:extLst>
          </p:cNvPr>
          <p:cNvSpPr txBox="1"/>
          <p:nvPr/>
        </p:nvSpPr>
        <p:spPr>
          <a:xfrm>
            <a:off x="582918" y="1457812"/>
            <a:ext cx="10733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Specification</a:t>
            </a:r>
            <a:r>
              <a:rPr lang="de-DE" dirty="0"/>
              <a:t>: High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Architecture: Basic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Coding: </a:t>
            </a:r>
            <a:r>
              <a:rPr lang="de-DE" dirty="0" err="1"/>
              <a:t>Expressed</a:t>
            </a:r>
            <a:r>
              <a:rPr lang="de-DE" dirty="0"/>
              <a:t> in HDL.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</a:t>
            </a:r>
            <a:r>
              <a:rPr lang="de-DE" dirty="0" err="1"/>
              <a:t>Verification</a:t>
            </a:r>
            <a:r>
              <a:rPr lang="de-DE" dirty="0"/>
              <a:t>: </a:t>
            </a:r>
            <a:r>
              <a:rPr lang="de-DE" dirty="0" err="1"/>
              <a:t>Testbench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correctness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Synthesis </a:t>
            </a:r>
            <a:r>
              <a:rPr lang="de-DE" dirty="0" err="1"/>
              <a:t>phase</a:t>
            </a:r>
            <a:r>
              <a:rPr lang="de-DE" dirty="0"/>
              <a:t>: Abstract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accurately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chip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Back-end </a:t>
            </a:r>
            <a:r>
              <a:rPr lang="de-DE" dirty="0" err="1"/>
              <a:t>phase</a:t>
            </a:r>
            <a:r>
              <a:rPr lang="de-DE" dirty="0"/>
              <a:t>: Circuit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geometric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Tape-out </a:t>
            </a:r>
            <a:r>
              <a:rPr lang="de-DE" dirty="0" err="1"/>
              <a:t>phase</a:t>
            </a:r>
            <a:r>
              <a:rPr lang="de-DE" dirty="0"/>
              <a:t>: The design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fabricated</a:t>
            </a:r>
            <a:r>
              <a:rPr lang="de-DE" dirty="0"/>
              <a:t> on </a:t>
            </a:r>
            <a:r>
              <a:rPr lang="de-DE" dirty="0" err="1"/>
              <a:t>tapes</a:t>
            </a:r>
            <a:r>
              <a:rPr lang="de-DE" dirty="0"/>
              <a:t>.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Foundry </a:t>
            </a:r>
            <a:r>
              <a:rPr lang="de-DE" dirty="0" err="1"/>
              <a:t>phase</a:t>
            </a:r>
            <a:r>
              <a:rPr lang="de-DE" dirty="0"/>
              <a:t>: All </a:t>
            </a:r>
            <a:r>
              <a:rPr lang="de-DE" dirty="0" err="1"/>
              <a:t>fabricated</a:t>
            </a:r>
            <a:r>
              <a:rPr lang="de-DE" dirty="0"/>
              <a:t> </a:t>
            </a:r>
            <a:r>
              <a:rPr lang="de-DE" dirty="0" err="1"/>
              <a:t>chips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and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1F46-12AD-661A-9A43-175A45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812A3-09DD-F810-0AB9-6166BCE0129D}"/>
              </a:ext>
            </a:extLst>
          </p:cNvPr>
          <p:cNvSpPr txBox="1"/>
          <p:nvPr/>
        </p:nvSpPr>
        <p:spPr>
          <a:xfrm>
            <a:off x="3187677" y="280419"/>
            <a:ext cx="535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Need </a:t>
            </a:r>
            <a:r>
              <a:rPr lang="de-DE" sz="2800" b="1" dirty="0" err="1"/>
              <a:t>for</a:t>
            </a:r>
            <a:r>
              <a:rPr lang="de-DE" sz="2800" b="1" dirty="0"/>
              <a:t> High Level Synthesis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C9E5A-4035-D48A-9756-2B51F94BE896}"/>
              </a:ext>
            </a:extLst>
          </p:cNvPr>
          <p:cNvSpPr txBox="1"/>
          <p:nvPr/>
        </p:nvSpPr>
        <p:spPr>
          <a:xfrm>
            <a:off x="530656" y="1771681"/>
            <a:ext cx="107332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Higher Level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abstraction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Modeling </a:t>
            </a:r>
            <a:r>
              <a:rPr lang="de-DE" dirty="0" err="1"/>
              <a:t>complex</a:t>
            </a:r>
            <a:r>
              <a:rPr lang="de-DE" dirty="0"/>
              <a:t> design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</a:t>
            </a:r>
            <a:r>
              <a:rPr lang="de-DE" dirty="0"/>
              <a:t> design </a:t>
            </a:r>
            <a:r>
              <a:rPr lang="de-DE" dirty="0" err="1"/>
              <a:t>efforts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Fast </a:t>
            </a:r>
            <a:r>
              <a:rPr lang="de-DE" dirty="0" err="1"/>
              <a:t>turnaround</a:t>
            </a:r>
            <a:r>
              <a:rPr lang="de-DE" dirty="0"/>
              <a:t> time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Technology </a:t>
            </a:r>
            <a:r>
              <a:rPr lang="de-DE" dirty="0" err="1"/>
              <a:t>independence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HW/SW </a:t>
            </a:r>
            <a:r>
              <a:rPr lang="de-DE" dirty="0" err="1"/>
              <a:t>partitioning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D7D95-6DDC-AEC6-3AEC-C4D9482B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9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B1D29-F5C6-5C41-F731-11312CFED079}"/>
              </a:ext>
            </a:extLst>
          </p:cNvPr>
          <p:cNvSpPr txBox="1"/>
          <p:nvPr/>
        </p:nvSpPr>
        <p:spPr>
          <a:xfrm>
            <a:off x="3871470" y="232339"/>
            <a:ext cx="463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High Level Synthesis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73A68-96AF-86D3-50E5-A42C0DD3F496}"/>
              </a:ext>
            </a:extLst>
          </p:cNvPr>
          <p:cNvSpPr txBox="1"/>
          <p:nvPr/>
        </p:nvSpPr>
        <p:spPr>
          <a:xfrm>
            <a:off x="408355" y="884071"/>
            <a:ext cx="115085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Synthesis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initial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desigining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transforms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behavioral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into</a:t>
            </a:r>
            <a:r>
              <a:rPr lang="de-DE" dirty="0"/>
              <a:t> a digital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[2].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HDLs: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design </a:t>
            </a:r>
            <a:r>
              <a:rPr lang="de-DE" dirty="0" err="1"/>
              <a:t>algorithms</a:t>
            </a:r>
            <a:r>
              <a:rPr lang="de-DE" dirty="0"/>
              <a:t>, high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, high </a:t>
            </a:r>
            <a:r>
              <a:rPr lang="de-DE" dirty="0" err="1"/>
              <a:t>verification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and </a:t>
            </a:r>
            <a:r>
              <a:rPr lang="de-DE" dirty="0" err="1"/>
              <a:t>debug</a:t>
            </a:r>
            <a:r>
              <a:rPr lang="de-DE" dirty="0"/>
              <a:t> time,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.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error-free</a:t>
            </a:r>
            <a:r>
              <a:rPr lang="de-DE" dirty="0"/>
              <a:t> route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RTL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shortens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time. 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C, C++ and </a:t>
            </a:r>
            <a:r>
              <a:rPr lang="de-DE" dirty="0" err="1"/>
              <a:t>SystemC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RTL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efficiently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Cuts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phase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half.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chains</a:t>
            </a:r>
            <a:r>
              <a:rPr lang="de-DE" dirty="0"/>
              <a:t> </a:t>
            </a:r>
            <a:r>
              <a:rPr lang="de-DE" dirty="0" err="1"/>
              <a:t>exist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94124-231A-E6F3-7283-673E814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8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84" y="1675029"/>
            <a:ext cx="10733204" cy="518297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B1D29-F5C6-5C41-F731-11312CFED079}"/>
              </a:ext>
            </a:extLst>
          </p:cNvPr>
          <p:cNvSpPr txBox="1"/>
          <p:nvPr/>
        </p:nvSpPr>
        <p:spPr>
          <a:xfrm>
            <a:off x="3871470" y="232339"/>
            <a:ext cx="463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High Level Synthesis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1B444F1-6221-E15C-5E9F-AB7F6F1D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706" y="992036"/>
            <a:ext cx="4667200" cy="5084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3570F-58F1-4F9C-5060-5785FF2768E6}"/>
              </a:ext>
            </a:extLst>
          </p:cNvPr>
          <p:cNvSpPr txBox="1"/>
          <p:nvPr/>
        </p:nvSpPr>
        <p:spPr>
          <a:xfrm>
            <a:off x="4673473" y="6139104"/>
            <a:ext cx="3313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Fig. 3 High Level Synthesis </a:t>
            </a:r>
            <a:r>
              <a:rPr lang="de-DE" sz="1200" dirty="0" err="1"/>
              <a:t>workflow</a:t>
            </a:r>
            <a:endParaRPr lang="de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C7B0D-A7B9-6B1A-631D-BDF83C50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FC7BB71-2C10-72EA-9DB8-26572C2AF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98" y="1114383"/>
            <a:ext cx="10733204" cy="548007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2"/>
                </a:solidFill>
              </a:rPr>
              <a:t>Xilinx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AccelDSP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By </a:t>
            </a:r>
            <a:r>
              <a:rPr lang="de-DE" dirty="0" err="1">
                <a:solidFill>
                  <a:schemeClr val="tx2"/>
                </a:solidFill>
              </a:rPr>
              <a:t>Xilinx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Based</a:t>
            </a:r>
            <a:r>
              <a:rPr lang="de-DE" dirty="0">
                <a:solidFill>
                  <a:schemeClr val="tx2"/>
                </a:solidFill>
              </a:rPr>
              <a:t> on DSP </a:t>
            </a:r>
            <a:r>
              <a:rPr lang="de-DE" dirty="0" err="1">
                <a:solidFill>
                  <a:schemeClr val="tx2"/>
                </a:solidFill>
              </a:rPr>
              <a:t>technology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Transforms MATLAB </a:t>
            </a:r>
            <a:r>
              <a:rPr lang="de-DE" dirty="0" err="1">
                <a:solidFill>
                  <a:schemeClr val="tx2"/>
                </a:solidFill>
              </a:rPr>
              <a:t>floating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point</a:t>
            </a:r>
            <a:r>
              <a:rPr lang="de-DE" dirty="0">
                <a:solidFill>
                  <a:schemeClr val="tx2"/>
                </a:solidFill>
              </a:rPr>
              <a:t> design </a:t>
            </a:r>
            <a:r>
              <a:rPr lang="de-DE" dirty="0" err="1">
                <a:solidFill>
                  <a:schemeClr val="tx2"/>
                </a:solidFill>
              </a:rPr>
              <a:t>into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hardware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module</a:t>
            </a:r>
            <a:r>
              <a:rPr lang="de-DE" dirty="0">
                <a:solidFill>
                  <a:schemeClr val="tx2"/>
                </a:solidFill>
              </a:rPr>
              <a:t> [3].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Carries out </a:t>
            </a:r>
            <a:r>
              <a:rPr lang="de-DE" dirty="0" err="1">
                <a:solidFill>
                  <a:schemeClr val="tx2"/>
                </a:solidFill>
              </a:rPr>
              <a:t>automatic</a:t>
            </a:r>
            <a:r>
              <a:rPr lang="de-DE" dirty="0">
                <a:solidFill>
                  <a:schemeClr val="tx2"/>
                </a:solidFill>
              </a:rPr>
              <a:t> HDL code </a:t>
            </a:r>
            <a:r>
              <a:rPr lang="de-DE" dirty="0" err="1">
                <a:solidFill>
                  <a:schemeClr val="tx2"/>
                </a:solidFill>
              </a:rPr>
              <a:t>synthesis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Generates </a:t>
            </a:r>
            <a:r>
              <a:rPr lang="de-DE" dirty="0" err="1">
                <a:solidFill>
                  <a:schemeClr val="tx2"/>
                </a:solidFill>
              </a:rPr>
              <a:t>three</a:t>
            </a:r>
            <a:r>
              <a:rPr lang="de-DE" dirty="0">
                <a:solidFill>
                  <a:schemeClr val="tx2"/>
                </a:solidFill>
              </a:rPr>
              <a:t> different </a:t>
            </a:r>
            <a:r>
              <a:rPr lang="de-DE" dirty="0" err="1">
                <a:solidFill>
                  <a:schemeClr val="tx2"/>
                </a:solidFill>
              </a:rPr>
              <a:t>results</a:t>
            </a:r>
            <a:r>
              <a:rPr lang="de-DE" dirty="0">
                <a:solidFill>
                  <a:schemeClr val="tx2"/>
                </a:solidFill>
              </a:rPr>
              <a:t>; RTL code, </a:t>
            </a:r>
            <a:r>
              <a:rPr lang="de-DE" dirty="0" err="1">
                <a:solidFill>
                  <a:schemeClr val="tx2"/>
                </a:solidFill>
              </a:rPr>
              <a:t>Xilinx</a:t>
            </a:r>
            <a:r>
              <a:rPr lang="de-DE" dirty="0">
                <a:solidFill>
                  <a:schemeClr val="tx2"/>
                </a:solidFill>
              </a:rPr>
              <a:t> System Generator and design </a:t>
            </a:r>
            <a:r>
              <a:rPr lang="de-DE" dirty="0" err="1">
                <a:solidFill>
                  <a:schemeClr val="tx2"/>
                </a:solidFill>
              </a:rPr>
              <a:t>simulation</a:t>
            </a:r>
            <a:br>
              <a:rPr lang="de-DE" dirty="0">
                <a:solidFill>
                  <a:schemeClr val="tx2"/>
                </a:solidFill>
              </a:rPr>
            </a:b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solidFill>
                  <a:schemeClr val="tx2"/>
                </a:solidFill>
              </a:rPr>
              <a:t>Agility</a:t>
            </a:r>
            <a:r>
              <a:rPr lang="de-DE" dirty="0">
                <a:solidFill>
                  <a:schemeClr val="tx2"/>
                </a:solidFill>
              </a:rPr>
              <a:t> Compiler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By </a:t>
            </a:r>
            <a:r>
              <a:rPr lang="de-DE" dirty="0" err="1">
                <a:solidFill>
                  <a:schemeClr val="tx2"/>
                </a:solidFill>
              </a:rPr>
              <a:t>Agility</a:t>
            </a:r>
            <a:r>
              <a:rPr lang="de-DE" dirty="0">
                <a:solidFill>
                  <a:schemeClr val="tx2"/>
                </a:solidFill>
              </a:rPr>
              <a:t> Design Solutions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Used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to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synthesize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SystemC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Actel</a:t>
            </a:r>
            <a:r>
              <a:rPr lang="de-DE" dirty="0">
                <a:solidFill>
                  <a:schemeClr val="tx2"/>
                </a:solidFill>
              </a:rPr>
              <a:t>, Altera and </a:t>
            </a:r>
            <a:r>
              <a:rPr lang="de-DE" dirty="0" err="1">
                <a:solidFill>
                  <a:schemeClr val="tx2"/>
                </a:solidFill>
              </a:rPr>
              <a:t>Xilinx</a:t>
            </a:r>
            <a:r>
              <a:rPr lang="de-DE" dirty="0">
                <a:solidFill>
                  <a:schemeClr val="tx2"/>
                </a:solidFill>
              </a:rPr>
              <a:t> FPGA </a:t>
            </a:r>
            <a:r>
              <a:rPr lang="de-DE" dirty="0" err="1">
                <a:solidFill>
                  <a:schemeClr val="tx2"/>
                </a:solidFill>
              </a:rPr>
              <a:t>are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supported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for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automatic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generation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</a:t>
            </a:r>
            <a:r>
              <a:rPr lang="de-DE" dirty="0" err="1">
                <a:solidFill>
                  <a:schemeClr val="tx2"/>
                </a:solidFill>
              </a:rPr>
              <a:t>Adds</a:t>
            </a:r>
            <a:r>
              <a:rPr lang="de-DE" dirty="0">
                <a:solidFill>
                  <a:schemeClr val="tx2"/>
                </a:solidFill>
              </a:rPr>
              <a:t> extra </a:t>
            </a:r>
            <a:r>
              <a:rPr lang="de-DE" dirty="0" err="1">
                <a:solidFill>
                  <a:schemeClr val="tx2"/>
                </a:solidFill>
              </a:rPr>
              <a:t>hardware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features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Designer </a:t>
            </a:r>
            <a:r>
              <a:rPr lang="de-DE" dirty="0" err="1">
                <a:solidFill>
                  <a:schemeClr val="tx2"/>
                </a:solidFill>
              </a:rPr>
              <a:t>can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explore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complex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algorithm</a:t>
            </a:r>
            <a:r>
              <a:rPr lang="de-DE" dirty="0">
                <a:solidFill>
                  <a:schemeClr val="tx2"/>
                </a:solidFill>
              </a:rPr>
              <a:t> in </a:t>
            </a:r>
            <a:r>
              <a:rPr lang="de-DE" dirty="0" err="1">
                <a:solidFill>
                  <a:schemeClr val="tx2"/>
                </a:solidFill>
              </a:rPr>
              <a:t>the</a:t>
            </a:r>
            <a:r>
              <a:rPr lang="de-DE" dirty="0">
                <a:solidFill>
                  <a:schemeClr val="tx2"/>
                </a:solidFill>
              </a:rPr>
              <a:t> design </a:t>
            </a:r>
            <a:r>
              <a:rPr lang="de-DE" dirty="0" err="1">
                <a:solidFill>
                  <a:schemeClr val="tx2"/>
                </a:solidFill>
              </a:rPr>
              <a:t>flow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Designer </a:t>
            </a:r>
            <a:r>
              <a:rPr lang="de-DE" dirty="0" err="1">
                <a:solidFill>
                  <a:schemeClr val="tx2"/>
                </a:solidFill>
              </a:rPr>
              <a:t>can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reduce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overall</a:t>
            </a:r>
            <a:r>
              <a:rPr lang="de-DE" dirty="0">
                <a:solidFill>
                  <a:schemeClr val="tx2"/>
                </a:solidFill>
              </a:rPr>
              <a:t> design time RTL</a:t>
            </a:r>
            <a:br>
              <a:rPr lang="de-DE" dirty="0">
                <a:solidFill>
                  <a:schemeClr val="tx2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-   Use </a:t>
            </a:r>
            <a:r>
              <a:rPr lang="de-DE" dirty="0" err="1">
                <a:solidFill>
                  <a:schemeClr val="tx2"/>
                </a:solidFill>
              </a:rPr>
              <a:t>of</a:t>
            </a:r>
            <a:r>
              <a:rPr lang="de-DE" dirty="0">
                <a:solidFill>
                  <a:schemeClr val="tx2"/>
                </a:solidFill>
              </a:rPr>
              <a:t> C++</a:t>
            </a:r>
            <a:br>
              <a:rPr lang="de-DE" dirty="0">
                <a:solidFill>
                  <a:schemeClr val="tx2"/>
                </a:solidFill>
              </a:rPr>
            </a:br>
            <a:endParaRPr lang="de-DE" dirty="0">
              <a:solidFill>
                <a:schemeClr val="tx2"/>
              </a:solidFill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  <a:p>
            <a:pPr algn="l">
              <a:buClr>
                <a:schemeClr val="tx1"/>
              </a:buClr>
            </a:pP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CB32A-A218-98EF-7D6B-A9DF0E5FF107}"/>
              </a:ext>
            </a:extLst>
          </p:cNvPr>
          <p:cNvSpPr txBox="1"/>
          <p:nvPr/>
        </p:nvSpPr>
        <p:spPr>
          <a:xfrm>
            <a:off x="2502828" y="355616"/>
            <a:ext cx="717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/>
              <a:t>Toolchains</a:t>
            </a:r>
            <a:endParaRPr lang="de-DE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906EB-BB6B-0FFD-AB13-B28B2620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8884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3F3F0"/>
      </a:lt2>
      <a:accent1>
        <a:srgbClr val="453BE9"/>
      </a:accent1>
      <a:accent2>
        <a:srgbClr val="175B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AC816"/>
      </a:accent6>
      <a:hlink>
        <a:srgbClr val="349E6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Posterama</vt:lpstr>
      <vt:lpstr>Wingdings</vt:lpstr>
      <vt:lpstr>SineVTI</vt:lpstr>
      <vt:lpstr>High Level Synthesis in VLSI Design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Synthesis in VLSI Design</dc:title>
  <dc:creator>arsal abbasi</dc:creator>
  <cp:lastModifiedBy>arsal abbasi</cp:lastModifiedBy>
  <cp:revision>4</cp:revision>
  <dcterms:created xsi:type="dcterms:W3CDTF">2023-01-01T22:08:04Z</dcterms:created>
  <dcterms:modified xsi:type="dcterms:W3CDTF">2023-01-04T21:44:48Z</dcterms:modified>
</cp:coreProperties>
</file>