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43"/>
  </p:notesMasterIdLst>
  <p:sldIdLst>
    <p:sldId id="256" r:id="rId3"/>
    <p:sldId id="257" r:id="rId4"/>
    <p:sldId id="258" r:id="rId5"/>
    <p:sldId id="315" r:id="rId6"/>
    <p:sldId id="316" r:id="rId7"/>
    <p:sldId id="259" r:id="rId8"/>
    <p:sldId id="264" r:id="rId9"/>
    <p:sldId id="260" r:id="rId10"/>
    <p:sldId id="299" r:id="rId11"/>
    <p:sldId id="261" r:id="rId12"/>
    <p:sldId id="272" r:id="rId13"/>
    <p:sldId id="274" r:id="rId14"/>
    <p:sldId id="262" r:id="rId15"/>
    <p:sldId id="303" r:id="rId16"/>
    <p:sldId id="308" r:id="rId17"/>
    <p:sldId id="314" r:id="rId18"/>
    <p:sldId id="263" r:id="rId19"/>
    <p:sldId id="280" r:id="rId20"/>
    <p:sldId id="281" r:id="rId21"/>
    <p:sldId id="283" r:id="rId22"/>
    <p:sldId id="284" r:id="rId23"/>
    <p:sldId id="285" r:id="rId24"/>
    <p:sldId id="298" r:id="rId25"/>
    <p:sldId id="282" r:id="rId26"/>
    <p:sldId id="288" r:id="rId27"/>
    <p:sldId id="289" r:id="rId28"/>
    <p:sldId id="290" r:id="rId29"/>
    <p:sldId id="291" r:id="rId30"/>
    <p:sldId id="292" r:id="rId31"/>
    <p:sldId id="293" r:id="rId32"/>
    <p:sldId id="295" r:id="rId33"/>
    <p:sldId id="300" r:id="rId34"/>
    <p:sldId id="297" r:id="rId35"/>
    <p:sldId id="318" r:id="rId36"/>
    <p:sldId id="317" r:id="rId37"/>
    <p:sldId id="305" r:id="rId38"/>
    <p:sldId id="306" r:id="rId39"/>
    <p:sldId id="310" r:id="rId40"/>
    <p:sldId id="311" r:id="rId41"/>
    <p:sldId id="267"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Nunito" panose="020B0604020202020204" charset="0"/>
      <p:regular r:id="rId48"/>
      <p:bold r:id="rId49"/>
      <p:italic r:id="rId50"/>
      <p:boldItalic r:id="rId51"/>
    </p:embeddedFont>
    <p:embeddedFont>
      <p:font typeface="Nunito ExtraBold" panose="020B0604020202020204" charset="0"/>
      <p:bold r:id="rId52"/>
      <p:boldItalic r:id="rId53"/>
    </p:embeddedFont>
    <p:embeddedFont>
      <p:font typeface="Nunito SemiBold"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jwdwYEQIogQOlUgKBxfnbE/RTI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99CA59-443E-4FB2-8D58-7844A8A72EB0}">
  <a:tblStyle styleId="{4B99CA59-443E-4FB2-8D58-7844A8A72EB0}"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28" autoAdjust="0"/>
    <p:restoredTop sz="91027" autoAdjust="0"/>
  </p:normalViewPr>
  <p:slideViewPr>
    <p:cSldViewPr snapToGrid="0">
      <p:cViewPr varScale="1">
        <p:scale>
          <a:sx n="131" d="100"/>
          <a:sy n="131" d="100"/>
        </p:scale>
        <p:origin x="750"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66"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5"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72499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1293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69638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81806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0656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1" name="Google Shape;171;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40</a:t>
            </a:fld>
            <a:endParaRPr sz="1200" b="0" i="0" u="none" strike="noStrike" cap="none" dirty="0">
              <a:solidFill>
                <a:schemeClr val="dk1"/>
              </a:solidFill>
              <a:latin typeface="Calibri"/>
              <a:ea typeface="Calibri"/>
              <a:cs typeface="Calibri"/>
              <a:sym typeface="Calibri"/>
            </a:endParaRPr>
          </a:p>
        </p:txBody>
      </p:sp>
      <p:sp>
        <p:nvSpPr>
          <p:cNvPr id="173" name="Google Shape;173;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6906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3377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5289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g10ee00f67ea_0_71"/>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64" name="Google Shape;64;g10ee00f67ea_0_71"/>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g10ee00f67ea_0_7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67" name="Google Shape;67;g10ee00f67ea_0_7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g10ee00f67ea_0_77"/>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0" name="Google Shape;70;g10ee00f67ea_0_77"/>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1" name="Google Shape;71;g10ee00f67ea_0_7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2"/>
        <p:cNvGrpSpPr/>
        <p:nvPr/>
      </p:nvGrpSpPr>
      <p:grpSpPr>
        <a:xfrm>
          <a:off x="0" y="0"/>
          <a:ext cx="0" cy="0"/>
          <a:chOff x="0" y="0"/>
          <a:chExt cx="0" cy="0"/>
        </a:xfrm>
      </p:grpSpPr>
      <p:sp>
        <p:nvSpPr>
          <p:cNvPr id="73" name="Google Shape;73;g10ee00f67ea_0_81"/>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4" name="Google Shape;74;g10ee00f67ea_0_81"/>
          <p:cNvGraphicFramePr/>
          <p:nvPr/>
        </p:nvGraphicFramePr>
        <p:xfrm>
          <a:off x="201942" y="833662"/>
          <a:ext cx="3000000" cy="3000000"/>
        </p:xfrm>
        <a:graphic>
          <a:graphicData uri="http://schemas.openxmlformats.org/drawingml/2006/table">
            <a:tbl>
              <a:tblPr firstRow="1" bandRow="1">
                <a:noFill/>
                <a:tableStyleId>{4B99CA59-443E-4FB2-8D58-7844A8A72EB0}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5" name="Google Shape;75;g10ee00f67ea_0_8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g10ee00f67ea_0_85"/>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8" name="Google Shape;78;g10ee00f67ea_0_8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g10ee00f67ea_0_8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g10ee00f67ea_0_8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g10ee00f67ea_0_90"/>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3" name="Google Shape;83;g10ee00f67ea_0_9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g10ee00f67ea_0_9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g10ee00f67ea_0_9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g10ee00f67ea_0_9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0" name="Google Shape;90;g10ee00f67ea_0_9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g10ee00f67ea_0_9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92" name="Google Shape;92;g10ee00f67ea_0_9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g10ee00f67ea_0_10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5"/>
        <p:cNvGrpSpPr/>
        <p:nvPr/>
      </p:nvGrpSpPr>
      <p:grpSpPr>
        <a:xfrm>
          <a:off x="0" y="0"/>
          <a:ext cx="0" cy="0"/>
          <a:chOff x="0" y="0"/>
          <a:chExt cx="0" cy="0"/>
        </a:xfrm>
      </p:grpSpPr>
      <p:sp>
        <p:nvSpPr>
          <p:cNvPr id="96" name="Google Shape;96;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dirty="0">
              <a:solidFill>
                <a:schemeClr val="dk1"/>
              </a:solidFill>
              <a:latin typeface="Calibri"/>
              <a:ea typeface="Calibri"/>
              <a:cs typeface="Calibri"/>
              <a:sym typeface="Calibri"/>
            </a:endParaRPr>
          </a:p>
        </p:txBody>
      </p:sp>
      <p:pic>
        <p:nvPicPr>
          <p:cNvPr id="97" name="Google Shape;97;g10ee00f67ea_0_104"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98" name="Google Shape;98;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9" name="Google Shape;99;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dirty="0">
              <a:solidFill>
                <a:schemeClr val="lt1"/>
              </a:solidFill>
              <a:latin typeface="Nunito ExtraBold"/>
              <a:ea typeface="Nunito ExtraBold"/>
              <a:cs typeface="Nunito ExtraBold"/>
              <a:sym typeface="Nunito ExtraBold"/>
            </a:endParaRPr>
          </a:p>
        </p:txBody>
      </p:sp>
      <p:pic>
        <p:nvPicPr>
          <p:cNvPr id="100" name="Google Shape;100;g10ee00f67ea_0_104"/>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1a9588eba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9" name="Google Shape;19;ge1a9588eba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{4B99CA59-443E-4FB2-8D58-7844A8A72EB0}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dirty="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ge1a9588eba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dirty="0">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dirty="0">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dirty="0">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pic>
        <p:nvPicPr>
          <p:cNvPr id="10" name="Google Shape;10;ge1a9588eba_0_0"/>
          <p:cNvPicPr preferRelativeResize="0"/>
          <p:nvPr/>
        </p:nvPicPr>
        <p:blipFill>
          <a:blip r:embed="rId11">
            <a:alphaModFix/>
          </a:blip>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dirty="0">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dirty="0"/>
          </a:p>
        </p:txBody>
      </p:sp>
      <p:pic>
        <p:nvPicPr>
          <p:cNvPr id="58" name="Google Shape;58;g10ee00f67ea_0_62"/>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3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3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3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66.png"/></Relationships>
</file>

<file path=ppt/slides/_rels/slide3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38.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892904" y="1174725"/>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3600" dirty="0"/>
              <a:t>EASY VISA</a:t>
            </a:r>
            <a:endParaRPr sz="3600" dirty="0"/>
          </a:p>
        </p:txBody>
      </p:sp>
      <p:sp>
        <p:nvSpPr>
          <p:cNvPr id="106" name="Google Shape;106;p1"/>
          <p:cNvSpPr txBox="1">
            <a:spLocks noGrp="1"/>
          </p:cNvSpPr>
          <p:nvPr>
            <p:ph type="ctrTitle"/>
          </p:nvPr>
        </p:nvSpPr>
        <p:spPr>
          <a:xfrm>
            <a:off x="892904" y="1864544"/>
            <a:ext cx="7607027" cy="1549751"/>
          </a:xfrm>
          <a:prstGeom prst="rect">
            <a:avLst/>
          </a:prstGeom>
          <a:noFill/>
          <a:ln>
            <a:noFill/>
          </a:ln>
        </p:spPr>
        <p:txBody>
          <a:bodyPr spcFirstLastPara="1" wrap="square" lIns="91425" tIns="91425" rIns="91425" bIns="91425" anchor="b" anchorCtr="0">
            <a:noAutofit/>
          </a:bodyPr>
          <a:lstStyle/>
          <a:p>
            <a:pPr lvl="0"/>
            <a:r>
              <a:rPr lang="en-US" sz="3000" b="0" dirty="0"/>
              <a:t>Ensemble Learning Techniques, </a:t>
            </a:r>
            <a:br>
              <a:rPr lang="en-US" sz="3000" b="0" dirty="0"/>
            </a:br>
            <a:r>
              <a:rPr lang="en-US" sz="3000" b="0" dirty="0"/>
              <a:t>PGP - Data Science and Business Analytics</a:t>
            </a:r>
            <a:br>
              <a:rPr lang="en-US" sz="3000" b="0" dirty="0"/>
            </a:br>
            <a:r>
              <a:rPr lang="en-US" sz="3000" b="0" dirty="0"/>
              <a:t>Arsalaan B. Saiyed</a:t>
            </a:r>
          </a:p>
        </p:txBody>
      </p:sp>
      <p:sp>
        <p:nvSpPr>
          <p:cNvPr id="107" name="Google Shape;107;p1"/>
          <p:cNvSpPr txBox="1">
            <a:spLocks noGrp="1"/>
          </p:cNvSpPr>
          <p:nvPr>
            <p:ph type="ctrTitle"/>
          </p:nvPr>
        </p:nvSpPr>
        <p:spPr>
          <a:xfrm>
            <a:off x="892904" y="3681532"/>
            <a:ext cx="6827700" cy="398969"/>
          </a:xfrm>
          <a:prstGeom prst="rect">
            <a:avLst/>
          </a:prstGeom>
          <a:noFill/>
          <a:ln>
            <a:noFill/>
          </a:ln>
        </p:spPr>
        <p:txBody>
          <a:bodyPr spcFirstLastPara="1" wrap="square" lIns="91425" tIns="91425" rIns="91425" bIns="91425" anchor="b" anchorCtr="0">
            <a:noAutofit/>
          </a:bodyPr>
          <a:lstStyle/>
          <a:p>
            <a:pPr lvl="0"/>
            <a:r>
              <a:rPr lang="en" sz="1600" b="0" dirty="0"/>
              <a:t>Date – 24</a:t>
            </a:r>
            <a:r>
              <a:rPr lang="en-US" sz="1600" b="0" baseline="30000" dirty="0"/>
              <a:t>th</a:t>
            </a:r>
            <a:r>
              <a:rPr lang="en-US" sz="1600" b="0" dirty="0"/>
              <a:t> June 2022</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Data Preprocessing </a:t>
            </a:r>
            <a:endParaRPr dirty="0">
              <a:solidFill>
                <a:srgbClr val="000000"/>
              </a:solidFill>
            </a:endParaRPr>
          </a:p>
        </p:txBody>
      </p:sp>
      <p:sp>
        <p:nvSpPr>
          <p:cNvPr id="138" name="Google Shape;138;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Duplicate value check</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Missing value treatment</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Outlier check (</a:t>
            </a:r>
            <a:r>
              <a:rPr lang="en" sz="1400" dirty="0">
                <a:solidFill>
                  <a:srgbClr val="2D3B45"/>
                </a:solidFill>
                <a:highlight>
                  <a:schemeClr val="lt1"/>
                </a:highlight>
              </a:rPr>
              <a:t>treatment </a:t>
            </a:r>
            <a:r>
              <a:rPr lang="en" sz="1400" dirty="0">
                <a:solidFill>
                  <a:srgbClr val="2D3B45"/>
                </a:solidFill>
                <a:highlight>
                  <a:srgbClr val="FFFFFF"/>
                </a:highlight>
              </a:rPr>
              <a:t>if needed)</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Data preparation for modeling</a:t>
            </a:r>
            <a:endParaRPr sz="1400" dirty="0">
              <a:solidFill>
                <a:srgbClr val="2D3B45"/>
              </a:solidFill>
              <a:highlight>
                <a:srgbClr val="FFFFFF"/>
              </a:highlight>
            </a:endParaRPr>
          </a:p>
          <a:p>
            <a:pPr marL="0" lvl="0" indent="0" algn="l" rtl="0">
              <a:lnSpc>
                <a:spcPct val="115000"/>
              </a:lnSpc>
              <a:spcBef>
                <a:spcPts val="1000"/>
              </a:spcBef>
              <a:spcAft>
                <a:spcPts val="0"/>
              </a:spcAft>
              <a:buNone/>
            </a:pPr>
            <a:endParaRPr sz="1400" dirty="0">
              <a:solidFill>
                <a:srgbClr val="2D3B45"/>
              </a:solidFill>
              <a:highlight>
                <a:srgbClr val="FFFFFF"/>
              </a:highlight>
            </a:endParaRPr>
          </a:p>
          <a:p>
            <a:pPr marL="0" lvl="0" indent="0" algn="l" rtl="0">
              <a:spcBef>
                <a:spcPts val="1000"/>
              </a:spcBef>
              <a:spcAft>
                <a:spcPts val="0"/>
              </a:spcAft>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None/>
            </a:pPr>
            <a:endParaRPr sz="1400" dirty="0">
              <a:solidFill>
                <a:srgbClr val="2D3B45"/>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C244-DFE6-4FF0-8C0E-90CA426BD62D}"/>
              </a:ext>
            </a:extLst>
          </p:cNvPr>
          <p:cNvSpPr>
            <a:spLocks noGrp="1"/>
          </p:cNvSpPr>
          <p:nvPr>
            <p:ph type="title"/>
          </p:nvPr>
        </p:nvSpPr>
        <p:spPr/>
        <p:txBody>
          <a:bodyPr/>
          <a:lstStyle/>
          <a:p>
            <a:r>
              <a:rPr lang="en-US" dirty="0"/>
              <a:t>Data Preprocessing</a:t>
            </a:r>
          </a:p>
        </p:txBody>
      </p:sp>
      <p:sp>
        <p:nvSpPr>
          <p:cNvPr id="3" name="Text Placeholder 2">
            <a:extLst>
              <a:ext uri="{FF2B5EF4-FFF2-40B4-BE49-F238E27FC236}">
                <a16:creationId xmlns:a16="http://schemas.microsoft.com/office/drawing/2014/main" id="{85277792-429A-4EA0-B5E5-C4AB58F504A5}"/>
              </a:ext>
            </a:extLst>
          </p:cNvPr>
          <p:cNvSpPr>
            <a:spLocks noGrp="1"/>
          </p:cNvSpPr>
          <p:nvPr>
            <p:ph type="body" idx="1"/>
          </p:nvPr>
        </p:nvSpPr>
        <p:spPr>
          <a:xfrm>
            <a:off x="202550" y="861979"/>
            <a:ext cx="8575175" cy="1788353"/>
          </a:xfrm>
        </p:spPr>
        <p:txBody>
          <a:bodyPr/>
          <a:lstStyle/>
          <a:p>
            <a:pPr marL="133350" indent="0">
              <a:buNone/>
            </a:pPr>
            <a:r>
              <a:rPr lang="en-US" sz="1000" dirty="0"/>
              <a:t>Let’s take a quick look at a small sample of our data. This will help us get some idea of the attributes of the data and also help us understand the degree of cleaning needed before we can build a model.</a:t>
            </a:r>
          </a:p>
          <a:p>
            <a:pPr marL="133350" indent="0">
              <a:buNone/>
            </a:pPr>
            <a:endParaRPr lang="en-US" sz="1000" dirty="0"/>
          </a:p>
          <a:p>
            <a:pPr marL="133350" indent="0">
              <a:buNone/>
            </a:pPr>
            <a:endParaRPr lang="en-US" sz="1000" dirty="0"/>
          </a:p>
          <a:p>
            <a:pPr marL="133350" indent="0">
              <a:buNone/>
            </a:pPr>
            <a:r>
              <a:rPr lang="en-US" sz="1000" i="1" u="sng" dirty="0"/>
              <a:t>Random sample of the data (5 rows, 12 columns)</a:t>
            </a:r>
            <a:r>
              <a:rPr lang="en-US" sz="1000" dirty="0"/>
              <a:t>:</a:t>
            </a:r>
          </a:p>
        </p:txBody>
      </p:sp>
      <p:pic>
        <p:nvPicPr>
          <p:cNvPr id="4" name="Picture 3">
            <a:extLst>
              <a:ext uri="{FF2B5EF4-FFF2-40B4-BE49-F238E27FC236}">
                <a16:creationId xmlns:a16="http://schemas.microsoft.com/office/drawing/2014/main" id="{DBA6820F-5CCE-4349-B633-5AAD85761341}"/>
              </a:ext>
            </a:extLst>
          </p:cNvPr>
          <p:cNvPicPr>
            <a:picLocks noChangeAspect="1"/>
          </p:cNvPicPr>
          <p:nvPr/>
        </p:nvPicPr>
        <p:blipFill rotWithShape="1">
          <a:blip r:embed="rId2"/>
          <a:srcRect l="729"/>
          <a:stretch/>
        </p:blipFill>
        <p:spPr>
          <a:xfrm>
            <a:off x="317414" y="1889496"/>
            <a:ext cx="6652083" cy="1143319"/>
          </a:xfrm>
          <a:prstGeom prst="rect">
            <a:avLst/>
          </a:prstGeom>
        </p:spPr>
      </p:pic>
      <p:pic>
        <p:nvPicPr>
          <p:cNvPr id="5" name="Picture 4">
            <a:extLst>
              <a:ext uri="{FF2B5EF4-FFF2-40B4-BE49-F238E27FC236}">
                <a16:creationId xmlns:a16="http://schemas.microsoft.com/office/drawing/2014/main" id="{724A50F8-6724-47D2-AF92-2342DCDF773C}"/>
              </a:ext>
            </a:extLst>
          </p:cNvPr>
          <p:cNvPicPr>
            <a:picLocks noChangeAspect="1"/>
          </p:cNvPicPr>
          <p:nvPr/>
        </p:nvPicPr>
        <p:blipFill rotWithShape="1">
          <a:blip r:embed="rId3"/>
          <a:srcRect b="2328"/>
          <a:stretch/>
        </p:blipFill>
        <p:spPr>
          <a:xfrm>
            <a:off x="6969497" y="1889497"/>
            <a:ext cx="1868641" cy="1143318"/>
          </a:xfrm>
          <a:prstGeom prst="rect">
            <a:avLst/>
          </a:prstGeom>
        </p:spPr>
      </p:pic>
    </p:spTree>
    <p:extLst>
      <p:ext uri="{BB962C8B-B14F-4D97-AF65-F5344CB8AC3E}">
        <p14:creationId xmlns:p14="http://schemas.microsoft.com/office/powerpoint/2010/main" val="77725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1ADC-7C8E-4377-ABB9-EDBB29D43501}"/>
              </a:ext>
            </a:extLst>
          </p:cNvPr>
          <p:cNvSpPr>
            <a:spLocks noGrp="1"/>
          </p:cNvSpPr>
          <p:nvPr>
            <p:ph type="title"/>
          </p:nvPr>
        </p:nvSpPr>
        <p:spPr/>
        <p:txBody>
          <a:bodyPr/>
          <a:lstStyle/>
          <a:p>
            <a:r>
              <a:rPr lang="en-US" dirty="0"/>
              <a:t>Data Preprocessing</a:t>
            </a:r>
          </a:p>
        </p:txBody>
      </p:sp>
      <p:sp>
        <p:nvSpPr>
          <p:cNvPr id="3" name="Text Placeholder 2">
            <a:extLst>
              <a:ext uri="{FF2B5EF4-FFF2-40B4-BE49-F238E27FC236}">
                <a16:creationId xmlns:a16="http://schemas.microsoft.com/office/drawing/2014/main" id="{FEF5DBA2-5062-4D26-8A1D-F24EF810D44A}"/>
              </a:ext>
            </a:extLst>
          </p:cNvPr>
          <p:cNvSpPr>
            <a:spLocks noGrp="1"/>
          </p:cNvSpPr>
          <p:nvPr>
            <p:ph type="body" idx="1"/>
          </p:nvPr>
        </p:nvSpPr>
        <p:spPr>
          <a:xfrm>
            <a:off x="202550" y="861975"/>
            <a:ext cx="3896986" cy="3923385"/>
          </a:xfrm>
        </p:spPr>
        <p:txBody>
          <a:bodyPr/>
          <a:lstStyle/>
          <a:p>
            <a:r>
              <a:rPr lang="en-US" sz="1000" dirty="0">
                <a:solidFill>
                  <a:schemeClr val="accent6">
                    <a:lumMod val="75000"/>
                  </a:schemeClr>
                </a:solidFill>
              </a:rPr>
              <a:t>Duplicate Value Check</a:t>
            </a:r>
            <a:r>
              <a:rPr lang="en-US" sz="1000" dirty="0"/>
              <a:t>: No duplicate entries were found in the given data</a:t>
            </a:r>
            <a:endParaRPr lang="en-US" sz="1000" dirty="0">
              <a:solidFill>
                <a:schemeClr val="accent6">
                  <a:lumMod val="75000"/>
                </a:schemeClr>
              </a:solidFill>
            </a:endParaRPr>
          </a:p>
          <a:p>
            <a:pPr>
              <a:spcBef>
                <a:spcPts val="500"/>
              </a:spcBef>
            </a:pPr>
            <a:r>
              <a:rPr lang="en-US" sz="1000" dirty="0">
                <a:solidFill>
                  <a:schemeClr val="accent6">
                    <a:lumMod val="75000"/>
                  </a:schemeClr>
                </a:solidFill>
              </a:rPr>
              <a:t>Missing Value Treatment</a:t>
            </a:r>
            <a:r>
              <a:rPr lang="en-US" sz="1000" dirty="0">
                <a:solidFill>
                  <a:schemeClr val="tx1"/>
                </a:solidFill>
              </a:rPr>
              <a:t>:</a:t>
            </a:r>
          </a:p>
          <a:p>
            <a:pPr marL="590550" lvl="1" indent="0">
              <a:spcBef>
                <a:spcPts val="0"/>
              </a:spcBef>
              <a:spcAft>
                <a:spcPts val="500"/>
              </a:spcAft>
              <a:buNone/>
            </a:pPr>
            <a:r>
              <a:rPr lang="en-US" sz="1000" dirty="0">
                <a:solidFill>
                  <a:schemeClr val="tx1"/>
                </a:solidFill>
              </a:rPr>
              <a:t>Our data has no missing value so no treatment was required.</a:t>
            </a:r>
          </a:p>
          <a:p>
            <a:r>
              <a:rPr lang="en-US" sz="1000" dirty="0">
                <a:solidFill>
                  <a:schemeClr val="accent6">
                    <a:lumMod val="75000"/>
                  </a:schemeClr>
                </a:solidFill>
              </a:rPr>
              <a:t>Outlier Check</a:t>
            </a:r>
            <a:r>
              <a:rPr lang="en-US" sz="1000" dirty="0"/>
              <a:t>: </a:t>
            </a:r>
          </a:p>
          <a:p>
            <a:pPr marL="590550" lvl="1" indent="0">
              <a:spcBef>
                <a:spcPts val="1000"/>
              </a:spcBef>
              <a:buFont typeface="Nunito"/>
              <a:buNone/>
            </a:pPr>
            <a:r>
              <a:rPr lang="en-US" sz="1000" dirty="0"/>
              <a:t>All the other outliers are correct data so we don’t treat them.</a:t>
            </a:r>
          </a:p>
          <a:p>
            <a:pPr marL="590550" lvl="1" indent="0">
              <a:spcBef>
                <a:spcPts val="1000"/>
              </a:spcBef>
              <a:buNone/>
            </a:pPr>
            <a:r>
              <a:rPr lang="en-US" sz="1000" dirty="0"/>
              <a:t>As mentioned prevailing wage is not treated because we don’t have enough data like the number of hours worked in a year for hourly paid workers and how many weeks worked in a year for weekly paid workers and how many months worked in a year for monthly paid workers.</a:t>
            </a:r>
          </a:p>
          <a:p>
            <a:pPr marL="457200" lvl="1" indent="-323850">
              <a:spcBef>
                <a:spcPts val="500"/>
              </a:spcBef>
              <a:buSzPts val="1500"/>
              <a:buFont typeface="Nunito"/>
              <a:buChar char="●"/>
            </a:pPr>
            <a:r>
              <a:rPr lang="en-US" sz="1000" dirty="0">
                <a:solidFill>
                  <a:schemeClr val="accent6">
                    <a:lumMod val="75000"/>
                  </a:schemeClr>
                </a:solidFill>
              </a:rPr>
              <a:t>Feature Engineering: </a:t>
            </a:r>
          </a:p>
          <a:p>
            <a:pPr marL="590550" lvl="1" indent="0">
              <a:spcBef>
                <a:spcPts val="500"/>
              </a:spcBef>
              <a:buFont typeface="Nunito"/>
              <a:buNone/>
            </a:pPr>
            <a:r>
              <a:rPr lang="en-US" sz="1000" dirty="0"/>
              <a:t>There was no need for feature engineering.</a:t>
            </a:r>
          </a:p>
          <a:p>
            <a:endParaRPr lang="en-US" sz="1200" dirty="0">
              <a:solidFill>
                <a:schemeClr val="tx1"/>
              </a:solidFill>
            </a:endParaRPr>
          </a:p>
        </p:txBody>
      </p:sp>
      <p:pic>
        <p:nvPicPr>
          <p:cNvPr id="4" name="Picture 3">
            <a:extLst>
              <a:ext uri="{FF2B5EF4-FFF2-40B4-BE49-F238E27FC236}">
                <a16:creationId xmlns:a16="http://schemas.microsoft.com/office/drawing/2014/main" id="{CCB4E66B-E894-4403-805C-05B3600E6B0C}"/>
              </a:ext>
            </a:extLst>
          </p:cNvPr>
          <p:cNvPicPr>
            <a:picLocks noChangeAspect="1"/>
          </p:cNvPicPr>
          <p:nvPr/>
        </p:nvPicPr>
        <p:blipFill rotWithShape="1">
          <a:blip r:embed="rId3"/>
          <a:srcRect l="1505" r="2189"/>
          <a:stretch/>
        </p:blipFill>
        <p:spPr>
          <a:xfrm>
            <a:off x="4153190" y="833761"/>
            <a:ext cx="4886107" cy="1433819"/>
          </a:xfrm>
          <a:prstGeom prst="rect">
            <a:avLst/>
          </a:prstGeom>
        </p:spPr>
      </p:pic>
      <p:pic>
        <p:nvPicPr>
          <p:cNvPr id="5" name="Picture 4">
            <a:extLst>
              <a:ext uri="{FF2B5EF4-FFF2-40B4-BE49-F238E27FC236}">
                <a16:creationId xmlns:a16="http://schemas.microsoft.com/office/drawing/2014/main" id="{BC39F1BF-371D-43EE-A38C-2E08D20EE5CF}"/>
              </a:ext>
            </a:extLst>
          </p:cNvPr>
          <p:cNvPicPr>
            <a:picLocks noChangeAspect="1"/>
          </p:cNvPicPr>
          <p:nvPr/>
        </p:nvPicPr>
        <p:blipFill>
          <a:blip r:embed="rId4"/>
          <a:stretch>
            <a:fillRect/>
          </a:stretch>
        </p:blipFill>
        <p:spPr>
          <a:xfrm>
            <a:off x="4409208" y="2335728"/>
            <a:ext cx="1858969" cy="1720334"/>
          </a:xfrm>
          <a:prstGeom prst="rect">
            <a:avLst/>
          </a:prstGeom>
        </p:spPr>
      </p:pic>
    </p:spTree>
    <p:extLst>
      <p:ext uri="{BB962C8B-B14F-4D97-AF65-F5344CB8AC3E}">
        <p14:creationId xmlns:p14="http://schemas.microsoft.com/office/powerpoint/2010/main" val="1225231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Model Performance Summary</a:t>
            </a:r>
            <a:endParaRPr dirty="0">
              <a:solidFill>
                <a:srgbClr val="000000"/>
              </a:solidFill>
            </a:endParaRPr>
          </a:p>
        </p:txBody>
      </p:sp>
      <p:sp>
        <p:nvSpPr>
          <p:cNvPr id="144" name="Google Shape;144;p6"/>
          <p:cNvSpPr txBox="1">
            <a:spLocks noGrp="1"/>
          </p:cNvSpPr>
          <p:nvPr>
            <p:ph type="body" idx="1"/>
          </p:nvPr>
        </p:nvSpPr>
        <p:spPr>
          <a:xfrm>
            <a:off x="202550" y="774569"/>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chemeClr val="dk1"/>
                </a:solidFill>
              </a:rPr>
              <a:t>Overview of ML model and its parameters</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chemeClr val="dk1"/>
                </a:solidFill>
              </a:rPr>
              <a:t>Summary of most important factors used by </a:t>
            </a:r>
            <a:r>
              <a:rPr lang="en-US" sz="1400" dirty="0">
                <a:solidFill>
                  <a:schemeClr val="dk1"/>
                </a:solidFill>
              </a:rPr>
              <a:t>decision tree and random forest </a:t>
            </a:r>
            <a:r>
              <a:rPr lang="en" sz="1400" dirty="0">
                <a:solidFill>
                  <a:schemeClr val="dk1"/>
                </a:solidFill>
              </a:rPr>
              <a:t>for classification (prediction)</a:t>
            </a:r>
          </a:p>
          <a:p>
            <a:pPr indent="-317500">
              <a:spcBef>
                <a:spcPts val="1000"/>
              </a:spcBef>
              <a:buClr>
                <a:srgbClr val="000000"/>
              </a:buClr>
              <a:buSzPts val="1400"/>
            </a:pPr>
            <a:r>
              <a:rPr lang="en-US" sz="1400" dirty="0">
                <a:solidFill>
                  <a:schemeClr val="dk1"/>
                </a:solidFill>
              </a:rPr>
              <a:t>Summary of most important factors used by ensemble technique model for classification (prediction)</a:t>
            </a:r>
            <a:endParaRPr lang="en" sz="1400" dirty="0">
              <a:solidFill>
                <a:schemeClr val="dk1"/>
              </a:solidFill>
            </a:endParaRPr>
          </a:p>
          <a:p>
            <a:pPr indent="-317500">
              <a:spcBef>
                <a:spcPts val="1000"/>
              </a:spcBef>
              <a:buClr>
                <a:srgbClr val="000000"/>
              </a:buClr>
              <a:buSzPts val="1400"/>
            </a:pPr>
            <a:r>
              <a:rPr lang="en-US" sz="1400" dirty="0">
                <a:solidFill>
                  <a:srgbClr val="000000"/>
                </a:solidFill>
              </a:rPr>
              <a:t>Summary of key performance metrics for training and test data in tabular format for comparison of all decision tree and ensemble technique models</a:t>
            </a:r>
            <a:endParaRPr lang="en" sz="1400" dirty="0">
              <a:solidFill>
                <a:schemeClr val="dk1"/>
              </a:solidFill>
            </a:endParaRPr>
          </a:p>
        </p:txBody>
      </p:sp>
      <p:sp>
        <p:nvSpPr>
          <p:cNvPr id="145" name="Google Shape;145;p6"/>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hlinkClick r:id="rId3" action="ppaction://hlinksldjump"/>
              </a:rPr>
              <a:t>Link to Appendix slide on model assumptions</a:t>
            </a:r>
            <a:endParaRPr sz="1200" i="1" dirty="0">
              <a:solidFill>
                <a:srgbClr val="666666"/>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Model Performance Summary</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a:xfrm>
            <a:off x="202550" y="732264"/>
            <a:ext cx="8676204" cy="4227904"/>
          </a:xfrm>
        </p:spPr>
        <p:txBody>
          <a:bodyPr/>
          <a:lstStyle/>
          <a:p>
            <a:pPr marL="341313" indent="-230188"/>
            <a:r>
              <a:rPr lang="en-US" sz="1200" dirty="0"/>
              <a:t>Overview of ML model:</a:t>
            </a:r>
          </a:p>
          <a:p>
            <a:pPr marL="341313" lvl="1" indent="0">
              <a:spcBef>
                <a:spcPts val="200"/>
              </a:spcBef>
              <a:buNone/>
            </a:pPr>
            <a:r>
              <a:rPr lang="en-US" sz="1000" dirty="0"/>
              <a:t>Our objective was to provide Easy Visa insights as to what are the key indicators that influence whether or not an application will be certified or denied, based on which we must recommend a suitable profile for the applicants for whom the visa should be certified or denied based on the drivers that significantly influence the case status</a:t>
            </a:r>
          </a:p>
          <a:p>
            <a:pPr marL="341313" indent="-230188">
              <a:spcBef>
                <a:spcPts val="300"/>
              </a:spcBef>
            </a:pPr>
            <a:r>
              <a:rPr lang="en-US" sz="1200" dirty="0"/>
              <a:t>ML model parameters:</a:t>
            </a:r>
          </a:p>
          <a:p>
            <a:pPr marL="515938" lvl="1" indent="-174625">
              <a:spcBef>
                <a:spcPts val="500"/>
              </a:spcBef>
              <a:buFont typeface="Wingdings" panose="05000000000000000000" pitchFamily="2" charset="2"/>
              <a:buChar char="Ø"/>
            </a:pPr>
            <a:r>
              <a:rPr lang="en-US" sz="1000" b="1" dirty="0"/>
              <a:t>Model Selection &amp; Fitting</a:t>
            </a:r>
            <a:r>
              <a:rPr lang="en-US" sz="1000" dirty="0"/>
              <a:t>: We build two models for classification and compare the results.</a:t>
            </a:r>
          </a:p>
          <a:p>
            <a:pPr marL="803275" lvl="2" indent="-119063">
              <a:spcBef>
                <a:spcPts val="300"/>
              </a:spcBef>
              <a:buSzPct val="80000"/>
              <a:buFont typeface="+mj-lt"/>
              <a:buAutoNum type="alphaLcPeriod"/>
            </a:pPr>
            <a:r>
              <a:rPr lang="en-US" sz="1000" dirty="0"/>
              <a:t>Decision &amp; Random Forest Tree: We will build models using the </a:t>
            </a:r>
            <a:r>
              <a:rPr lang="en-US" sz="1000" dirty="0" err="1"/>
              <a:t>DecisionTreeClassifier</a:t>
            </a:r>
            <a:r>
              <a:rPr lang="en-US" sz="1000" dirty="0"/>
              <a:t> function &amp; </a:t>
            </a:r>
            <a:r>
              <a:rPr lang="en-US" sz="1000" dirty="0" err="1"/>
              <a:t>RandomForestClassifier</a:t>
            </a:r>
            <a:endParaRPr lang="en-US" sz="1000" dirty="0"/>
          </a:p>
          <a:p>
            <a:pPr marL="803275" lvl="2" indent="-119063">
              <a:spcBef>
                <a:spcPts val="300"/>
              </a:spcBef>
              <a:buSzPct val="80000"/>
              <a:buFont typeface="+mj-lt"/>
              <a:buAutoNum type="alphaLcPeriod"/>
            </a:pPr>
            <a:r>
              <a:rPr lang="en-US" sz="1000" dirty="0"/>
              <a:t>Ensemble Techniques: We will run Bagging &amp; Boosting Models (Ada Boost, Gradient Boost, XG Boost) and also stacking </a:t>
            </a:r>
          </a:p>
          <a:p>
            <a:pPr marL="515938" lvl="1" indent="-174625">
              <a:spcBef>
                <a:spcPts val="500"/>
              </a:spcBef>
              <a:buFont typeface="Wingdings" panose="05000000000000000000" pitchFamily="2" charset="2"/>
              <a:buChar char="Ø"/>
            </a:pPr>
            <a:r>
              <a:rPr lang="en-US" sz="1000" b="1" dirty="0"/>
              <a:t>Model Evaluation Criterion</a:t>
            </a:r>
            <a:r>
              <a:rPr lang="en-US" sz="1000" dirty="0"/>
              <a:t>: Model can make wrong predictions as:</a:t>
            </a:r>
          </a:p>
          <a:p>
            <a:pPr marL="803275" lvl="2" indent="-119063">
              <a:spcBef>
                <a:spcPts val="300"/>
              </a:spcBef>
              <a:buSzPct val="80000"/>
              <a:buFont typeface="+mj-lt"/>
              <a:buAutoNum type="alphaLcPeriod"/>
              <a:tabLst>
                <a:tab pos="803275" algn="l"/>
                <a:tab pos="914400" algn="l"/>
              </a:tabLst>
            </a:pPr>
            <a:r>
              <a:rPr lang="en-US" sz="1000" dirty="0"/>
              <a:t>Model predicts that the visa application will get certified but in reality, the visa application should get denied.</a:t>
            </a:r>
          </a:p>
          <a:p>
            <a:pPr marL="803275" lvl="2" indent="-119063">
              <a:spcBef>
                <a:spcPts val="300"/>
              </a:spcBef>
              <a:buSzPct val="80000"/>
              <a:buFont typeface="+mj-lt"/>
              <a:buAutoNum type="alphaLcPeriod"/>
              <a:tabLst>
                <a:tab pos="803275" algn="l"/>
                <a:tab pos="914400" algn="l"/>
              </a:tabLst>
            </a:pPr>
            <a:r>
              <a:rPr lang="en-US" sz="1000" dirty="0"/>
              <a:t>Model predicts that the visa application will not get certified but in reality, the visa application should get certified.</a:t>
            </a:r>
          </a:p>
          <a:p>
            <a:pPr marL="682625" lvl="2" indent="-169863">
              <a:spcBef>
                <a:spcPts val="300"/>
              </a:spcBef>
              <a:buSzPct val="80000"/>
              <a:buNone/>
              <a:tabLst>
                <a:tab pos="803275" algn="l"/>
                <a:tab pos="914400" algn="l"/>
              </a:tabLst>
            </a:pPr>
            <a:r>
              <a:rPr lang="en-US" sz="1000" i="1" dirty="0">
                <a:solidFill>
                  <a:schemeClr val="tx2">
                    <a:lumMod val="75000"/>
                  </a:schemeClr>
                </a:solidFill>
              </a:rPr>
              <a:t>Which case is more important</a:t>
            </a:r>
            <a:r>
              <a:rPr lang="en-US" sz="1000" dirty="0">
                <a:solidFill>
                  <a:schemeClr val="tx2">
                    <a:lumMod val="75000"/>
                  </a:schemeClr>
                </a:solidFill>
              </a:rPr>
              <a:t>? </a:t>
            </a:r>
            <a:r>
              <a:rPr lang="en-US" sz="1000" dirty="0"/>
              <a:t>Both the cases are important as: </a:t>
            </a:r>
          </a:p>
          <a:p>
            <a:pPr marL="515938" lvl="2" indent="0">
              <a:spcBef>
                <a:spcPts val="0"/>
              </a:spcBef>
              <a:buNone/>
            </a:pPr>
            <a:r>
              <a:rPr lang="en-US" sz="1000" dirty="0"/>
              <a:t>If we predict that an application will be certified but should be denied our model is not correctly filtering the applicants which was the initial aim and still not making the visa review process easier</a:t>
            </a:r>
          </a:p>
          <a:p>
            <a:pPr marL="515938" lvl="2" indent="0">
              <a:spcBef>
                <a:spcPts val="0"/>
              </a:spcBef>
              <a:buNone/>
            </a:pPr>
            <a:r>
              <a:rPr lang="en-US" sz="1000" dirty="0"/>
              <a:t>If we predict that an application will be denied but should be certified we are causing someone an opportunity which is unfair and not a good model</a:t>
            </a:r>
          </a:p>
          <a:p>
            <a:pPr marL="515938" lvl="2" indent="0">
              <a:spcBef>
                <a:spcPts val="0"/>
              </a:spcBef>
              <a:buNone/>
            </a:pPr>
            <a:r>
              <a:rPr lang="en-US" sz="1000" dirty="0">
                <a:solidFill>
                  <a:schemeClr val="tx2">
                    <a:lumMod val="75000"/>
                  </a:schemeClr>
                </a:solidFill>
              </a:rPr>
              <a:t>How to reduce the losses? </a:t>
            </a:r>
            <a:r>
              <a:rPr lang="en-US" sz="1000" dirty="0"/>
              <a:t>Easy Visa would want F1 Score to be maximized, greater the F1 score higher are the chances of minimizing False Negatives and False Positives.</a:t>
            </a:r>
          </a:p>
        </p:txBody>
      </p:sp>
    </p:spTree>
    <p:extLst>
      <p:ext uri="{BB962C8B-B14F-4D97-AF65-F5344CB8AC3E}">
        <p14:creationId xmlns:p14="http://schemas.microsoft.com/office/powerpoint/2010/main" val="1516885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Model Performance Summary</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a:xfrm>
            <a:off x="202550" y="732264"/>
            <a:ext cx="8629800" cy="2911870"/>
          </a:xfrm>
        </p:spPr>
        <p:txBody>
          <a:bodyPr/>
          <a:lstStyle/>
          <a:p>
            <a:pPr marL="457200" lvl="0" indent="-317500" algn="l" rtl="0">
              <a:lnSpc>
                <a:spcPct val="115000"/>
              </a:lnSpc>
              <a:spcBef>
                <a:spcPts val="1000"/>
              </a:spcBef>
              <a:spcAft>
                <a:spcPts val="0"/>
              </a:spcAft>
              <a:buClr>
                <a:srgbClr val="000000"/>
              </a:buClr>
              <a:buSzPts val="1400"/>
              <a:buChar char="●"/>
            </a:pPr>
            <a:r>
              <a:rPr lang="en-US" sz="1200" dirty="0">
                <a:solidFill>
                  <a:schemeClr val="dk1"/>
                </a:solidFill>
              </a:rPr>
              <a:t>Summary of most important factors used by the </a:t>
            </a:r>
            <a:r>
              <a:rPr lang="en-US" sz="1200" b="1" dirty="0">
                <a:solidFill>
                  <a:schemeClr val="dk1"/>
                </a:solidFill>
              </a:rPr>
              <a:t>DECISION TREE </a:t>
            </a:r>
            <a:r>
              <a:rPr lang="en-US" sz="1200" dirty="0">
                <a:solidFill>
                  <a:schemeClr val="dk1"/>
                </a:solidFill>
              </a:rPr>
              <a:t>model for prediction:</a:t>
            </a:r>
          </a:p>
          <a:p>
            <a:pPr marL="746125" lvl="1" indent="-285750">
              <a:spcBef>
                <a:spcPts val="300"/>
              </a:spcBef>
              <a:buClr>
                <a:srgbClr val="000000"/>
              </a:buClr>
              <a:buSzPct val="100000"/>
              <a:buFont typeface="+mj-lt"/>
              <a:buAutoNum type="romanUcPeriod"/>
            </a:pPr>
            <a:r>
              <a:rPr lang="en-US" sz="1000" dirty="0">
                <a:solidFill>
                  <a:schemeClr val="dk1"/>
                </a:solidFill>
              </a:rPr>
              <a:t>Pre-processed data was split into training and testing data with a 70:30 ratio. </a:t>
            </a:r>
          </a:p>
          <a:p>
            <a:pPr marL="746125" lvl="1" indent="-285750">
              <a:spcBef>
                <a:spcPts val="300"/>
              </a:spcBef>
              <a:buClr>
                <a:srgbClr val="000000"/>
              </a:buClr>
              <a:buSzPct val="100000"/>
              <a:buFont typeface="+mj-lt"/>
              <a:buAutoNum type="romanUcPeriod"/>
            </a:pPr>
            <a:r>
              <a:rPr lang="en-US" sz="1000" dirty="0">
                <a:solidFill>
                  <a:schemeClr val="dk1"/>
                </a:solidFill>
              </a:rPr>
              <a:t>Using DecisionTreeClassifier library we fit a decision tree model to the training data set. F1 was found to be 0.99117 for our </a:t>
            </a:r>
            <a:r>
              <a:rPr lang="en-US" sz="1000" i="1" u="sng" dirty="0">
                <a:solidFill>
                  <a:schemeClr val="hlink"/>
                </a:solidFill>
                <a:sym typeface="Arial"/>
                <a:hlinkClick r:id="rId2" action="ppaction://hlinksldjump"/>
              </a:rPr>
              <a:t>first</a:t>
            </a:r>
            <a:r>
              <a:rPr lang="en-US" sz="1000" i="1" u="sng" dirty="0">
                <a:solidFill>
                  <a:schemeClr val="hlink"/>
                </a:solidFill>
                <a:sym typeface="Arial"/>
              </a:rPr>
              <a:t> </a:t>
            </a:r>
            <a:r>
              <a:rPr lang="en-US" sz="1000" i="1" u="sng" dirty="0">
                <a:solidFill>
                  <a:schemeClr val="hlink"/>
                </a:solidFill>
                <a:sym typeface="Arial"/>
                <a:hlinkClick r:id="" action="ppaction://noaction"/>
              </a:rPr>
              <a:t>model</a:t>
            </a:r>
            <a:r>
              <a:rPr lang="en-US" sz="1000" dirty="0">
                <a:solidFill>
                  <a:schemeClr val="dk1"/>
                </a:solidFill>
              </a:rPr>
              <a:t>. Our model was overfitting so we resolved this.</a:t>
            </a:r>
          </a:p>
          <a:p>
            <a:pPr marL="746125" lvl="1" indent="-285750">
              <a:spcBef>
                <a:spcPts val="300"/>
              </a:spcBef>
              <a:buClr>
                <a:srgbClr val="000000"/>
              </a:buClr>
              <a:buSzPct val="100000"/>
              <a:buFont typeface="+mj-lt"/>
              <a:buAutoNum type="romanUcPeriod"/>
            </a:pPr>
            <a:r>
              <a:rPr lang="en-US" sz="1000" dirty="0">
                <a:solidFill>
                  <a:schemeClr val="dk1"/>
                </a:solidFill>
              </a:rPr>
              <a:t>Using GridSearchCV we apply pre-pruning before building the decision tree. Using the </a:t>
            </a:r>
            <a:r>
              <a:rPr lang="en-US" sz="1000" i="1" u="sng" dirty="0">
                <a:solidFill>
                  <a:schemeClr val="hlink"/>
                </a:solidFill>
                <a:hlinkClick r:id="rId3" action="ppaction://hlinksldjump"/>
              </a:rPr>
              <a:t>grid search parameters</a:t>
            </a:r>
            <a:r>
              <a:rPr lang="en-US" sz="1000" dirty="0">
                <a:solidFill>
                  <a:schemeClr val="dk1"/>
                </a:solidFill>
                <a:hlinkClick r:id="rId3" action="ppaction://hlinksldjump"/>
              </a:rPr>
              <a:t> </a:t>
            </a:r>
            <a:r>
              <a:rPr lang="en-US" sz="1000" dirty="0">
                <a:solidFill>
                  <a:schemeClr val="dk1"/>
                </a:solidFill>
              </a:rPr>
              <a:t>we get </a:t>
            </a:r>
            <a:r>
              <a:rPr lang="en-US" sz="1000" i="1" u="sng" dirty="0">
                <a:solidFill>
                  <a:schemeClr val="hlink"/>
                </a:solidFill>
                <a:hlinkClick r:id="" action="ppaction://noaction"/>
              </a:rPr>
              <a:t>model</a:t>
            </a:r>
            <a:r>
              <a:rPr lang="en-US" sz="1000" dirty="0">
                <a:solidFill>
                  <a:schemeClr val="dk1"/>
                </a:solidFill>
              </a:rPr>
              <a:t> with a F1 score of 0.77326.</a:t>
            </a:r>
          </a:p>
          <a:p>
            <a:pPr marL="746125" lvl="1" indent="-285750">
              <a:spcBef>
                <a:spcPts val="300"/>
              </a:spcBef>
              <a:buClr>
                <a:srgbClr val="000000"/>
              </a:buClr>
              <a:buSzPct val="100000"/>
              <a:buFont typeface="+mj-lt"/>
              <a:buAutoNum type="romanUcPeriod"/>
            </a:pPr>
            <a:r>
              <a:rPr lang="en-US" sz="1000" dirty="0">
                <a:solidFill>
                  <a:schemeClr val="tx1"/>
                </a:solidFill>
              </a:rPr>
              <a:t>Then using the </a:t>
            </a:r>
            <a:r>
              <a:rPr lang="en-US" sz="1000" i="1" u="sng" dirty="0">
                <a:solidFill>
                  <a:schemeClr val="hlink"/>
                </a:solidFill>
              </a:rPr>
              <a:t>cost </a:t>
            </a:r>
            <a:r>
              <a:rPr lang="en-US" sz="1000" i="1" u="sng" dirty="0">
                <a:solidFill>
                  <a:schemeClr val="hlink"/>
                </a:solidFill>
                <a:hlinkClick r:id="" action="ppaction://noaction"/>
              </a:rPr>
              <a:t>complexity</a:t>
            </a:r>
            <a:r>
              <a:rPr lang="en-US" sz="1000" i="1" u="sng" dirty="0">
                <a:solidFill>
                  <a:schemeClr val="hlink"/>
                </a:solidFill>
              </a:rPr>
              <a:t> method</a:t>
            </a:r>
            <a:r>
              <a:rPr lang="en-US" sz="1000" dirty="0">
                <a:solidFill>
                  <a:schemeClr val="hlink"/>
                </a:solidFill>
              </a:rPr>
              <a:t> </a:t>
            </a:r>
            <a:r>
              <a:rPr lang="en-US" sz="1000" dirty="0">
                <a:solidFill>
                  <a:schemeClr val="tx1"/>
                </a:solidFill>
              </a:rPr>
              <a:t>we calculate various alphas and their impurities. Using different alphas we plot F1 score against the alpha values for training and testing set and determine the most optimal alpha for the highest F1 scores for training and testing data set.</a:t>
            </a:r>
          </a:p>
          <a:p>
            <a:pPr marL="746125" lvl="1" indent="-285750">
              <a:spcBef>
                <a:spcPts val="300"/>
              </a:spcBef>
              <a:buClr>
                <a:srgbClr val="000000"/>
              </a:buClr>
              <a:buSzPct val="100000"/>
              <a:buFont typeface="+mj-lt"/>
              <a:buAutoNum type="romanUcPeriod"/>
            </a:pPr>
            <a:r>
              <a:rPr lang="en-US" sz="1000" dirty="0">
                <a:solidFill>
                  <a:schemeClr val="tx1"/>
                </a:solidFill>
              </a:rPr>
              <a:t>Although the decision tree might look complex and hard to visualize, we leave it as is because this is the most optimal machine learning model.</a:t>
            </a:r>
          </a:p>
          <a:p>
            <a:pPr marL="746125" lvl="1" indent="-285750">
              <a:spcBef>
                <a:spcPts val="300"/>
              </a:spcBef>
              <a:buClr>
                <a:srgbClr val="000000"/>
              </a:buClr>
              <a:buSzPct val="100000"/>
              <a:buFont typeface="+mj-lt"/>
              <a:buAutoNum type="romanUcPeriod"/>
            </a:pPr>
            <a:r>
              <a:rPr lang="en-US" sz="1000" dirty="0">
                <a:solidFill>
                  <a:schemeClr val="tx1"/>
                </a:solidFill>
              </a:rPr>
              <a:t>We then compare all the models and select the best performing one. (Follow hyperlinks for comments on different models)</a:t>
            </a:r>
          </a:p>
        </p:txBody>
      </p:sp>
    </p:spTree>
    <p:extLst>
      <p:ext uri="{BB962C8B-B14F-4D97-AF65-F5344CB8AC3E}">
        <p14:creationId xmlns:p14="http://schemas.microsoft.com/office/powerpoint/2010/main" val="3798331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E7E-AB74-4B0C-A8C5-C7B37A8F3F45}"/>
              </a:ext>
            </a:extLst>
          </p:cNvPr>
          <p:cNvSpPr>
            <a:spLocks noGrp="1"/>
          </p:cNvSpPr>
          <p:nvPr>
            <p:ph type="title"/>
          </p:nvPr>
        </p:nvSpPr>
        <p:spPr/>
        <p:txBody>
          <a:bodyPr/>
          <a:lstStyle/>
          <a:p>
            <a:r>
              <a:rPr lang="en" dirty="0">
                <a:solidFill>
                  <a:srgbClr val="000000"/>
                </a:solidFill>
              </a:rPr>
              <a:t>Model Performance Summary</a:t>
            </a:r>
            <a:endParaRPr lang="en-US" dirty="0"/>
          </a:p>
        </p:txBody>
      </p:sp>
      <p:sp>
        <p:nvSpPr>
          <p:cNvPr id="3" name="Text Placeholder 2">
            <a:extLst>
              <a:ext uri="{FF2B5EF4-FFF2-40B4-BE49-F238E27FC236}">
                <a16:creationId xmlns:a16="http://schemas.microsoft.com/office/drawing/2014/main" id="{0D9FAA5B-C032-4AF7-A066-058F8CF28681}"/>
              </a:ext>
            </a:extLst>
          </p:cNvPr>
          <p:cNvSpPr>
            <a:spLocks noGrp="1"/>
          </p:cNvSpPr>
          <p:nvPr>
            <p:ph type="body" idx="1"/>
          </p:nvPr>
        </p:nvSpPr>
        <p:spPr>
          <a:xfrm>
            <a:off x="202550" y="732264"/>
            <a:ext cx="8629800" cy="754509"/>
          </a:xfrm>
        </p:spPr>
        <p:txBody>
          <a:bodyPr/>
          <a:lstStyle/>
          <a:p>
            <a:pPr indent="-317500">
              <a:buClr>
                <a:srgbClr val="000000"/>
              </a:buClr>
              <a:buSzPts val="1400"/>
            </a:pPr>
            <a:r>
              <a:rPr lang="en-US" sz="1200" dirty="0">
                <a:solidFill>
                  <a:srgbClr val="000000"/>
                </a:solidFill>
              </a:rPr>
              <a:t>Summary of key performance metrics for training and test data in tabular format for comparison of decision tree model:</a:t>
            </a:r>
          </a:p>
        </p:txBody>
      </p:sp>
      <p:sp>
        <p:nvSpPr>
          <p:cNvPr id="12" name="Text Placeholder 2">
            <a:extLst>
              <a:ext uri="{FF2B5EF4-FFF2-40B4-BE49-F238E27FC236}">
                <a16:creationId xmlns:a16="http://schemas.microsoft.com/office/drawing/2014/main" id="{BB377D7B-28C6-42A5-91B0-F8F66C5D4022}"/>
              </a:ext>
            </a:extLst>
          </p:cNvPr>
          <p:cNvSpPr txBox="1">
            <a:spLocks/>
          </p:cNvSpPr>
          <p:nvPr/>
        </p:nvSpPr>
        <p:spPr>
          <a:xfrm>
            <a:off x="257100" y="3685297"/>
            <a:ext cx="8629800" cy="12839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spcBef>
                <a:spcPts val="500"/>
              </a:spcBef>
              <a:buClr>
                <a:srgbClr val="000000"/>
              </a:buClr>
              <a:buSzPts val="1400"/>
              <a:buNone/>
            </a:pPr>
            <a:r>
              <a:rPr lang="en-US" sz="1200" b="1" i="1" dirty="0">
                <a:solidFill>
                  <a:srgbClr val="000000"/>
                </a:solidFill>
              </a:rPr>
              <a:t>Conclusion: </a:t>
            </a:r>
          </a:p>
          <a:p>
            <a:pPr marL="311150" indent="-171450">
              <a:lnSpc>
                <a:spcPct val="100000"/>
              </a:lnSpc>
              <a:spcBef>
                <a:spcPts val="500"/>
              </a:spcBef>
              <a:buClr>
                <a:srgbClr val="000000"/>
              </a:buClr>
              <a:buSzPct val="100000"/>
            </a:pPr>
            <a:r>
              <a:rPr lang="en-US" sz="1000" dirty="0">
                <a:solidFill>
                  <a:srgbClr val="FF0000"/>
                </a:solidFill>
              </a:rPr>
              <a:t>Post-pruning model </a:t>
            </a:r>
            <a:r>
              <a:rPr lang="en-US" sz="1000" dirty="0">
                <a:solidFill>
                  <a:srgbClr val="000000"/>
                </a:solidFill>
              </a:rPr>
              <a:t>has a higher F1 and accuracy score for both training and testing data as compared to the pre-pruning model. </a:t>
            </a:r>
          </a:p>
          <a:p>
            <a:pPr marL="311150" indent="-171450">
              <a:lnSpc>
                <a:spcPct val="100000"/>
              </a:lnSpc>
              <a:spcBef>
                <a:spcPts val="500"/>
              </a:spcBef>
              <a:buClr>
                <a:srgbClr val="000000"/>
              </a:buClr>
              <a:buSzPct val="100000"/>
            </a:pPr>
            <a:r>
              <a:rPr lang="en-US" sz="1000" dirty="0">
                <a:solidFill>
                  <a:srgbClr val="000000"/>
                </a:solidFill>
              </a:rPr>
              <a:t>The </a:t>
            </a:r>
            <a:r>
              <a:rPr lang="en-US" sz="1000" dirty="0">
                <a:solidFill>
                  <a:srgbClr val="FF0000"/>
                </a:solidFill>
              </a:rPr>
              <a:t>post pruning </a:t>
            </a:r>
            <a:r>
              <a:rPr lang="en-US" sz="1000" dirty="0">
                <a:solidFill>
                  <a:srgbClr val="000000"/>
                </a:solidFill>
              </a:rPr>
              <a:t>model seems to be more reliable as the performance for the training and testing data are relatively similar.</a:t>
            </a:r>
          </a:p>
          <a:p>
            <a:pPr marL="311150" indent="-171450">
              <a:lnSpc>
                <a:spcPct val="100000"/>
              </a:lnSpc>
              <a:spcBef>
                <a:spcPts val="500"/>
              </a:spcBef>
              <a:buClr>
                <a:srgbClr val="000000"/>
              </a:buClr>
              <a:buSzPct val="100000"/>
            </a:pPr>
            <a:r>
              <a:rPr lang="en-US" sz="1000" dirty="0">
                <a:solidFill>
                  <a:srgbClr val="000000"/>
                </a:solidFill>
              </a:rPr>
              <a:t>The objective was minimize false positives and false negatives therefore, we will pick the model with the highest F1 score which is the post pruning model.</a:t>
            </a:r>
          </a:p>
          <a:p>
            <a:pPr marL="139700" indent="0">
              <a:spcBef>
                <a:spcPts val="500"/>
              </a:spcBef>
              <a:buClr>
                <a:srgbClr val="000000"/>
              </a:buClr>
              <a:buSzPct val="100000"/>
              <a:buNone/>
            </a:pPr>
            <a:endParaRPr lang="en-US" sz="1050" dirty="0">
              <a:solidFill>
                <a:srgbClr val="000000"/>
              </a:solidFill>
            </a:endParaRPr>
          </a:p>
        </p:txBody>
      </p:sp>
      <p:pic>
        <p:nvPicPr>
          <p:cNvPr id="4" name="Picture 3">
            <a:extLst>
              <a:ext uri="{FF2B5EF4-FFF2-40B4-BE49-F238E27FC236}">
                <a16:creationId xmlns:a16="http://schemas.microsoft.com/office/drawing/2014/main" id="{A0C8F7A1-99B0-4F74-A480-3D1541EB12C9}"/>
              </a:ext>
            </a:extLst>
          </p:cNvPr>
          <p:cNvPicPr>
            <a:picLocks noChangeAspect="1"/>
          </p:cNvPicPr>
          <p:nvPr/>
        </p:nvPicPr>
        <p:blipFill>
          <a:blip r:embed="rId2"/>
          <a:stretch>
            <a:fillRect/>
          </a:stretch>
        </p:blipFill>
        <p:spPr>
          <a:xfrm>
            <a:off x="1104595" y="1304964"/>
            <a:ext cx="6934810" cy="1168924"/>
          </a:xfrm>
          <a:prstGeom prst="rect">
            <a:avLst/>
          </a:prstGeom>
        </p:spPr>
      </p:pic>
      <p:pic>
        <p:nvPicPr>
          <p:cNvPr id="5" name="Picture 4">
            <a:extLst>
              <a:ext uri="{FF2B5EF4-FFF2-40B4-BE49-F238E27FC236}">
                <a16:creationId xmlns:a16="http://schemas.microsoft.com/office/drawing/2014/main" id="{4997FD84-181B-41F3-AE8B-18F4429469DC}"/>
              </a:ext>
            </a:extLst>
          </p:cNvPr>
          <p:cNvPicPr>
            <a:picLocks noChangeAspect="1"/>
          </p:cNvPicPr>
          <p:nvPr/>
        </p:nvPicPr>
        <p:blipFill>
          <a:blip r:embed="rId3"/>
          <a:stretch>
            <a:fillRect/>
          </a:stretch>
        </p:blipFill>
        <p:spPr>
          <a:xfrm>
            <a:off x="1104595" y="2571750"/>
            <a:ext cx="6934810" cy="1168925"/>
          </a:xfrm>
          <a:prstGeom prst="rect">
            <a:avLst/>
          </a:prstGeom>
        </p:spPr>
      </p:pic>
    </p:spTree>
    <p:extLst>
      <p:ext uri="{BB962C8B-B14F-4D97-AF65-F5344CB8AC3E}">
        <p14:creationId xmlns:p14="http://schemas.microsoft.com/office/powerpoint/2010/main" val="293355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280900"/>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800" dirty="0">
                <a:solidFill>
                  <a:schemeClr val="lt1"/>
                </a:solidFill>
              </a:rPr>
              <a:t>APPENDIX </a:t>
            </a:r>
            <a:r>
              <a:rPr lang="en-US" sz="2800" dirty="0">
                <a:solidFill>
                  <a:schemeClr val="lt1"/>
                </a:solidFill>
              </a:rPr>
              <a:t>A </a:t>
            </a:r>
            <a:r>
              <a:rPr lang="en" sz="2800" dirty="0">
                <a:solidFill>
                  <a:schemeClr val="lt1"/>
                </a:solidFill>
              </a:rPr>
              <a:t>– </a:t>
            </a:r>
            <a:r>
              <a:rPr lang="en-US" sz="2800" dirty="0">
                <a:solidFill>
                  <a:schemeClr val="lt1"/>
                </a:solidFill>
              </a:rPr>
              <a:t>EDA Results (Univariate Analysis)</a:t>
            </a:r>
            <a:endParaRPr sz="2800" dirty="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Statistical Summary</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AA5DA0C6-56D0-4610-A328-289BF1166506}"/>
              </a:ext>
            </a:extLst>
          </p:cNvPr>
          <p:cNvPicPr>
            <a:picLocks noChangeAspect="1"/>
          </p:cNvPicPr>
          <p:nvPr/>
        </p:nvPicPr>
        <p:blipFill>
          <a:blip r:embed="rId2"/>
          <a:stretch>
            <a:fillRect/>
          </a:stretch>
        </p:blipFill>
        <p:spPr>
          <a:xfrm>
            <a:off x="1050513" y="1158913"/>
            <a:ext cx="7042974" cy="2798388"/>
          </a:xfrm>
          <a:prstGeom prst="rect">
            <a:avLst/>
          </a:prstGeom>
        </p:spPr>
      </p:pic>
    </p:spTree>
    <p:extLst>
      <p:ext uri="{BB962C8B-B14F-4D97-AF65-F5344CB8AC3E}">
        <p14:creationId xmlns:p14="http://schemas.microsoft.com/office/powerpoint/2010/main" val="377418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5" name="Picture 4">
            <a:extLst>
              <a:ext uri="{FF2B5EF4-FFF2-40B4-BE49-F238E27FC236}">
                <a16:creationId xmlns:a16="http://schemas.microsoft.com/office/drawing/2014/main" id="{3AF4E19E-FD75-4A63-8671-166B9323A9FF}"/>
              </a:ext>
            </a:extLst>
          </p:cNvPr>
          <p:cNvPicPr>
            <a:picLocks noChangeAspect="1"/>
          </p:cNvPicPr>
          <p:nvPr/>
        </p:nvPicPr>
        <p:blipFill>
          <a:blip r:embed="rId2"/>
          <a:stretch>
            <a:fillRect/>
          </a:stretch>
        </p:blipFill>
        <p:spPr>
          <a:xfrm>
            <a:off x="235742" y="1067834"/>
            <a:ext cx="4197645" cy="2493651"/>
          </a:xfrm>
          <a:prstGeom prst="rect">
            <a:avLst/>
          </a:prstGeom>
        </p:spPr>
      </p:pic>
      <p:pic>
        <p:nvPicPr>
          <p:cNvPr id="8" name="Picture 7">
            <a:extLst>
              <a:ext uri="{FF2B5EF4-FFF2-40B4-BE49-F238E27FC236}">
                <a16:creationId xmlns:a16="http://schemas.microsoft.com/office/drawing/2014/main" id="{433EE3BB-66DB-4D61-8A6C-E48FAF93E6C0}"/>
              </a:ext>
            </a:extLst>
          </p:cNvPr>
          <p:cNvPicPr>
            <a:picLocks noChangeAspect="1"/>
          </p:cNvPicPr>
          <p:nvPr/>
        </p:nvPicPr>
        <p:blipFill rotWithShape="1">
          <a:blip r:embed="rId3"/>
          <a:srcRect t="890"/>
          <a:stretch/>
        </p:blipFill>
        <p:spPr>
          <a:xfrm>
            <a:off x="4632566" y="1067834"/>
            <a:ext cx="4275692" cy="2493651"/>
          </a:xfrm>
          <a:prstGeom prst="rect">
            <a:avLst/>
          </a:prstGeom>
        </p:spPr>
      </p:pic>
      <p:sp>
        <p:nvSpPr>
          <p:cNvPr id="9" name="TextBox 8">
            <a:extLst>
              <a:ext uri="{FF2B5EF4-FFF2-40B4-BE49-F238E27FC236}">
                <a16:creationId xmlns:a16="http://schemas.microsoft.com/office/drawing/2014/main" id="{898FA4B4-EB46-4B29-9D0C-15389E3C46D6}"/>
              </a:ext>
            </a:extLst>
          </p:cNvPr>
          <p:cNvSpPr txBox="1"/>
          <p:nvPr/>
        </p:nvSpPr>
        <p:spPr>
          <a:xfrm>
            <a:off x="470368" y="3650680"/>
            <a:ext cx="3728392" cy="1264449"/>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The data is right-skewed. This is due to companies with large workforces like MNCs</a:t>
            </a:r>
          </a:p>
          <a:p>
            <a:pPr lvl="1"/>
            <a:endParaRPr lang="en-US" sz="1000" dirty="0">
              <a:latin typeface="Nunito" panose="020B0604020202020204" charset="0"/>
            </a:endParaRPr>
          </a:p>
          <a:p>
            <a:pPr lvl="1"/>
            <a:r>
              <a:rPr lang="en-US" sz="1000" dirty="0">
                <a:latin typeface="Nunito" panose="020B0604020202020204" charset="0"/>
              </a:rPr>
              <a:t>Mean: 5,667</a:t>
            </a:r>
          </a:p>
          <a:p>
            <a:pPr lvl="1"/>
            <a:r>
              <a:rPr lang="en-US" sz="1000" dirty="0">
                <a:latin typeface="Nunito" panose="020B0604020202020204" charset="0"/>
              </a:rPr>
              <a:t>Median: 2,109</a:t>
            </a:r>
          </a:p>
          <a:p>
            <a:pPr lvl="1"/>
            <a:r>
              <a:rPr lang="en-US" sz="1000" dirty="0">
                <a:latin typeface="Nunito" panose="020B0604020202020204" charset="0"/>
              </a:rPr>
              <a:t>Max: 602,069</a:t>
            </a:r>
            <a:endParaRPr lang="en-US" sz="1200" dirty="0">
              <a:latin typeface="Nunito" panose="020B0604020202020204" charset="0"/>
            </a:endParaRPr>
          </a:p>
        </p:txBody>
      </p:sp>
      <p:sp>
        <p:nvSpPr>
          <p:cNvPr id="10" name="TextBox 9">
            <a:extLst>
              <a:ext uri="{FF2B5EF4-FFF2-40B4-BE49-F238E27FC236}">
                <a16:creationId xmlns:a16="http://schemas.microsoft.com/office/drawing/2014/main" id="{9FD4DEA5-C72F-4333-8819-CBEEE6A82F10}"/>
              </a:ext>
            </a:extLst>
          </p:cNvPr>
          <p:cNvSpPr txBox="1"/>
          <p:nvPr/>
        </p:nvSpPr>
        <p:spPr>
          <a:xfrm>
            <a:off x="4945240" y="3650679"/>
            <a:ext cx="3728392" cy="1264449"/>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The data is right-skewed. This is due to high salaries offered by some companies or posts with high pay. </a:t>
            </a:r>
          </a:p>
          <a:p>
            <a:pPr lvl="1"/>
            <a:endParaRPr lang="en-US" sz="1000" dirty="0">
              <a:latin typeface="Nunito" panose="020B0604020202020204" charset="0"/>
            </a:endParaRPr>
          </a:p>
          <a:p>
            <a:pPr lvl="1"/>
            <a:r>
              <a:rPr lang="en-US" sz="1000" dirty="0">
                <a:latin typeface="Nunito" panose="020B0604020202020204" charset="0"/>
              </a:rPr>
              <a:t>Mean: 74,455.8</a:t>
            </a:r>
          </a:p>
          <a:p>
            <a:pPr lvl="1"/>
            <a:r>
              <a:rPr lang="en-US" sz="1000" dirty="0">
                <a:latin typeface="Nunito" panose="020B0604020202020204" charset="0"/>
              </a:rPr>
              <a:t>Median: 70308.21</a:t>
            </a:r>
          </a:p>
          <a:p>
            <a:pPr lvl="1"/>
            <a:r>
              <a:rPr lang="en-US" sz="1000" dirty="0">
                <a:latin typeface="Nunito" panose="020B0604020202020204" charset="0"/>
              </a:rPr>
              <a:t>Max: 319,210.27</a:t>
            </a:r>
            <a:endParaRPr lang="en-US" sz="1200" dirty="0">
              <a:latin typeface="Nunito" panose="020B0604020202020204" charset="0"/>
            </a:endParaRPr>
          </a:p>
        </p:txBody>
      </p:sp>
    </p:spTree>
    <p:extLst>
      <p:ext uri="{BB962C8B-B14F-4D97-AF65-F5344CB8AC3E}">
        <p14:creationId xmlns:p14="http://schemas.microsoft.com/office/powerpoint/2010/main" val="149636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dirty="0">
              <a:solidFill>
                <a:srgbClr val="000000"/>
              </a:solidFill>
            </a:endParaRPr>
          </a:p>
        </p:txBody>
      </p:sp>
      <p:sp>
        <p:nvSpPr>
          <p:cNvPr id="113" name="Google Shape;113;p2"/>
          <p:cNvSpPr txBox="1">
            <a:spLocks noGrp="1"/>
          </p:cNvSpPr>
          <p:nvPr>
            <p:ph type="body" idx="1"/>
          </p:nvPr>
        </p:nvSpPr>
        <p:spPr>
          <a:xfrm>
            <a:off x="202550" y="778216"/>
            <a:ext cx="8629800" cy="3996207"/>
          </a:xfrm>
          <a:prstGeom prst="rect">
            <a:avLst/>
          </a:prstGeom>
          <a:noFill/>
          <a:ln>
            <a:noFill/>
          </a:ln>
        </p:spPr>
        <p:txBody>
          <a:bodyPr spcFirstLastPara="1" wrap="square" lIns="91425" tIns="91425" rIns="91425" bIns="91425" anchor="t" anchorCtr="0">
            <a:noAutofit/>
          </a:bodyPr>
          <a:lstStyle/>
          <a:p>
            <a:pPr lvl="0" indent="-317500">
              <a:lnSpc>
                <a:spcPct val="100000"/>
              </a:lnSpc>
              <a:spcBef>
                <a:spcPts val="500"/>
              </a:spcBef>
              <a:buClr>
                <a:srgbClr val="000000"/>
              </a:buClr>
              <a:buSzPct val="120000"/>
              <a:buFont typeface="Arial" panose="020B0604020202020204" pitchFamily="34" charset="0"/>
              <a:buChar char="•"/>
            </a:pPr>
            <a:r>
              <a:rPr lang="en-US" sz="1400" dirty="0">
                <a:solidFill>
                  <a:srgbClr val="000000"/>
                </a:solidFill>
              </a:rPr>
              <a:t>Executive Summary </a:t>
            </a:r>
          </a:p>
          <a:p>
            <a:pPr lvl="0" indent="-317500">
              <a:lnSpc>
                <a:spcPct val="100000"/>
              </a:lnSpc>
              <a:spcBef>
                <a:spcPts val="1000"/>
              </a:spcBef>
              <a:buClr>
                <a:srgbClr val="000000"/>
              </a:buClr>
              <a:buSzPct val="120000"/>
              <a:buFont typeface="Arial" panose="020B0604020202020204" pitchFamily="34" charset="0"/>
              <a:buChar char="•"/>
            </a:pPr>
            <a:r>
              <a:rPr lang="en-US" sz="1400" dirty="0">
                <a:solidFill>
                  <a:srgbClr val="000000"/>
                </a:solidFill>
              </a:rPr>
              <a:t>Business Problem Overview and Solution Approach</a:t>
            </a:r>
          </a:p>
          <a:p>
            <a:pPr lvl="0" indent="-317500">
              <a:lnSpc>
                <a:spcPct val="100000"/>
              </a:lnSpc>
              <a:spcBef>
                <a:spcPts val="1000"/>
              </a:spcBef>
              <a:buClr>
                <a:srgbClr val="000000"/>
              </a:buClr>
              <a:buSzPct val="120000"/>
              <a:buFont typeface="Arial" panose="020B0604020202020204" pitchFamily="34" charset="0"/>
              <a:buChar char="•"/>
            </a:pPr>
            <a:r>
              <a:rPr lang="en-US" sz="1400" dirty="0">
                <a:solidFill>
                  <a:srgbClr val="000000"/>
                </a:solidFill>
              </a:rPr>
              <a:t>Data Background and Contents</a:t>
            </a:r>
          </a:p>
          <a:p>
            <a:pPr lvl="0" indent="-317500">
              <a:lnSpc>
                <a:spcPct val="100000"/>
              </a:lnSpc>
              <a:spcBef>
                <a:spcPts val="1000"/>
              </a:spcBef>
              <a:buClr>
                <a:srgbClr val="000000"/>
              </a:buClr>
              <a:buSzPct val="120000"/>
              <a:buFont typeface="Arial" panose="020B0604020202020204" pitchFamily="34" charset="0"/>
              <a:buChar char="•"/>
            </a:pPr>
            <a:r>
              <a:rPr lang="en-US" sz="1400" dirty="0">
                <a:solidFill>
                  <a:srgbClr val="000000"/>
                </a:solidFill>
              </a:rPr>
              <a:t>EDA Results</a:t>
            </a:r>
          </a:p>
          <a:p>
            <a:pPr lvl="0" indent="-317500">
              <a:lnSpc>
                <a:spcPct val="100000"/>
              </a:lnSpc>
              <a:spcBef>
                <a:spcPts val="1000"/>
              </a:spcBef>
              <a:buClr>
                <a:srgbClr val="000000"/>
              </a:buClr>
              <a:buSzPct val="120000"/>
              <a:buFont typeface="Arial" panose="020B0604020202020204" pitchFamily="34" charset="0"/>
              <a:buChar char="•"/>
            </a:pPr>
            <a:r>
              <a:rPr lang="en-US" sz="1400" dirty="0">
                <a:solidFill>
                  <a:srgbClr val="000000"/>
                </a:solidFill>
              </a:rPr>
              <a:t>Data Preprocessing </a:t>
            </a:r>
          </a:p>
          <a:p>
            <a:pPr lvl="0" indent="-317500">
              <a:lnSpc>
                <a:spcPct val="100000"/>
              </a:lnSpc>
              <a:spcBef>
                <a:spcPts val="1000"/>
              </a:spcBef>
              <a:buClr>
                <a:srgbClr val="000000"/>
              </a:buClr>
              <a:buSzPct val="120000"/>
              <a:buFont typeface="Arial" panose="020B0604020202020204" pitchFamily="34" charset="0"/>
              <a:buChar char="•"/>
            </a:pPr>
            <a:r>
              <a:rPr lang="en-US" sz="1400" dirty="0">
                <a:solidFill>
                  <a:srgbClr val="000000"/>
                </a:solidFill>
              </a:rPr>
              <a:t>Model Performance Summary</a:t>
            </a:r>
          </a:p>
          <a:p>
            <a:pPr lvl="1" indent="-317500">
              <a:lnSpc>
                <a:spcPct val="100000"/>
              </a:lnSpc>
              <a:spcBef>
                <a:spcPts val="500"/>
              </a:spcBef>
              <a:buClr>
                <a:srgbClr val="000000"/>
              </a:buClr>
              <a:buSzPct val="120000"/>
              <a:buFont typeface="Arial" panose="020B0604020202020204" pitchFamily="34" charset="0"/>
              <a:buChar char="•"/>
            </a:pPr>
            <a:r>
              <a:rPr lang="en-US" sz="1200" dirty="0">
                <a:solidFill>
                  <a:srgbClr val="000000"/>
                </a:solidFill>
              </a:rPr>
              <a:t>Decision Tree &amp; Random Forest Model</a:t>
            </a:r>
          </a:p>
          <a:p>
            <a:pPr lvl="1" indent="-317500">
              <a:lnSpc>
                <a:spcPct val="100000"/>
              </a:lnSpc>
              <a:spcBef>
                <a:spcPts val="500"/>
              </a:spcBef>
              <a:buClr>
                <a:srgbClr val="000000"/>
              </a:buClr>
              <a:buSzPct val="120000"/>
              <a:buFont typeface="Arial" panose="020B0604020202020204" pitchFamily="34" charset="0"/>
              <a:buChar char="•"/>
            </a:pPr>
            <a:r>
              <a:rPr lang="en-US" sz="1200" dirty="0">
                <a:solidFill>
                  <a:srgbClr val="000000"/>
                </a:solidFill>
              </a:rPr>
              <a:t>Ada Boost Model</a:t>
            </a:r>
          </a:p>
          <a:p>
            <a:pPr lvl="1" indent="-317500">
              <a:lnSpc>
                <a:spcPct val="100000"/>
              </a:lnSpc>
              <a:spcBef>
                <a:spcPts val="500"/>
              </a:spcBef>
              <a:buClr>
                <a:srgbClr val="000000"/>
              </a:buClr>
              <a:buSzPct val="120000"/>
              <a:buFont typeface="Arial" panose="020B0604020202020204" pitchFamily="34" charset="0"/>
              <a:buChar char="•"/>
            </a:pPr>
            <a:r>
              <a:rPr lang="en-US" sz="1200" dirty="0">
                <a:solidFill>
                  <a:srgbClr val="000000"/>
                </a:solidFill>
              </a:rPr>
              <a:t>Gradient Boost Model</a:t>
            </a:r>
          </a:p>
          <a:p>
            <a:pPr lvl="1" indent="-317500">
              <a:lnSpc>
                <a:spcPct val="100000"/>
              </a:lnSpc>
              <a:spcBef>
                <a:spcPts val="500"/>
              </a:spcBef>
              <a:buClr>
                <a:srgbClr val="000000"/>
              </a:buClr>
              <a:buSzPct val="120000"/>
              <a:buFont typeface="Arial" panose="020B0604020202020204" pitchFamily="34" charset="0"/>
              <a:buChar char="•"/>
            </a:pPr>
            <a:r>
              <a:rPr lang="en-US" sz="1200" dirty="0">
                <a:solidFill>
                  <a:srgbClr val="000000"/>
                </a:solidFill>
              </a:rPr>
              <a:t>XG Boost Model</a:t>
            </a:r>
          </a:p>
          <a:p>
            <a:pPr lvl="0" indent="-317500">
              <a:lnSpc>
                <a:spcPct val="100000"/>
              </a:lnSpc>
              <a:spcBef>
                <a:spcPts val="1000"/>
              </a:spcBef>
              <a:buClr>
                <a:srgbClr val="000000"/>
              </a:buClr>
              <a:buSzPct val="120000"/>
              <a:buFont typeface="Arial" panose="020B0604020202020204" pitchFamily="34" charset="0"/>
              <a:buChar char="•"/>
            </a:pPr>
            <a:r>
              <a:rPr lang="en-US" sz="1400" dirty="0">
                <a:solidFill>
                  <a:srgbClr val="000000"/>
                </a:solidFill>
              </a:rPr>
              <a:t>Appendices</a:t>
            </a:r>
          </a:p>
          <a:p>
            <a:pPr lvl="1" indent="-317500">
              <a:lnSpc>
                <a:spcPct val="100000"/>
              </a:lnSpc>
              <a:spcBef>
                <a:spcPts val="500"/>
              </a:spcBef>
              <a:buClr>
                <a:srgbClr val="000000"/>
              </a:buClr>
              <a:buSzPct val="120000"/>
              <a:buFont typeface="Arial" panose="020B0604020202020204" pitchFamily="34" charset="0"/>
              <a:buChar char="•"/>
            </a:pPr>
            <a:r>
              <a:rPr lang="en-US" sz="1200" dirty="0">
                <a:solidFill>
                  <a:srgbClr val="000000"/>
                </a:solidFill>
              </a:rPr>
              <a:t>Appendix-A: EDA Results</a:t>
            </a:r>
          </a:p>
          <a:p>
            <a:pPr lvl="1" indent="-317500">
              <a:lnSpc>
                <a:spcPct val="100000"/>
              </a:lnSpc>
              <a:spcBef>
                <a:spcPts val="500"/>
              </a:spcBef>
              <a:buClr>
                <a:srgbClr val="000000"/>
              </a:buClr>
              <a:buSzPct val="120000"/>
              <a:buFont typeface="Arial" panose="020B0604020202020204" pitchFamily="34" charset="0"/>
              <a:buChar char="•"/>
            </a:pPr>
            <a:r>
              <a:rPr lang="en-US" sz="1200" dirty="0">
                <a:solidFill>
                  <a:srgbClr val="000000"/>
                </a:solidFill>
              </a:rPr>
              <a:t>Appendix-B: Model Performance 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4;p6">
            <a:extLst>
              <a:ext uri="{FF2B5EF4-FFF2-40B4-BE49-F238E27FC236}">
                <a16:creationId xmlns:a16="http://schemas.microsoft.com/office/drawing/2014/main" id="{303B30E4-BB46-4C40-A072-8E617AA42A78}"/>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6" name="Picture 5">
            <a:extLst>
              <a:ext uri="{FF2B5EF4-FFF2-40B4-BE49-F238E27FC236}">
                <a16:creationId xmlns:a16="http://schemas.microsoft.com/office/drawing/2014/main" id="{3C357380-8AD3-43BC-B612-FBF69665EC56}"/>
              </a:ext>
            </a:extLst>
          </p:cNvPr>
          <p:cNvPicPr>
            <a:picLocks noChangeAspect="1"/>
          </p:cNvPicPr>
          <p:nvPr/>
        </p:nvPicPr>
        <p:blipFill>
          <a:blip r:embed="rId3"/>
          <a:stretch>
            <a:fillRect/>
          </a:stretch>
        </p:blipFill>
        <p:spPr>
          <a:xfrm>
            <a:off x="3841875" y="1465933"/>
            <a:ext cx="5268413" cy="3287551"/>
          </a:xfrm>
          <a:prstGeom prst="rect">
            <a:avLst/>
          </a:prstGeom>
        </p:spPr>
      </p:pic>
      <p:sp>
        <p:nvSpPr>
          <p:cNvPr id="7" name="TextBox 6">
            <a:extLst>
              <a:ext uri="{FF2B5EF4-FFF2-40B4-BE49-F238E27FC236}">
                <a16:creationId xmlns:a16="http://schemas.microsoft.com/office/drawing/2014/main" id="{AA5E9018-D32E-4E4A-810B-7D364FFC0936}"/>
              </a:ext>
            </a:extLst>
          </p:cNvPr>
          <p:cNvSpPr txBox="1"/>
          <p:nvPr/>
        </p:nvSpPr>
        <p:spPr>
          <a:xfrm>
            <a:off x="235742" y="944455"/>
            <a:ext cx="3361201" cy="1572225"/>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The data is left-skewed. This is due to a large spike in jobs and population after the 1950s due to the industrial and digital revolution</a:t>
            </a:r>
          </a:p>
          <a:p>
            <a:pPr lvl="1"/>
            <a:endParaRPr lang="en-US" sz="1000" dirty="0">
              <a:latin typeface="Nunito" panose="020B0604020202020204" charset="0"/>
            </a:endParaRPr>
          </a:p>
          <a:p>
            <a:pPr lvl="1"/>
            <a:r>
              <a:rPr lang="en-US" sz="1000" dirty="0">
                <a:latin typeface="Nunito" panose="020B0604020202020204" charset="0"/>
              </a:rPr>
              <a:t>Min: 1800</a:t>
            </a:r>
          </a:p>
          <a:p>
            <a:pPr lvl="1"/>
            <a:r>
              <a:rPr lang="en-US" sz="1000" dirty="0">
                <a:latin typeface="Nunito" panose="020B0604020202020204" charset="0"/>
              </a:rPr>
              <a:t>Mean: 1980</a:t>
            </a:r>
          </a:p>
          <a:p>
            <a:pPr lvl="1"/>
            <a:r>
              <a:rPr lang="en-US" sz="1000" dirty="0">
                <a:latin typeface="Nunito" panose="020B0604020202020204" charset="0"/>
              </a:rPr>
              <a:t>Median: 1997</a:t>
            </a:r>
          </a:p>
          <a:p>
            <a:pPr lvl="1"/>
            <a:r>
              <a:rPr lang="en-US" sz="1000" dirty="0">
                <a:latin typeface="Nunito" panose="020B0604020202020204" charset="0"/>
              </a:rPr>
              <a:t>Max: 2016</a:t>
            </a:r>
            <a:endParaRPr lang="en-US" sz="1200" dirty="0">
              <a:latin typeface="Nunito" panose="020B0604020202020204" charset="0"/>
            </a:endParaRPr>
          </a:p>
        </p:txBody>
      </p:sp>
      <p:pic>
        <p:nvPicPr>
          <p:cNvPr id="8" name="Picture 7">
            <a:extLst>
              <a:ext uri="{FF2B5EF4-FFF2-40B4-BE49-F238E27FC236}">
                <a16:creationId xmlns:a16="http://schemas.microsoft.com/office/drawing/2014/main" id="{811818C1-F43C-4826-AE97-4D94E2CD0D1E}"/>
              </a:ext>
            </a:extLst>
          </p:cNvPr>
          <p:cNvPicPr>
            <a:picLocks noChangeAspect="1"/>
          </p:cNvPicPr>
          <p:nvPr/>
        </p:nvPicPr>
        <p:blipFill>
          <a:blip r:embed="rId4"/>
          <a:stretch>
            <a:fillRect/>
          </a:stretch>
        </p:blipFill>
        <p:spPr>
          <a:xfrm>
            <a:off x="235742" y="2607986"/>
            <a:ext cx="3606133" cy="2145498"/>
          </a:xfrm>
          <a:prstGeom prst="rect">
            <a:avLst/>
          </a:prstGeom>
        </p:spPr>
      </p:pic>
    </p:spTree>
    <p:extLst>
      <p:ext uri="{BB962C8B-B14F-4D97-AF65-F5344CB8AC3E}">
        <p14:creationId xmlns:p14="http://schemas.microsoft.com/office/powerpoint/2010/main" val="2823243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B2E9D532-91B1-43FC-AAC4-A8160AC9602B}"/>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2" name="Picture 1">
            <a:extLst>
              <a:ext uri="{FF2B5EF4-FFF2-40B4-BE49-F238E27FC236}">
                <a16:creationId xmlns:a16="http://schemas.microsoft.com/office/drawing/2014/main" id="{D70EF540-7D5B-471F-91BF-031DC8D21EC5}"/>
              </a:ext>
            </a:extLst>
          </p:cNvPr>
          <p:cNvPicPr>
            <a:picLocks noChangeAspect="1"/>
          </p:cNvPicPr>
          <p:nvPr/>
        </p:nvPicPr>
        <p:blipFill rotWithShape="1">
          <a:blip r:embed="rId2"/>
          <a:srcRect t="424"/>
          <a:stretch/>
        </p:blipFill>
        <p:spPr>
          <a:xfrm>
            <a:off x="110099" y="1262684"/>
            <a:ext cx="2656113" cy="2355488"/>
          </a:xfrm>
          <a:prstGeom prst="rect">
            <a:avLst/>
          </a:prstGeom>
        </p:spPr>
      </p:pic>
      <p:pic>
        <p:nvPicPr>
          <p:cNvPr id="7" name="Picture 6">
            <a:extLst>
              <a:ext uri="{FF2B5EF4-FFF2-40B4-BE49-F238E27FC236}">
                <a16:creationId xmlns:a16="http://schemas.microsoft.com/office/drawing/2014/main" id="{E3F1E351-1111-4E7E-AC29-1D2AFFB93550}"/>
              </a:ext>
            </a:extLst>
          </p:cNvPr>
          <p:cNvPicPr>
            <a:picLocks noChangeAspect="1"/>
          </p:cNvPicPr>
          <p:nvPr/>
        </p:nvPicPr>
        <p:blipFill rotWithShape="1">
          <a:blip r:embed="rId3"/>
          <a:srcRect t="424"/>
          <a:stretch/>
        </p:blipFill>
        <p:spPr>
          <a:xfrm>
            <a:off x="2905980" y="1272717"/>
            <a:ext cx="2094416" cy="2355488"/>
          </a:xfrm>
          <a:prstGeom prst="rect">
            <a:avLst/>
          </a:prstGeom>
        </p:spPr>
      </p:pic>
      <p:pic>
        <p:nvPicPr>
          <p:cNvPr id="8" name="Picture 7">
            <a:extLst>
              <a:ext uri="{FF2B5EF4-FFF2-40B4-BE49-F238E27FC236}">
                <a16:creationId xmlns:a16="http://schemas.microsoft.com/office/drawing/2014/main" id="{37522BB9-C5C0-4AEC-80F6-89FDAD40A896}"/>
              </a:ext>
            </a:extLst>
          </p:cNvPr>
          <p:cNvPicPr>
            <a:picLocks noChangeAspect="1"/>
          </p:cNvPicPr>
          <p:nvPr/>
        </p:nvPicPr>
        <p:blipFill>
          <a:blip r:embed="rId4"/>
          <a:stretch>
            <a:fillRect/>
          </a:stretch>
        </p:blipFill>
        <p:spPr>
          <a:xfrm>
            <a:off x="5140164" y="1262684"/>
            <a:ext cx="1592461" cy="2193390"/>
          </a:xfrm>
          <a:prstGeom prst="rect">
            <a:avLst/>
          </a:prstGeom>
        </p:spPr>
      </p:pic>
      <p:pic>
        <p:nvPicPr>
          <p:cNvPr id="9" name="Picture 8">
            <a:extLst>
              <a:ext uri="{FF2B5EF4-FFF2-40B4-BE49-F238E27FC236}">
                <a16:creationId xmlns:a16="http://schemas.microsoft.com/office/drawing/2014/main" id="{F39709D9-91D0-454E-A248-C339A7A90B6F}"/>
              </a:ext>
            </a:extLst>
          </p:cNvPr>
          <p:cNvPicPr>
            <a:picLocks noChangeAspect="1"/>
          </p:cNvPicPr>
          <p:nvPr/>
        </p:nvPicPr>
        <p:blipFill>
          <a:blip r:embed="rId5"/>
          <a:stretch>
            <a:fillRect/>
          </a:stretch>
        </p:blipFill>
        <p:spPr>
          <a:xfrm>
            <a:off x="7103189" y="1262684"/>
            <a:ext cx="1548410" cy="2181029"/>
          </a:xfrm>
          <a:prstGeom prst="rect">
            <a:avLst/>
          </a:prstGeom>
        </p:spPr>
      </p:pic>
      <p:sp>
        <p:nvSpPr>
          <p:cNvPr id="10" name="TextBox 9">
            <a:extLst>
              <a:ext uri="{FF2B5EF4-FFF2-40B4-BE49-F238E27FC236}">
                <a16:creationId xmlns:a16="http://schemas.microsoft.com/office/drawing/2014/main" id="{3A548805-2F70-44DB-AD96-2CC4CB943BD1}"/>
              </a:ext>
            </a:extLst>
          </p:cNvPr>
          <p:cNvSpPr txBox="1"/>
          <p:nvPr/>
        </p:nvSpPr>
        <p:spPr>
          <a:xfrm>
            <a:off x="372646" y="3732905"/>
            <a:ext cx="2393566" cy="956672"/>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Majority of the applicants are from Asia and Europe and they make up approximately of 80% of the applicants.</a:t>
            </a:r>
            <a:endParaRPr lang="en-US" sz="1200" dirty="0">
              <a:latin typeface="Nunito" panose="020B0604020202020204" charset="0"/>
            </a:endParaRPr>
          </a:p>
        </p:txBody>
      </p:sp>
      <p:sp>
        <p:nvSpPr>
          <p:cNvPr id="11" name="TextBox 10">
            <a:extLst>
              <a:ext uri="{FF2B5EF4-FFF2-40B4-BE49-F238E27FC236}">
                <a16:creationId xmlns:a16="http://schemas.microsoft.com/office/drawing/2014/main" id="{F5E7D6A5-4F19-42A0-BE54-E9CD9D022371}"/>
              </a:ext>
            </a:extLst>
          </p:cNvPr>
          <p:cNvSpPr txBox="1"/>
          <p:nvPr/>
        </p:nvSpPr>
        <p:spPr>
          <a:xfrm>
            <a:off x="3024642" y="3732905"/>
            <a:ext cx="2175572" cy="956672"/>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Only 13.4% of the applicants have only a high school degree, the rest have a bachelor’s, masters or a doctorate. </a:t>
            </a:r>
            <a:endParaRPr lang="en-US" sz="1200" dirty="0">
              <a:latin typeface="Nunito" panose="020B0604020202020204" charset="0"/>
            </a:endParaRPr>
          </a:p>
        </p:txBody>
      </p:sp>
      <p:sp>
        <p:nvSpPr>
          <p:cNvPr id="12" name="TextBox 11">
            <a:extLst>
              <a:ext uri="{FF2B5EF4-FFF2-40B4-BE49-F238E27FC236}">
                <a16:creationId xmlns:a16="http://schemas.microsoft.com/office/drawing/2014/main" id="{B7AC329B-9D49-4F9E-ADC9-7D5353036748}"/>
              </a:ext>
            </a:extLst>
          </p:cNvPr>
          <p:cNvSpPr txBox="1"/>
          <p:nvPr/>
        </p:nvSpPr>
        <p:spPr>
          <a:xfrm>
            <a:off x="7417124" y="3732905"/>
            <a:ext cx="1428160" cy="802784"/>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Around 90% of all applicants have don’t require job training</a:t>
            </a:r>
            <a:endParaRPr lang="en-US" sz="1200" dirty="0">
              <a:latin typeface="Nunito" panose="020B0604020202020204" charset="0"/>
            </a:endParaRPr>
          </a:p>
        </p:txBody>
      </p:sp>
      <p:sp>
        <p:nvSpPr>
          <p:cNvPr id="13" name="TextBox 12">
            <a:extLst>
              <a:ext uri="{FF2B5EF4-FFF2-40B4-BE49-F238E27FC236}">
                <a16:creationId xmlns:a16="http://schemas.microsoft.com/office/drawing/2014/main" id="{43ABCEFE-5E95-4A9D-AE74-CC4A2346AD32}"/>
              </a:ext>
            </a:extLst>
          </p:cNvPr>
          <p:cNvSpPr txBox="1"/>
          <p:nvPr/>
        </p:nvSpPr>
        <p:spPr>
          <a:xfrm>
            <a:off x="5594589" y="3732905"/>
            <a:ext cx="1428160" cy="802784"/>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Around 60% of all applicants have prior work experience.</a:t>
            </a:r>
            <a:endParaRPr lang="en-US" sz="1200" dirty="0">
              <a:latin typeface="Nunito" panose="020B0604020202020204" charset="0"/>
            </a:endParaRPr>
          </a:p>
        </p:txBody>
      </p:sp>
    </p:spTree>
    <p:extLst>
      <p:ext uri="{BB962C8B-B14F-4D97-AF65-F5344CB8AC3E}">
        <p14:creationId xmlns:p14="http://schemas.microsoft.com/office/powerpoint/2010/main" val="1982540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4;p6">
            <a:extLst>
              <a:ext uri="{FF2B5EF4-FFF2-40B4-BE49-F238E27FC236}">
                <a16:creationId xmlns:a16="http://schemas.microsoft.com/office/drawing/2014/main" id="{FC2CC52A-C85D-4662-8309-15AC2CF799B3}"/>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Univariate Analysis</a:t>
            </a:r>
            <a:endParaRPr lang="en-US" sz="2200" b="1" dirty="0">
              <a:effectLst/>
              <a:latin typeface="Nunito" panose="020B0604020202020204" charset="0"/>
            </a:endParaRPr>
          </a:p>
        </p:txBody>
      </p:sp>
      <p:pic>
        <p:nvPicPr>
          <p:cNvPr id="6" name="Picture 5">
            <a:extLst>
              <a:ext uri="{FF2B5EF4-FFF2-40B4-BE49-F238E27FC236}">
                <a16:creationId xmlns:a16="http://schemas.microsoft.com/office/drawing/2014/main" id="{C02416B3-ECBE-4A5F-8AD6-948A0197F910}"/>
              </a:ext>
            </a:extLst>
          </p:cNvPr>
          <p:cNvPicPr>
            <a:picLocks noChangeAspect="1"/>
          </p:cNvPicPr>
          <p:nvPr/>
        </p:nvPicPr>
        <p:blipFill>
          <a:blip r:embed="rId2"/>
          <a:stretch>
            <a:fillRect/>
          </a:stretch>
        </p:blipFill>
        <p:spPr>
          <a:xfrm>
            <a:off x="141062" y="994074"/>
            <a:ext cx="2420654" cy="2476688"/>
          </a:xfrm>
          <a:prstGeom prst="rect">
            <a:avLst/>
          </a:prstGeom>
        </p:spPr>
      </p:pic>
      <p:pic>
        <p:nvPicPr>
          <p:cNvPr id="7" name="Picture 6">
            <a:extLst>
              <a:ext uri="{FF2B5EF4-FFF2-40B4-BE49-F238E27FC236}">
                <a16:creationId xmlns:a16="http://schemas.microsoft.com/office/drawing/2014/main" id="{9A187CB3-B1C4-47B9-A0CF-AD72537835C1}"/>
              </a:ext>
            </a:extLst>
          </p:cNvPr>
          <p:cNvPicPr>
            <a:picLocks noChangeAspect="1"/>
          </p:cNvPicPr>
          <p:nvPr/>
        </p:nvPicPr>
        <p:blipFill>
          <a:blip r:embed="rId3"/>
          <a:stretch>
            <a:fillRect/>
          </a:stretch>
        </p:blipFill>
        <p:spPr>
          <a:xfrm>
            <a:off x="2743929" y="994074"/>
            <a:ext cx="2184059" cy="2321999"/>
          </a:xfrm>
          <a:prstGeom prst="rect">
            <a:avLst/>
          </a:prstGeom>
        </p:spPr>
      </p:pic>
      <p:pic>
        <p:nvPicPr>
          <p:cNvPr id="8" name="Picture 7">
            <a:extLst>
              <a:ext uri="{FF2B5EF4-FFF2-40B4-BE49-F238E27FC236}">
                <a16:creationId xmlns:a16="http://schemas.microsoft.com/office/drawing/2014/main" id="{FF21D700-B9F3-4029-9A93-3E9DBF933946}"/>
              </a:ext>
            </a:extLst>
          </p:cNvPr>
          <p:cNvPicPr>
            <a:picLocks noChangeAspect="1"/>
          </p:cNvPicPr>
          <p:nvPr/>
        </p:nvPicPr>
        <p:blipFill rotWithShape="1">
          <a:blip r:embed="rId4"/>
          <a:srcRect t="1470"/>
          <a:stretch/>
        </p:blipFill>
        <p:spPr>
          <a:xfrm>
            <a:off x="5110201" y="994074"/>
            <a:ext cx="1704864" cy="2239739"/>
          </a:xfrm>
          <a:prstGeom prst="rect">
            <a:avLst/>
          </a:prstGeom>
        </p:spPr>
      </p:pic>
      <p:pic>
        <p:nvPicPr>
          <p:cNvPr id="9" name="Picture 8">
            <a:extLst>
              <a:ext uri="{FF2B5EF4-FFF2-40B4-BE49-F238E27FC236}">
                <a16:creationId xmlns:a16="http://schemas.microsoft.com/office/drawing/2014/main" id="{87BACD1F-EAF7-4DF6-9042-6DCA88E619E2}"/>
              </a:ext>
            </a:extLst>
          </p:cNvPr>
          <p:cNvPicPr>
            <a:picLocks noChangeAspect="1"/>
          </p:cNvPicPr>
          <p:nvPr/>
        </p:nvPicPr>
        <p:blipFill>
          <a:blip r:embed="rId5"/>
          <a:stretch>
            <a:fillRect/>
          </a:stretch>
        </p:blipFill>
        <p:spPr>
          <a:xfrm>
            <a:off x="7104088" y="994074"/>
            <a:ext cx="1627021" cy="2476688"/>
          </a:xfrm>
          <a:prstGeom prst="rect">
            <a:avLst/>
          </a:prstGeom>
        </p:spPr>
      </p:pic>
      <p:sp>
        <p:nvSpPr>
          <p:cNvPr id="10" name="TextBox 9">
            <a:extLst>
              <a:ext uri="{FF2B5EF4-FFF2-40B4-BE49-F238E27FC236}">
                <a16:creationId xmlns:a16="http://schemas.microsoft.com/office/drawing/2014/main" id="{AF667501-0FB3-4B11-862F-F85DD0843827}"/>
              </a:ext>
            </a:extLst>
          </p:cNvPr>
          <p:cNvSpPr txBox="1"/>
          <p:nvPr/>
        </p:nvSpPr>
        <p:spPr>
          <a:xfrm>
            <a:off x="372646" y="3732905"/>
            <a:ext cx="2393566" cy="802784"/>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Majority of the applicants are applying to jobs in Northeast America and only 1.5% to Island.</a:t>
            </a:r>
            <a:endParaRPr lang="en-US" sz="1200" dirty="0">
              <a:latin typeface="Nunito" panose="020B0604020202020204" charset="0"/>
            </a:endParaRPr>
          </a:p>
        </p:txBody>
      </p:sp>
      <p:sp>
        <p:nvSpPr>
          <p:cNvPr id="11" name="TextBox 10">
            <a:extLst>
              <a:ext uri="{FF2B5EF4-FFF2-40B4-BE49-F238E27FC236}">
                <a16:creationId xmlns:a16="http://schemas.microsoft.com/office/drawing/2014/main" id="{A551C0EB-A64B-4C85-9EDA-14B6FB1249E9}"/>
              </a:ext>
            </a:extLst>
          </p:cNvPr>
          <p:cNvSpPr txBox="1"/>
          <p:nvPr/>
        </p:nvSpPr>
        <p:spPr>
          <a:xfrm>
            <a:off x="3024642" y="3732905"/>
            <a:ext cx="2175572" cy="648896"/>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90.1% of applicants are offered an annual salary package</a:t>
            </a:r>
            <a:endParaRPr lang="en-US" sz="1200" dirty="0">
              <a:latin typeface="Nunito" panose="020B0604020202020204" charset="0"/>
            </a:endParaRPr>
          </a:p>
        </p:txBody>
      </p:sp>
      <p:sp>
        <p:nvSpPr>
          <p:cNvPr id="12" name="TextBox 11">
            <a:extLst>
              <a:ext uri="{FF2B5EF4-FFF2-40B4-BE49-F238E27FC236}">
                <a16:creationId xmlns:a16="http://schemas.microsoft.com/office/drawing/2014/main" id="{975B648F-E229-41FC-9500-00732532F578}"/>
              </a:ext>
            </a:extLst>
          </p:cNvPr>
          <p:cNvSpPr txBox="1"/>
          <p:nvPr/>
        </p:nvSpPr>
        <p:spPr>
          <a:xfrm>
            <a:off x="7417124" y="3732905"/>
            <a:ext cx="1428160" cy="802784"/>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66.8% of all applications have been certified</a:t>
            </a:r>
          </a:p>
        </p:txBody>
      </p:sp>
      <p:sp>
        <p:nvSpPr>
          <p:cNvPr id="13" name="TextBox 12">
            <a:extLst>
              <a:ext uri="{FF2B5EF4-FFF2-40B4-BE49-F238E27FC236}">
                <a16:creationId xmlns:a16="http://schemas.microsoft.com/office/drawing/2014/main" id="{4EC77477-584E-4643-8197-871560003C08}"/>
              </a:ext>
            </a:extLst>
          </p:cNvPr>
          <p:cNvSpPr txBox="1"/>
          <p:nvPr/>
        </p:nvSpPr>
        <p:spPr>
          <a:xfrm>
            <a:off x="5594589" y="3732905"/>
            <a:ext cx="1428160" cy="802784"/>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90% of the applications are for a full-time position</a:t>
            </a:r>
            <a:endParaRPr lang="en-US" sz="1200" dirty="0">
              <a:latin typeface="Nunito" panose="020B0604020202020204" charset="0"/>
            </a:endParaRPr>
          </a:p>
        </p:txBody>
      </p:sp>
    </p:spTree>
    <p:extLst>
      <p:ext uri="{BB962C8B-B14F-4D97-AF65-F5344CB8AC3E}">
        <p14:creationId xmlns:p14="http://schemas.microsoft.com/office/powerpoint/2010/main" val="2363717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280900"/>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800" dirty="0">
                <a:solidFill>
                  <a:schemeClr val="lt1"/>
                </a:solidFill>
              </a:rPr>
              <a:t>APPENDIX </a:t>
            </a:r>
            <a:r>
              <a:rPr lang="en-US" sz="2800" dirty="0">
                <a:solidFill>
                  <a:schemeClr val="lt1"/>
                </a:solidFill>
              </a:rPr>
              <a:t>A </a:t>
            </a:r>
            <a:r>
              <a:rPr lang="en" sz="2800" dirty="0">
                <a:solidFill>
                  <a:schemeClr val="lt1"/>
                </a:solidFill>
              </a:rPr>
              <a:t>– </a:t>
            </a:r>
            <a:r>
              <a:rPr lang="en-US" sz="2800" dirty="0">
                <a:solidFill>
                  <a:schemeClr val="lt1"/>
                </a:solidFill>
              </a:rPr>
              <a:t>EDA Results (Bivariate Analysis)</a:t>
            </a:r>
            <a:endParaRPr sz="2800" dirty="0">
              <a:solidFill>
                <a:schemeClr val="lt1"/>
              </a:solidFill>
            </a:endParaRPr>
          </a:p>
        </p:txBody>
      </p:sp>
    </p:spTree>
    <p:extLst>
      <p:ext uri="{BB962C8B-B14F-4D97-AF65-F5344CB8AC3E}">
        <p14:creationId xmlns:p14="http://schemas.microsoft.com/office/powerpoint/2010/main" val="48917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A3714BE5-572B-48DC-9430-5EA55ED003C7}"/>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3" name="Picture 2">
            <a:extLst>
              <a:ext uri="{FF2B5EF4-FFF2-40B4-BE49-F238E27FC236}">
                <a16:creationId xmlns:a16="http://schemas.microsoft.com/office/drawing/2014/main" id="{03DBD392-379D-4F4A-8D82-6D12322133BB}"/>
              </a:ext>
            </a:extLst>
          </p:cNvPr>
          <p:cNvPicPr>
            <a:picLocks noChangeAspect="1"/>
          </p:cNvPicPr>
          <p:nvPr/>
        </p:nvPicPr>
        <p:blipFill>
          <a:blip r:embed="rId2"/>
          <a:stretch>
            <a:fillRect/>
          </a:stretch>
        </p:blipFill>
        <p:spPr>
          <a:xfrm>
            <a:off x="120611" y="971338"/>
            <a:ext cx="3805189" cy="2149963"/>
          </a:xfrm>
          <a:prstGeom prst="rect">
            <a:avLst/>
          </a:prstGeom>
        </p:spPr>
      </p:pic>
      <p:pic>
        <p:nvPicPr>
          <p:cNvPr id="4" name="Picture 3">
            <a:extLst>
              <a:ext uri="{FF2B5EF4-FFF2-40B4-BE49-F238E27FC236}">
                <a16:creationId xmlns:a16="http://schemas.microsoft.com/office/drawing/2014/main" id="{A39DE2D8-E207-4757-9002-A30094C5FCF4}"/>
              </a:ext>
            </a:extLst>
          </p:cNvPr>
          <p:cNvPicPr>
            <a:picLocks noChangeAspect="1"/>
          </p:cNvPicPr>
          <p:nvPr/>
        </p:nvPicPr>
        <p:blipFill>
          <a:blip r:embed="rId3"/>
          <a:stretch>
            <a:fillRect/>
          </a:stretch>
        </p:blipFill>
        <p:spPr>
          <a:xfrm>
            <a:off x="4405726" y="838082"/>
            <a:ext cx="4309721" cy="2416474"/>
          </a:xfrm>
          <a:prstGeom prst="rect">
            <a:avLst/>
          </a:prstGeom>
        </p:spPr>
      </p:pic>
      <p:sp>
        <p:nvSpPr>
          <p:cNvPr id="7" name="TextBox 6">
            <a:extLst>
              <a:ext uri="{FF2B5EF4-FFF2-40B4-BE49-F238E27FC236}">
                <a16:creationId xmlns:a16="http://schemas.microsoft.com/office/drawing/2014/main" id="{8E223FDF-D0B6-4C7D-936A-2F30C34FBAC0}"/>
              </a:ext>
            </a:extLst>
          </p:cNvPr>
          <p:cNvSpPr txBox="1"/>
          <p:nvPr/>
        </p:nvSpPr>
        <p:spPr>
          <a:xfrm>
            <a:off x="358686" y="3387812"/>
            <a:ext cx="2393566" cy="648896"/>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No correlation was found between the numerical features</a:t>
            </a:r>
            <a:endParaRPr lang="en-US" sz="1200" dirty="0">
              <a:latin typeface="Nunito" panose="020B0604020202020204" charset="0"/>
            </a:endParaRPr>
          </a:p>
        </p:txBody>
      </p:sp>
      <p:sp>
        <p:nvSpPr>
          <p:cNvPr id="8" name="TextBox 7">
            <a:extLst>
              <a:ext uri="{FF2B5EF4-FFF2-40B4-BE49-F238E27FC236}">
                <a16:creationId xmlns:a16="http://schemas.microsoft.com/office/drawing/2014/main" id="{434A0B0D-8CCD-479E-A2E7-8F6757575839}"/>
              </a:ext>
            </a:extLst>
          </p:cNvPr>
          <p:cNvSpPr txBox="1"/>
          <p:nvPr/>
        </p:nvSpPr>
        <p:spPr>
          <a:xfrm>
            <a:off x="4475594" y="3387812"/>
            <a:ext cx="4309720" cy="1269578"/>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marL="171450" lvl="1" indent="-171450">
              <a:spcBef>
                <a:spcPts val="500"/>
              </a:spcBef>
              <a:buFont typeface="Arial" panose="020B0604020202020204" pitchFamily="34" charset="0"/>
              <a:buChar char="•"/>
            </a:pPr>
            <a:r>
              <a:rPr lang="en-US" sz="1000" dirty="0">
                <a:latin typeface="Nunito" panose="020B0604020202020204" charset="0"/>
              </a:rPr>
              <a:t>The most recorded applications were to South of USA from people with bachelor’s degree.</a:t>
            </a:r>
          </a:p>
          <a:p>
            <a:pPr marL="171450" lvl="1" indent="-171450">
              <a:spcBef>
                <a:spcPts val="500"/>
              </a:spcBef>
              <a:buFont typeface="Arial" panose="020B0604020202020204" pitchFamily="34" charset="0"/>
              <a:buChar char="•"/>
            </a:pPr>
            <a:r>
              <a:rPr lang="en-US" sz="1000" dirty="0">
                <a:latin typeface="Nunito" panose="020B0604020202020204" charset="0"/>
              </a:rPr>
              <a:t>Most people with a master’s degree applied to the Northeast region of America</a:t>
            </a:r>
          </a:p>
          <a:p>
            <a:pPr marL="171450" lvl="1" indent="-171450">
              <a:spcBef>
                <a:spcPts val="500"/>
              </a:spcBef>
              <a:buFont typeface="Arial" panose="020B0604020202020204" pitchFamily="34" charset="0"/>
              <a:buChar char="•"/>
            </a:pPr>
            <a:r>
              <a:rPr lang="en-US" sz="1000" dirty="0">
                <a:latin typeface="Nunito" panose="020B0604020202020204" charset="0"/>
              </a:rPr>
              <a:t>People with doctorates preferred the West of USA</a:t>
            </a:r>
            <a:endParaRPr lang="en-US" sz="1200" dirty="0">
              <a:latin typeface="Nunito" panose="020B0604020202020204" charset="0"/>
            </a:endParaRPr>
          </a:p>
        </p:txBody>
      </p:sp>
    </p:spTree>
    <p:extLst>
      <p:ext uri="{BB962C8B-B14F-4D97-AF65-F5344CB8AC3E}">
        <p14:creationId xmlns:p14="http://schemas.microsoft.com/office/powerpoint/2010/main" val="774839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4;p6">
            <a:extLst>
              <a:ext uri="{FF2B5EF4-FFF2-40B4-BE49-F238E27FC236}">
                <a16:creationId xmlns:a16="http://schemas.microsoft.com/office/drawing/2014/main" id="{DFFEA646-A32A-43D6-BB67-1B9423A1F619}"/>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6" name="Picture 5">
            <a:extLst>
              <a:ext uri="{FF2B5EF4-FFF2-40B4-BE49-F238E27FC236}">
                <a16:creationId xmlns:a16="http://schemas.microsoft.com/office/drawing/2014/main" id="{1C11F7AA-635F-4360-BC17-FCD669E0B908}"/>
              </a:ext>
            </a:extLst>
          </p:cNvPr>
          <p:cNvPicPr>
            <a:picLocks noChangeAspect="1"/>
          </p:cNvPicPr>
          <p:nvPr/>
        </p:nvPicPr>
        <p:blipFill>
          <a:blip r:embed="rId2"/>
          <a:stretch>
            <a:fillRect/>
          </a:stretch>
        </p:blipFill>
        <p:spPr>
          <a:xfrm>
            <a:off x="4475594" y="950999"/>
            <a:ext cx="4459001" cy="3976327"/>
          </a:xfrm>
          <a:prstGeom prst="rect">
            <a:avLst/>
          </a:prstGeom>
        </p:spPr>
      </p:pic>
      <p:sp>
        <p:nvSpPr>
          <p:cNvPr id="8" name="TextBox 7">
            <a:extLst>
              <a:ext uri="{FF2B5EF4-FFF2-40B4-BE49-F238E27FC236}">
                <a16:creationId xmlns:a16="http://schemas.microsoft.com/office/drawing/2014/main" id="{57235E5F-352F-48A9-8A06-4871A5D27E70}"/>
              </a:ext>
            </a:extLst>
          </p:cNvPr>
          <p:cNvSpPr txBox="1"/>
          <p:nvPr/>
        </p:nvSpPr>
        <p:spPr>
          <a:xfrm>
            <a:off x="266615" y="902877"/>
            <a:ext cx="3813807" cy="3123932"/>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The tables and graph on the right show the split of case status by the education of the employee.</a:t>
            </a:r>
          </a:p>
          <a:p>
            <a:pPr lvl="1">
              <a:spcBef>
                <a:spcPts val="500"/>
              </a:spcBef>
            </a:pPr>
            <a:endParaRPr lang="en-US" sz="1000" dirty="0">
              <a:latin typeface="Nunito" panose="020B0604020202020204" charset="0"/>
            </a:endParaRPr>
          </a:p>
          <a:p>
            <a:pPr marL="171450" lvl="1" indent="-171450">
              <a:spcBef>
                <a:spcPts val="500"/>
              </a:spcBef>
              <a:buFont typeface="Arial" panose="020B0604020202020204" pitchFamily="34" charset="0"/>
              <a:buChar char="•"/>
            </a:pPr>
            <a:r>
              <a:rPr lang="en-US" sz="1000" dirty="0">
                <a:latin typeface="Nunito" panose="020B0604020202020204" charset="0"/>
              </a:rPr>
              <a:t>Bachelor’s and masters degree applicants have an acceptance rate of 62.21% and 78.63% respectively.</a:t>
            </a:r>
          </a:p>
          <a:p>
            <a:pPr marL="171450" lvl="1" indent="-171450">
              <a:spcBef>
                <a:spcPts val="500"/>
              </a:spcBef>
              <a:buFont typeface="Arial" panose="020B0604020202020204" pitchFamily="34" charset="0"/>
              <a:buChar char="•"/>
            </a:pPr>
            <a:r>
              <a:rPr lang="en-US" sz="1000" dirty="0">
                <a:latin typeface="Nunito" panose="020B0604020202020204" charset="0"/>
              </a:rPr>
              <a:t>Applicants with bachelor’s and masters degrees contributed to 81.925% of to all 17,018 certified applications the remaining 18.075% are of high school and doctorate degree holders.</a:t>
            </a:r>
          </a:p>
          <a:p>
            <a:pPr marL="171450" lvl="1" indent="-171450">
              <a:spcBef>
                <a:spcPts val="500"/>
              </a:spcBef>
              <a:buFont typeface="Arial" panose="020B0604020202020204" pitchFamily="34" charset="0"/>
              <a:buChar char="•"/>
            </a:pPr>
            <a:r>
              <a:rPr lang="en-US" sz="1000" dirty="0">
                <a:latin typeface="Nunito" panose="020B0604020202020204" charset="0"/>
              </a:rPr>
              <a:t>The highest acceptance rate was among the applicants with a doctorate – 87.23% of all applicants were certified but overall contributed only 11.25% of all certified applicants.</a:t>
            </a:r>
          </a:p>
          <a:p>
            <a:pPr marL="171450" lvl="1" indent="-171450">
              <a:spcBef>
                <a:spcPts val="500"/>
              </a:spcBef>
              <a:buFont typeface="Arial" panose="020B0604020202020204" pitchFamily="34" charset="0"/>
              <a:buChar char="•"/>
            </a:pPr>
            <a:r>
              <a:rPr lang="en-US" sz="1000" dirty="0">
                <a:latin typeface="Nunito" panose="020B0604020202020204" charset="0"/>
              </a:rPr>
              <a:t>The lowest acceptance rate was among applicants with only a high school degree – 34.04% of all applicants were certified and overall contributed only 6.84% of all certified applicants.</a:t>
            </a:r>
          </a:p>
        </p:txBody>
      </p:sp>
    </p:spTree>
    <p:extLst>
      <p:ext uri="{BB962C8B-B14F-4D97-AF65-F5344CB8AC3E}">
        <p14:creationId xmlns:p14="http://schemas.microsoft.com/office/powerpoint/2010/main" val="1678793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4;p6">
            <a:extLst>
              <a:ext uri="{FF2B5EF4-FFF2-40B4-BE49-F238E27FC236}">
                <a16:creationId xmlns:a16="http://schemas.microsoft.com/office/drawing/2014/main" id="{C64C5C5D-7942-429D-AC69-0786CC29F643}"/>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2" name="Picture 1">
            <a:extLst>
              <a:ext uri="{FF2B5EF4-FFF2-40B4-BE49-F238E27FC236}">
                <a16:creationId xmlns:a16="http://schemas.microsoft.com/office/drawing/2014/main" id="{C035C931-440A-4519-A280-DEDBCE0949DB}"/>
              </a:ext>
            </a:extLst>
          </p:cNvPr>
          <p:cNvPicPr>
            <a:picLocks noChangeAspect="1"/>
          </p:cNvPicPr>
          <p:nvPr/>
        </p:nvPicPr>
        <p:blipFill>
          <a:blip r:embed="rId2"/>
          <a:stretch>
            <a:fillRect/>
          </a:stretch>
        </p:blipFill>
        <p:spPr>
          <a:xfrm>
            <a:off x="4834124" y="761843"/>
            <a:ext cx="4074134" cy="4117418"/>
          </a:xfrm>
          <a:prstGeom prst="rect">
            <a:avLst/>
          </a:prstGeom>
        </p:spPr>
      </p:pic>
      <p:pic>
        <p:nvPicPr>
          <p:cNvPr id="7" name="Picture 6">
            <a:extLst>
              <a:ext uri="{FF2B5EF4-FFF2-40B4-BE49-F238E27FC236}">
                <a16:creationId xmlns:a16="http://schemas.microsoft.com/office/drawing/2014/main" id="{C180EC8C-41A2-4299-84B7-60A32FB2DD85}"/>
              </a:ext>
            </a:extLst>
          </p:cNvPr>
          <p:cNvPicPr>
            <a:picLocks noChangeAspect="1"/>
          </p:cNvPicPr>
          <p:nvPr/>
        </p:nvPicPr>
        <p:blipFill>
          <a:blip r:embed="rId3"/>
          <a:stretch>
            <a:fillRect/>
          </a:stretch>
        </p:blipFill>
        <p:spPr>
          <a:xfrm>
            <a:off x="545991" y="3206096"/>
            <a:ext cx="3763886" cy="1673165"/>
          </a:xfrm>
          <a:prstGeom prst="rect">
            <a:avLst/>
          </a:prstGeom>
        </p:spPr>
      </p:pic>
      <p:sp>
        <p:nvSpPr>
          <p:cNvPr id="8" name="TextBox 7">
            <a:extLst>
              <a:ext uri="{FF2B5EF4-FFF2-40B4-BE49-F238E27FC236}">
                <a16:creationId xmlns:a16="http://schemas.microsoft.com/office/drawing/2014/main" id="{6BA3B080-6B32-4FEE-BDE1-A56897DD4356}"/>
              </a:ext>
            </a:extLst>
          </p:cNvPr>
          <p:cNvSpPr txBox="1"/>
          <p:nvPr/>
        </p:nvSpPr>
        <p:spPr>
          <a:xfrm>
            <a:off x="262279" y="916185"/>
            <a:ext cx="4309720" cy="2008242"/>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marL="171450" lvl="1" indent="-171450">
              <a:spcBef>
                <a:spcPts val="500"/>
              </a:spcBef>
              <a:buFont typeface="Arial" panose="020B0604020202020204" pitchFamily="34" charset="0"/>
              <a:buChar char="•"/>
            </a:pPr>
            <a:r>
              <a:rPr lang="en-US" sz="1000" dirty="0">
                <a:latin typeface="Nunito" panose="020B0604020202020204" charset="0"/>
              </a:rPr>
              <a:t>South, Northeast and West contribute the most to all the certified applications in the descending order of as mentioned and, it is also worthy to note that these 3 regions have lower prevailing wages in ascending order of as mentioned out of the 5 regions. </a:t>
            </a:r>
          </a:p>
          <a:p>
            <a:pPr marL="171450" lvl="1" indent="-171450">
              <a:spcBef>
                <a:spcPts val="500"/>
              </a:spcBef>
              <a:buFont typeface="Arial" panose="020B0604020202020204" pitchFamily="34" charset="0"/>
              <a:buChar char="•"/>
            </a:pPr>
            <a:r>
              <a:rPr lang="en-US" sz="1000" dirty="0">
                <a:latin typeface="Nunito" panose="020B0604020202020204" charset="0"/>
              </a:rPr>
              <a:t>Regions with highest acceptance rates are Midwest(75.53%), Island(70.93%) and South(70.02%) we can also see that Midwest and Island regions offer a the highest prevailing wage among all regions.</a:t>
            </a:r>
          </a:p>
          <a:p>
            <a:pPr marL="171450" lvl="1" indent="-171450">
              <a:spcBef>
                <a:spcPts val="500"/>
              </a:spcBef>
              <a:buFont typeface="Arial" panose="020B0604020202020204" pitchFamily="34" charset="0"/>
              <a:buChar char="•"/>
            </a:pPr>
            <a:r>
              <a:rPr lang="en-US" sz="1000" dirty="0">
                <a:latin typeface="Nunito" panose="020B0604020202020204" charset="0"/>
              </a:rPr>
              <a:t>Northeast and West have an acceptance rate of 62.9% and 62.25% respectively. </a:t>
            </a:r>
            <a:endParaRPr lang="en-US" sz="1200" dirty="0">
              <a:latin typeface="Nunito" panose="020B0604020202020204" charset="0"/>
            </a:endParaRPr>
          </a:p>
        </p:txBody>
      </p:sp>
    </p:spTree>
    <p:extLst>
      <p:ext uri="{BB962C8B-B14F-4D97-AF65-F5344CB8AC3E}">
        <p14:creationId xmlns:p14="http://schemas.microsoft.com/office/powerpoint/2010/main" val="3525703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4;p6">
            <a:extLst>
              <a:ext uri="{FF2B5EF4-FFF2-40B4-BE49-F238E27FC236}">
                <a16:creationId xmlns:a16="http://schemas.microsoft.com/office/drawing/2014/main" id="{80ECB864-5918-4EDE-AF4B-66FFBDBD5BF5}"/>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5" name="Picture 4">
            <a:extLst>
              <a:ext uri="{FF2B5EF4-FFF2-40B4-BE49-F238E27FC236}">
                <a16:creationId xmlns:a16="http://schemas.microsoft.com/office/drawing/2014/main" id="{9965966D-D400-464B-AA9A-81BD21320710}"/>
              </a:ext>
            </a:extLst>
          </p:cNvPr>
          <p:cNvPicPr>
            <a:picLocks noChangeAspect="1"/>
          </p:cNvPicPr>
          <p:nvPr/>
        </p:nvPicPr>
        <p:blipFill>
          <a:blip r:embed="rId2"/>
          <a:stretch>
            <a:fillRect/>
          </a:stretch>
        </p:blipFill>
        <p:spPr>
          <a:xfrm>
            <a:off x="5381697" y="761843"/>
            <a:ext cx="3666163" cy="3991775"/>
          </a:xfrm>
          <a:prstGeom prst="rect">
            <a:avLst/>
          </a:prstGeom>
        </p:spPr>
      </p:pic>
      <p:sp>
        <p:nvSpPr>
          <p:cNvPr id="6" name="TextBox 5">
            <a:extLst>
              <a:ext uri="{FF2B5EF4-FFF2-40B4-BE49-F238E27FC236}">
                <a16:creationId xmlns:a16="http://schemas.microsoft.com/office/drawing/2014/main" id="{0D1B069C-B898-4B32-8117-EA70CC5D1266}"/>
              </a:ext>
            </a:extLst>
          </p:cNvPr>
          <p:cNvSpPr txBox="1"/>
          <p:nvPr/>
        </p:nvSpPr>
        <p:spPr>
          <a:xfrm>
            <a:off x="266615" y="902877"/>
            <a:ext cx="4996420" cy="1828706"/>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The tables and graph on the right show the split of case status by the continent of the applicant.</a:t>
            </a:r>
          </a:p>
          <a:p>
            <a:pPr lvl="1">
              <a:spcBef>
                <a:spcPts val="500"/>
              </a:spcBef>
            </a:pPr>
            <a:endParaRPr lang="en-US" sz="1000" dirty="0">
              <a:latin typeface="Nunito" panose="020B0604020202020204" charset="0"/>
            </a:endParaRPr>
          </a:p>
          <a:p>
            <a:pPr marL="171450" lvl="1" indent="-171450">
              <a:spcBef>
                <a:spcPts val="500"/>
              </a:spcBef>
              <a:buFont typeface="Arial" panose="020B0604020202020204" pitchFamily="34" charset="0"/>
              <a:buChar char="•"/>
            </a:pPr>
            <a:r>
              <a:rPr lang="en-US" sz="1000" dirty="0">
                <a:latin typeface="Nunito" panose="020B0604020202020204" charset="0"/>
              </a:rPr>
              <a:t>Most certified applicants, 43.22% of them belong to Asia and 11.61% belong to Europe, this coincides with the fact that Asia and Europe have the most number of applicants between them.</a:t>
            </a:r>
          </a:p>
          <a:p>
            <a:pPr marL="171450" lvl="1" indent="-171450">
              <a:spcBef>
                <a:spcPts val="500"/>
              </a:spcBef>
              <a:buFont typeface="Arial" panose="020B0604020202020204" pitchFamily="34" charset="0"/>
              <a:buChar char="•"/>
            </a:pPr>
            <a:r>
              <a:rPr lang="en-US" sz="1000" dirty="0">
                <a:latin typeface="Nunito" panose="020B0604020202020204" charset="0"/>
              </a:rPr>
              <a:t>The continent with the highest acceptance rate is Europe(79.23%)</a:t>
            </a:r>
          </a:p>
          <a:p>
            <a:pPr marL="171450" lvl="1" indent="-171450">
              <a:spcBef>
                <a:spcPts val="500"/>
              </a:spcBef>
              <a:buFont typeface="Arial" panose="020B0604020202020204" pitchFamily="34" charset="0"/>
              <a:buChar char="•"/>
            </a:pPr>
            <a:r>
              <a:rPr lang="en-US" sz="1000" dirty="0">
                <a:latin typeface="Nunito" panose="020B0604020202020204" charset="0"/>
              </a:rPr>
              <a:t>The continent with lowest acceptance rate is South America(57.86%)</a:t>
            </a:r>
          </a:p>
        </p:txBody>
      </p:sp>
      <p:pic>
        <p:nvPicPr>
          <p:cNvPr id="7" name="Picture 6">
            <a:extLst>
              <a:ext uri="{FF2B5EF4-FFF2-40B4-BE49-F238E27FC236}">
                <a16:creationId xmlns:a16="http://schemas.microsoft.com/office/drawing/2014/main" id="{C1B6EB5A-4AE6-4246-AAB2-5C031E9429A6}"/>
              </a:ext>
            </a:extLst>
          </p:cNvPr>
          <p:cNvPicPr>
            <a:picLocks noChangeAspect="1"/>
          </p:cNvPicPr>
          <p:nvPr/>
        </p:nvPicPr>
        <p:blipFill rotWithShape="1">
          <a:blip r:embed="rId3"/>
          <a:srcRect t="2988"/>
          <a:stretch/>
        </p:blipFill>
        <p:spPr>
          <a:xfrm>
            <a:off x="661787" y="2872617"/>
            <a:ext cx="3813807" cy="2081524"/>
          </a:xfrm>
          <a:prstGeom prst="rect">
            <a:avLst/>
          </a:prstGeom>
        </p:spPr>
      </p:pic>
    </p:spTree>
    <p:extLst>
      <p:ext uri="{BB962C8B-B14F-4D97-AF65-F5344CB8AC3E}">
        <p14:creationId xmlns:p14="http://schemas.microsoft.com/office/powerpoint/2010/main" val="3395956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4;p6">
            <a:extLst>
              <a:ext uri="{FF2B5EF4-FFF2-40B4-BE49-F238E27FC236}">
                <a16:creationId xmlns:a16="http://schemas.microsoft.com/office/drawing/2014/main" id="{BFCA8E6C-1D34-4A40-9A87-69B5467E8874}"/>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2" name="Picture 1">
            <a:extLst>
              <a:ext uri="{FF2B5EF4-FFF2-40B4-BE49-F238E27FC236}">
                <a16:creationId xmlns:a16="http://schemas.microsoft.com/office/drawing/2014/main" id="{19E99164-7760-4E41-9EAB-EFCDC070E36A}"/>
              </a:ext>
            </a:extLst>
          </p:cNvPr>
          <p:cNvPicPr>
            <a:picLocks noChangeAspect="1"/>
          </p:cNvPicPr>
          <p:nvPr/>
        </p:nvPicPr>
        <p:blipFill>
          <a:blip r:embed="rId2"/>
          <a:stretch>
            <a:fillRect/>
          </a:stretch>
        </p:blipFill>
        <p:spPr>
          <a:xfrm>
            <a:off x="4834118" y="959675"/>
            <a:ext cx="3881330" cy="3982407"/>
          </a:xfrm>
          <a:prstGeom prst="rect">
            <a:avLst/>
          </a:prstGeom>
        </p:spPr>
      </p:pic>
      <p:sp>
        <p:nvSpPr>
          <p:cNvPr id="6" name="TextBox 5">
            <a:extLst>
              <a:ext uri="{FF2B5EF4-FFF2-40B4-BE49-F238E27FC236}">
                <a16:creationId xmlns:a16="http://schemas.microsoft.com/office/drawing/2014/main" id="{B8FD2212-9705-4BCC-8712-3DF9D772332E}"/>
              </a:ext>
            </a:extLst>
          </p:cNvPr>
          <p:cNvSpPr txBox="1"/>
          <p:nvPr/>
        </p:nvSpPr>
        <p:spPr>
          <a:xfrm>
            <a:off x="266615" y="961053"/>
            <a:ext cx="4305385" cy="1610697"/>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The tables and graph on the right show the split of case status by if the applicant has job experience or not.</a:t>
            </a:r>
          </a:p>
          <a:p>
            <a:pPr lvl="1">
              <a:spcBef>
                <a:spcPts val="500"/>
              </a:spcBef>
            </a:pPr>
            <a:endParaRPr lang="en-US" sz="1000" dirty="0">
              <a:latin typeface="Nunito" panose="020B0604020202020204" charset="0"/>
            </a:endParaRPr>
          </a:p>
          <a:p>
            <a:pPr marL="171450" lvl="1" indent="-171450">
              <a:spcBef>
                <a:spcPts val="500"/>
              </a:spcBef>
              <a:buFont typeface="Arial" panose="020B0604020202020204" pitchFamily="34" charset="0"/>
              <a:buChar char="•"/>
            </a:pPr>
            <a:r>
              <a:rPr lang="en-US" sz="1000" dirty="0">
                <a:latin typeface="Nunito" panose="020B0604020202020204" charset="0"/>
              </a:rPr>
              <a:t>75% of people with job experience were certified and they make up 64.7% of all certified applicants.</a:t>
            </a:r>
          </a:p>
          <a:p>
            <a:pPr marL="171450" lvl="1" indent="-171450">
              <a:spcBef>
                <a:spcPts val="500"/>
              </a:spcBef>
              <a:buFont typeface="Arial" panose="020B0604020202020204" pitchFamily="34" charset="0"/>
              <a:buChar char="•"/>
            </a:pPr>
            <a:r>
              <a:rPr lang="en-US" sz="1000" dirty="0">
                <a:latin typeface="Nunito" panose="020B0604020202020204" charset="0"/>
              </a:rPr>
              <a:t>43.87% of people with no job experience were denied and they make up 55% of all denied applicants.</a:t>
            </a:r>
          </a:p>
        </p:txBody>
      </p:sp>
    </p:spTree>
    <p:extLst>
      <p:ext uri="{BB962C8B-B14F-4D97-AF65-F5344CB8AC3E}">
        <p14:creationId xmlns:p14="http://schemas.microsoft.com/office/powerpoint/2010/main" val="810996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4;p6">
            <a:extLst>
              <a:ext uri="{FF2B5EF4-FFF2-40B4-BE49-F238E27FC236}">
                <a16:creationId xmlns:a16="http://schemas.microsoft.com/office/drawing/2014/main" id="{5C6C5690-19F7-421C-9395-473CC0F65748}"/>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2" name="Picture 1">
            <a:extLst>
              <a:ext uri="{FF2B5EF4-FFF2-40B4-BE49-F238E27FC236}">
                <a16:creationId xmlns:a16="http://schemas.microsoft.com/office/drawing/2014/main" id="{0EC41391-F3DD-4A34-91BF-318CA4B3DD41}"/>
              </a:ext>
            </a:extLst>
          </p:cNvPr>
          <p:cNvPicPr>
            <a:picLocks noChangeAspect="1"/>
          </p:cNvPicPr>
          <p:nvPr/>
        </p:nvPicPr>
        <p:blipFill>
          <a:blip r:embed="rId2"/>
          <a:stretch>
            <a:fillRect/>
          </a:stretch>
        </p:blipFill>
        <p:spPr>
          <a:xfrm>
            <a:off x="4003654" y="961053"/>
            <a:ext cx="4873730" cy="3943408"/>
          </a:xfrm>
          <a:prstGeom prst="rect">
            <a:avLst/>
          </a:prstGeom>
        </p:spPr>
      </p:pic>
      <p:sp>
        <p:nvSpPr>
          <p:cNvPr id="6" name="TextBox 5">
            <a:extLst>
              <a:ext uri="{FF2B5EF4-FFF2-40B4-BE49-F238E27FC236}">
                <a16:creationId xmlns:a16="http://schemas.microsoft.com/office/drawing/2014/main" id="{27279EB7-65B6-44D1-B901-E5171434FBAA}"/>
              </a:ext>
            </a:extLst>
          </p:cNvPr>
          <p:cNvSpPr txBox="1"/>
          <p:nvPr/>
        </p:nvSpPr>
        <p:spPr>
          <a:xfrm>
            <a:off x="266616" y="961053"/>
            <a:ext cx="3265342" cy="1392689"/>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p>
          <a:p>
            <a:pPr lvl="1">
              <a:spcBef>
                <a:spcPts val="500"/>
              </a:spcBef>
            </a:pPr>
            <a:r>
              <a:rPr lang="en-US" sz="1000" dirty="0">
                <a:latin typeface="Nunito" panose="020B0604020202020204" charset="0"/>
              </a:rPr>
              <a:t>The tables and graph on the right show the split of case status by if the applicant has job experience or not.</a:t>
            </a:r>
          </a:p>
          <a:p>
            <a:pPr lvl="1">
              <a:spcBef>
                <a:spcPts val="500"/>
              </a:spcBef>
            </a:pPr>
            <a:endParaRPr lang="en-US" sz="1000" dirty="0">
              <a:latin typeface="Nunito" panose="020B0604020202020204" charset="0"/>
            </a:endParaRPr>
          </a:p>
          <a:p>
            <a:pPr marL="171450" lvl="1" indent="-171450">
              <a:spcBef>
                <a:spcPts val="500"/>
              </a:spcBef>
              <a:buFont typeface="Arial" panose="020B0604020202020204" pitchFamily="34" charset="0"/>
              <a:buChar char="•"/>
            </a:pPr>
            <a:r>
              <a:rPr lang="en-US" sz="1000" dirty="0">
                <a:latin typeface="Nunito" panose="020B0604020202020204" charset="0"/>
              </a:rPr>
              <a:t>All regions have 80% or higher number of applicants that do not require job training</a:t>
            </a:r>
          </a:p>
        </p:txBody>
      </p:sp>
    </p:spTree>
    <p:extLst>
      <p:ext uri="{BB962C8B-B14F-4D97-AF65-F5344CB8AC3E}">
        <p14:creationId xmlns:p14="http://schemas.microsoft.com/office/powerpoint/2010/main" val="369929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202549" y="861975"/>
            <a:ext cx="8738901" cy="369606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500"/>
              </a:spcBef>
              <a:buClr>
                <a:srgbClr val="000000"/>
              </a:buClr>
              <a:buSzPts val="1400"/>
              <a:buChar char="●"/>
            </a:pPr>
            <a:r>
              <a:rPr lang="en" sz="1200" dirty="0">
                <a:solidFill>
                  <a:srgbClr val="000000"/>
                </a:solidFill>
              </a:rPr>
              <a:t>From exploratory analysis and relative importance we can </a:t>
            </a:r>
            <a:r>
              <a:rPr lang="en" sz="1200" b="1" i="1" dirty="0">
                <a:solidFill>
                  <a:srgbClr val="000000"/>
                </a:solidFill>
              </a:rPr>
              <a:t>conclude</a:t>
            </a:r>
            <a:r>
              <a:rPr lang="en" sz="1200" dirty="0">
                <a:solidFill>
                  <a:srgbClr val="000000"/>
                </a:solidFill>
              </a:rPr>
              <a:t> the likelihood of a booking cancellation depends primarily on the following parameters:</a:t>
            </a:r>
          </a:p>
          <a:p>
            <a:pPr lvl="1" indent="-317500">
              <a:spcBef>
                <a:spcPts val="1000"/>
              </a:spcBef>
              <a:spcAft>
                <a:spcPts val="1000"/>
              </a:spcAft>
              <a:buClr>
                <a:srgbClr val="000000"/>
              </a:buClr>
              <a:buSzPts val="1400"/>
              <a:buChar char="●"/>
            </a:pPr>
            <a:endParaRPr lang="en" sz="1000" dirty="0">
              <a:solidFill>
                <a:srgbClr val="000000"/>
              </a:solidFill>
            </a:endParaRPr>
          </a:p>
          <a:p>
            <a:pPr lvl="1" indent="-317500">
              <a:spcBef>
                <a:spcPts val="1000"/>
              </a:spcBef>
              <a:spcAft>
                <a:spcPts val="1000"/>
              </a:spcAft>
              <a:buClr>
                <a:srgbClr val="000000"/>
              </a:buClr>
              <a:buSzPts val="1400"/>
              <a:buChar char="●"/>
            </a:pPr>
            <a:endParaRPr lang="en" sz="1000"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44;p6">
            <a:extLst>
              <a:ext uri="{FF2B5EF4-FFF2-40B4-BE49-F238E27FC236}">
                <a16:creationId xmlns:a16="http://schemas.microsoft.com/office/drawing/2014/main" id="{72C0484F-9EA1-4337-9DF5-EEA9D85A7991}"/>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2" name="Picture 1">
            <a:extLst>
              <a:ext uri="{FF2B5EF4-FFF2-40B4-BE49-F238E27FC236}">
                <a16:creationId xmlns:a16="http://schemas.microsoft.com/office/drawing/2014/main" id="{1A717440-7C9E-40C9-BADE-2CF9EE493450}"/>
              </a:ext>
            </a:extLst>
          </p:cNvPr>
          <p:cNvPicPr>
            <a:picLocks noChangeAspect="1"/>
          </p:cNvPicPr>
          <p:nvPr/>
        </p:nvPicPr>
        <p:blipFill>
          <a:blip r:embed="rId2"/>
          <a:stretch>
            <a:fillRect/>
          </a:stretch>
        </p:blipFill>
        <p:spPr>
          <a:xfrm>
            <a:off x="3559878" y="928259"/>
            <a:ext cx="5348380" cy="3884442"/>
          </a:xfrm>
          <a:prstGeom prst="rect">
            <a:avLst/>
          </a:prstGeom>
        </p:spPr>
      </p:pic>
      <p:sp>
        <p:nvSpPr>
          <p:cNvPr id="7" name="TextBox 6">
            <a:extLst>
              <a:ext uri="{FF2B5EF4-FFF2-40B4-BE49-F238E27FC236}">
                <a16:creationId xmlns:a16="http://schemas.microsoft.com/office/drawing/2014/main" id="{204C0F25-B94F-4A47-ABDD-064663AC136D}"/>
              </a:ext>
            </a:extLst>
          </p:cNvPr>
          <p:cNvSpPr txBox="1"/>
          <p:nvPr/>
        </p:nvSpPr>
        <p:spPr>
          <a:xfrm>
            <a:off x="235742" y="1030855"/>
            <a:ext cx="3265342" cy="1944122"/>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endParaRPr lang="en-US" sz="1000" dirty="0">
              <a:latin typeface="Nunito" panose="020B0604020202020204" charset="0"/>
            </a:endParaRPr>
          </a:p>
          <a:p>
            <a:pPr marL="171450" lvl="1" indent="-171450">
              <a:spcBef>
                <a:spcPts val="500"/>
              </a:spcBef>
              <a:buFont typeface="Arial" panose="020B0604020202020204" pitchFamily="34" charset="0"/>
              <a:buChar char="•"/>
            </a:pPr>
            <a:r>
              <a:rPr lang="en-US" sz="1000" dirty="0">
                <a:latin typeface="Nunito" panose="020B0604020202020204" charset="0"/>
              </a:rPr>
              <a:t>Prevailing wage distribution for denied and certified applicants is similar but density of certified application distribution is higher in the same regions because more applications were certified than denied.</a:t>
            </a:r>
          </a:p>
          <a:p>
            <a:pPr marL="171450" lvl="1" indent="-171450">
              <a:spcBef>
                <a:spcPts val="500"/>
              </a:spcBef>
              <a:buFont typeface="Arial" panose="020B0604020202020204" pitchFamily="34" charset="0"/>
              <a:buChar char="•"/>
            </a:pPr>
            <a:r>
              <a:rPr lang="en-US" sz="1000" dirty="0">
                <a:latin typeface="Nunito" panose="020B0604020202020204" charset="0"/>
              </a:rPr>
              <a:t>The box plots indicate that the applicants that were certified had a higher prevailing wage. The median wage for certified applicants was approximately 72,500 dollars and for denied applicants it was approximately 65,500 dollars.</a:t>
            </a:r>
          </a:p>
        </p:txBody>
      </p:sp>
    </p:spTree>
    <p:extLst>
      <p:ext uri="{BB962C8B-B14F-4D97-AF65-F5344CB8AC3E}">
        <p14:creationId xmlns:p14="http://schemas.microsoft.com/office/powerpoint/2010/main" val="3722655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4;p6">
            <a:extLst>
              <a:ext uri="{FF2B5EF4-FFF2-40B4-BE49-F238E27FC236}">
                <a16:creationId xmlns:a16="http://schemas.microsoft.com/office/drawing/2014/main" id="{F1EF5540-9538-412F-8CA3-762BFEF4587B}"/>
              </a:ext>
            </a:extLst>
          </p:cNvPr>
          <p:cNvSpPr txBox="1">
            <a:spLocks/>
          </p:cNvSpPr>
          <p:nvPr/>
        </p:nvSpPr>
        <p:spPr>
          <a:xfrm>
            <a:off x="235742" y="330799"/>
            <a:ext cx="8479705" cy="431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latin typeface="Nunito" panose="020B0604020202020204" charset="0"/>
              </a:rPr>
              <a:t>APPENDIX A: Bivariate Analysis</a:t>
            </a:r>
            <a:endParaRPr lang="en-US" sz="2200" b="1" dirty="0">
              <a:effectLst/>
              <a:latin typeface="Nunito" panose="020B0604020202020204" charset="0"/>
            </a:endParaRPr>
          </a:p>
        </p:txBody>
      </p:sp>
      <p:pic>
        <p:nvPicPr>
          <p:cNvPr id="6" name="Picture 5">
            <a:extLst>
              <a:ext uri="{FF2B5EF4-FFF2-40B4-BE49-F238E27FC236}">
                <a16:creationId xmlns:a16="http://schemas.microsoft.com/office/drawing/2014/main" id="{EF29956E-BFA8-47FF-B65D-691AD9A1383F}"/>
              </a:ext>
            </a:extLst>
          </p:cNvPr>
          <p:cNvPicPr>
            <a:picLocks noChangeAspect="1"/>
          </p:cNvPicPr>
          <p:nvPr/>
        </p:nvPicPr>
        <p:blipFill>
          <a:blip r:embed="rId2"/>
          <a:stretch>
            <a:fillRect/>
          </a:stretch>
        </p:blipFill>
        <p:spPr>
          <a:xfrm>
            <a:off x="3988301" y="885375"/>
            <a:ext cx="4755067" cy="3927326"/>
          </a:xfrm>
          <a:prstGeom prst="rect">
            <a:avLst/>
          </a:prstGeom>
        </p:spPr>
      </p:pic>
      <p:sp>
        <p:nvSpPr>
          <p:cNvPr id="7" name="TextBox 6">
            <a:extLst>
              <a:ext uri="{FF2B5EF4-FFF2-40B4-BE49-F238E27FC236}">
                <a16:creationId xmlns:a16="http://schemas.microsoft.com/office/drawing/2014/main" id="{7E1A3A8B-C6D6-4D14-BB48-D855C39EEA29}"/>
              </a:ext>
            </a:extLst>
          </p:cNvPr>
          <p:cNvSpPr txBox="1"/>
          <p:nvPr/>
        </p:nvSpPr>
        <p:spPr>
          <a:xfrm>
            <a:off x="235742" y="1030855"/>
            <a:ext cx="3265342" cy="1238801"/>
          </a:xfrm>
          <a:prstGeom prst="rect">
            <a:avLst/>
          </a:prstGeom>
          <a:noFill/>
        </p:spPr>
        <p:txBody>
          <a:bodyPr wrap="square" rtlCol="0">
            <a:spAutoFit/>
          </a:bodyPr>
          <a:lstStyle/>
          <a:p>
            <a:pPr lvl="1">
              <a:spcBef>
                <a:spcPts val="500"/>
              </a:spcBef>
            </a:pPr>
            <a:r>
              <a:rPr lang="en-US" sz="1200" b="1" i="1" dirty="0">
                <a:latin typeface="Nunito" panose="020B0604020202020204" charset="0"/>
              </a:rPr>
              <a:t>Observation: </a:t>
            </a:r>
            <a:endParaRPr lang="en-US" sz="1000" dirty="0">
              <a:latin typeface="Nunito" panose="020B0604020202020204" charset="0"/>
            </a:endParaRPr>
          </a:p>
          <a:p>
            <a:pPr marL="171450" lvl="1" indent="-171450">
              <a:spcBef>
                <a:spcPts val="500"/>
              </a:spcBef>
              <a:buFont typeface="Arial" panose="020B0604020202020204" pitchFamily="34" charset="0"/>
              <a:buChar char="•"/>
            </a:pPr>
            <a:r>
              <a:rPr lang="en-US" sz="1000" dirty="0">
                <a:latin typeface="Nunito" panose="020B0604020202020204" charset="0"/>
              </a:rPr>
              <a:t>Approximately 70% of all applicants with yearly unit of wage were certified.</a:t>
            </a:r>
          </a:p>
          <a:p>
            <a:pPr marL="171450" lvl="1" indent="-171450">
              <a:spcBef>
                <a:spcPts val="500"/>
              </a:spcBef>
              <a:buFont typeface="Arial" panose="020B0604020202020204" pitchFamily="34" charset="0"/>
              <a:buChar char="•"/>
            </a:pPr>
            <a:r>
              <a:rPr lang="en-US" sz="1000" dirty="0">
                <a:latin typeface="Nunito" panose="020B0604020202020204" charset="0"/>
              </a:rPr>
              <a:t>Only 35% of all hourly applicants were certified.</a:t>
            </a:r>
          </a:p>
          <a:p>
            <a:pPr marL="171450" lvl="1" indent="-171450">
              <a:spcBef>
                <a:spcPts val="500"/>
              </a:spcBef>
              <a:buFont typeface="Arial" panose="020B0604020202020204" pitchFamily="34" charset="0"/>
              <a:buChar char="•"/>
            </a:pPr>
            <a:r>
              <a:rPr lang="en-US" sz="1000" dirty="0">
                <a:latin typeface="Nunito" panose="020B0604020202020204" charset="0"/>
              </a:rPr>
              <a:t>Weekly and monthly paid applicants had an approximate of 62% certification rate.</a:t>
            </a:r>
          </a:p>
        </p:txBody>
      </p:sp>
    </p:spTree>
    <p:extLst>
      <p:ext uri="{BB962C8B-B14F-4D97-AF65-F5344CB8AC3E}">
        <p14:creationId xmlns:p14="http://schemas.microsoft.com/office/powerpoint/2010/main" val="2404584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800" dirty="0">
                <a:solidFill>
                  <a:schemeClr val="lt1"/>
                </a:solidFill>
              </a:rPr>
              <a:t>APPENDIX </a:t>
            </a:r>
            <a:r>
              <a:rPr lang="en-US" sz="2800" dirty="0">
                <a:solidFill>
                  <a:schemeClr val="lt1"/>
                </a:solidFill>
              </a:rPr>
              <a:t>B </a:t>
            </a:r>
            <a:r>
              <a:rPr lang="en" sz="2800" dirty="0">
                <a:solidFill>
                  <a:schemeClr val="lt1"/>
                </a:solidFill>
              </a:rPr>
              <a:t>– </a:t>
            </a:r>
            <a:r>
              <a:rPr lang="en-US" sz="2800" dirty="0">
                <a:solidFill>
                  <a:schemeClr val="lt1"/>
                </a:solidFill>
              </a:rPr>
              <a:t>Model Performance Summary</a:t>
            </a:r>
            <a:endParaRPr sz="2800" dirty="0">
              <a:solidFill>
                <a:schemeClr val="lt1"/>
              </a:solidFill>
            </a:endParaRPr>
          </a:p>
        </p:txBody>
      </p:sp>
    </p:spTree>
    <p:extLst>
      <p:ext uri="{BB962C8B-B14F-4D97-AF65-F5344CB8AC3E}">
        <p14:creationId xmlns:p14="http://schemas.microsoft.com/office/powerpoint/2010/main" val="1664656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B1F8E3-3CDA-4B4A-9E08-93BE0A76D6D2}"/>
              </a:ext>
            </a:extLst>
          </p:cNvPr>
          <p:cNvSpPr txBox="1"/>
          <p:nvPr/>
        </p:nvSpPr>
        <p:spPr>
          <a:xfrm>
            <a:off x="196437" y="179808"/>
            <a:ext cx="4431404" cy="400110"/>
          </a:xfrm>
          <a:prstGeom prst="rect">
            <a:avLst/>
          </a:prstGeom>
          <a:noFill/>
        </p:spPr>
        <p:txBody>
          <a:bodyPr wrap="square" rtlCol="0">
            <a:spAutoFit/>
          </a:bodyPr>
          <a:lstStyle/>
          <a:p>
            <a:r>
              <a:rPr lang="en-US" sz="2000" dirty="0">
                <a:latin typeface="Nunito" pitchFamily="2" charset="0"/>
              </a:rPr>
              <a:t>Decision Tree Classification Model</a:t>
            </a:r>
            <a:endParaRPr lang="en-GB" sz="2000" dirty="0">
              <a:latin typeface="Nunito" pitchFamily="2" charset="0"/>
            </a:endParaRPr>
          </a:p>
        </p:txBody>
      </p:sp>
      <p:pic>
        <p:nvPicPr>
          <p:cNvPr id="2" name="Picture 1">
            <a:extLst>
              <a:ext uri="{FF2B5EF4-FFF2-40B4-BE49-F238E27FC236}">
                <a16:creationId xmlns:a16="http://schemas.microsoft.com/office/drawing/2014/main" id="{4D1676A0-937A-498F-9C65-706B0A2BC2EE}"/>
              </a:ext>
            </a:extLst>
          </p:cNvPr>
          <p:cNvPicPr>
            <a:picLocks noChangeAspect="1"/>
          </p:cNvPicPr>
          <p:nvPr/>
        </p:nvPicPr>
        <p:blipFill rotWithShape="1">
          <a:blip r:embed="rId2"/>
          <a:srcRect l="986"/>
          <a:stretch/>
        </p:blipFill>
        <p:spPr>
          <a:xfrm>
            <a:off x="43890" y="1286236"/>
            <a:ext cx="2386699" cy="1654474"/>
          </a:xfrm>
          <a:prstGeom prst="rect">
            <a:avLst/>
          </a:prstGeom>
        </p:spPr>
      </p:pic>
      <p:pic>
        <p:nvPicPr>
          <p:cNvPr id="3" name="Picture 2">
            <a:extLst>
              <a:ext uri="{FF2B5EF4-FFF2-40B4-BE49-F238E27FC236}">
                <a16:creationId xmlns:a16="http://schemas.microsoft.com/office/drawing/2014/main" id="{5C9A5D01-99EC-4901-9FAC-18F1E2754713}"/>
              </a:ext>
            </a:extLst>
          </p:cNvPr>
          <p:cNvPicPr>
            <a:picLocks noChangeAspect="1"/>
          </p:cNvPicPr>
          <p:nvPr/>
        </p:nvPicPr>
        <p:blipFill rotWithShape="1">
          <a:blip r:embed="rId3"/>
          <a:srcRect l="3057"/>
          <a:stretch/>
        </p:blipFill>
        <p:spPr>
          <a:xfrm>
            <a:off x="2470831" y="1286236"/>
            <a:ext cx="2200819" cy="1594489"/>
          </a:xfrm>
          <a:prstGeom prst="rect">
            <a:avLst/>
          </a:prstGeom>
        </p:spPr>
      </p:pic>
      <p:pic>
        <p:nvPicPr>
          <p:cNvPr id="7" name="Picture 6">
            <a:extLst>
              <a:ext uri="{FF2B5EF4-FFF2-40B4-BE49-F238E27FC236}">
                <a16:creationId xmlns:a16="http://schemas.microsoft.com/office/drawing/2014/main" id="{3D654253-984C-4EEA-B0F7-2B10C3F60EFE}"/>
              </a:ext>
            </a:extLst>
          </p:cNvPr>
          <p:cNvPicPr>
            <a:picLocks noChangeAspect="1"/>
          </p:cNvPicPr>
          <p:nvPr/>
        </p:nvPicPr>
        <p:blipFill>
          <a:blip r:embed="rId4"/>
          <a:stretch>
            <a:fillRect/>
          </a:stretch>
        </p:blipFill>
        <p:spPr>
          <a:xfrm>
            <a:off x="458010" y="3039164"/>
            <a:ext cx="1582209" cy="442802"/>
          </a:xfrm>
          <a:prstGeom prst="rect">
            <a:avLst/>
          </a:prstGeom>
        </p:spPr>
      </p:pic>
      <p:pic>
        <p:nvPicPr>
          <p:cNvPr id="8" name="Picture 7">
            <a:extLst>
              <a:ext uri="{FF2B5EF4-FFF2-40B4-BE49-F238E27FC236}">
                <a16:creationId xmlns:a16="http://schemas.microsoft.com/office/drawing/2014/main" id="{632576CE-A865-49F7-AA1D-8176899B0E2C}"/>
              </a:ext>
            </a:extLst>
          </p:cNvPr>
          <p:cNvPicPr>
            <a:picLocks noChangeAspect="1"/>
          </p:cNvPicPr>
          <p:nvPr/>
        </p:nvPicPr>
        <p:blipFill>
          <a:blip r:embed="rId5"/>
          <a:stretch>
            <a:fillRect/>
          </a:stretch>
        </p:blipFill>
        <p:spPr>
          <a:xfrm>
            <a:off x="2657894" y="3039164"/>
            <a:ext cx="1826854" cy="436505"/>
          </a:xfrm>
          <a:prstGeom prst="rect">
            <a:avLst/>
          </a:prstGeom>
        </p:spPr>
      </p:pic>
      <p:sp>
        <p:nvSpPr>
          <p:cNvPr id="9" name="TextBox 8">
            <a:extLst>
              <a:ext uri="{FF2B5EF4-FFF2-40B4-BE49-F238E27FC236}">
                <a16:creationId xmlns:a16="http://schemas.microsoft.com/office/drawing/2014/main" id="{2396D4AE-8BDF-41A3-B8D9-B195C77CEB89}"/>
              </a:ext>
            </a:extLst>
          </p:cNvPr>
          <p:cNvSpPr txBox="1"/>
          <p:nvPr/>
        </p:nvSpPr>
        <p:spPr>
          <a:xfrm>
            <a:off x="1746343" y="893475"/>
            <a:ext cx="1741017" cy="276999"/>
          </a:xfrm>
          <a:prstGeom prst="rect">
            <a:avLst/>
          </a:prstGeom>
          <a:noFill/>
        </p:spPr>
        <p:txBody>
          <a:bodyPr wrap="square" rtlCol="0">
            <a:spAutoFit/>
          </a:bodyPr>
          <a:lstStyle/>
          <a:p>
            <a:r>
              <a:rPr lang="en-US" sz="1200" u="sng" dirty="0">
                <a:latin typeface="Nunito" panose="020B0604020202020204" charset="0"/>
              </a:rPr>
              <a:t>Decision Tree Model</a:t>
            </a:r>
          </a:p>
        </p:txBody>
      </p:sp>
      <p:sp>
        <p:nvSpPr>
          <p:cNvPr id="10" name="TextBox 9">
            <a:extLst>
              <a:ext uri="{FF2B5EF4-FFF2-40B4-BE49-F238E27FC236}">
                <a16:creationId xmlns:a16="http://schemas.microsoft.com/office/drawing/2014/main" id="{2A16F359-A287-414B-8D82-C8101FF9D413}"/>
              </a:ext>
            </a:extLst>
          </p:cNvPr>
          <p:cNvSpPr txBox="1"/>
          <p:nvPr/>
        </p:nvSpPr>
        <p:spPr>
          <a:xfrm>
            <a:off x="5820507" y="893474"/>
            <a:ext cx="2186025" cy="276999"/>
          </a:xfrm>
          <a:prstGeom prst="rect">
            <a:avLst/>
          </a:prstGeom>
          <a:noFill/>
        </p:spPr>
        <p:txBody>
          <a:bodyPr wrap="square" rtlCol="0">
            <a:spAutoFit/>
          </a:bodyPr>
          <a:lstStyle/>
          <a:p>
            <a:r>
              <a:rPr lang="en-US" sz="1200" u="sng" dirty="0">
                <a:latin typeface="Nunito" panose="020B0604020202020204" charset="0"/>
              </a:rPr>
              <a:t>Tuned Decision Tree Model</a:t>
            </a:r>
          </a:p>
        </p:txBody>
      </p:sp>
      <p:pic>
        <p:nvPicPr>
          <p:cNvPr id="11" name="Picture 10">
            <a:extLst>
              <a:ext uri="{FF2B5EF4-FFF2-40B4-BE49-F238E27FC236}">
                <a16:creationId xmlns:a16="http://schemas.microsoft.com/office/drawing/2014/main" id="{891D3AB0-DAAD-4B08-8275-9C486C29A9FF}"/>
              </a:ext>
            </a:extLst>
          </p:cNvPr>
          <p:cNvPicPr>
            <a:picLocks noChangeAspect="1"/>
          </p:cNvPicPr>
          <p:nvPr/>
        </p:nvPicPr>
        <p:blipFill rotWithShape="1">
          <a:blip r:embed="rId6"/>
          <a:srcRect t="550" b="-1"/>
          <a:stretch/>
        </p:blipFill>
        <p:spPr>
          <a:xfrm>
            <a:off x="4711892" y="1286236"/>
            <a:ext cx="2136907" cy="1594489"/>
          </a:xfrm>
          <a:prstGeom prst="rect">
            <a:avLst/>
          </a:prstGeom>
        </p:spPr>
      </p:pic>
      <p:pic>
        <p:nvPicPr>
          <p:cNvPr id="12" name="Picture 11">
            <a:extLst>
              <a:ext uri="{FF2B5EF4-FFF2-40B4-BE49-F238E27FC236}">
                <a16:creationId xmlns:a16="http://schemas.microsoft.com/office/drawing/2014/main" id="{7F31DF67-B719-47AB-8054-D10051BEB781}"/>
              </a:ext>
            </a:extLst>
          </p:cNvPr>
          <p:cNvPicPr>
            <a:picLocks noChangeAspect="1"/>
          </p:cNvPicPr>
          <p:nvPr/>
        </p:nvPicPr>
        <p:blipFill>
          <a:blip r:embed="rId7"/>
          <a:stretch>
            <a:fillRect/>
          </a:stretch>
        </p:blipFill>
        <p:spPr>
          <a:xfrm>
            <a:off x="6888961" y="1269090"/>
            <a:ext cx="2200819" cy="1594489"/>
          </a:xfrm>
          <a:prstGeom prst="rect">
            <a:avLst/>
          </a:prstGeom>
        </p:spPr>
      </p:pic>
      <p:pic>
        <p:nvPicPr>
          <p:cNvPr id="13" name="Picture 12">
            <a:extLst>
              <a:ext uri="{FF2B5EF4-FFF2-40B4-BE49-F238E27FC236}">
                <a16:creationId xmlns:a16="http://schemas.microsoft.com/office/drawing/2014/main" id="{531C437F-B342-495E-87FD-D105417B56D4}"/>
              </a:ext>
            </a:extLst>
          </p:cNvPr>
          <p:cNvPicPr>
            <a:picLocks noChangeAspect="1"/>
          </p:cNvPicPr>
          <p:nvPr/>
        </p:nvPicPr>
        <p:blipFill>
          <a:blip r:embed="rId8"/>
          <a:stretch>
            <a:fillRect/>
          </a:stretch>
        </p:blipFill>
        <p:spPr>
          <a:xfrm>
            <a:off x="4835545" y="3041679"/>
            <a:ext cx="1969924" cy="444087"/>
          </a:xfrm>
          <a:prstGeom prst="rect">
            <a:avLst/>
          </a:prstGeom>
        </p:spPr>
      </p:pic>
      <p:pic>
        <p:nvPicPr>
          <p:cNvPr id="14" name="Picture 13">
            <a:extLst>
              <a:ext uri="{FF2B5EF4-FFF2-40B4-BE49-F238E27FC236}">
                <a16:creationId xmlns:a16="http://schemas.microsoft.com/office/drawing/2014/main" id="{BEED6239-FB43-4040-9F99-2048426CE429}"/>
              </a:ext>
            </a:extLst>
          </p:cNvPr>
          <p:cNvPicPr>
            <a:picLocks noChangeAspect="1"/>
          </p:cNvPicPr>
          <p:nvPr/>
        </p:nvPicPr>
        <p:blipFill>
          <a:blip r:embed="rId9"/>
          <a:stretch>
            <a:fillRect/>
          </a:stretch>
        </p:blipFill>
        <p:spPr>
          <a:xfrm>
            <a:off x="7052764" y="3039164"/>
            <a:ext cx="1884663" cy="444087"/>
          </a:xfrm>
          <a:prstGeom prst="rect">
            <a:avLst/>
          </a:prstGeom>
        </p:spPr>
      </p:pic>
    </p:spTree>
    <p:extLst>
      <p:ext uri="{BB962C8B-B14F-4D97-AF65-F5344CB8AC3E}">
        <p14:creationId xmlns:p14="http://schemas.microsoft.com/office/powerpoint/2010/main" val="296727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B1F8E3-3CDA-4B4A-9E08-93BE0A76D6D2}"/>
              </a:ext>
            </a:extLst>
          </p:cNvPr>
          <p:cNvSpPr txBox="1"/>
          <p:nvPr/>
        </p:nvSpPr>
        <p:spPr>
          <a:xfrm>
            <a:off x="196437" y="179808"/>
            <a:ext cx="4431404" cy="400110"/>
          </a:xfrm>
          <a:prstGeom prst="rect">
            <a:avLst/>
          </a:prstGeom>
          <a:noFill/>
        </p:spPr>
        <p:txBody>
          <a:bodyPr wrap="square" rtlCol="0">
            <a:spAutoFit/>
          </a:bodyPr>
          <a:lstStyle/>
          <a:p>
            <a:r>
              <a:rPr lang="en-US" sz="2000" dirty="0">
                <a:latin typeface="Nunito" pitchFamily="2" charset="0"/>
              </a:rPr>
              <a:t>Random Forest Classification Model</a:t>
            </a:r>
          </a:p>
        </p:txBody>
      </p:sp>
      <p:sp>
        <p:nvSpPr>
          <p:cNvPr id="9" name="TextBox 8">
            <a:extLst>
              <a:ext uri="{FF2B5EF4-FFF2-40B4-BE49-F238E27FC236}">
                <a16:creationId xmlns:a16="http://schemas.microsoft.com/office/drawing/2014/main" id="{2396D4AE-8BDF-41A3-B8D9-B195C77CEB89}"/>
              </a:ext>
            </a:extLst>
          </p:cNvPr>
          <p:cNvSpPr txBox="1"/>
          <p:nvPr/>
        </p:nvSpPr>
        <p:spPr>
          <a:xfrm>
            <a:off x="1746343" y="893475"/>
            <a:ext cx="1741017" cy="276999"/>
          </a:xfrm>
          <a:prstGeom prst="rect">
            <a:avLst/>
          </a:prstGeom>
          <a:noFill/>
        </p:spPr>
        <p:txBody>
          <a:bodyPr wrap="square" rtlCol="0">
            <a:spAutoFit/>
          </a:bodyPr>
          <a:lstStyle/>
          <a:p>
            <a:r>
              <a:rPr lang="en-US" sz="1200" u="sng" dirty="0">
                <a:latin typeface="Nunito" panose="020B0604020202020204" charset="0"/>
              </a:rPr>
              <a:t>Random Forest Model</a:t>
            </a:r>
          </a:p>
        </p:txBody>
      </p:sp>
      <p:sp>
        <p:nvSpPr>
          <p:cNvPr id="10" name="TextBox 9">
            <a:extLst>
              <a:ext uri="{FF2B5EF4-FFF2-40B4-BE49-F238E27FC236}">
                <a16:creationId xmlns:a16="http://schemas.microsoft.com/office/drawing/2014/main" id="{2A16F359-A287-414B-8D82-C8101FF9D413}"/>
              </a:ext>
            </a:extLst>
          </p:cNvPr>
          <p:cNvSpPr txBox="1"/>
          <p:nvPr/>
        </p:nvSpPr>
        <p:spPr>
          <a:xfrm>
            <a:off x="5820507" y="893474"/>
            <a:ext cx="2186025" cy="276999"/>
          </a:xfrm>
          <a:prstGeom prst="rect">
            <a:avLst/>
          </a:prstGeom>
          <a:noFill/>
        </p:spPr>
        <p:txBody>
          <a:bodyPr wrap="square" rtlCol="0">
            <a:spAutoFit/>
          </a:bodyPr>
          <a:lstStyle/>
          <a:p>
            <a:r>
              <a:rPr lang="en-US" sz="1200" u="sng" dirty="0">
                <a:latin typeface="Nunito" panose="020B0604020202020204" charset="0"/>
              </a:rPr>
              <a:t>Tuned Random Forest Model</a:t>
            </a:r>
          </a:p>
        </p:txBody>
      </p:sp>
      <p:pic>
        <p:nvPicPr>
          <p:cNvPr id="4" name="Picture 3">
            <a:extLst>
              <a:ext uri="{FF2B5EF4-FFF2-40B4-BE49-F238E27FC236}">
                <a16:creationId xmlns:a16="http://schemas.microsoft.com/office/drawing/2014/main" id="{59A8205B-278C-4C29-BF74-DA9B26FD7B69}"/>
              </a:ext>
            </a:extLst>
          </p:cNvPr>
          <p:cNvPicPr>
            <a:picLocks noChangeAspect="1"/>
          </p:cNvPicPr>
          <p:nvPr/>
        </p:nvPicPr>
        <p:blipFill rotWithShape="1">
          <a:blip r:embed="rId2"/>
          <a:srcRect l="2498"/>
          <a:stretch/>
        </p:blipFill>
        <p:spPr>
          <a:xfrm>
            <a:off x="58522" y="1338733"/>
            <a:ext cx="2283580" cy="1499564"/>
          </a:xfrm>
          <a:prstGeom prst="rect">
            <a:avLst/>
          </a:prstGeom>
        </p:spPr>
      </p:pic>
      <p:pic>
        <p:nvPicPr>
          <p:cNvPr id="6" name="Picture 5">
            <a:extLst>
              <a:ext uri="{FF2B5EF4-FFF2-40B4-BE49-F238E27FC236}">
                <a16:creationId xmlns:a16="http://schemas.microsoft.com/office/drawing/2014/main" id="{1254AB4D-DC79-4528-80A4-72A977D7050E}"/>
              </a:ext>
            </a:extLst>
          </p:cNvPr>
          <p:cNvPicPr>
            <a:picLocks noChangeAspect="1"/>
          </p:cNvPicPr>
          <p:nvPr/>
        </p:nvPicPr>
        <p:blipFill rotWithShape="1">
          <a:blip r:embed="rId3"/>
          <a:srcRect t="1513"/>
          <a:stretch/>
        </p:blipFill>
        <p:spPr>
          <a:xfrm>
            <a:off x="2401387" y="1338733"/>
            <a:ext cx="2226453" cy="1499565"/>
          </a:xfrm>
          <a:prstGeom prst="rect">
            <a:avLst/>
          </a:prstGeom>
        </p:spPr>
      </p:pic>
      <p:pic>
        <p:nvPicPr>
          <p:cNvPr id="15" name="Picture 14">
            <a:extLst>
              <a:ext uri="{FF2B5EF4-FFF2-40B4-BE49-F238E27FC236}">
                <a16:creationId xmlns:a16="http://schemas.microsoft.com/office/drawing/2014/main" id="{9D93AC36-595E-4BB5-BC7B-2BC7C92B8AB2}"/>
              </a:ext>
            </a:extLst>
          </p:cNvPr>
          <p:cNvPicPr>
            <a:picLocks noChangeAspect="1"/>
          </p:cNvPicPr>
          <p:nvPr/>
        </p:nvPicPr>
        <p:blipFill>
          <a:blip r:embed="rId4"/>
          <a:stretch>
            <a:fillRect/>
          </a:stretch>
        </p:blipFill>
        <p:spPr>
          <a:xfrm>
            <a:off x="4687125" y="1338733"/>
            <a:ext cx="2145444" cy="1499565"/>
          </a:xfrm>
          <a:prstGeom prst="rect">
            <a:avLst/>
          </a:prstGeom>
        </p:spPr>
      </p:pic>
      <p:pic>
        <p:nvPicPr>
          <p:cNvPr id="16" name="Picture 15">
            <a:extLst>
              <a:ext uri="{FF2B5EF4-FFF2-40B4-BE49-F238E27FC236}">
                <a16:creationId xmlns:a16="http://schemas.microsoft.com/office/drawing/2014/main" id="{CA887899-2E1A-42E9-B691-9AF473CA8FA5}"/>
              </a:ext>
            </a:extLst>
          </p:cNvPr>
          <p:cNvPicPr>
            <a:picLocks noChangeAspect="1"/>
          </p:cNvPicPr>
          <p:nvPr/>
        </p:nvPicPr>
        <p:blipFill>
          <a:blip r:embed="rId5"/>
          <a:stretch>
            <a:fillRect/>
          </a:stretch>
        </p:blipFill>
        <p:spPr>
          <a:xfrm>
            <a:off x="6891854" y="1338733"/>
            <a:ext cx="2139829" cy="1499565"/>
          </a:xfrm>
          <a:prstGeom prst="rect">
            <a:avLst/>
          </a:prstGeom>
        </p:spPr>
      </p:pic>
      <p:pic>
        <p:nvPicPr>
          <p:cNvPr id="17" name="Picture 16">
            <a:extLst>
              <a:ext uri="{FF2B5EF4-FFF2-40B4-BE49-F238E27FC236}">
                <a16:creationId xmlns:a16="http://schemas.microsoft.com/office/drawing/2014/main" id="{2ECB156F-6BF4-49FD-9429-6D3FA34CDD46}"/>
              </a:ext>
            </a:extLst>
          </p:cNvPr>
          <p:cNvPicPr>
            <a:picLocks noChangeAspect="1"/>
          </p:cNvPicPr>
          <p:nvPr/>
        </p:nvPicPr>
        <p:blipFill rotWithShape="1">
          <a:blip r:embed="rId6"/>
          <a:srcRect t="6980"/>
          <a:stretch/>
        </p:blipFill>
        <p:spPr>
          <a:xfrm>
            <a:off x="314636" y="2952166"/>
            <a:ext cx="1771352" cy="491522"/>
          </a:xfrm>
          <a:prstGeom prst="rect">
            <a:avLst/>
          </a:prstGeom>
        </p:spPr>
      </p:pic>
      <p:pic>
        <p:nvPicPr>
          <p:cNvPr id="18" name="Picture 17">
            <a:extLst>
              <a:ext uri="{FF2B5EF4-FFF2-40B4-BE49-F238E27FC236}">
                <a16:creationId xmlns:a16="http://schemas.microsoft.com/office/drawing/2014/main" id="{76775585-373D-4BDE-9529-BCC74D1EAA7F}"/>
              </a:ext>
            </a:extLst>
          </p:cNvPr>
          <p:cNvPicPr>
            <a:picLocks noChangeAspect="1"/>
          </p:cNvPicPr>
          <p:nvPr/>
        </p:nvPicPr>
        <p:blipFill rotWithShape="1">
          <a:blip r:embed="rId7"/>
          <a:srcRect l="3122"/>
          <a:stretch/>
        </p:blipFill>
        <p:spPr>
          <a:xfrm>
            <a:off x="2462185" y="2952166"/>
            <a:ext cx="1877648" cy="491522"/>
          </a:xfrm>
          <a:prstGeom prst="rect">
            <a:avLst/>
          </a:prstGeom>
        </p:spPr>
      </p:pic>
      <p:pic>
        <p:nvPicPr>
          <p:cNvPr id="19" name="Picture 18">
            <a:extLst>
              <a:ext uri="{FF2B5EF4-FFF2-40B4-BE49-F238E27FC236}">
                <a16:creationId xmlns:a16="http://schemas.microsoft.com/office/drawing/2014/main" id="{322A9596-C862-46A3-A01B-F732C0F90FCA}"/>
              </a:ext>
            </a:extLst>
          </p:cNvPr>
          <p:cNvPicPr>
            <a:picLocks noChangeAspect="1"/>
          </p:cNvPicPr>
          <p:nvPr/>
        </p:nvPicPr>
        <p:blipFill>
          <a:blip r:embed="rId8"/>
          <a:stretch>
            <a:fillRect/>
          </a:stretch>
        </p:blipFill>
        <p:spPr>
          <a:xfrm>
            <a:off x="4804168" y="2952167"/>
            <a:ext cx="1877648" cy="491522"/>
          </a:xfrm>
          <a:prstGeom prst="rect">
            <a:avLst/>
          </a:prstGeom>
        </p:spPr>
      </p:pic>
      <p:pic>
        <p:nvPicPr>
          <p:cNvPr id="20" name="Picture 19">
            <a:extLst>
              <a:ext uri="{FF2B5EF4-FFF2-40B4-BE49-F238E27FC236}">
                <a16:creationId xmlns:a16="http://schemas.microsoft.com/office/drawing/2014/main" id="{F36F20AD-A312-42EA-A6CE-64FF635929EF}"/>
              </a:ext>
            </a:extLst>
          </p:cNvPr>
          <p:cNvPicPr>
            <a:picLocks noChangeAspect="1"/>
          </p:cNvPicPr>
          <p:nvPr/>
        </p:nvPicPr>
        <p:blipFill>
          <a:blip r:embed="rId9"/>
          <a:stretch>
            <a:fillRect/>
          </a:stretch>
        </p:blipFill>
        <p:spPr>
          <a:xfrm>
            <a:off x="6997157" y="2952166"/>
            <a:ext cx="2018750" cy="491522"/>
          </a:xfrm>
          <a:prstGeom prst="rect">
            <a:avLst/>
          </a:prstGeom>
        </p:spPr>
      </p:pic>
    </p:spTree>
    <p:extLst>
      <p:ext uri="{BB962C8B-B14F-4D97-AF65-F5344CB8AC3E}">
        <p14:creationId xmlns:p14="http://schemas.microsoft.com/office/powerpoint/2010/main" val="130764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C0948-D7BC-4D87-AD8B-D859B85BC650}"/>
              </a:ext>
            </a:extLst>
          </p:cNvPr>
          <p:cNvSpPr txBox="1"/>
          <p:nvPr/>
        </p:nvSpPr>
        <p:spPr>
          <a:xfrm>
            <a:off x="196437" y="179808"/>
            <a:ext cx="7244406" cy="400110"/>
          </a:xfrm>
          <a:prstGeom prst="rect">
            <a:avLst/>
          </a:prstGeom>
          <a:noFill/>
        </p:spPr>
        <p:txBody>
          <a:bodyPr wrap="square" rtlCol="0">
            <a:spAutoFit/>
          </a:bodyPr>
          <a:lstStyle/>
          <a:p>
            <a:r>
              <a:rPr lang="en-US" sz="2000" dirty="0">
                <a:latin typeface="Nunito" pitchFamily="2" charset="0"/>
              </a:rPr>
              <a:t>Ensemble Techniques: Bagging Classifier Model</a:t>
            </a:r>
            <a:endParaRPr lang="en-GB" sz="2000" dirty="0">
              <a:latin typeface="Nunito" pitchFamily="2" charset="0"/>
            </a:endParaRPr>
          </a:p>
        </p:txBody>
      </p:sp>
      <p:pic>
        <p:nvPicPr>
          <p:cNvPr id="2" name="Picture 1">
            <a:extLst>
              <a:ext uri="{FF2B5EF4-FFF2-40B4-BE49-F238E27FC236}">
                <a16:creationId xmlns:a16="http://schemas.microsoft.com/office/drawing/2014/main" id="{6E7C8388-6063-41D3-AF96-D2D7A78D2328}"/>
              </a:ext>
            </a:extLst>
          </p:cNvPr>
          <p:cNvPicPr>
            <a:picLocks noChangeAspect="1"/>
          </p:cNvPicPr>
          <p:nvPr/>
        </p:nvPicPr>
        <p:blipFill>
          <a:blip r:embed="rId2"/>
          <a:stretch>
            <a:fillRect/>
          </a:stretch>
        </p:blipFill>
        <p:spPr>
          <a:xfrm>
            <a:off x="124358" y="1328906"/>
            <a:ext cx="2260397" cy="1549986"/>
          </a:xfrm>
          <a:prstGeom prst="rect">
            <a:avLst/>
          </a:prstGeom>
        </p:spPr>
      </p:pic>
      <p:pic>
        <p:nvPicPr>
          <p:cNvPr id="4" name="Picture 3">
            <a:extLst>
              <a:ext uri="{FF2B5EF4-FFF2-40B4-BE49-F238E27FC236}">
                <a16:creationId xmlns:a16="http://schemas.microsoft.com/office/drawing/2014/main" id="{034B1E98-4D43-4CFA-84B4-7B2341C12746}"/>
              </a:ext>
            </a:extLst>
          </p:cNvPr>
          <p:cNvPicPr>
            <a:picLocks noChangeAspect="1"/>
          </p:cNvPicPr>
          <p:nvPr/>
        </p:nvPicPr>
        <p:blipFill>
          <a:blip r:embed="rId3"/>
          <a:stretch>
            <a:fillRect/>
          </a:stretch>
        </p:blipFill>
        <p:spPr>
          <a:xfrm>
            <a:off x="2311603" y="1328906"/>
            <a:ext cx="2260397" cy="1542528"/>
          </a:xfrm>
          <a:prstGeom prst="rect">
            <a:avLst/>
          </a:prstGeom>
        </p:spPr>
      </p:pic>
      <p:pic>
        <p:nvPicPr>
          <p:cNvPr id="5" name="Picture 4">
            <a:extLst>
              <a:ext uri="{FF2B5EF4-FFF2-40B4-BE49-F238E27FC236}">
                <a16:creationId xmlns:a16="http://schemas.microsoft.com/office/drawing/2014/main" id="{69B3C733-A2CE-49DE-B3FE-83E97BCBBC6C}"/>
              </a:ext>
            </a:extLst>
          </p:cNvPr>
          <p:cNvPicPr>
            <a:picLocks noChangeAspect="1"/>
          </p:cNvPicPr>
          <p:nvPr/>
        </p:nvPicPr>
        <p:blipFill>
          <a:blip r:embed="rId4"/>
          <a:stretch>
            <a:fillRect/>
          </a:stretch>
        </p:blipFill>
        <p:spPr>
          <a:xfrm>
            <a:off x="4572000" y="1328564"/>
            <a:ext cx="2260397" cy="1540375"/>
          </a:xfrm>
          <a:prstGeom prst="rect">
            <a:avLst/>
          </a:prstGeom>
        </p:spPr>
      </p:pic>
      <p:pic>
        <p:nvPicPr>
          <p:cNvPr id="6" name="Picture 5">
            <a:extLst>
              <a:ext uri="{FF2B5EF4-FFF2-40B4-BE49-F238E27FC236}">
                <a16:creationId xmlns:a16="http://schemas.microsoft.com/office/drawing/2014/main" id="{E7CCC7F5-EBDF-464F-B8EB-DCC226061005}"/>
              </a:ext>
            </a:extLst>
          </p:cNvPr>
          <p:cNvPicPr>
            <a:picLocks noChangeAspect="1"/>
          </p:cNvPicPr>
          <p:nvPr/>
        </p:nvPicPr>
        <p:blipFill rotWithShape="1">
          <a:blip r:embed="rId5"/>
          <a:srcRect l="3076" t="3476"/>
          <a:stretch/>
        </p:blipFill>
        <p:spPr>
          <a:xfrm>
            <a:off x="6759245" y="1328564"/>
            <a:ext cx="2260397" cy="1576318"/>
          </a:xfrm>
          <a:prstGeom prst="rect">
            <a:avLst/>
          </a:prstGeom>
        </p:spPr>
      </p:pic>
      <p:sp>
        <p:nvSpPr>
          <p:cNvPr id="7" name="TextBox 6">
            <a:extLst>
              <a:ext uri="{FF2B5EF4-FFF2-40B4-BE49-F238E27FC236}">
                <a16:creationId xmlns:a16="http://schemas.microsoft.com/office/drawing/2014/main" id="{99B232C2-1663-46C4-BCB0-75373DE3A240}"/>
              </a:ext>
            </a:extLst>
          </p:cNvPr>
          <p:cNvSpPr txBox="1"/>
          <p:nvPr/>
        </p:nvSpPr>
        <p:spPr>
          <a:xfrm>
            <a:off x="1746343" y="893475"/>
            <a:ext cx="1741017" cy="276999"/>
          </a:xfrm>
          <a:prstGeom prst="rect">
            <a:avLst/>
          </a:prstGeom>
          <a:noFill/>
        </p:spPr>
        <p:txBody>
          <a:bodyPr wrap="square" rtlCol="0">
            <a:spAutoFit/>
          </a:bodyPr>
          <a:lstStyle/>
          <a:p>
            <a:r>
              <a:rPr lang="en-US" sz="1200" u="sng" dirty="0">
                <a:latin typeface="Nunito" panose="020B0604020202020204" charset="0"/>
              </a:rPr>
              <a:t>Bagging Model</a:t>
            </a:r>
          </a:p>
        </p:txBody>
      </p:sp>
      <p:sp>
        <p:nvSpPr>
          <p:cNvPr id="8" name="TextBox 7">
            <a:extLst>
              <a:ext uri="{FF2B5EF4-FFF2-40B4-BE49-F238E27FC236}">
                <a16:creationId xmlns:a16="http://schemas.microsoft.com/office/drawing/2014/main" id="{17B7311E-576A-45A0-9851-B4C14BCC26C4}"/>
              </a:ext>
            </a:extLst>
          </p:cNvPr>
          <p:cNvSpPr txBox="1"/>
          <p:nvPr/>
        </p:nvSpPr>
        <p:spPr>
          <a:xfrm>
            <a:off x="5820507" y="893474"/>
            <a:ext cx="2186025" cy="276999"/>
          </a:xfrm>
          <a:prstGeom prst="rect">
            <a:avLst/>
          </a:prstGeom>
          <a:noFill/>
        </p:spPr>
        <p:txBody>
          <a:bodyPr wrap="square" rtlCol="0">
            <a:spAutoFit/>
          </a:bodyPr>
          <a:lstStyle/>
          <a:p>
            <a:r>
              <a:rPr lang="en-US" sz="1200" u="sng" dirty="0">
                <a:latin typeface="Nunito" panose="020B0604020202020204" charset="0"/>
              </a:rPr>
              <a:t>Tuned Bagging Model</a:t>
            </a:r>
          </a:p>
        </p:txBody>
      </p:sp>
      <p:pic>
        <p:nvPicPr>
          <p:cNvPr id="9" name="Picture 8">
            <a:extLst>
              <a:ext uri="{FF2B5EF4-FFF2-40B4-BE49-F238E27FC236}">
                <a16:creationId xmlns:a16="http://schemas.microsoft.com/office/drawing/2014/main" id="{311E5EDD-0963-4C35-AE31-E95AC578F1CF}"/>
              </a:ext>
            </a:extLst>
          </p:cNvPr>
          <p:cNvPicPr>
            <a:picLocks noChangeAspect="1"/>
          </p:cNvPicPr>
          <p:nvPr/>
        </p:nvPicPr>
        <p:blipFill>
          <a:blip r:embed="rId6"/>
          <a:stretch>
            <a:fillRect/>
          </a:stretch>
        </p:blipFill>
        <p:spPr>
          <a:xfrm>
            <a:off x="336498" y="3031234"/>
            <a:ext cx="1836116" cy="400804"/>
          </a:xfrm>
          <a:prstGeom prst="rect">
            <a:avLst/>
          </a:prstGeom>
        </p:spPr>
      </p:pic>
      <p:pic>
        <p:nvPicPr>
          <p:cNvPr id="10" name="Picture 9">
            <a:extLst>
              <a:ext uri="{FF2B5EF4-FFF2-40B4-BE49-F238E27FC236}">
                <a16:creationId xmlns:a16="http://schemas.microsoft.com/office/drawing/2014/main" id="{2069E573-2249-48A7-85BE-E090D96E783D}"/>
              </a:ext>
            </a:extLst>
          </p:cNvPr>
          <p:cNvPicPr>
            <a:picLocks noChangeAspect="1"/>
          </p:cNvPicPr>
          <p:nvPr/>
        </p:nvPicPr>
        <p:blipFill>
          <a:blip r:embed="rId7"/>
          <a:stretch>
            <a:fillRect/>
          </a:stretch>
        </p:blipFill>
        <p:spPr>
          <a:xfrm>
            <a:off x="2523745" y="3022816"/>
            <a:ext cx="1836116" cy="409222"/>
          </a:xfrm>
          <a:prstGeom prst="rect">
            <a:avLst/>
          </a:prstGeom>
        </p:spPr>
      </p:pic>
      <p:pic>
        <p:nvPicPr>
          <p:cNvPr id="11" name="Picture 10">
            <a:extLst>
              <a:ext uri="{FF2B5EF4-FFF2-40B4-BE49-F238E27FC236}">
                <a16:creationId xmlns:a16="http://schemas.microsoft.com/office/drawing/2014/main" id="{1EFDBA50-5726-4A8D-BEBF-D6F65D11CD14}"/>
              </a:ext>
            </a:extLst>
          </p:cNvPr>
          <p:cNvPicPr>
            <a:picLocks noChangeAspect="1"/>
          </p:cNvPicPr>
          <p:nvPr/>
        </p:nvPicPr>
        <p:blipFill>
          <a:blip r:embed="rId8"/>
          <a:stretch>
            <a:fillRect/>
          </a:stretch>
        </p:blipFill>
        <p:spPr>
          <a:xfrm>
            <a:off x="4784140" y="3022816"/>
            <a:ext cx="1836116" cy="415312"/>
          </a:xfrm>
          <a:prstGeom prst="rect">
            <a:avLst/>
          </a:prstGeom>
        </p:spPr>
      </p:pic>
      <p:pic>
        <p:nvPicPr>
          <p:cNvPr id="12" name="Picture 11">
            <a:extLst>
              <a:ext uri="{FF2B5EF4-FFF2-40B4-BE49-F238E27FC236}">
                <a16:creationId xmlns:a16="http://schemas.microsoft.com/office/drawing/2014/main" id="{26280D12-77D0-4572-B5BE-E7AD21565C26}"/>
              </a:ext>
            </a:extLst>
          </p:cNvPr>
          <p:cNvPicPr>
            <a:picLocks noChangeAspect="1"/>
          </p:cNvPicPr>
          <p:nvPr/>
        </p:nvPicPr>
        <p:blipFill>
          <a:blip r:embed="rId9"/>
          <a:stretch>
            <a:fillRect/>
          </a:stretch>
        </p:blipFill>
        <p:spPr>
          <a:xfrm>
            <a:off x="6971386" y="3017793"/>
            <a:ext cx="1836116" cy="414245"/>
          </a:xfrm>
          <a:prstGeom prst="rect">
            <a:avLst/>
          </a:prstGeom>
        </p:spPr>
      </p:pic>
    </p:spTree>
    <p:extLst>
      <p:ext uri="{BB962C8B-B14F-4D97-AF65-F5344CB8AC3E}">
        <p14:creationId xmlns:p14="http://schemas.microsoft.com/office/powerpoint/2010/main" val="3605210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C0948-D7BC-4D87-AD8B-D859B85BC650}"/>
              </a:ext>
            </a:extLst>
          </p:cNvPr>
          <p:cNvSpPr txBox="1"/>
          <p:nvPr/>
        </p:nvSpPr>
        <p:spPr>
          <a:xfrm>
            <a:off x="196437" y="179808"/>
            <a:ext cx="7244406" cy="400110"/>
          </a:xfrm>
          <a:prstGeom prst="rect">
            <a:avLst/>
          </a:prstGeom>
          <a:noFill/>
        </p:spPr>
        <p:txBody>
          <a:bodyPr wrap="square" rtlCol="0">
            <a:spAutoFit/>
          </a:bodyPr>
          <a:lstStyle/>
          <a:p>
            <a:r>
              <a:rPr lang="en-US" sz="2000" dirty="0">
                <a:latin typeface="Nunito" pitchFamily="2" charset="0"/>
              </a:rPr>
              <a:t>Ensemble Techniques: Ada Boost Classifier Model</a:t>
            </a:r>
            <a:endParaRPr lang="en-GB" sz="2000" dirty="0">
              <a:latin typeface="Nunito" pitchFamily="2" charset="0"/>
            </a:endParaRPr>
          </a:p>
        </p:txBody>
      </p:sp>
      <p:pic>
        <p:nvPicPr>
          <p:cNvPr id="2" name="Picture 1">
            <a:extLst>
              <a:ext uri="{FF2B5EF4-FFF2-40B4-BE49-F238E27FC236}">
                <a16:creationId xmlns:a16="http://schemas.microsoft.com/office/drawing/2014/main" id="{3B9BBC9C-2FC6-4D8C-A740-C37DF9D681D7}"/>
              </a:ext>
            </a:extLst>
          </p:cNvPr>
          <p:cNvPicPr>
            <a:picLocks noChangeAspect="1"/>
          </p:cNvPicPr>
          <p:nvPr/>
        </p:nvPicPr>
        <p:blipFill>
          <a:blip r:embed="rId2"/>
          <a:stretch>
            <a:fillRect/>
          </a:stretch>
        </p:blipFill>
        <p:spPr>
          <a:xfrm>
            <a:off x="20874" y="1383999"/>
            <a:ext cx="2276101" cy="1611987"/>
          </a:xfrm>
          <a:prstGeom prst="rect">
            <a:avLst/>
          </a:prstGeom>
        </p:spPr>
      </p:pic>
      <p:pic>
        <p:nvPicPr>
          <p:cNvPr id="4" name="Picture 3">
            <a:extLst>
              <a:ext uri="{FF2B5EF4-FFF2-40B4-BE49-F238E27FC236}">
                <a16:creationId xmlns:a16="http://schemas.microsoft.com/office/drawing/2014/main" id="{CBEB6E65-2822-4280-BCC3-B261D87B76F1}"/>
              </a:ext>
            </a:extLst>
          </p:cNvPr>
          <p:cNvPicPr>
            <a:picLocks noChangeAspect="1"/>
          </p:cNvPicPr>
          <p:nvPr/>
        </p:nvPicPr>
        <p:blipFill>
          <a:blip r:embed="rId3"/>
          <a:stretch>
            <a:fillRect/>
          </a:stretch>
        </p:blipFill>
        <p:spPr>
          <a:xfrm>
            <a:off x="2294821" y="1383999"/>
            <a:ext cx="2276102" cy="1625787"/>
          </a:xfrm>
          <a:prstGeom prst="rect">
            <a:avLst/>
          </a:prstGeom>
        </p:spPr>
      </p:pic>
      <p:pic>
        <p:nvPicPr>
          <p:cNvPr id="5" name="Picture 4">
            <a:extLst>
              <a:ext uri="{FF2B5EF4-FFF2-40B4-BE49-F238E27FC236}">
                <a16:creationId xmlns:a16="http://schemas.microsoft.com/office/drawing/2014/main" id="{3912F8B3-D4EE-4979-88E8-64C0130569FF}"/>
              </a:ext>
            </a:extLst>
          </p:cNvPr>
          <p:cNvPicPr>
            <a:picLocks noChangeAspect="1"/>
          </p:cNvPicPr>
          <p:nvPr/>
        </p:nvPicPr>
        <p:blipFill>
          <a:blip r:embed="rId4"/>
          <a:stretch>
            <a:fillRect/>
          </a:stretch>
        </p:blipFill>
        <p:spPr>
          <a:xfrm>
            <a:off x="4573078" y="1383999"/>
            <a:ext cx="2276102" cy="1590236"/>
          </a:xfrm>
          <a:prstGeom prst="rect">
            <a:avLst/>
          </a:prstGeom>
        </p:spPr>
      </p:pic>
      <p:pic>
        <p:nvPicPr>
          <p:cNvPr id="6" name="Picture 5">
            <a:extLst>
              <a:ext uri="{FF2B5EF4-FFF2-40B4-BE49-F238E27FC236}">
                <a16:creationId xmlns:a16="http://schemas.microsoft.com/office/drawing/2014/main" id="{34B93E71-84C4-475B-89BC-5C92D4BFDB77}"/>
              </a:ext>
            </a:extLst>
          </p:cNvPr>
          <p:cNvPicPr>
            <a:picLocks noChangeAspect="1"/>
          </p:cNvPicPr>
          <p:nvPr/>
        </p:nvPicPr>
        <p:blipFill>
          <a:blip r:embed="rId5"/>
          <a:stretch>
            <a:fillRect/>
          </a:stretch>
        </p:blipFill>
        <p:spPr>
          <a:xfrm>
            <a:off x="6844870" y="1383999"/>
            <a:ext cx="2276102" cy="1593875"/>
          </a:xfrm>
          <a:prstGeom prst="rect">
            <a:avLst/>
          </a:prstGeom>
        </p:spPr>
      </p:pic>
      <p:pic>
        <p:nvPicPr>
          <p:cNvPr id="7" name="Picture 6">
            <a:extLst>
              <a:ext uri="{FF2B5EF4-FFF2-40B4-BE49-F238E27FC236}">
                <a16:creationId xmlns:a16="http://schemas.microsoft.com/office/drawing/2014/main" id="{3A2A0665-A191-461C-9C92-4CCA1AAE5D7F}"/>
              </a:ext>
            </a:extLst>
          </p:cNvPr>
          <p:cNvPicPr>
            <a:picLocks noChangeAspect="1"/>
          </p:cNvPicPr>
          <p:nvPr/>
        </p:nvPicPr>
        <p:blipFill>
          <a:blip r:embed="rId6"/>
          <a:stretch>
            <a:fillRect/>
          </a:stretch>
        </p:blipFill>
        <p:spPr>
          <a:xfrm>
            <a:off x="248683" y="3126591"/>
            <a:ext cx="1820481" cy="392021"/>
          </a:xfrm>
          <a:prstGeom prst="rect">
            <a:avLst/>
          </a:prstGeom>
        </p:spPr>
      </p:pic>
      <p:pic>
        <p:nvPicPr>
          <p:cNvPr id="8" name="Picture 7">
            <a:extLst>
              <a:ext uri="{FF2B5EF4-FFF2-40B4-BE49-F238E27FC236}">
                <a16:creationId xmlns:a16="http://schemas.microsoft.com/office/drawing/2014/main" id="{FA400DBD-2B3F-45C2-A68A-03CA753CCD09}"/>
              </a:ext>
            </a:extLst>
          </p:cNvPr>
          <p:cNvPicPr>
            <a:picLocks noChangeAspect="1"/>
          </p:cNvPicPr>
          <p:nvPr/>
        </p:nvPicPr>
        <p:blipFill>
          <a:blip r:embed="rId7"/>
          <a:stretch>
            <a:fillRect/>
          </a:stretch>
        </p:blipFill>
        <p:spPr>
          <a:xfrm>
            <a:off x="2522631" y="3126591"/>
            <a:ext cx="1820482" cy="415956"/>
          </a:xfrm>
          <a:prstGeom prst="rect">
            <a:avLst/>
          </a:prstGeom>
        </p:spPr>
      </p:pic>
      <p:pic>
        <p:nvPicPr>
          <p:cNvPr id="9" name="Picture 8">
            <a:extLst>
              <a:ext uri="{FF2B5EF4-FFF2-40B4-BE49-F238E27FC236}">
                <a16:creationId xmlns:a16="http://schemas.microsoft.com/office/drawing/2014/main" id="{C5C7D5A7-EDBB-4AF8-9B0F-5E54E8C2DFF8}"/>
              </a:ext>
            </a:extLst>
          </p:cNvPr>
          <p:cNvPicPr>
            <a:picLocks noChangeAspect="1"/>
          </p:cNvPicPr>
          <p:nvPr/>
        </p:nvPicPr>
        <p:blipFill>
          <a:blip r:embed="rId8"/>
          <a:stretch>
            <a:fillRect/>
          </a:stretch>
        </p:blipFill>
        <p:spPr>
          <a:xfrm>
            <a:off x="4796580" y="3126591"/>
            <a:ext cx="1820482" cy="437770"/>
          </a:xfrm>
          <a:prstGeom prst="rect">
            <a:avLst/>
          </a:prstGeom>
        </p:spPr>
      </p:pic>
      <p:pic>
        <p:nvPicPr>
          <p:cNvPr id="10" name="Picture 9">
            <a:extLst>
              <a:ext uri="{FF2B5EF4-FFF2-40B4-BE49-F238E27FC236}">
                <a16:creationId xmlns:a16="http://schemas.microsoft.com/office/drawing/2014/main" id="{014FD578-A3B3-463D-9B1D-9866244DA767}"/>
              </a:ext>
            </a:extLst>
          </p:cNvPr>
          <p:cNvPicPr>
            <a:picLocks noChangeAspect="1"/>
          </p:cNvPicPr>
          <p:nvPr/>
        </p:nvPicPr>
        <p:blipFill>
          <a:blip r:embed="rId9"/>
          <a:stretch>
            <a:fillRect/>
          </a:stretch>
        </p:blipFill>
        <p:spPr>
          <a:xfrm>
            <a:off x="7070529" y="3126591"/>
            <a:ext cx="1820482" cy="416415"/>
          </a:xfrm>
          <a:prstGeom prst="rect">
            <a:avLst/>
          </a:prstGeom>
        </p:spPr>
      </p:pic>
      <p:sp>
        <p:nvSpPr>
          <p:cNvPr id="11" name="TextBox 10">
            <a:extLst>
              <a:ext uri="{FF2B5EF4-FFF2-40B4-BE49-F238E27FC236}">
                <a16:creationId xmlns:a16="http://schemas.microsoft.com/office/drawing/2014/main" id="{BAB2B7A6-04C7-41F7-8439-09FD2DA6061A}"/>
              </a:ext>
            </a:extLst>
          </p:cNvPr>
          <p:cNvSpPr txBox="1"/>
          <p:nvPr/>
        </p:nvSpPr>
        <p:spPr>
          <a:xfrm>
            <a:off x="1746343" y="893475"/>
            <a:ext cx="1741017" cy="276999"/>
          </a:xfrm>
          <a:prstGeom prst="rect">
            <a:avLst/>
          </a:prstGeom>
          <a:noFill/>
        </p:spPr>
        <p:txBody>
          <a:bodyPr wrap="square" rtlCol="0">
            <a:spAutoFit/>
          </a:bodyPr>
          <a:lstStyle/>
          <a:p>
            <a:r>
              <a:rPr lang="en-US" sz="1200" u="sng" dirty="0">
                <a:latin typeface="Nunito" panose="020B0604020202020204" charset="0"/>
              </a:rPr>
              <a:t>Ada Boost Model</a:t>
            </a:r>
          </a:p>
        </p:txBody>
      </p:sp>
      <p:sp>
        <p:nvSpPr>
          <p:cNvPr id="12" name="TextBox 11">
            <a:extLst>
              <a:ext uri="{FF2B5EF4-FFF2-40B4-BE49-F238E27FC236}">
                <a16:creationId xmlns:a16="http://schemas.microsoft.com/office/drawing/2014/main" id="{261879D6-9092-4B58-9F97-00E95B5E9A7D}"/>
              </a:ext>
            </a:extLst>
          </p:cNvPr>
          <p:cNvSpPr txBox="1"/>
          <p:nvPr/>
        </p:nvSpPr>
        <p:spPr>
          <a:xfrm>
            <a:off x="5820507" y="893474"/>
            <a:ext cx="2186025" cy="276999"/>
          </a:xfrm>
          <a:prstGeom prst="rect">
            <a:avLst/>
          </a:prstGeom>
          <a:noFill/>
        </p:spPr>
        <p:txBody>
          <a:bodyPr wrap="square" rtlCol="0">
            <a:spAutoFit/>
          </a:bodyPr>
          <a:lstStyle/>
          <a:p>
            <a:r>
              <a:rPr lang="en-US" sz="1200" u="sng" dirty="0">
                <a:latin typeface="Nunito" panose="020B0604020202020204" charset="0"/>
              </a:rPr>
              <a:t>Tuned Ada Boost Model</a:t>
            </a:r>
          </a:p>
        </p:txBody>
      </p:sp>
    </p:spTree>
    <p:extLst>
      <p:ext uri="{BB962C8B-B14F-4D97-AF65-F5344CB8AC3E}">
        <p14:creationId xmlns:p14="http://schemas.microsoft.com/office/powerpoint/2010/main" val="3312878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2706EB-64CD-4E0C-8F24-F751C918F676}"/>
              </a:ext>
            </a:extLst>
          </p:cNvPr>
          <p:cNvSpPr txBox="1"/>
          <p:nvPr/>
        </p:nvSpPr>
        <p:spPr>
          <a:xfrm>
            <a:off x="196437" y="186788"/>
            <a:ext cx="7244406" cy="400110"/>
          </a:xfrm>
          <a:prstGeom prst="rect">
            <a:avLst/>
          </a:prstGeom>
          <a:noFill/>
        </p:spPr>
        <p:txBody>
          <a:bodyPr wrap="square" rtlCol="0">
            <a:spAutoFit/>
          </a:bodyPr>
          <a:lstStyle/>
          <a:p>
            <a:r>
              <a:rPr lang="en-GB" sz="2000" dirty="0">
                <a:latin typeface="Nunito" pitchFamily="2" charset="0"/>
              </a:rPr>
              <a:t>Ensemble Techniques: Gradient Boost </a:t>
            </a:r>
            <a:r>
              <a:rPr lang="en-US" sz="2000" dirty="0">
                <a:latin typeface="Nunito" pitchFamily="2" charset="0"/>
              </a:rPr>
              <a:t>Classifier</a:t>
            </a:r>
            <a:r>
              <a:rPr lang="en-GB" sz="2000" dirty="0">
                <a:latin typeface="Nunito" pitchFamily="2" charset="0"/>
              </a:rPr>
              <a:t> Model</a:t>
            </a:r>
          </a:p>
        </p:txBody>
      </p:sp>
      <p:pic>
        <p:nvPicPr>
          <p:cNvPr id="2" name="Picture 1">
            <a:extLst>
              <a:ext uri="{FF2B5EF4-FFF2-40B4-BE49-F238E27FC236}">
                <a16:creationId xmlns:a16="http://schemas.microsoft.com/office/drawing/2014/main" id="{69AEE7FA-A07F-4C2C-82FB-D65A88E83A18}"/>
              </a:ext>
            </a:extLst>
          </p:cNvPr>
          <p:cNvPicPr>
            <a:picLocks noChangeAspect="1"/>
          </p:cNvPicPr>
          <p:nvPr/>
        </p:nvPicPr>
        <p:blipFill rotWithShape="1">
          <a:blip r:embed="rId2"/>
          <a:srcRect l="2206"/>
          <a:stretch/>
        </p:blipFill>
        <p:spPr>
          <a:xfrm>
            <a:off x="73152" y="1267832"/>
            <a:ext cx="2269421" cy="1589390"/>
          </a:xfrm>
          <a:prstGeom prst="rect">
            <a:avLst/>
          </a:prstGeom>
        </p:spPr>
      </p:pic>
      <p:pic>
        <p:nvPicPr>
          <p:cNvPr id="4" name="Picture 3">
            <a:extLst>
              <a:ext uri="{FF2B5EF4-FFF2-40B4-BE49-F238E27FC236}">
                <a16:creationId xmlns:a16="http://schemas.microsoft.com/office/drawing/2014/main" id="{800AF08C-E88B-45D1-BB76-183C552F719D}"/>
              </a:ext>
            </a:extLst>
          </p:cNvPr>
          <p:cNvPicPr>
            <a:picLocks noChangeAspect="1"/>
          </p:cNvPicPr>
          <p:nvPr/>
        </p:nvPicPr>
        <p:blipFill>
          <a:blip r:embed="rId3"/>
          <a:stretch>
            <a:fillRect/>
          </a:stretch>
        </p:blipFill>
        <p:spPr>
          <a:xfrm>
            <a:off x="2342573" y="1267831"/>
            <a:ext cx="2229427" cy="1589390"/>
          </a:xfrm>
          <a:prstGeom prst="rect">
            <a:avLst/>
          </a:prstGeom>
        </p:spPr>
      </p:pic>
      <p:pic>
        <p:nvPicPr>
          <p:cNvPr id="5" name="Picture 4">
            <a:extLst>
              <a:ext uri="{FF2B5EF4-FFF2-40B4-BE49-F238E27FC236}">
                <a16:creationId xmlns:a16="http://schemas.microsoft.com/office/drawing/2014/main" id="{B99BD932-1BBC-46C0-9F31-FCD8F852AD86}"/>
              </a:ext>
            </a:extLst>
          </p:cNvPr>
          <p:cNvPicPr>
            <a:picLocks noChangeAspect="1"/>
          </p:cNvPicPr>
          <p:nvPr/>
        </p:nvPicPr>
        <p:blipFill rotWithShape="1">
          <a:blip r:embed="rId4"/>
          <a:srcRect l="943"/>
          <a:stretch/>
        </p:blipFill>
        <p:spPr>
          <a:xfrm>
            <a:off x="4572000" y="1267831"/>
            <a:ext cx="2304290" cy="1589390"/>
          </a:xfrm>
          <a:prstGeom prst="rect">
            <a:avLst/>
          </a:prstGeom>
        </p:spPr>
      </p:pic>
      <p:pic>
        <p:nvPicPr>
          <p:cNvPr id="6" name="Picture 5">
            <a:extLst>
              <a:ext uri="{FF2B5EF4-FFF2-40B4-BE49-F238E27FC236}">
                <a16:creationId xmlns:a16="http://schemas.microsoft.com/office/drawing/2014/main" id="{205BAB11-38D6-4133-ACDE-5A44512FC91A}"/>
              </a:ext>
            </a:extLst>
          </p:cNvPr>
          <p:cNvPicPr>
            <a:picLocks noChangeAspect="1"/>
          </p:cNvPicPr>
          <p:nvPr/>
        </p:nvPicPr>
        <p:blipFill>
          <a:blip r:embed="rId5"/>
          <a:stretch>
            <a:fillRect/>
          </a:stretch>
        </p:blipFill>
        <p:spPr>
          <a:xfrm>
            <a:off x="6876290" y="1267832"/>
            <a:ext cx="2263677" cy="1589390"/>
          </a:xfrm>
          <a:prstGeom prst="rect">
            <a:avLst/>
          </a:prstGeom>
        </p:spPr>
      </p:pic>
      <p:pic>
        <p:nvPicPr>
          <p:cNvPr id="7" name="Picture 6">
            <a:extLst>
              <a:ext uri="{FF2B5EF4-FFF2-40B4-BE49-F238E27FC236}">
                <a16:creationId xmlns:a16="http://schemas.microsoft.com/office/drawing/2014/main" id="{8AB0942F-B46F-444E-9EEC-165227C23DAF}"/>
              </a:ext>
            </a:extLst>
          </p:cNvPr>
          <p:cNvPicPr>
            <a:picLocks noChangeAspect="1"/>
          </p:cNvPicPr>
          <p:nvPr/>
        </p:nvPicPr>
        <p:blipFill>
          <a:blip r:embed="rId6"/>
          <a:stretch>
            <a:fillRect/>
          </a:stretch>
        </p:blipFill>
        <p:spPr>
          <a:xfrm>
            <a:off x="306166" y="3024289"/>
            <a:ext cx="1807928" cy="404681"/>
          </a:xfrm>
          <a:prstGeom prst="rect">
            <a:avLst/>
          </a:prstGeom>
        </p:spPr>
      </p:pic>
      <p:pic>
        <p:nvPicPr>
          <p:cNvPr id="8" name="Picture 7">
            <a:extLst>
              <a:ext uri="{FF2B5EF4-FFF2-40B4-BE49-F238E27FC236}">
                <a16:creationId xmlns:a16="http://schemas.microsoft.com/office/drawing/2014/main" id="{94EC6CED-681B-4180-B446-D6CFA2E795F7}"/>
              </a:ext>
            </a:extLst>
          </p:cNvPr>
          <p:cNvPicPr>
            <a:picLocks noChangeAspect="1"/>
          </p:cNvPicPr>
          <p:nvPr/>
        </p:nvPicPr>
        <p:blipFill>
          <a:blip r:embed="rId7"/>
          <a:stretch>
            <a:fillRect/>
          </a:stretch>
        </p:blipFill>
        <p:spPr>
          <a:xfrm>
            <a:off x="2553322" y="3030815"/>
            <a:ext cx="1807928" cy="391628"/>
          </a:xfrm>
          <a:prstGeom prst="rect">
            <a:avLst/>
          </a:prstGeom>
        </p:spPr>
      </p:pic>
      <p:pic>
        <p:nvPicPr>
          <p:cNvPr id="9" name="Picture 8">
            <a:extLst>
              <a:ext uri="{FF2B5EF4-FFF2-40B4-BE49-F238E27FC236}">
                <a16:creationId xmlns:a16="http://schemas.microsoft.com/office/drawing/2014/main" id="{F0CA7036-980A-44E1-A830-CB6421A23F6E}"/>
              </a:ext>
            </a:extLst>
          </p:cNvPr>
          <p:cNvPicPr>
            <a:picLocks noChangeAspect="1"/>
          </p:cNvPicPr>
          <p:nvPr/>
        </p:nvPicPr>
        <p:blipFill>
          <a:blip r:embed="rId8"/>
          <a:stretch>
            <a:fillRect/>
          </a:stretch>
        </p:blipFill>
        <p:spPr>
          <a:xfrm>
            <a:off x="4800478" y="3039178"/>
            <a:ext cx="1807929" cy="406517"/>
          </a:xfrm>
          <a:prstGeom prst="rect">
            <a:avLst/>
          </a:prstGeom>
        </p:spPr>
      </p:pic>
      <p:pic>
        <p:nvPicPr>
          <p:cNvPr id="10" name="Picture 9">
            <a:extLst>
              <a:ext uri="{FF2B5EF4-FFF2-40B4-BE49-F238E27FC236}">
                <a16:creationId xmlns:a16="http://schemas.microsoft.com/office/drawing/2014/main" id="{D45DD6F4-07E0-4FBA-9BA6-05FA5E50E264}"/>
              </a:ext>
            </a:extLst>
          </p:cNvPr>
          <p:cNvPicPr>
            <a:picLocks noChangeAspect="1"/>
          </p:cNvPicPr>
          <p:nvPr/>
        </p:nvPicPr>
        <p:blipFill>
          <a:blip r:embed="rId9"/>
          <a:stretch>
            <a:fillRect/>
          </a:stretch>
        </p:blipFill>
        <p:spPr>
          <a:xfrm>
            <a:off x="7047634" y="3024289"/>
            <a:ext cx="1887668" cy="421406"/>
          </a:xfrm>
          <a:prstGeom prst="rect">
            <a:avLst/>
          </a:prstGeom>
        </p:spPr>
      </p:pic>
      <p:sp>
        <p:nvSpPr>
          <p:cNvPr id="11" name="TextBox 10">
            <a:extLst>
              <a:ext uri="{FF2B5EF4-FFF2-40B4-BE49-F238E27FC236}">
                <a16:creationId xmlns:a16="http://schemas.microsoft.com/office/drawing/2014/main" id="{69263F2B-DC21-4258-9661-74C8974997C9}"/>
              </a:ext>
            </a:extLst>
          </p:cNvPr>
          <p:cNvSpPr txBox="1"/>
          <p:nvPr/>
        </p:nvSpPr>
        <p:spPr>
          <a:xfrm>
            <a:off x="1746343" y="893475"/>
            <a:ext cx="1741017" cy="276999"/>
          </a:xfrm>
          <a:prstGeom prst="rect">
            <a:avLst/>
          </a:prstGeom>
          <a:noFill/>
        </p:spPr>
        <p:txBody>
          <a:bodyPr wrap="square" rtlCol="0">
            <a:spAutoFit/>
          </a:bodyPr>
          <a:lstStyle/>
          <a:p>
            <a:r>
              <a:rPr lang="en-US" sz="1200" u="sng" dirty="0">
                <a:latin typeface="Nunito" panose="020B0604020202020204" charset="0"/>
              </a:rPr>
              <a:t>Gradient Model</a:t>
            </a:r>
          </a:p>
        </p:txBody>
      </p:sp>
      <p:sp>
        <p:nvSpPr>
          <p:cNvPr id="12" name="TextBox 11">
            <a:extLst>
              <a:ext uri="{FF2B5EF4-FFF2-40B4-BE49-F238E27FC236}">
                <a16:creationId xmlns:a16="http://schemas.microsoft.com/office/drawing/2014/main" id="{374E22CB-B61A-4E02-A7AF-ADF24ACB99C9}"/>
              </a:ext>
            </a:extLst>
          </p:cNvPr>
          <p:cNvSpPr txBox="1"/>
          <p:nvPr/>
        </p:nvSpPr>
        <p:spPr>
          <a:xfrm>
            <a:off x="5820507" y="893474"/>
            <a:ext cx="2186025" cy="276999"/>
          </a:xfrm>
          <a:prstGeom prst="rect">
            <a:avLst/>
          </a:prstGeom>
          <a:noFill/>
        </p:spPr>
        <p:txBody>
          <a:bodyPr wrap="square" rtlCol="0">
            <a:spAutoFit/>
          </a:bodyPr>
          <a:lstStyle/>
          <a:p>
            <a:r>
              <a:rPr lang="en-US" sz="1200" u="sng" dirty="0">
                <a:latin typeface="Nunito" panose="020B0604020202020204" charset="0"/>
              </a:rPr>
              <a:t>Tuned Gradient Model</a:t>
            </a:r>
          </a:p>
        </p:txBody>
      </p:sp>
    </p:spTree>
    <p:extLst>
      <p:ext uri="{BB962C8B-B14F-4D97-AF65-F5344CB8AC3E}">
        <p14:creationId xmlns:p14="http://schemas.microsoft.com/office/powerpoint/2010/main" val="2831937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B1F8E3-3CDA-4B4A-9E08-93BE0A76D6D2}"/>
              </a:ext>
            </a:extLst>
          </p:cNvPr>
          <p:cNvSpPr txBox="1"/>
          <p:nvPr/>
        </p:nvSpPr>
        <p:spPr>
          <a:xfrm>
            <a:off x="196436" y="179808"/>
            <a:ext cx="6092681" cy="400110"/>
          </a:xfrm>
          <a:prstGeom prst="rect">
            <a:avLst/>
          </a:prstGeom>
          <a:noFill/>
        </p:spPr>
        <p:txBody>
          <a:bodyPr wrap="square" rtlCol="0">
            <a:spAutoFit/>
          </a:bodyPr>
          <a:lstStyle/>
          <a:p>
            <a:r>
              <a:rPr lang="en-US" sz="2000" dirty="0">
                <a:latin typeface="Nunito" pitchFamily="2" charset="0"/>
              </a:rPr>
              <a:t>Ensemble Techniques: XG Boost Classifier Model</a:t>
            </a:r>
          </a:p>
        </p:txBody>
      </p:sp>
      <p:pic>
        <p:nvPicPr>
          <p:cNvPr id="2" name="Picture 1">
            <a:extLst>
              <a:ext uri="{FF2B5EF4-FFF2-40B4-BE49-F238E27FC236}">
                <a16:creationId xmlns:a16="http://schemas.microsoft.com/office/drawing/2014/main" id="{8CF77535-15DD-4F13-A365-FC12A0AD7C6D}"/>
              </a:ext>
            </a:extLst>
          </p:cNvPr>
          <p:cNvPicPr>
            <a:picLocks noChangeAspect="1"/>
          </p:cNvPicPr>
          <p:nvPr/>
        </p:nvPicPr>
        <p:blipFill rotWithShape="1">
          <a:blip r:embed="rId3"/>
          <a:srcRect l="1903"/>
          <a:stretch/>
        </p:blipFill>
        <p:spPr>
          <a:xfrm>
            <a:off x="57446" y="1303725"/>
            <a:ext cx="2244383" cy="1527257"/>
          </a:xfrm>
          <a:prstGeom prst="rect">
            <a:avLst/>
          </a:prstGeom>
        </p:spPr>
      </p:pic>
      <p:pic>
        <p:nvPicPr>
          <p:cNvPr id="3" name="Picture 2">
            <a:extLst>
              <a:ext uri="{FF2B5EF4-FFF2-40B4-BE49-F238E27FC236}">
                <a16:creationId xmlns:a16="http://schemas.microsoft.com/office/drawing/2014/main" id="{790D0E09-613E-47FB-BD6C-D0FAB6269499}"/>
              </a:ext>
            </a:extLst>
          </p:cNvPr>
          <p:cNvPicPr>
            <a:picLocks noChangeAspect="1"/>
          </p:cNvPicPr>
          <p:nvPr/>
        </p:nvPicPr>
        <p:blipFill>
          <a:blip r:embed="rId4"/>
          <a:stretch>
            <a:fillRect/>
          </a:stretch>
        </p:blipFill>
        <p:spPr>
          <a:xfrm>
            <a:off x="2326708" y="1303725"/>
            <a:ext cx="2245292" cy="1542161"/>
          </a:xfrm>
          <a:prstGeom prst="rect">
            <a:avLst/>
          </a:prstGeom>
        </p:spPr>
      </p:pic>
      <p:pic>
        <p:nvPicPr>
          <p:cNvPr id="4" name="Picture 3">
            <a:extLst>
              <a:ext uri="{FF2B5EF4-FFF2-40B4-BE49-F238E27FC236}">
                <a16:creationId xmlns:a16="http://schemas.microsoft.com/office/drawing/2014/main" id="{F997CC50-C4F3-452D-9D93-427DEE574B71}"/>
              </a:ext>
            </a:extLst>
          </p:cNvPr>
          <p:cNvPicPr>
            <a:picLocks noChangeAspect="1"/>
          </p:cNvPicPr>
          <p:nvPr/>
        </p:nvPicPr>
        <p:blipFill>
          <a:blip r:embed="rId5"/>
          <a:stretch>
            <a:fillRect/>
          </a:stretch>
        </p:blipFill>
        <p:spPr>
          <a:xfrm>
            <a:off x="4591572" y="1303725"/>
            <a:ext cx="2218297" cy="1527257"/>
          </a:xfrm>
          <a:prstGeom prst="rect">
            <a:avLst/>
          </a:prstGeom>
        </p:spPr>
      </p:pic>
      <p:pic>
        <p:nvPicPr>
          <p:cNvPr id="6" name="Picture 5">
            <a:extLst>
              <a:ext uri="{FF2B5EF4-FFF2-40B4-BE49-F238E27FC236}">
                <a16:creationId xmlns:a16="http://schemas.microsoft.com/office/drawing/2014/main" id="{30B30E3A-97ED-473F-9DD9-92ECA8E03FFB}"/>
              </a:ext>
            </a:extLst>
          </p:cNvPr>
          <p:cNvPicPr>
            <a:picLocks noChangeAspect="1"/>
          </p:cNvPicPr>
          <p:nvPr/>
        </p:nvPicPr>
        <p:blipFill rotWithShape="1">
          <a:blip r:embed="rId6"/>
          <a:srcRect l="2418"/>
          <a:stretch/>
        </p:blipFill>
        <p:spPr>
          <a:xfrm>
            <a:off x="6829441" y="1303726"/>
            <a:ext cx="2257113" cy="1578463"/>
          </a:xfrm>
          <a:prstGeom prst="rect">
            <a:avLst/>
          </a:prstGeom>
        </p:spPr>
      </p:pic>
      <p:sp>
        <p:nvSpPr>
          <p:cNvPr id="7" name="TextBox 6">
            <a:extLst>
              <a:ext uri="{FF2B5EF4-FFF2-40B4-BE49-F238E27FC236}">
                <a16:creationId xmlns:a16="http://schemas.microsoft.com/office/drawing/2014/main" id="{28030557-4A6A-4EE6-AF64-79E8BCE3BB34}"/>
              </a:ext>
            </a:extLst>
          </p:cNvPr>
          <p:cNvSpPr txBox="1"/>
          <p:nvPr/>
        </p:nvSpPr>
        <p:spPr>
          <a:xfrm>
            <a:off x="1867798" y="901811"/>
            <a:ext cx="917819" cy="276999"/>
          </a:xfrm>
          <a:prstGeom prst="rect">
            <a:avLst/>
          </a:prstGeom>
          <a:noFill/>
        </p:spPr>
        <p:txBody>
          <a:bodyPr wrap="square" rtlCol="0">
            <a:spAutoFit/>
          </a:bodyPr>
          <a:lstStyle/>
          <a:p>
            <a:r>
              <a:rPr lang="en-US" sz="1200" u="sng" dirty="0">
                <a:latin typeface="Nunito" panose="020B0604020202020204" charset="0"/>
              </a:rPr>
              <a:t>XG Model</a:t>
            </a:r>
          </a:p>
        </p:txBody>
      </p:sp>
      <p:sp>
        <p:nvSpPr>
          <p:cNvPr id="8" name="TextBox 7">
            <a:extLst>
              <a:ext uri="{FF2B5EF4-FFF2-40B4-BE49-F238E27FC236}">
                <a16:creationId xmlns:a16="http://schemas.microsoft.com/office/drawing/2014/main" id="{283B0A79-A438-40AB-9966-48F208906AD8}"/>
              </a:ext>
            </a:extLst>
          </p:cNvPr>
          <p:cNvSpPr txBox="1"/>
          <p:nvPr/>
        </p:nvSpPr>
        <p:spPr>
          <a:xfrm>
            <a:off x="6104040" y="901811"/>
            <a:ext cx="1450801" cy="276999"/>
          </a:xfrm>
          <a:prstGeom prst="rect">
            <a:avLst/>
          </a:prstGeom>
          <a:noFill/>
        </p:spPr>
        <p:txBody>
          <a:bodyPr wrap="square" rtlCol="0">
            <a:spAutoFit/>
          </a:bodyPr>
          <a:lstStyle/>
          <a:p>
            <a:r>
              <a:rPr lang="en-US" sz="1200" u="sng" dirty="0">
                <a:latin typeface="Nunito" panose="020B0604020202020204" charset="0"/>
              </a:rPr>
              <a:t>Tuned XG Model</a:t>
            </a:r>
          </a:p>
        </p:txBody>
      </p:sp>
      <p:pic>
        <p:nvPicPr>
          <p:cNvPr id="9" name="Picture 8">
            <a:extLst>
              <a:ext uri="{FF2B5EF4-FFF2-40B4-BE49-F238E27FC236}">
                <a16:creationId xmlns:a16="http://schemas.microsoft.com/office/drawing/2014/main" id="{31FFA5CE-33DC-494F-B61D-84B5ABC8D0C7}"/>
              </a:ext>
            </a:extLst>
          </p:cNvPr>
          <p:cNvPicPr>
            <a:picLocks noChangeAspect="1"/>
          </p:cNvPicPr>
          <p:nvPr/>
        </p:nvPicPr>
        <p:blipFill>
          <a:blip r:embed="rId7"/>
          <a:stretch>
            <a:fillRect/>
          </a:stretch>
        </p:blipFill>
        <p:spPr>
          <a:xfrm>
            <a:off x="322817" y="2955897"/>
            <a:ext cx="1780541" cy="393925"/>
          </a:xfrm>
          <a:prstGeom prst="rect">
            <a:avLst/>
          </a:prstGeom>
        </p:spPr>
      </p:pic>
      <p:pic>
        <p:nvPicPr>
          <p:cNvPr id="10" name="Picture 9">
            <a:extLst>
              <a:ext uri="{FF2B5EF4-FFF2-40B4-BE49-F238E27FC236}">
                <a16:creationId xmlns:a16="http://schemas.microsoft.com/office/drawing/2014/main" id="{6C932B9E-7245-45A4-A24D-5F16B78A84DB}"/>
              </a:ext>
            </a:extLst>
          </p:cNvPr>
          <p:cNvPicPr>
            <a:picLocks noChangeAspect="1"/>
          </p:cNvPicPr>
          <p:nvPr/>
        </p:nvPicPr>
        <p:blipFill>
          <a:blip r:embed="rId8"/>
          <a:stretch>
            <a:fillRect/>
          </a:stretch>
        </p:blipFill>
        <p:spPr>
          <a:xfrm>
            <a:off x="2564688" y="2947827"/>
            <a:ext cx="1780542" cy="410064"/>
          </a:xfrm>
          <a:prstGeom prst="rect">
            <a:avLst/>
          </a:prstGeom>
        </p:spPr>
      </p:pic>
      <p:pic>
        <p:nvPicPr>
          <p:cNvPr id="11" name="Picture 10">
            <a:extLst>
              <a:ext uri="{FF2B5EF4-FFF2-40B4-BE49-F238E27FC236}">
                <a16:creationId xmlns:a16="http://schemas.microsoft.com/office/drawing/2014/main" id="{6C045436-2062-4734-A44A-513EDF083ACF}"/>
              </a:ext>
            </a:extLst>
          </p:cNvPr>
          <p:cNvPicPr>
            <a:picLocks noChangeAspect="1"/>
          </p:cNvPicPr>
          <p:nvPr/>
        </p:nvPicPr>
        <p:blipFill>
          <a:blip r:embed="rId9"/>
          <a:stretch>
            <a:fillRect/>
          </a:stretch>
        </p:blipFill>
        <p:spPr>
          <a:xfrm>
            <a:off x="4802666" y="2965602"/>
            <a:ext cx="1780542" cy="400359"/>
          </a:xfrm>
          <a:prstGeom prst="rect">
            <a:avLst/>
          </a:prstGeom>
        </p:spPr>
      </p:pic>
      <p:pic>
        <p:nvPicPr>
          <p:cNvPr id="12" name="Picture 11">
            <a:extLst>
              <a:ext uri="{FF2B5EF4-FFF2-40B4-BE49-F238E27FC236}">
                <a16:creationId xmlns:a16="http://schemas.microsoft.com/office/drawing/2014/main" id="{9453D5F4-CAA0-4FE4-907D-F09FA9C12DCE}"/>
              </a:ext>
            </a:extLst>
          </p:cNvPr>
          <p:cNvPicPr>
            <a:picLocks noChangeAspect="1"/>
          </p:cNvPicPr>
          <p:nvPr/>
        </p:nvPicPr>
        <p:blipFill>
          <a:blip r:embed="rId10"/>
          <a:stretch>
            <a:fillRect/>
          </a:stretch>
        </p:blipFill>
        <p:spPr>
          <a:xfrm>
            <a:off x="7044538" y="2955897"/>
            <a:ext cx="1780542" cy="401023"/>
          </a:xfrm>
          <a:prstGeom prst="rect">
            <a:avLst/>
          </a:prstGeom>
        </p:spPr>
      </p:pic>
    </p:spTree>
    <p:extLst>
      <p:ext uri="{BB962C8B-B14F-4D97-AF65-F5344CB8AC3E}">
        <p14:creationId xmlns:p14="http://schemas.microsoft.com/office/powerpoint/2010/main" val="1819217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A5041F-D836-465D-92DC-D1ADAAFFDEC2}"/>
              </a:ext>
            </a:extLst>
          </p:cNvPr>
          <p:cNvSpPr txBox="1"/>
          <p:nvPr/>
        </p:nvSpPr>
        <p:spPr>
          <a:xfrm>
            <a:off x="196437" y="179808"/>
            <a:ext cx="7593413" cy="400110"/>
          </a:xfrm>
          <a:prstGeom prst="rect">
            <a:avLst/>
          </a:prstGeom>
          <a:noFill/>
        </p:spPr>
        <p:txBody>
          <a:bodyPr wrap="square" rtlCol="0">
            <a:spAutoFit/>
          </a:bodyPr>
          <a:lstStyle/>
          <a:p>
            <a:r>
              <a:rPr lang="en-US" sz="2000" dirty="0">
                <a:latin typeface="Nunito" pitchFamily="2" charset="0"/>
              </a:rPr>
              <a:t>Ensemble Techniques: Stacking</a:t>
            </a:r>
            <a:endParaRPr lang="en-GB" sz="2000" dirty="0">
              <a:latin typeface="Nunito" pitchFamily="2" charset="0"/>
            </a:endParaRPr>
          </a:p>
        </p:txBody>
      </p:sp>
      <p:pic>
        <p:nvPicPr>
          <p:cNvPr id="2" name="Picture 1">
            <a:extLst>
              <a:ext uri="{FF2B5EF4-FFF2-40B4-BE49-F238E27FC236}">
                <a16:creationId xmlns:a16="http://schemas.microsoft.com/office/drawing/2014/main" id="{CED56109-150B-4967-872C-23D99306E060}"/>
              </a:ext>
            </a:extLst>
          </p:cNvPr>
          <p:cNvPicPr>
            <a:picLocks noChangeAspect="1"/>
          </p:cNvPicPr>
          <p:nvPr/>
        </p:nvPicPr>
        <p:blipFill>
          <a:blip r:embed="rId2"/>
          <a:stretch>
            <a:fillRect/>
          </a:stretch>
        </p:blipFill>
        <p:spPr>
          <a:xfrm>
            <a:off x="196437" y="726381"/>
            <a:ext cx="2462585" cy="1713654"/>
          </a:xfrm>
          <a:prstGeom prst="rect">
            <a:avLst/>
          </a:prstGeom>
        </p:spPr>
      </p:pic>
      <p:pic>
        <p:nvPicPr>
          <p:cNvPr id="3" name="Picture 2">
            <a:extLst>
              <a:ext uri="{FF2B5EF4-FFF2-40B4-BE49-F238E27FC236}">
                <a16:creationId xmlns:a16="http://schemas.microsoft.com/office/drawing/2014/main" id="{8B8EA7C5-0049-43D9-AF39-1C34488F9D4A}"/>
              </a:ext>
            </a:extLst>
          </p:cNvPr>
          <p:cNvPicPr>
            <a:picLocks noChangeAspect="1"/>
          </p:cNvPicPr>
          <p:nvPr/>
        </p:nvPicPr>
        <p:blipFill>
          <a:blip r:embed="rId3"/>
          <a:stretch>
            <a:fillRect/>
          </a:stretch>
        </p:blipFill>
        <p:spPr>
          <a:xfrm>
            <a:off x="2659022" y="726381"/>
            <a:ext cx="2462585" cy="1700960"/>
          </a:xfrm>
          <a:prstGeom prst="rect">
            <a:avLst/>
          </a:prstGeom>
        </p:spPr>
      </p:pic>
      <p:pic>
        <p:nvPicPr>
          <p:cNvPr id="5" name="Picture 4">
            <a:extLst>
              <a:ext uri="{FF2B5EF4-FFF2-40B4-BE49-F238E27FC236}">
                <a16:creationId xmlns:a16="http://schemas.microsoft.com/office/drawing/2014/main" id="{7DFF294F-BFA7-4E64-8C90-E0F3F6452787}"/>
              </a:ext>
            </a:extLst>
          </p:cNvPr>
          <p:cNvPicPr>
            <a:picLocks noChangeAspect="1"/>
          </p:cNvPicPr>
          <p:nvPr/>
        </p:nvPicPr>
        <p:blipFill rotWithShape="1">
          <a:blip r:embed="rId4"/>
          <a:srcRect r="54080"/>
          <a:stretch/>
        </p:blipFill>
        <p:spPr>
          <a:xfrm>
            <a:off x="410283" y="2495903"/>
            <a:ext cx="2034891" cy="415126"/>
          </a:xfrm>
          <a:prstGeom prst="rect">
            <a:avLst/>
          </a:prstGeom>
        </p:spPr>
      </p:pic>
      <p:pic>
        <p:nvPicPr>
          <p:cNvPr id="6" name="Picture 5">
            <a:extLst>
              <a:ext uri="{FF2B5EF4-FFF2-40B4-BE49-F238E27FC236}">
                <a16:creationId xmlns:a16="http://schemas.microsoft.com/office/drawing/2014/main" id="{EABB8E8B-2071-4414-A17F-E164283E3FDB}"/>
              </a:ext>
            </a:extLst>
          </p:cNvPr>
          <p:cNvPicPr>
            <a:picLocks noChangeAspect="1"/>
          </p:cNvPicPr>
          <p:nvPr/>
        </p:nvPicPr>
        <p:blipFill>
          <a:blip r:embed="rId5"/>
          <a:stretch>
            <a:fillRect/>
          </a:stretch>
        </p:blipFill>
        <p:spPr>
          <a:xfrm>
            <a:off x="2901379" y="2495903"/>
            <a:ext cx="1977870" cy="442112"/>
          </a:xfrm>
          <a:prstGeom prst="rect">
            <a:avLst/>
          </a:prstGeom>
        </p:spPr>
      </p:pic>
      <p:pic>
        <p:nvPicPr>
          <p:cNvPr id="8" name="Picture 7">
            <a:extLst>
              <a:ext uri="{FF2B5EF4-FFF2-40B4-BE49-F238E27FC236}">
                <a16:creationId xmlns:a16="http://schemas.microsoft.com/office/drawing/2014/main" id="{11EB98BF-507D-4D6D-BC6A-07742D51ED59}"/>
              </a:ext>
            </a:extLst>
          </p:cNvPr>
          <p:cNvPicPr>
            <a:picLocks noChangeAspect="1"/>
          </p:cNvPicPr>
          <p:nvPr/>
        </p:nvPicPr>
        <p:blipFill>
          <a:blip r:embed="rId6"/>
          <a:stretch>
            <a:fillRect/>
          </a:stretch>
        </p:blipFill>
        <p:spPr>
          <a:xfrm>
            <a:off x="5822182" y="668755"/>
            <a:ext cx="3321818" cy="4294937"/>
          </a:xfrm>
          <a:prstGeom prst="rect">
            <a:avLst/>
          </a:prstGeom>
        </p:spPr>
      </p:pic>
    </p:spTree>
    <p:extLst>
      <p:ext uri="{BB962C8B-B14F-4D97-AF65-F5344CB8AC3E}">
        <p14:creationId xmlns:p14="http://schemas.microsoft.com/office/powerpoint/2010/main" val="100045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202549" y="861975"/>
            <a:ext cx="8829769" cy="4052052"/>
          </a:xfrm>
          <a:prstGeom prst="rect">
            <a:avLst/>
          </a:prstGeom>
          <a:noFill/>
          <a:ln>
            <a:noFill/>
          </a:ln>
        </p:spPr>
        <p:txBody>
          <a:bodyPr spcFirstLastPara="1" wrap="square" lIns="91425" tIns="91425" rIns="91425" bIns="91425" anchor="t" anchorCtr="0">
            <a:noAutofit/>
          </a:bodyPr>
          <a:lstStyle/>
          <a:p>
            <a:pPr indent="-317500">
              <a:spcBef>
                <a:spcPts val="500"/>
              </a:spcBef>
              <a:buClr>
                <a:srgbClr val="000000"/>
              </a:buClr>
              <a:buSzPts val="1400"/>
            </a:pPr>
            <a:r>
              <a:rPr lang="en" sz="1200" b="1" i="1" dirty="0">
                <a:solidFill>
                  <a:srgbClr val="000000"/>
                </a:solidFill>
              </a:rPr>
              <a:t>Recommendations</a:t>
            </a:r>
            <a:r>
              <a:rPr lang="en" sz="1200" dirty="0">
                <a:solidFill>
                  <a:srgbClr val="000000"/>
                </a:solidFill>
              </a:rPr>
              <a:t>: Based on the insights from EDA and building classification models to predict the booking cancellation we would like to make the following recommendations:</a:t>
            </a:r>
          </a:p>
          <a:p>
            <a:pPr marL="628650" lvl="1" indent="-168275">
              <a:spcBef>
                <a:spcPts val="500"/>
              </a:spcBef>
              <a:buClr>
                <a:srgbClr val="000000"/>
              </a:buClr>
              <a:buSzPct val="100000"/>
              <a:buFont typeface="+mj-lt"/>
              <a:buAutoNum type="romanUcPeriod"/>
            </a:pPr>
            <a:r>
              <a:rPr lang="en" sz="1000" dirty="0">
                <a:solidFill>
                  <a:srgbClr val="000000"/>
                </a:solidFill>
              </a:rPr>
              <a:t> </a:t>
            </a:r>
            <a:endParaRPr lang="en" sz="900" dirty="0">
              <a:solidFill>
                <a:srgbClr val="000000"/>
              </a:solidFill>
            </a:endParaRPr>
          </a:p>
          <a:p>
            <a:pPr marL="1089025" lvl="2" indent="-285750">
              <a:spcBef>
                <a:spcPts val="500"/>
              </a:spcBef>
              <a:buClr>
                <a:srgbClr val="000000"/>
              </a:buClr>
              <a:buSzPct val="100000"/>
              <a:buFont typeface="+mj-lt"/>
              <a:buAutoNum type="romanUcPeriod"/>
            </a:pPr>
            <a:endParaRPr lang="en" sz="900" dirty="0">
              <a:solidFill>
                <a:srgbClr val="000000"/>
              </a:solidFill>
            </a:endParaRPr>
          </a:p>
          <a:p>
            <a:pPr marL="803275" lvl="2" indent="0">
              <a:spcBef>
                <a:spcPts val="500"/>
              </a:spcBef>
              <a:buClr>
                <a:srgbClr val="000000"/>
              </a:buClr>
              <a:buSzPct val="100000"/>
              <a:buNone/>
            </a:pPr>
            <a:endParaRPr lang="en" sz="900" dirty="0">
              <a:solidFill>
                <a:srgbClr val="000000"/>
              </a:solidFill>
            </a:endParaRPr>
          </a:p>
          <a:p>
            <a:pPr marL="1089025" lvl="2" indent="-285750">
              <a:spcBef>
                <a:spcPts val="500"/>
              </a:spcBef>
              <a:buClr>
                <a:srgbClr val="000000"/>
              </a:buClr>
              <a:buSzPct val="100000"/>
              <a:buFont typeface="+mj-lt"/>
              <a:buAutoNum type="romanUcPeriod"/>
            </a:pPr>
            <a:endParaRPr lang="en" sz="900" dirty="0">
              <a:solidFill>
                <a:srgbClr val="000000"/>
              </a:solidFill>
            </a:endParaRPr>
          </a:p>
          <a:p>
            <a:pPr lvl="2" indent="-317500">
              <a:spcBef>
                <a:spcPts val="500"/>
              </a:spcBef>
              <a:buClr>
                <a:srgbClr val="000000"/>
              </a:buClr>
              <a:buSzPct val="100000"/>
              <a:buFont typeface="+mj-lt"/>
              <a:buAutoNum type="romanUcPeriod"/>
            </a:pPr>
            <a:endParaRPr lang="en" sz="900" dirty="0">
              <a:solidFill>
                <a:srgbClr val="000000"/>
              </a:solidFill>
            </a:endParaRPr>
          </a:p>
        </p:txBody>
      </p:sp>
    </p:spTree>
    <p:extLst>
      <p:ext uri="{BB962C8B-B14F-4D97-AF65-F5344CB8AC3E}">
        <p14:creationId xmlns:p14="http://schemas.microsoft.com/office/powerpoint/2010/main" val="3962139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None/>
            </a:pPr>
            <a:endParaRPr dirty="0"/>
          </a:p>
        </p:txBody>
      </p:sp>
      <p:sp>
        <p:nvSpPr>
          <p:cNvPr id="176" name="Google Shape;176;g10ee00f67ea_0_55"/>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Executive Summary </a:t>
            </a:r>
            <a:endParaRPr dirty="0">
              <a:solidFill>
                <a:srgbClr val="000000"/>
              </a:solidFill>
            </a:endParaRPr>
          </a:p>
        </p:txBody>
      </p:sp>
      <p:sp>
        <p:nvSpPr>
          <p:cNvPr id="119" name="Google Shape;119;g10e9006cb6c_1_2"/>
          <p:cNvSpPr txBox="1">
            <a:spLocks noGrp="1"/>
          </p:cNvSpPr>
          <p:nvPr>
            <p:ph type="body" idx="1"/>
          </p:nvPr>
        </p:nvSpPr>
        <p:spPr>
          <a:xfrm>
            <a:off x="202549" y="861975"/>
            <a:ext cx="8738901" cy="4052052"/>
          </a:xfrm>
          <a:prstGeom prst="rect">
            <a:avLst/>
          </a:prstGeom>
          <a:noFill/>
          <a:ln>
            <a:noFill/>
          </a:ln>
        </p:spPr>
        <p:txBody>
          <a:bodyPr spcFirstLastPara="1" wrap="square" lIns="91425" tIns="91425" rIns="91425" bIns="91425" anchor="t" anchorCtr="0">
            <a:noAutofit/>
          </a:bodyPr>
          <a:lstStyle/>
          <a:p>
            <a:pPr indent="-317500">
              <a:spcBef>
                <a:spcPts val="500"/>
              </a:spcBef>
              <a:buClr>
                <a:srgbClr val="000000"/>
              </a:buClr>
              <a:buSzPts val="1400"/>
            </a:pPr>
            <a:r>
              <a:rPr lang="en" sz="1200" b="1" i="1" dirty="0">
                <a:solidFill>
                  <a:srgbClr val="000000"/>
                </a:solidFill>
              </a:rPr>
              <a:t>Recommendations</a:t>
            </a:r>
            <a:r>
              <a:rPr lang="en" sz="1200" dirty="0">
                <a:solidFill>
                  <a:srgbClr val="000000"/>
                </a:solidFill>
              </a:rPr>
              <a:t>: </a:t>
            </a:r>
            <a:endParaRPr lang="en" sz="900" dirty="0">
              <a:solidFill>
                <a:srgbClr val="000000"/>
              </a:solidFill>
            </a:endParaRPr>
          </a:p>
          <a:p>
            <a:pPr marL="1089025" lvl="2" indent="-285750">
              <a:spcBef>
                <a:spcPts val="500"/>
              </a:spcBef>
              <a:buClr>
                <a:srgbClr val="000000"/>
              </a:buClr>
              <a:buSzPct val="100000"/>
              <a:buFont typeface="+mj-lt"/>
              <a:buAutoNum type="romanUcPeriod"/>
            </a:pPr>
            <a:endParaRPr lang="en" sz="900" dirty="0">
              <a:solidFill>
                <a:srgbClr val="000000"/>
              </a:solidFill>
            </a:endParaRPr>
          </a:p>
          <a:p>
            <a:pPr marL="803275" lvl="2" indent="0">
              <a:spcBef>
                <a:spcPts val="500"/>
              </a:spcBef>
              <a:buClr>
                <a:srgbClr val="000000"/>
              </a:buClr>
              <a:buSzPct val="100000"/>
              <a:buNone/>
            </a:pPr>
            <a:endParaRPr lang="en" sz="900" dirty="0">
              <a:solidFill>
                <a:srgbClr val="000000"/>
              </a:solidFill>
            </a:endParaRPr>
          </a:p>
          <a:p>
            <a:pPr marL="1089025" lvl="2" indent="-285750">
              <a:spcBef>
                <a:spcPts val="500"/>
              </a:spcBef>
              <a:buClr>
                <a:srgbClr val="000000"/>
              </a:buClr>
              <a:buSzPct val="100000"/>
              <a:buFont typeface="+mj-lt"/>
              <a:buAutoNum type="romanUcPeriod"/>
            </a:pPr>
            <a:endParaRPr lang="en" sz="900" dirty="0">
              <a:solidFill>
                <a:srgbClr val="000000"/>
              </a:solidFill>
            </a:endParaRPr>
          </a:p>
          <a:p>
            <a:pPr lvl="2" indent="-317500">
              <a:spcBef>
                <a:spcPts val="500"/>
              </a:spcBef>
              <a:buClr>
                <a:srgbClr val="000000"/>
              </a:buClr>
              <a:buSzPct val="100000"/>
              <a:buFont typeface="+mj-lt"/>
              <a:buAutoNum type="romanUcPeriod"/>
            </a:pPr>
            <a:endParaRPr lang="en" sz="900" dirty="0">
              <a:solidFill>
                <a:srgbClr val="000000"/>
              </a:solidFill>
            </a:endParaRPr>
          </a:p>
        </p:txBody>
      </p:sp>
    </p:spTree>
    <p:extLst>
      <p:ext uri="{BB962C8B-B14F-4D97-AF65-F5344CB8AC3E}">
        <p14:creationId xmlns:p14="http://schemas.microsoft.com/office/powerpoint/2010/main" val="800117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dirty="0">
              <a:solidFill>
                <a:srgbClr val="000000"/>
              </a:solidFill>
            </a:endParaRPr>
          </a:p>
        </p:txBody>
      </p:sp>
      <p:sp>
        <p:nvSpPr>
          <p:cNvPr id="6" name="Google Shape;125;p3">
            <a:extLst>
              <a:ext uri="{FF2B5EF4-FFF2-40B4-BE49-F238E27FC236}">
                <a16:creationId xmlns:a16="http://schemas.microsoft.com/office/drawing/2014/main" id="{8E1A3A75-0439-4F12-8374-0C880DBFF2EC}"/>
              </a:ext>
            </a:extLst>
          </p:cNvPr>
          <p:cNvSpPr txBox="1">
            <a:spLocks noGrp="1"/>
          </p:cNvSpPr>
          <p:nvPr>
            <p:ph type="body" idx="1"/>
          </p:nvPr>
        </p:nvSpPr>
        <p:spPr>
          <a:xfrm>
            <a:off x="202550" y="900300"/>
            <a:ext cx="8629800" cy="4110075"/>
          </a:xfrm>
          <a:prstGeom prst="rect">
            <a:avLst/>
          </a:prstGeom>
          <a:noFill/>
          <a:ln>
            <a:noFill/>
          </a:ln>
        </p:spPr>
        <p:txBody>
          <a:bodyPr spcFirstLastPara="1" wrap="square" lIns="91425" tIns="91425" rIns="91425" bIns="91425" anchor="t" anchorCtr="0">
            <a:noAutofit/>
          </a:bodyPr>
          <a:lstStyle/>
          <a:p>
            <a:pPr lvl="0" indent="-317500">
              <a:buClr>
                <a:srgbClr val="000000"/>
              </a:buClr>
              <a:buSzPts val="1400"/>
            </a:pPr>
            <a:r>
              <a:rPr lang="en-US" sz="1200" b="1" i="1" dirty="0">
                <a:solidFill>
                  <a:srgbClr val="000000"/>
                </a:solidFill>
              </a:rPr>
              <a:t>Problem Overview</a:t>
            </a:r>
            <a:r>
              <a:rPr lang="en-US" sz="1200" i="1" dirty="0">
                <a:solidFill>
                  <a:srgbClr val="000000"/>
                </a:solidFill>
              </a:rPr>
              <a:t>: </a:t>
            </a:r>
          </a:p>
          <a:p>
            <a:pPr marL="460375" lvl="1" indent="0">
              <a:spcBef>
                <a:spcPts val="500"/>
              </a:spcBef>
              <a:buNone/>
            </a:pPr>
            <a:r>
              <a:rPr lang="en-US" sz="1000" dirty="0"/>
              <a:t>Business communities in the United States are facing high demand for human resources. The Immigration and Nationality Act (INA) of the US permits foreign workers to come to the United States to work on either a temporary or permanent basis. The act also protects US workers against adverse impacts on their wages or working conditions by ensuring US employers' compliance with statutory requirements when they hire foreign workers to fill workforce shortages. The immigration programs are administered by the Office of Foreign Labor Certification (OFLC). The process of reviewing every case is becoming a tedious task as the number of applicants is increasing every year.</a:t>
            </a:r>
            <a:endParaRPr lang="en-US" sz="1000" dirty="0">
              <a:solidFill>
                <a:srgbClr val="000000"/>
              </a:solidFill>
            </a:endParaRPr>
          </a:p>
          <a:p>
            <a:pPr marL="460375" lvl="1" indent="0">
              <a:spcBef>
                <a:spcPts val="500"/>
              </a:spcBef>
              <a:buNone/>
            </a:pPr>
            <a:r>
              <a:rPr lang="en-US" sz="1000" dirty="0">
                <a:solidFill>
                  <a:srgbClr val="000000"/>
                </a:solidFill>
              </a:rPr>
              <a:t>The objective is to build a Machine Learning based solution that can help in shortlisting the candidates having higher chances of VISA approval. And, to analyze the data provided and, with classification model:</a:t>
            </a:r>
          </a:p>
          <a:p>
            <a:pPr marL="739775" lvl="2" indent="-111125">
              <a:spcBef>
                <a:spcPts val="500"/>
              </a:spcBef>
              <a:buFont typeface="Arial" panose="020B0604020202020204" pitchFamily="34" charset="0"/>
              <a:buChar char="•"/>
              <a:tabLst>
                <a:tab pos="739775" algn="l"/>
              </a:tabLst>
            </a:pPr>
            <a:r>
              <a:rPr lang="en-US" sz="900" dirty="0">
                <a:solidFill>
                  <a:srgbClr val="000000"/>
                </a:solidFill>
              </a:rPr>
              <a:t>Facilitate the process of visa approvals.</a:t>
            </a:r>
          </a:p>
          <a:p>
            <a:pPr marL="739775" lvl="2" indent="-111125">
              <a:spcBef>
                <a:spcPts val="500"/>
              </a:spcBef>
              <a:buFont typeface="Arial" panose="020B0604020202020204" pitchFamily="34" charset="0"/>
              <a:buChar char="•"/>
              <a:tabLst>
                <a:tab pos="739775" algn="l"/>
              </a:tabLst>
            </a:pPr>
            <a:r>
              <a:rPr lang="en-US" sz="900" dirty="0">
                <a:solidFill>
                  <a:srgbClr val="000000"/>
                </a:solidFill>
              </a:rPr>
              <a:t>Recommend a suitable profile for the applicants for whom the visa should be certified or denied based on the drivers that significantly influence the case status.</a:t>
            </a:r>
          </a:p>
          <a:p>
            <a:pPr indent="-317500">
              <a:spcBef>
                <a:spcPts val="1000"/>
              </a:spcBef>
              <a:buClr>
                <a:srgbClr val="000000"/>
              </a:buClr>
              <a:buSzPts val="1400"/>
            </a:pPr>
            <a:r>
              <a:rPr lang="en-US" sz="1200" b="1" i="1" dirty="0">
                <a:solidFill>
                  <a:srgbClr val="000000"/>
                </a:solidFill>
              </a:rPr>
              <a:t>Solution Approach</a:t>
            </a:r>
            <a:r>
              <a:rPr lang="en-US" sz="1200" i="1" dirty="0">
                <a:solidFill>
                  <a:srgbClr val="000000"/>
                </a:solidFill>
              </a:rPr>
              <a:t>:</a:t>
            </a:r>
          </a:p>
          <a:p>
            <a:pPr marL="858838" lvl="1" indent="-230188">
              <a:lnSpc>
                <a:spcPct val="100000"/>
              </a:lnSpc>
              <a:spcBef>
                <a:spcPts val="500"/>
              </a:spcBef>
              <a:buClr>
                <a:srgbClr val="000000"/>
              </a:buClr>
              <a:buSzPct val="100000"/>
              <a:buFont typeface="Wingdings" panose="05000000000000000000" pitchFamily="2" charset="2"/>
              <a:buChar char="Ø"/>
            </a:pPr>
            <a:r>
              <a:rPr lang="en-US" sz="1000" dirty="0">
                <a:solidFill>
                  <a:srgbClr val="000000"/>
                </a:solidFill>
              </a:rPr>
              <a:t>Data Overview &amp; EDA</a:t>
            </a:r>
          </a:p>
          <a:p>
            <a:pPr marL="858838" lvl="1" indent="-230188">
              <a:lnSpc>
                <a:spcPct val="100000"/>
              </a:lnSpc>
              <a:spcBef>
                <a:spcPts val="500"/>
              </a:spcBef>
              <a:buClr>
                <a:srgbClr val="000000"/>
              </a:buClr>
              <a:buSzPct val="100000"/>
              <a:buFont typeface="Wingdings" panose="05000000000000000000" pitchFamily="2" charset="2"/>
              <a:buChar char="Ø"/>
            </a:pPr>
            <a:r>
              <a:rPr lang="en-US" sz="1000" dirty="0">
                <a:solidFill>
                  <a:srgbClr val="000000"/>
                </a:solidFill>
              </a:rPr>
              <a:t>Data pre-processing</a:t>
            </a:r>
          </a:p>
          <a:p>
            <a:pPr marL="858838" lvl="1" indent="-230188">
              <a:lnSpc>
                <a:spcPct val="100000"/>
              </a:lnSpc>
              <a:spcBef>
                <a:spcPts val="500"/>
              </a:spcBef>
              <a:buClr>
                <a:srgbClr val="000000"/>
              </a:buClr>
              <a:buSzPct val="100000"/>
              <a:buFont typeface="Wingdings" panose="05000000000000000000" pitchFamily="2" charset="2"/>
              <a:buChar char="Ø"/>
            </a:pPr>
            <a:r>
              <a:rPr lang="en-US" sz="1000" dirty="0">
                <a:solidFill>
                  <a:srgbClr val="000000"/>
                </a:solidFill>
              </a:rPr>
              <a:t>Classification Model Building – Decision Trees &amp; Random Forest Tree</a:t>
            </a:r>
          </a:p>
          <a:p>
            <a:pPr marL="858838" lvl="1" indent="-230188">
              <a:lnSpc>
                <a:spcPct val="100000"/>
              </a:lnSpc>
              <a:spcBef>
                <a:spcPts val="500"/>
              </a:spcBef>
              <a:buClr>
                <a:srgbClr val="000000"/>
              </a:buClr>
              <a:buSzPct val="100000"/>
              <a:buFont typeface="Wingdings" panose="05000000000000000000" pitchFamily="2" charset="2"/>
              <a:buChar char="Ø"/>
            </a:pPr>
            <a:r>
              <a:rPr lang="en-US" sz="1000" dirty="0">
                <a:solidFill>
                  <a:srgbClr val="000000"/>
                </a:solidFill>
              </a:rPr>
              <a:t>Ensemble Techniques</a:t>
            </a:r>
          </a:p>
          <a:p>
            <a:pPr marL="858838" lvl="1" indent="-230188">
              <a:lnSpc>
                <a:spcPct val="100000"/>
              </a:lnSpc>
              <a:spcBef>
                <a:spcPts val="500"/>
              </a:spcBef>
              <a:buClr>
                <a:srgbClr val="000000"/>
              </a:buClr>
              <a:buSzPct val="100000"/>
              <a:buFont typeface="Wingdings" panose="05000000000000000000" pitchFamily="2" charset="2"/>
              <a:buChar char="Ø"/>
            </a:pPr>
            <a:r>
              <a:rPr lang="en-US" sz="1000" dirty="0">
                <a:solidFill>
                  <a:srgbClr val="000000"/>
                </a:solidFill>
              </a:rPr>
              <a:t>Model Comparisons</a:t>
            </a:r>
          </a:p>
          <a:p>
            <a:pPr marL="858838" lvl="1" indent="-230188">
              <a:lnSpc>
                <a:spcPct val="100000"/>
              </a:lnSpc>
              <a:spcBef>
                <a:spcPts val="500"/>
              </a:spcBef>
              <a:buClr>
                <a:srgbClr val="000000"/>
              </a:buClr>
              <a:buSzPct val="100000"/>
              <a:buFont typeface="Wingdings" panose="05000000000000000000" pitchFamily="2" charset="2"/>
              <a:buChar char="Ø"/>
            </a:pPr>
            <a:r>
              <a:rPr lang="en-US" sz="1000" dirty="0">
                <a:solidFill>
                  <a:srgbClr val="000000"/>
                </a:solidFill>
              </a:rPr>
              <a:t>Executive Summary - Actionable insights and summary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4" name="Google Shape;124;p3">
            <a:extLst>
              <a:ext uri="{FF2B5EF4-FFF2-40B4-BE49-F238E27FC236}">
                <a16:creationId xmlns:a16="http://schemas.microsoft.com/office/drawing/2014/main" id="{B56335D7-2D7D-4087-8CDD-45422F1A0FAD}"/>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lvl="0"/>
            <a:r>
              <a:rPr lang="en" dirty="0">
                <a:solidFill>
                  <a:srgbClr val="000000"/>
                </a:solidFill>
              </a:rPr>
              <a:t>Data Background and Contents</a:t>
            </a:r>
            <a:endParaRPr dirty="0">
              <a:solidFill>
                <a:srgbClr val="000000"/>
              </a:solidFill>
            </a:endParaRPr>
          </a:p>
        </p:txBody>
      </p:sp>
      <p:graphicFrame>
        <p:nvGraphicFramePr>
          <p:cNvPr id="17" name="Table 16">
            <a:extLst>
              <a:ext uri="{FF2B5EF4-FFF2-40B4-BE49-F238E27FC236}">
                <a16:creationId xmlns:a16="http://schemas.microsoft.com/office/drawing/2014/main" id="{DD6B3D55-6FD7-4D80-BBDC-714E6F49F6F1}"/>
              </a:ext>
            </a:extLst>
          </p:cNvPr>
          <p:cNvGraphicFramePr>
            <a:graphicFrameLocks noGrp="1"/>
          </p:cNvGraphicFramePr>
          <p:nvPr>
            <p:extLst>
              <p:ext uri="{D42A27DB-BD31-4B8C-83A1-F6EECF244321}">
                <p14:modId xmlns:p14="http://schemas.microsoft.com/office/powerpoint/2010/main" val="1753215873"/>
              </p:ext>
            </p:extLst>
          </p:nvPr>
        </p:nvGraphicFramePr>
        <p:xfrm>
          <a:off x="3498635" y="1102098"/>
          <a:ext cx="1848196" cy="286944"/>
        </p:xfrm>
        <a:graphic>
          <a:graphicData uri="http://schemas.openxmlformats.org/drawingml/2006/table">
            <a:tbl>
              <a:tblPr/>
              <a:tblGrid>
                <a:gridCol w="1037311">
                  <a:extLst>
                    <a:ext uri="{9D8B030D-6E8A-4147-A177-3AD203B41FA5}">
                      <a16:colId xmlns:a16="http://schemas.microsoft.com/office/drawing/2014/main" val="2976509371"/>
                    </a:ext>
                  </a:extLst>
                </a:gridCol>
                <a:gridCol w="810885">
                  <a:extLst>
                    <a:ext uri="{9D8B030D-6E8A-4147-A177-3AD203B41FA5}">
                      <a16:colId xmlns:a16="http://schemas.microsoft.com/office/drawing/2014/main" val="1544025106"/>
                    </a:ext>
                  </a:extLst>
                </a:gridCol>
              </a:tblGrid>
              <a:tr h="0">
                <a:tc>
                  <a:txBody>
                    <a:bodyPr/>
                    <a:lstStyle/>
                    <a:p>
                      <a:pPr marR="0" algn="ctr" rtl="0" fontAlgn="b">
                        <a:lnSpc>
                          <a:spcPct val="100000"/>
                        </a:lnSpc>
                        <a:spcBef>
                          <a:spcPts val="0"/>
                        </a:spcBef>
                        <a:spcAft>
                          <a:spcPts val="0"/>
                        </a:spcAft>
                        <a:buClr>
                          <a:srgbClr val="000000"/>
                        </a:buClr>
                        <a:buFont typeface="Arial"/>
                      </a:pPr>
                      <a:r>
                        <a:rPr lang="en-US" sz="800" b="1" i="0" u="none" strike="noStrike" cap="none" dirty="0">
                          <a:solidFill>
                            <a:srgbClr val="000000"/>
                          </a:solidFill>
                          <a:effectLst/>
                          <a:latin typeface="Nunito" pitchFamily="2" charset="0"/>
                          <a:ea typeface="+mn-ea"/>
                          <a:cs typeface="+mn-cs"/>
                          <a:sym typeface="Arial"/>
                        </a:rPr>
                        <a:t>Observations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R="0" algn="ctr" rtl="0" fontAlgn="b">
                        <a:lnSpc>
                          <a:spcPct val="100000"/>
                        </a:lnSpc>
                        <a:spcBef>
                          <a:spcPts val="0"/>
                        </a:spcBef>
                        <a:spcAft>
                          <a:spcPts val="0"/>
                        </a:spcAft>
                        <a:buClr>
                          <a:srgbClr val="000000"/>
                        </a:buClr>
                        <a:buFont typeface="Arial"/>
                      </a:pPr>
                      <a:r>
                        <a:rPr lang="en-US" sz="800" b="1" i="0" u="none" strike="noStrike" cap="none" dirty="0">
                          <a:solidFill>
                            <a:srgbClr val="000000"/>
                          </a:solidFill>
                          <a:effectLst/>
                          <a:latin typeface="Nunito" pitchFamily="2" charset="0"/>
                          <a:ea typeface="+mn-ea"/>
                          <a:cs typeface="+mn-cs"/>
                          <a:sym typeface="Arial"/>
                        </a:rPr>
                        <a:t>Variables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109683956"/>
                  </a:ext>
                </a:extLst>
              </a:tr>
              <a:tr h="157404">
                <a:tc>
                  <a:txBody>
                    <a:bodyPr/>
                    <a:lstStyle/>
                    <a:p>
                      <a:pPr algn="ctr" fontAlgn="ctr"/>
                      <a:r>
                        <a:rPr lang="en-US" sz="800" dirty="0">
                          <a:latin typeface="Nunito" pitchFamily="2" charset="0"/>
                        </a:rPr>
                        <a:t>25,480</a:t>
                      </a:r>
                      <a:endParaRPr lang="en-US" sz="800" b="0" i="0" u="none" strike="noStrike" dirty="0">
                        <a:solidFill>
                          <a:srgbClr val="000000"/>
                        </a:solidFill>
                        <a:effectLst/>
                        <a:latin typeface="Nunito" pitchFamily="2"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Nunito" pitchFamily="2" charset="0"/>
                        </a:rPr>
                        <a:t>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1305156"/>
                  </a:ext>
                </a:extLst>
              </a:tr>
            </a:tbl>
          </a:graphicData>
        </a:graphic>
      </p:graphicFrame>
      <p:sp>
        <p:nvSpPr>
          <p:cNvPr id="18" name="TextBox 17">
            <a:extLst>
              <a:ext uri="{FF2B5EF4-FFF2-40B4-BE49-F238E27FC236}">
                <a16:creationId xmlns:a16="http://schemas.microsoft.com/office/drawing/2014/main" id="{41455E24-B556-4270-A822-D43E8B0EF16C}"/>
              </a:ext>
            </a:extLst>
          </p:cNvPr>
          <p:cNvSpPr txBox="1"/>
          <p:nvPr/>
        </p:nvSpPr>
        <p:spPr>
          <a:xfrm>
            <a:off x="5544873" y="4522278"/>
            <a:ext cx="1108627" cy="246221"/>
          </a:xfrm>
          <a:prstGeom prst="rect">
            <a:avLst/>
          </a:prstGeom>
          <a:noFill/>
        </p:spPr>
        <p:txBody>
          <a:bodyPr wrap="square" rtlCol="0">
            <a:spAutoFit/>
          </a:bodyPr>
          <a:lstStyle/>
          <a:p>
            <a:r>
              <a:rPr lang="en-US" sz="1000" i="1" dirty="0">
                <a:solidFill>
                  <a:schemeClr val="tx1">
                    <a:lumMod val="75000"/>
                    <a:lumOff val="25000"/>
                  </a:schemeClr>
                </a:solidFill>
              </a:rPr>
              <a:t>Table 2: Details</a:t>
            </a:r>
          </a:p>
        </p:txBody>
      </p:sp>
      <p:sp>
        <p:nvSpPr>
          <p:cNvPr id="19" name="TextBox 18">
            <a:extLst>
              <a:ext uri="{FF2B5EF4-FFF2-40B4-BE49-F238E27FC236}">
                <a16:creationId xmlns:a16="http://schemas.microsoft.com/office/drawing/2014/main" id="{E31A4853-CBBC-4CEE-AF33-A593A306CE6C}"/>
              </a:ext>
            </a:extLst>
          </p:cNvPr>
          <p:cNvSpPr txBox="1"/>
          <p:nvPr/>
        </p:nvSpPr>
        <p:spPr>
          <a:xfrm>
            <a:off x="3565034" y="1434847"/>
            <a:ext cx="1715397" cy="246221"/>
          </a:xfrm>
          <a:prstGeom prst="rect">
            <a:avLst/>
          </a:prstGeom>
          <a:noFill/>
        </p:spPr>
        <p:txBody>
          <a:bodyPr wrap="square" rtlCol="0">
            <a:spAutoFit/>
          </a:bodyPr>
          <a:lstStyle/>
          <a:p>
            <a:r>
              <a:rPr lang="en-US" sz="1000" i="1" dirty="0">
                <a:solidFill>
                  <a:schemeClr val="tx1">
                    <a:lumMod val="75000"/>
                    <a:lumOff val="25000"/>
                  </a:schemeClr>
                </a:solidFill>
              </a:rPr>
              <a:t>Table 1: Shape of the data</a:t>
            </a:r>
          </a:p>
        </p:txBody>
      </p:sp>
      <p:graphicFrame>
        <p:nvGraphicFramePr>
          <p:cNvPr id="20" name="Table 19">
            <a:extLst>
              <a:ext uri="{FF2B5EF4-FFF2-40B4-BE49-F238E27FC236}">
                <a16:creationId xmlns:a16="http://schemas.microsoft.com/office/drawing/2014/main" id="{E8F3B075-3384-4867-8F6B-D6B6C1228396}"/>
              </a:ext>
            </a:extLst>
          </p:cNvPr>
          <p:cNvGraphicFramePr>
            <a:graphicFrameLocks noGrp="1"/>
          </p:cNvGraphicFramePr>
          <p:nvPr>
            <p:extLst>
              <p:ext uri="{D42A27DB-BD31-4B8C-83A1-F6EECF244321}">
                <p14:modId xmlns:p14="http://schemas.microsoft.com/office/powerpoint/2010/main" val="172261824"/>
              </p:ext>
            </p:extLst>
          </p:nvPr>
        </p:nvGraphicFramePr>
        <p:xfrm>
          <a:off x="3498634" y="1855824"/>
          <a:ext cx="5201106" cy="2614809"/>
        </p:xfrm>
        <a:graphic>
          <a:graphicData uri="http://schemas.openxmlformats.org/drawingml/2006/table">
            <a:tbl>
              <a:tblPr/>
              <a:tblGrid>
                <a:gridCol w="1482738">
                  <a:extLst>
                    <a:ext uri="{9D8B030D-6E8A-4147-A177-3AD203B41FA5}">
                      <a16:colId xmlns:a16="http://schemas.microsoft.com/office/drawing/2014/main" val="3942618366"/>
                    </a:ext>
                  </a:extLst>
                </a:gridCol>
                <a:gridCol w="3718368">
                  <a:extLst>
                    <a:ext uri="{9D8B030D-6E8A-4147-A177-3AD203B41FA5}">
                      <a16:colId xmlns:a16="http://schemas.microsoft.com/office/drawing/2014/main" val="923344643"/>
                    </a:ext>
                  </a:extLst>
                </a:gridCol>
              </a:tblGrid>
              <a:tr h="148469">
                <a:tc>
                  <a:txBody>
                    <a:bodyPr/>
                    <a:lstStyle/>
                    <a:p>
                      <a:pPr marR="0" algn="ctr" rtl="0" fontAlgn="b">
                        <a:lnSpc>
                          <a:spcPct val="100000"/>
                        </a:lnSpc>
                        <a:spcBef>
                          <a:spcPts val="0"/>
                        </a:spcBef>
                        <a:spcAft>
                          <a:spcPts val="0"/>
                        </a:spcAft>
                        <a:buClr>
                          <a:srgbClr val="000000"/>
                        </a:buClr>
                        <a:buFont typeface="Arial"/>
                      </a:pPr>
                      <a:r>
                        <a:rPr lang="en-US" sz="800" b="1" i="0" u="none" strike="noStrike" cap="none" dirty="0">
                          <a:solidFill>
                            <a:srgbClr val="000000"/>
                          </a:solidFill>
                          <a:effectLst/>
                          <a:latin typeface="Nunito" panose="020B0604020202020204" charset="0"/>
                          <a:ea typeface="+mn-ea"/>
                          <a:cs typeface="+mn-cs"/>
                          <a:sym typeface="Arial"/>
                        </a:rPr>
                        <a:t>Variable </a:t>
                      </a:r>
                    </a:p>
                  </a:txBody>
                  <a:tcPr marL="5931" marR="5931" marT="593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R="0" algn="ctr" rtl="0" fontAlgn="b">
                        <a:lnSpc>
                          <a:spcPct val="100000"/>
                        </a:lnSpc>
                        <a:spcBef>
                          <a:spcPts val="0"/>
                        </a:spcBef>
                        <a:spcAft>
                          <a:spcPts val="0"/>
                        </a:spcAft>
                        <a:buClr>
                          <a:srgbClr val="000000"/>
                        </a:buClr>
                        <a:buFont typeface="Arial"/>
                      </a:pPr>
                      <a:r>
                        <a:rPr lang="en-US" sz="800" b="1" i="0" u="none" strike="noStrike" cap="none" dirty="0">
                          <a:solidFill>
                            <a:srgbClr val="000000"/>
                          </a:solidFill>
                          <a:effectLst/>
                          <a:latin typeface="Nunito" panose="020B0604020202020204" charset="0"/>
                          <a:ea typeface="+mn-ea"/>
                          <a:cs typeface="+mn-cs"/>
                          <a:sym typeface="Arial"/>
                        </a:rPr>
                        <a:t>Description</a:t>
                      </a:r>
                    </a:p>
                  </a:txBody>
                  <a:tcPr marL="5931" marR="5931" marT="593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501583529"/>
                  </a:ext>
                </a:extLst>
              </a:tr>
              <a:tr h="140646">
                <a:tc>
                  <a:txBody>
                    <a:bodyPr/>
                    <a:lstStyle/>
                    <a:p>
                      <a:pPr algn="l" fontAlgn="ctr"/>
                      <a:r>
                        <a:rPr lang="en-US" sz="800" b="0" i="0" u="none" strike="noStrike" dirty="0">
                          <a:solidFill>
                            <a:srgbClr val="000000"/>
                          </a:solidFill>
                          <a:effectLst/>
                          <a:latin typeface="Nunito" panose="020B0604020202020204" charset="0"/>
                        </a:rPr>
                        <a:t>case_id</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ID of each visa application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881703"/>
                  </a:ext>
                </a:extLst>
              </a:tr>
              <a:tr h="158155">
                <a:tc>
                  <a:txBody>
                    <a:bodyPr/>
                    <a:lstStyle/>
                    <a:p>
                      <a:pPr algn="l" fontAlgn="ctr"/>
                      <a:r>
                        <a:rPr lang="en-US" sz="800" b="0" i="0" u="none" strike="noStrike" dirty="0">
                          <a:solidFill>
                            <a:srgbClr val="000000"/>
                          </a:solidFill>
                          <a:effectLst/>
                          <a:latin typeface="Nunito" panose="020B0604020202020204" charset="0"/>
                        </a:rPr>
                        <a:t>continent</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Information of continent the employee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679371"/>
                  </a:ext>
                </a:extLst>
              </a:tr>
              <a:tr h="158155">
                <a:tc>
                  <a:txBody>
                    <a:bodyPr/>
                    <a:lstStyle/>
                    <a:p>
                      <a:pPr algn="l" fontAlgn="ctr"/>
                      <a:r>
                        <a:rPr lang="en-US" sz="800" b="0" i="0" u="none" strike="noStrike" dirty="0">
                          <a:solidFill>
                            <a:srgbClr val="000000"/>
                          </a:solidFill>
                          <a:effectLst/>
                          <a:latin typeface="Nunito" panose="020B0604020202020204" charset="0"/>
                        </a:rPr>
                        <a:t>education_of_employee</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Information of education of the employee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918835"/>
                  </a:ext>
                </a:extLst>
              </a:tr>
              <a:tr h="179354">
                <a:tc>
                  <a:txBody>
                    <a:bodyPr/>
                    <a:lstStyle/>
                    <a:p>
                      <a:pPr algn="l" fontAlgn="ctr"/>
                      <a:r>
                        <a:rPr lang="en-US" sz="800" b="0" i="0" u="none" strike="noStrike" dirty="0">
                          <a:solidFill>
                            <a:srgbClr val="000000"/>
                          </a:solidFill>
                          <a:effectLst/>
                          <a:latin typeface="Nunito" panose="020B0604020202020204" charset="0"/>
                        </a:rPr>
                        <a:t>has_job_experience</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Does the employee has any job experience? Y= Yes; N = 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180035"/>
                  </a:ext>
                </a:extLst>
              </a:tr>
              <a:tr h="198286">
                <a:tc>
                  <a:txBody>
                    <a:bodyPr/>
                    <a:lstStyle/>
                    <a:p>
                      <a:pPr algn="l" fontAlgn="ctr"/>
                      <a:r>
                        <a:rPr lang="en-US" sz="800" b="0" i="0" u="none" strike="noStrike" dirty="0">
                          <a:solidFill>
                            <a:srgbClr val="000000"/>
                          </a:solidFill>
                          <a:effectLst/>
                          <a:latin typeface="Nunito" panose="020B0604020202020204" charset="0"/>
                        </a:rPr>
                        <a:t>requires_job_training</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Does the employee require any job training? Y = Yes; N = No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2741977"/>
                  </a:ext>
                </a:extLst>
              </a:tr>
              <a:tr h="184611">
                <a:tc>
                  <a:txBody>
                    <a:bodyPr/>
                    <a:lstStyle/>
                    <a:p>
                      <a:pPr algn="l" fontAlgn="ctr"/>
                      <a:r>
                        <a:rPr lang="en-US" sz="800" b="0" i="0" u="none" strike="noStrike" dirty="0">
                          <a:solidFill>
                            <a:srgbClr val="000000"/>
                          </a:solidFill>
                          <a:effectLst/>
                          <a:latin typeface="Nunito" panose="020B0604020202020204" charset="0"/>
                        </a:rPr>
                        <a:t>no_of_employees</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Number of employees in the employer's company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9440187"/>
                  </a:ext>
                </a:extLst>
              </a:tr>
              <a:tr h="184612">
                <a:tc>
                  <a:txBody>
                    <a:bodyPr/>
                    <a:lstStyle/>
                    <a:p>
                      <a:pPr algn="l" fontAlgn="ctr"/>
                      <a:r>
                        <a:rPr lang="en-US" sz="800" b="0" i="0" u="none" strike="noStrike" dirty="0">
                          <a:solidFill>
                            <a:srgbClr val="000000"/>
                          </a:solidFill>
                          <a:effectLst/>
                          <a:latin typeface="Nunito" panose="020B0604020202020204" charset="0"/>
                        </a:rPr>
                        <a:t>yr_of_estab</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Year in which the employer's company was established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898934"/>
                  </a:ext>
                </a:extLst>
              </a:tr>
              <a:tr h="184847">
                <a:tc>
                  <a:txBody>
                    <a:bodyPr/>
                    <a:lstStyle/>
                    <a:p>
                      <a:pPr algn="l" fontAlgn="ctr"/>
                      <a:r>
                        <a:rPr lang="en-US" sz="800" b="0" i="0" u="none" strike="noStrike" dirty="0">
                          <a:solidFill>
                            <a:srgbClr val="000000"/>
                          </a:solidFill>
                          <a:effectLst/>
                          <a:latin typeface="Nunito" panose="020B0604020202020204" charset="0"/>
                        </a:rPr>
                        <a:t>region_of_employment</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Information of foreign worker's intended region of employment in the US.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6479728"/>
                  </a:ext>
                </a:extLst>
              </a:tr>
              <a:tr h="521049">
                <a:tc>
                  <a:txBody>
                    <a:bodyPr/>
                    <a:lstStyle/>
                    <a:p>
                      <a:pPr algn="l" fontAlgn="ctr"/>
                      <a:r>
                        <a:rPr lang="en-US" sz="800" b="0" i="0" u="none" strike="noStrike" dirty="0">
                          <a:solidFill>
                            <a:srgbClr val="000000"/>
                          </a:solidFill>
                          <a:effectLst/>
                          <a:latin typeface="Nunito" panose="020B0604020202020204" charset="0"/>
                        </a:rPr>
                        <a:t>prevailing_wage</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Average wage paid to similarly employed workers in a specific occupation in the area of intended employment. The purpose of the prevailing wage is to ensure that the foreign worker is not underpaid compared to other workers offering the same or similar service in the same area of employment.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493521"/>
                  </a:ext>
                </a:extLst>
              </a:tr>
              <a:tr h="153619">
                <a:tc>
                  <a:txBody>
                    <a:bodyPr/>
                    <a:lstStyle/>
                    <a:p>
                      <a:pPr algn="l" fontAlgn="ctr"/>
                      <a:r>
                        <a:rPr lang="en-US" sz="800" b="0" i="0" u="none" strike="noStrike" dirty="0">
                          <a:solidFill>
                            <a:srgbClr val="000000"/>
                          </a:solidFill>
                          <a:effectLst/>
                          <a:latin typeface="Nunito" panose="020B0604020202020204" charset="0"/>
                        </a:rPr>
                        <a:t>unit_of_wage</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Unit of prevailing wage. Values include Hourly, Weekly, Monthly, and Yearly.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801071"/>
                  </a:ext>
                </a:extLst>
              </a:tr>
              <a:tr h="204826">
                <a:tc>
                  <a:txBody>
                    <a:bodyPr/>
                    <a:lstStyle/>
                    <a:p>
                      <a:pPr algn="l" fontAlgn="ctr"/>
                      <a:r>
                        <a:rPr lang="en-US" sz="800" b="0" i="0" u="none" strike="noStrike" dirty="0">
                          <a:solidFill>
                            <a:srgbClr val="000000"/>
                          </a:solidFill>
                          <a:effectLst/>
                          <a:latin typeface="Nunito" panose="020B0604020202020204" charset="0"/>
                        </a:rPr>
                        <a:t>full_time_position</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Is the position of work full-time? Y = Full Time Position; N = Part Time Position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933477"/>
                  </a:ext>
                </a:extLst>
              </a:tr>
              <a:tr h="198180">
                <a:tc>
                  <a:txBody>
                    <a:bodyPr/>
                    <a:lstStyle/>
                    <a:p>
                      <a:pPr algn="l" fontAlgn="ctr"/>
                      <a:r>
                        <a:rPr lang="en-US" sz="800" b="0" i="0" u="none" strike="noStrike" dirty="0">
                          <a:solidFill>
                            <a:srgbClr val="000000"/>
                          </a:solidFill>
                          <a:effectLst/>
                          <a:latin typeface="Nunito" panose="020B0604020202020204" charset="0"/>
                        </a:rPr>
                        <a:t>case_status</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Nunito" panose="020B0604020202020204" charset="0"/>
                        </a:rPr>
                        <a:t> Flag indicating if the Visa was certified or denied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992236"/>
                  </a:ext>
                </a:extLst>
              </a:tr>
            </a:tbl>
          </a:graphicData>
        </a:graphic>
      </p:graphicFrame>
      <p:sp>
        <p:nvSpPr>
          <p:cNvPr id="3" name="Text Placeholder 2">
            <a:extLst>
              <a:ext uri="{FF2B5EF4-FFF2-40B4-BE49-F238E27FC236}">
                <a16:creationId xmlns:a16="http://schemas.microsoft.com/office/drawing/2014/main" id="{C6399889-F13D-4016-8501-C0CB5F4D64C2}"/>
              </a:ext>
            </a:extLst>
          </p:cNvPr>
          <p:cNvSpPr>
            <a:spLocks noGrp="1"/>
          </p:cNvSpPr>
          <p:nvPr>
            <p:ph type="body" idx="1"/>
          </p:nvPr>
        </p:nvSpPr>
        <p:spPr>
          <a:xfrm>
            <a:off x="202550" y="1102098"/>
            <a:ext cx="2944062" cy="2474538"/>
          </a:xfrm>
        </p:spPr>
        <p:txBody>
          <a:bodyPr/>
          <a:lstStyle/>
          <a:p>
            <a:pPr marL="230188" lvl="0" indent="-206375">
              <a:buClr>
                <a:srgbClr val="000000"/>
              </a:buClr>
              <a:buSzPts val="1400"/>
            </a:pPr>
            <a:r>
              <a:rPr lang="en-US" sz="1200" b="1" i="1" dirty="0">
                <a:solidFill>
                  <a:srgbClr val="000000"/>
                </a:solidFill>
              </a:rPr>
              <a:t>Observations</a:t>
            </a:r>
            <a:r>
              <a:rPr lang="en-US" sz="1200" dirty="0">
                <a:solidFill>
                  <a:srgbClr val="000000"/>
                </a:solidFill>
              </a:rPr>
              <a:t>:</a:t>
            </a:r>
          </a:p>
          <a:p>
            <a:pPr marL="573088" lvl="1" indent="-231775">
              <a:spcBef>
                <a:spcPts val="1000"/>
              </a:spcBef>
              <a:buClr>
                <a:srgbClr val="000000"/>
              </a:buClr>
              <a:buSzPct val="100000"/>
              <a:buFont typeface="+mj-lt"/>
              <a:buAutoNum type="romanUcPeriod"/>
            </a:pPr>
            <a:r>
              <a:rPr lang="en-US" sz="1000" dirty="0">
                <a:solidFill>
                  <a:srgbClr val="000000"/>
                </a:solidFill>
              </a:rPr>
              <a:t>Data was formatted appropriately.</a:t>
            </a:r>
          </a:p>
          <a:p>
            <a:pPr marL="573088" lvl="1" indent="-231775">
              <a:spcBef>
                <a:spcPts val="1000"/>
              </a:spcBef>
              <a:buClr>
                <a:srgbClr val="000000"/>
              </a:buClr>
              <a:buSzPct val="100000"/>
              <a:buFont typeface="+mj-lt"/>
              <a:buAutoNum type="romanUcPeriod"/>
            </a:pPr>
            <a:r>
              <a:rPr lang="en-US" sz="1000" dirty="0">
                <a:solidFill>
                  <a:srgbClr val="000000"/>
                </a:solidFill>
              </a:rPr>
              <a:t>There is no missing or duplicated data</a:t>
            </a:r>
          </a:p>
          <a:p>
            <a:pPr marL="573088" lvl="1" indent="-231775">
              <a:spcBef>
                <a:spcPts val="1000"/>
              </a:spcBef>
              <a:buClr>
                <a:srgbClr val="000000"/>
              </a:buClr>
              <a:buSzPct val="100000"/>
              <a:buFont typeface="+mj-lt"/>
              <a:buAutoNum type="romanUcPeriod"/>
            </a:pPr>
            <a:endParaRPr lang="en-US" sz="1200" dirty="0">
              <a:solidFill>
                <a:srgbClr val="000000"/>
              </a:solidFill>
            </a:endParaRP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 – </a:t>
            </a:r>
            <a:r>
              <a:rPr lang="en-US" dirty="0">
                <a:solidFill>
                  <a:srgbClr val="000000"/>
                </a:solidFill>
              </a:rPr>
              <a:t>Univariate Analysis</a:t>
            </a:r>
            <a:endParaRPr dirty="0">
              <a:solidFill>
                <a:srgbClr val="000000"/>
              </a:solidFill>
            </a:endParaRPr>
          </a:p>
        </p:txBody>
      </p:sp>
      <p:sp>
        <p:nvSpPr>
          <p:cNvPr id="132" name="Google Shape;132;g10e9006cb6c_1_7"/>
          <p:cNvSpPr txBox="1"/>
          <p:nvPr/>
        </p:nvSpPr>
        <p:spPr>
          <a:xfrm>
            <a:off x="4077350" y="457575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hlinkClick r:id="rId3" action="ppaction://hlinksldjump"/>
              </a:rPr>
              <a:t>Link to Appendix slide on data background check</a:t>
            </a:r>
            <a:endParaRPr sz="1200" i="1" dirty="0">
              <a:solidFill>
                <a:srgbClr val="666666"/>
              </a:solidFill>
              <a:latin typeface="Nunito"/>
              <a:ea typeface="Nunito"/>
              <a:cs typeface="Nunito"/>
              <a:sym typeface="Nunito"/>
            </a:endParaRPr>
          </a:p>
        </p:txBody>
      </p:sp>
      <p:sp>
        <p:nvSpPr>
          <p:cNvPr id="7" name="TextBox 6">
            <a:extLst>
              <a:ext uri="{FF2B5EF4-FFF2-40B4-BE49-F238E27FC236}">
                <a16:creationId xmlns:a16="http://schemas.microsoft.com/office/drawing/2014/main" id="{BF3BE7A4-ED56-4C05-AC28-53F581F027F6}"/>
              </a:ext>
            </a:extLst>
          </p:cNvPr>
          <p:cNvSpPr txBox="1"/>
          <p:nvPr/>
        </p:nvSpPr>
        <p:spPr>
          <a:xfrm>
            <a:off x="311700" y="861979"/>
            <a:ext cx="8520600" cy="3780522"/>
          </a:xfrm>
          <a:prstGeom prst="rect">
            <a:avLst/>
          </a:prstGeom>
          <a:noFill/>
        </p:spPr>
        <p:txBody>
          <a:bodyPr wrap="square" rtlCol="0">
            <a:spAutoFit/>
          </a:bodyPr>
          <a:lstStyle/>
          <a:p>
            <a:pPr>
              <a:spcBef>
                <a:spcPts val="1000"/>
              </a:spcBef>
            </a:pPr>
            <a:r>
              <a:rPr lang="en-US" sz="1200" dirty="0">
                <a:latin typeface="Nunito" panose="020B0604020202020204" charset="0"/>
              </a:rPr>
              <a:t>Upon conducting a univariate analysis of the raw data and computing the statistical summary we observed the following:</a:t>
            </a:r>
          </a:p>
          <a:p>
            <a:pPr marL="460375" indent="-285750">
              <a:spcBef>
                <a:spcPts val="500"/>
              </a:spcBef>
              <a:buSzPct val="100000"/>
              <a:buFont typeface="+mj-lt"/>
              <a:buAutoNum type="romanUcPeriod"/>
            </a:pPr>
            <a:r>
              <a:rPr lang="en-US" sz="1000" dirty="0"/>
              <a:t>Median Employee count of comes out to be 2,109 and a high mean of 5,667. This because some MNCs have hundreds of thousands of employees such as case ID:EZYV21340 with an employee count of 602,069.</a:t>
            </a:r>
          </a:p>
          <a:p>
            <a:pPr marL="460375" indent="-285750">
              <a:spcBef>
                <a:spcPts val="500"/>
              </a:spcBef>
              <a:buSzPct val="100000"/>
              <a:buFont typeface="+mj-lt"/>
              <a:buAutoNum type="romanUcPeriod"/>
            </a:pPr>
            <a:r>
              <a:rPr lang="en-US" sz="1000" dirty="0">
                <a:solidFill>
                  <a:schemeClr val="tx1"/>
                </a:solidFill>
              </a:rPr>
              <a:t>Mean prevailing wage was found to be 74,456 and median was 70,308. Note that prevailing wage is influenced by the unit category and we do not have enough info to convert them all into one category so we go ahead as is.</a:t>
            </a:r>
          </a:p>
          <a:p>
            <a:pPr marL="460375" indent="-285750">
              <a:spcBef>
                <a:spcPts val="500"/>
              </a:spcBef>
              <a:buSzPct val="100000"/>
              <a:buFont typeface="+mj-lt"/>
              <a:buAutoNum type="romanUcPeriod"/>
            </a:pPr>
            <a:r>
              <a:rPr lang="en-US" sz="1000" dirty="0">
                <a:solidFill>
                  <a:schemeClr val="tx1"/>
                </a:solidFill>
              </a:rPr>
              <a:t>We can see that most of the companies in the our data were established after the 1950s and the beginning of the 21</a:t>
            </a:r>
            <a:r>
              <a:rPr lang="en-US" sz="1000" baseline="30000" dirty="0">
                <a:solidFill>
                  <a:schemeClr val="tx1"/>
                </a:solidFill>
              </a:rPr>
              <a:t>st</a:t>
            </a:r>
            <a:r>
              <a:rPr lang="en-US" sz="1000" dirty="0">
                <a:solidFill>
                  <a:schemeClr val="tx1"/>
                </a:solidFill>
              </a:rPr>
              <a:t> century due to the industrial and digital revolution.</a:t>
            </a:r>
          </a:p>
          <a:p>
            <a:pPr marL="460375" indent="-285750">
              <a:spcBef>
                <a:spcPts val="500"/>
              </a:spcBef>
              <a:buSzPct val="100000"/>
              <a:buFont typeface="+mj-lt"/>
              <a:buAutoNum type="romanUcPeriod"/>
            </a:pPr>
            <a:r>
              <a:rPr lang="en-US" sz="1000" dirty="0">
                <a:latin typeface="Nunito" panose="020B0604020202020204" charset="0"/>
              </a:rPr>
              <a:t>Most of the applicants are from Asia(66.2%) and Europe(14.7%) and they make up approximately of 80% of the applicants. We also have North America with 12.9%, South America with 3.3%, Africa with 2.1% and the least from Oceania 0.8%.</a:t>
            </a:r>
          </a:p>
          <a:p>
            <a:pPr marL="460375" indent="-285750">
              <a:spcBef>
                <a:spcPts val="500"/>
              </a:spcBef>
              <a:buSzPct val="100000"/>
              <a:buFont typeface="+mj-lt"/>
              <a:buAutoNum type="romanUcPeriod"/>
            </a:pPr>
            <a:r>
              <a:rPr lang="en-US" sz="1000" dirty="0">
                <a:latin typeface="Nunito" panose="020B0604020202020204" charset="0"/>
              </a:rPr>
              <a:t>Applicants with bachelor’s and masters degree make up 40.2% and 37.8% of all applicants respectively. Doctorate degree holders account for 8.6% and applicants possessing only a high school degree make up about 13.4% of all applicants.</a:t>
            </a:r>
          </a:p>
          <a:p>
            <a:pPr marL="460375" indent="-285750">
              <a:spcBef>
                <a:spcPts val="500"/>
              </a:spcBef>
              <a:buSzPct val="100000"/>
              <a:buFont typeface="+mj-lt"/>
              <a:buAutoNum type="romanUcPeriod"/>
            </a:pPr>
            <a:r>
              <a:rPr lang="en-US" sz="1050" dirty="0">
                <a:latin typeface="Nunito" panose="020B0604020202020204" charset="0"/>
              </a:rPr>
              <a:t>Around 60% of all applicants have prior work experience.</a:t>
            </a:r>
          </a:p>
          <a:p>
            <a:pPr marL="460375" indent="-285750">
              <a:spcBef>
                <a:spcPts val="500"/>
              </a:spcBef>
              <a:buSzPct val="100000"/>
              <a:buFont typeface="+mj-lt"/>
              <a:buAutoNum type="romanUcPeriod"/>
            </a:pPr>
            <a:r>
              <a:rPr lang="en-US" sz="1050" dirty="0">
                <a:latin typeface="Nunito" panose="020B0604020202020204" charset="0"/>
              </a:rPr>
              <a:t> Around 90% of all applicants have don’t require job training.</a:t>
            </a:r>
          </a:p>
          <a:p>
            <a:pPr marL="460375" indent="-285750">
              <a:spcBef>
                <a:spcPts val="500"/>
              </a:spcBef>
              <a:buSzPct val="100000"/>
              <a:buFont typeface="+mj-lt"/>
              <a:buAutoNum type="romanUcPeriod"/>
            </a:pPr>
            <a:r>
              <a:rPr lang="en-US" sz="1050" dirty="0">
                <a:latin typeface="Nunito" panose="020B0604020202020204" charset="0"/>
              </a:rPr>
              <a:t> Majority of the applicants(28.2%) are applying to jobs in Northeast America and only 1.5% to Island.</a:t>
            </a:r>
          </a:p>
          <a:p>
            <a:pPr marL="460375" indent="-285750">
              <a:spcBef>
                <a:spcPts val="500"/>
              </a:spcBef>
              <a:buSzPct val="100000"/>
              <a:buFont typeface="+mj-lt"/>
              <a:buAutoNum type="romanUcPeriod"/>
            </a:pPr>
            <a:r>
              <a:rPr lang="en-US" sz="1000" dirty="0">
                <a:latin typeface="Nunito" panose="020B0604020202020204" charset="0"/>
              </a:rPr>
              <a:t>90.1% of applicants are offered an annual salary package</a:t>
            </a:r>
          </a:p>
          <a:p>
            <a:pPr marL="460375" indent="-285750">
              <a:spcBef>
                <a:spcPts val="500"/>
              </a:spcBef>
              <a:buSzPct val="100000"/>
              <a:buFont typeface="+mj-lt"/>
              <a:buAutoNum type="romanUcPeriod"/>
            </a:pPr>
            <a:r>
              <a:rPr lang="en-US" sz="1000" dirty="0">
                <a:latin typeface="Nunito" panose="020B0604020202020204" charset="0"/>
              </a:rPr>
              <a:t>90% of the applications are for a full-time position</a:t>
            </a:r>
          </a:p>
          <a:p>
            <a:pPr marL="460375" indent="-285750">
              <a:spcBef>
                <a:spcPts val="500"/>
              </a:spcBef>
              <a:buSzPct val="100000"/>
              <a:buFont typeface="+mj-lt"/>
              <a:buAutoNum type="romanUcPeriod"/>
            </a:pPr>
            <a:r>
              <a:rPr lang="en-US" sz="1000" dirty="0">
                <a:latin typeface="Nunito" panose="020B0604020202020204" charset="0"/>
              </a:rPr>
              <a:t>66.8% of all applications have been certified</a:t>
            </a:r>
          </a:p>
          <a:p>
            <a:pPr>
              <a:spcBef>
                <a:spcPts val="1000"/>
              </a:spcBef>
            </a:pPr>
            <a:r>
              <a:rPr lang="en-US" sz="1200" b="1" i="1" u="sng" dirty="0">
                <a:latin typeface="Nunito" panose="020B0604020202020204" charset="0"/>
              </a:rPr>
              <a:t>Note</a:t>
            </a:r>
            <a:r>
              <a:rPr lang="en-US" sz="1200" dirty="0">
                <a:latin typeface="Nunito" panose="020B0604020202020204" charset="0"/>
              </a:rPr>
              <a:t>: The mean, min, max etc. for all columns are given in the statistical summary in a table in Appendix-A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 – </a:t>
            </a:r>
            <a:r>
              <a:rPr lang="en-US" dirty="0">
                <a:solidFill>
                  <a:srgbClr val="000000"/>
                </a:solidFill>
              </a:rPr>
              <a:t>Bivariate Analysis</a:t>
            </a:r>
            <a:endParaRPr dirty="0">
              <a:solidFill>
                <a:srgbClr val="000000"/>
              </a:solidFill>
            </a:endParaRPr>
          </a:p>
        </p:txBody>
      </p:sp>
      <p:sp>
        <p:nvSpPr>
          <p:cNvPr id="132" name="Google Shape;132;g10e9006cb6c_1_7"/>
          <p:cNvSpPr txBox="1"/>
          <p:nvPr/>
        </p:nvSpPr>
        <p:spPr>
          <a:xfrm>
            <a:off x="4077350" y="4568775"/>
            <a:ext cx="50106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i="1" u="sng" dirty="0">
                <a:solidFill>
                  <a:schemeClr val="hlink"/>
                </a:solidFill>
                <a:latin typeface="Nunito"/>
                <a:ea typeface="Nunito"/>
                <a:cs typeface="Nunito"/>
                <a:sym typeface="Nunito"/>
              </a:rPr>
              <a:t>Link to Appendix slide on data background check</a:t>
            </a:r>
            <a:endParaRPr sz="1200" i="1" dirty="0">
              <a:solidFill>
                <a:srgbClr val="666666"/>
              </a:solidFill>
              <a:latin typeface="Nunito"/>
              <a:ea typeface="Nunito"/>
              <a:cs typeface="Nunito"/>
              <a:sym typeface="Nunito"/>
            </a:endParaRPr>
          </a:p>
        </p:txBody>
      </p:sp>
      <p:sp>
        <p:nvSpPr>
          <p:cNvPr id="8" name="TextBox 7">
            <a:hlinkClick r:id="rId3" action="ppaction://hlinksldjump"/>
            <a:extLst>
              <a:ext uri="{FF2B5EF4-FFF2-40B4-BE49-F238E27FC236}">
                <a16:creationId xmlns:a16="http://schemas.microsoft.com/office/drawing/2014/main" id="{AF5EF9AF-8204-413A-A6F6-1AC6AAC2AA67}"/>
              </a:ext>
            </a:extLst>
          </p:cNvPr>
          <p:cNvSpPr txBox="1"/>
          <p:nvPr/>
        </p:nvSpPr>
        <p:spPr>
          <a:xfrm>
            <a:off x="202550" y="819783"/>
            <a:ext cx="8885400" cy="4162678"/>
          </a:xfrm>
          <a:prstGeom prst="rect">
            <a:avLst/>
          </a:prstGeom>
          <a:noFill/>
        </p:spPr>
        <p:txBody>
          <a:bodyPr wrap="square" rtlCol="0">
            <a:spAutoFit/>
          </a:bodyPr>
          <a:lstStyle/>
          <a:p>
            <a:r>
              <a:rPr lang="en-US" sz="1200" dirty="0">
                <a:latin typeface="Nunito" panose="020B0604020202020204" charset="0"/>
              </a:rPr>
              <a:t>Upon conducting a bivariate analysis of the raw data we observed the following:</a:t>
            </a:r>
          </a:p>
          <a:p>
            <a:pPr marL="460375" indent="-285750">
              <a:spcBef>
                <a:spcPts val="500"/>
              </a:spcBef>
              <a:buFont typeface="+mj-lt"/>
              <a:buAutoNum type="romanUcPeriod"/>
            </a:pPr>
            <a:r>
              <a:rPr lang="en-US" sz="1000" dirty="0">
                <a:latin typeface="Nunito" panose="020B0604020202020204" charset="0"/>
              </a:rPr>
              <a:t>From the heatmap we can see that there is no strong correlation between numerical features.</a:t>
            </a:r>
          </a:p>
          <a:p>
            <a:pPr marL="460375" indent="-285750">
              <a:spcBef>
                <a:spcPts val="500"/>
              </a:spcBef>
              <a:buFont typeface="+mj-lt"/>
              <a:buAutoNum type="romanUcPeriod"/>
            </a:pPr>
            <a:r>
              <a:rPr lang="en-US" sz="1000" dirty="0">
                <a:latin typeface="Nunito" panose="020B0604020202020204" charset="0"/>
              </a:rPr>
              <a:t>The most recorded applications were to South of USA from people with bachelor’s degree.</a:t>
            </a:r>
          </a:p>
          <a:p>
            <a:pPr marL="460375" indent="-285750">
              <a:spcBef>
                <a:spcPts val="500"/>
              </a:spcBef>
              <a:buFont typeface="+mj-lt"/>
              <a:buAutoNum type="romanUcPeriod"/>
            </a:pPr>
            <a:r>
              <a:rPr lang="en-US" sz="1000" dirty="0">
                <a:latin typeface="Nunito" panose="020B0604020202020204" charset="0"/>
              </a:rPr>
              <a:t>All regions have 80% or higher percentage of applicants that do not require job training.</a:t>
            </a:r>
          </a:p>
          <a:p>
            <a:pPr marL="460375" indent="-285750">
              <a:spcBef>
                <a:spcPts val="500"/>
              </a:spcBef>
              <a:buFont typeface="+mj-lt"/>
              <a:buAutoNum type="romanUcPeriod"/>
            </a:pPr>
            <a:r>
              <a:rPr lang="en-US" sz="1000" dirty="0">
                <a:latin typeface="Nunito" panose="020B0604020202020204" charset="0"/>
              </a:rPr>
              <a:t>Bachelor’s and masters degree applicants have an acceptance rate of 62.21% and 78.63% respectively.</a:t>
            </a:r>
          </a:p>
          <a:p>
            <a:pPr marL="460375" indent="-285750">
              <a:spcBef>
                <a:spcPts val="500"/>
              </a:spcBef>
              <a:buFont typeface="+mj-lt"/>
              <a:buAutoNum type="romanUcPeriod"/>
            </a:pPr>
            <a:r>
              <a:rPr lang="en-US" sz="1000" dirty="0">
                <a:latin typeface="Nunito" panose="020B0604020202020204" charset="0"/>
              </a:rPr>
              <a:t>The highest acceptance rate was among the applicants with a doctorate – 87.23% of all applicants were certified but overall contributed only 11.25% of all certified applicants.</a:t>
            </a:r>
          </a:p>
          <a:p>
            <a:pPr marL="460375" indent="-285750">
              <a:spcBef>
                <a:spcPts val="500"/>
              </a:spcBef>
              <a:buFont typeface="+mj-lt"/>
              <a:buAutoNum type="romanUcPeriod"/>
            </a:pPr>
            <a:r>
              <a:rPr lang="en-US" sz="1000" dirty="0">
                <a:latin typeface="Nunito" panose="020B0604020202020204" charset="0"/>
              </a:rPr>
              <a:t>The lowest acceptance rate was among applicants with only a high school degree – 34.04% of all applicants were certified and overall contributed only 6.84% of all certified applicants.</a:t>
            </a:r>
          </a:p>
          <a:p>
            <a:pPr marL="460375" indent="-285750">
              <a:spcBef>
                <a:spcPts val="500"/>
              </a:spcBef>
              <a:buFont typeface="+mj-lt"/>
              <a:buAutoNum type="romanUcPeriod"/>
            </a:pPr>
            <a:r>
              <a:rPr lang="en-US" sz="1000" dirty="0">
                <a:latin typeface="Nunito" panose="020B0604020202020204" charset="0"/>
              </a:rPr>
              <a:t>Regions with highest acceptance rates are Midwest(75.53%), Island(70.93%) and South(70.02%) we can also see that Midwest and Island regions offer a the highest prevailing wage among all regions.</a:t>
            </a:r>
          </a:p>
          <a:p>
            <a:pPr marL="460375" indent="-285750">
              <a:spcBef>
                <a:spcPts val="500"/>
              </a:spcBef>
              <a:buFont typeface="+mj-lt"/>
              <a:buAutoNum type="romanUcPeriod"/>
            </a:pPr>
            <a:r>
              <a:rPr lang="en-US" sz="1000" dirty="0">
                <a:latin typeface="Nunito" panose="020B0604020202020204" charset="0"/>
              </a:rPr>
              <a:t>The continent with the highest acceptance rate is Europe(79.23%) and the continent with lowest acceptance rate is South America(57.86%).</a:t>
            </a:r>
          </a:p>
          <a:p>
            <a:pPr marL="460375" indent="-285750">
              <a:spcBef>
                <a:spcPts val="500"/>
              </a:spcBef>
              <a:buFont typeface="+mj-lt"/>
              <a:buAutoNum type="romanUcPeriod"/>
            </a:pPr>
            <a:r>
              <a:rPr lang="en-US" sz="1000" dirty="0">
                <a:latin typeface="Nunito" panose="020B0604020202020204" charset="0"/>
              </a:rPr>
              <a:t>From the 66.8% of certified applicants most certified applicants, 43.22% of them belonged to Asia and 11.61% belonged to Europe, this coincides with the fact that Asia and Europe have the most number of applicants between them.</a:t>
            </a:r>
          </a:p>
          <a:p>
            <a:pPr marL="460375" indent="-285750">
              <a:spcBef>
                <a:spcPts val="500"/>
              </a:spcBef>
              <a:buFont typeface="+mj-lt"/>
              <a:buAutoNum type="romanUcPeriod"/>
            </a:pPr>
            <a:r>
              <a:rPr lang="en-US" sz="1000" dirty="0">
                <a:latin typeface="Nunito" panose="020B0604020202020204" charset="0"/>
              </a:rPr>
              <a:t>75% of people with job experience were certified and they make up 64.7% of all certified applicants. 43.87% of people with no job experience were denied and they make up 55% of all denied applicants.</a:t>
            </a:r>
          </a:p>
          <a:p>
            <a:pPr marL="460375" indent="-285750">
              <a:spcBef>
                <a:spcPts val="500"/>
              </a:spcBef>
              <a:buFont typeface="+mj-lt"/>
              <a:buAutoNum type="romanUcPeriod"/>
            </a:pPr>
            <a:r>
              <a:rPr lang="en-US" sz="1000" dirty="0">
                <a:latin typeface="Nunito" panose="020B0604020202020204" charset="0"/>
              </a:rPr>
              <a:t>The median wage for certified applicants was approximately 72,500 dollars and for denied applicants it was approximately 65,500 dollars.</a:t>
            </a:r>
          </a:p>
          <a:p>
            <a:pPr marL="460375" indent="-285750">
              <a:spcBef>
                <a:spcPts val="500"/>
              </a:spcBef>
              <a:buFont typeface="+mj-lt"/>
              <a:buAutoNum type="romanUcPeriod"/>
            </a:pPr>
            <a:r>
              <a:rPr lang="en-US" sz="1000" dirty="0">
                <a:latin typeface="Nunito" panose="020B0604020202020204" charset="0"/>
              </a:rPr>
              <a:t>Approximately 70% of all applicants with yearly unit of wage were certified. Only 35% of all hourly applicants were certified.</a:t>
            </a:r>
          </a:p>
          <a:p>
            <a:pPr marL="460375" indent="-285750">
              <a:spcBef>
                <a:spcPts val="500"/>
              </a:spcBef>
              <a:buFont typeface="+mj-lt"/>
              <a:buAutoNum type="romanUcPeriod"/>
            </a:pPr>
            <a:endParaRPr lang="en-US" sz="1000" dirty="0">
              <a:latin typeface="Nunito" panose="020B0604020202020204" charset="0"/>
            </a:endParaRPr>
          </a:p>
          <a:p>
            <a:pPr marL="460375" indent="-285750">
              <a:spcBef>
                <a:spcPts val="1000"/>
              </a:spcBef>
              <a:buFont typeface="+mj-lt"/>
              <a:buAutoNum type="romanUcPeriod"/>
            </a:pPr>
            <a:endParaRPr lang="en-US" sz="1000" dirty="0">
              <a:latin typeface="Nunito" panose="020B0604020202020204" charset="0"/>
            </a:endParaRPr>
          </a:p>
        </p:txBody>
      </p:sp>
    </p:spTree>
    <p:extLst>
      <p:ext uri="{BB962C8B-B14F-4D97-AF65-F5344CB8AC3E}">
        <p14:creationId xmlns:p14="http://schemas.microsoft.com/office/powerpoint/2010/main" val="1739489145"/>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6259</TotalTime>
  <Words>3129</Words>
  <Application>Microsoft Office PowerPoint</Application>
  <PresentationFormat>On-screen Show (16:9)</PresentationFormat>
  <Paragraphs>275</Paragraphs>
  <Slides>40</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Nunito</vt:lpstr>
      <vt:lpstr>Wingdings</vt:lpstr>
      <vt:lpstr>Arial</vt:lpstr>
      <vt:lpstr>Calibri</vt:lpstr>
      <vt:lpstr>Nunito SemiBold</vt:lpstr>
      <vt:lpstr>Nunito ExtraBold</vt:lpstr>
      <vt:lpstr>Just Logo</vt:lpstr>
      <vt:lpstr>Just Logo</vt:lpstr>
      <vt:lpstr>EASY VISA</vt:lpstr>
      <vt:lpstr>Contents / Agenda</vt:lpstr>
      <vt:lpstr>Executive Summary </vt:lpstr>
      <vt:lpstr>Executive Summary </vt:lpstr>
      <vt:lpstr>Executive Summary </vt:lpstr>
      <vt:lpstr>Business Problem Overview and Solution Approach</vt:lpstr>
      <vt:lpstr>Data Background and Contents</vt:lpstr>
      <vt:lpstr>EDA Results – Univariate Analysis</vt:lpstr>
      <vt:lpstr>EDA Results – Bivariate Analysis</vt:lpstr>
      <vt:lpstr>Data Preprocessing </vt:lpstr>
      <vt:lpstr>Data Preprocessing</vt:lpstr>
      <vt:lpstr>Data Preprocessing</vt:lpstr>
      <vt:lpstr>Model Performance Summary</vt:lpstr>
      <vt:lpstr>Model Performance Summary</vt:lpstr>
      <vt:lpstr>Model Performance Summary</vt:lpstr>
      <vt:lpstr>Model Performance Summary</vt:lpstr>
      <vt:lpstr>APPENDIX A – EDA Results (Univariate Analysis)</vt:lpstr>
      <vt:lpstr>PowerPoint Presentation</vt:lpstr>
      <vt:lpstr>PowerPoint Presentation</vt:lpstr>
      <vt:lpstr>PowerPoint Presentation</vt:lpstr>
      <vt:lpstr>PowerPoint Presentation</vt:lpstr>
      <vt:lpstr>PowerPoint Presentation</vt:lpstr>
      <vt:lpstr>APPENDIX A – EDA Results (Bivariate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B – Model Performance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 HOTELS</dc:title>
  <cp:lastModifiedBy>Arsalaan S</cp:lastModifiedBy>
  <cp:revision>226</cp:revision>
  <dcterms:modified xsi:type="dcterms:W3CDTF">2022-06-24T12:26:39Z</dcterms:modified>
</cp:coreProperties>
</file>