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31"/>
  </p:notesMasterIdLst>
  <p:sldIdLst>
    <p:sldId id="256" r:id="rId3"/>
    <p:sldId id="257" r:id="rId4"/>
    <p:sldId id="258" r:id="rId5"/>
    <p:sldId id="286" r:id="rId6"/>
    <p:sldId id="259" r:id="rId7"/>
    <p:sldId id="271" r:id="rId8"/>
    <p:sldId id="260" r:id="rId9"/>
    <p:sldId id="268" r:id="rId10"/>
    <p:sldId id="261" r:id="rId11"/>
    <p:sldId id="272" r:id="rId12"/>
    <p:sldId id="274" r:id="rId13"/>
    <p:sldId id="273" r:id="rId14"/>
    <p:sldId id="275" r:id="rId15"/>
    <p:sldId id="262" r:id="rId16"/>
    <p:sldId id="285" r:id="rId17"/>
    <p:sldId id="276" r:id="rId18"/>
    <p:sldId id="265" r:id="rId19"/>
    <p:sldId id="283" r:id="rId20"/>
    <p:sldId id="284" r:id="rId21"/>
    <p:sldId id="263" r:id="rId22"/>
    <p:sldId id="280" r:id="rId23"/>
    <p:sldId id="270" r:id="rId24"/>
    <p:sldId id="277" r:id="rId25"/>
    <p:sldId id="281" r:id="rId26"/>
    <p:sldId id="278" r:id="rId27"/>
    <p:sldId id="269" r:id="rId28"/>
    <p:sldId id="282" r:id="rId29"/>
    <p:sldId id="267"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Nunito" panose="020B0604020202020204" charset="0"/>
      <p:regular r:id="rId36"/>
      <p:bold r:id="rId37"/>
      <p:italic r:id="rId38"/>
      <p:boldItalic r:id="rId39"/>
    </p:embeddedFont>
    <p:embeddedFont>
      <p:font typeface="Nunito ExtraBold" panose="020B0604020202020204" charset="0"/>
      <p:bold r:id="rId40"/>
      <p:boldItalic r:id="rId41"/>
    </p:embeddedFont>
    <p:embeddedFont>
      <p:font typeface="Nunito SemiBol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wdwYEQIogQOlUgKBxfnbE/RT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9CA59-443E-4FB2-8D58-7844A8A72EB0}">
  <a:tblStyle styleId="{4B99CA59-443E-4FB2-8D58-7844A8A72EB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66409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6886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28</a:t>
            </a:fld>
            <a:endParaRPr sz="1200" b="0" i="0" u="none" strike="noStrike" cap="none" dirty="0">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7038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407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289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g10ee00f67ea_0_71"/>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g10ee00f67ea_0_71"/>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10ee00f67ea_0_7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g10ee00f67ea_0_7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g10ee00f67ea_0_7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g10ee00f67ea_0_77"/>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g10ee00f67ea_0_7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g10ee00f67ea_0_8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g10ee00f67ea_0_81"/>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g10ee00f67ea_0_8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g10ee00f67ea_0_8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g10ee00f67ea_0_8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g10ee00f67ea_0_8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g10ee00f67ea_0_8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g10ee00f67ea_0_90"/>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g10ee00f67ea_0_9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g10ee00f67ea_0_9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g10ee00f67ea_0_9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g10ee00f67ea_0_9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g10ee00f67ea_0_9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g10ee00f67ea_0_9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g10ee00f67ea_0_9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g10ee00f67ea_0_10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97" name="Google Shape;97;g10ee00f67ea_0_104"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100" name="Google Shape;100;g10ee00f67ea_0_104"/>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58" name="Google Shape;58;g10ee00f67ea_0_6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ReCell</a:t>
            </a:r>
            <a:endParaRPr sz="3600" dirty="0"/>
          </a:p>
        </p:txBody>
      </p:sp>
      <p:sp>
        <p:nvSpPr>
          <p:cNvPr id="106" name="Google Shape;106;p1"/>
          <p:cNvSpPr txBox="1">
            <a:spLocks noGrp="1"/>
          </p:cNvSpPr>
          <p:nvPr>
            <p:ph type="ctrTitle"/>
          </p:nvPr>
        </p:nvSpPr>
        <p:spPr>
          <a:xfrm>
            <a:off x="1163299" y="1809345"/>
            <a:ext cx="7426223" cy="1641360"/>
          </a:xfrm>
          <a:prstGeom prst="rect">
            <a:avLst/>
          </a:prstGeom>
          <a:noFill/>
          <a:ln>
            <a:noFill/>
          </a:ln>
        </p:spPr>
        <p:txBody>
          <a:bodyPr spcFirstLastPara="1" wrap="square" lIns="91425" tIns="91425" rIns="91425" bIns="91425" anchor="b" anchorCtr="0">
            <a:noAutofit/>
          </a:bodyPr>
          <a:lstStyle/>
          <a:p>
            <a:pPr lvl="0"/>
            <a:r>
              <a:rPr lang="en-US" sz="3000" b="0" dirty="0"/>
              <a:t>Supervised Learning</a:t>
            </a:r>
            <a:r>
              <a:rPr lang="en" sz="3000" b="0" dirty="0"/>
              <a:t>,</a:t>
            </a:r>
            <a:r>
              <a:rPr lang="en-US" sz="3000" b="0" dirty="0"/>
              <a:t> PGP - Data Science and Business Analytics</a:t>
            </a:r>
            <a:br>
              <a:rPr lang="en-US" sz="3000" b="0" dirty="0"/>
            </a:br>
            <a:r>
              <a:rPr lang="en-US" sz="3000" b="0" dirty="0"/>
              <a:t>Arsalaan B. Saiyed</a:t>
            </a:r>
            <a:endParaRPr sz="3000" b="0" dirty="0"/>
          </a:p>
        </p:txBody>
      </p:sp>
      <p:sp>
        <p:nvSpPr>
          <p:cNvPr id="107" name="Google Shape;107;p1"/>
          <p:cNvSpPr txBox="1">
            <a:spLocks noGrp="1"/>
          </p:cNvSpPr>
          <p:nvPr>
            <p:ph type="ctrTitle"/>
          </p:nvPr>
        </p:nvSpPr>
        <p:spPr>
          <a:xfrm>
            <a:off x="1153001" y="345070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Date – 13</a:t>
            </a:r>
            <a:r>
              <a:rPr lang="en-US" sz="1600" b="0" baseline="30000" dirty="0"/>
              <a:t>th</a:t>
            </a:r>
            <a:r>
              <a:rPr lang="en-US" sz="1600" b="0" dirty="0"/>
              <a:t> May 2022</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C244-DFE6-4FF0-8C0E-90CA426BD62D}"/>
              </a:ext>
            </a:extLst>
          </p:cNvPr>
          <p:cNvSpPr>
            <a:spLocks noGrp="1"/>
          </p:cNvSpPr>
          <p:nvPr>
            <p:ph type="title"/>
          </p:nvPr>
        </p:nvSpPr>
        <p:spPr/>
        <p:txBody>
          <a:bodyPr/>
          <a:lstStyle/>
          <a:p>
            <a:r>
              <a:rPr lang="en-US" dirty="0"/>
              <a:t>Data Preprocessing</a:t>
            </a:r>
          </a:p>
        </p:txBody>
      </p:sp>
      <p:pic>
        <p:nvPicPr>
          <p:cNvPr id="4" name="Picture 3">
            <a:extLst>
              <a:ext uri="{FF2B5EF4-FFF2-40B4-BE49-F238E27FC236}">
                <a16:creationId xmlns:a16="http://schemas.microsoft.com/office/drawing/2014/main" id="{F8162E85-AF17-46DD-806A-5E7A73433D1E}"/>
              </a:ext>
            </a:extLst>
          </p:cNvPr>
          <p:cNvPicPr>
            <a:picLocks noChangeAspect="1"/>
          </p:cNvPicPr>
          <p:nvPr/>
        </p:nvPicPr>
        <p:blipFill>
          <a:blip r:embed="rId2"/>
          <a:stretch>
            <a:fillRect/>
          </a:stretch>
        </p:blipFill>
        <p:spPr>
          <a:xfrm>
            <a:off x="361842" y="2443163"/>
            <a:ext cx="6341674" cy="1979354"/>
          </a:xfrm>
          <a:prstGeom prst="rect">
            <a:avLst/>
          </a:prstGeom>
        </p:spPr>
      </p:pic>
      <p:sp>
        <p:nvSpPr>
          <p:cNvPr id="3" name="Text Placeholder 2">
            <a:extLst>
              <a:ext uri="{FF2B5EF4-FFF2-40B4-BE49-F238E27FC236}">
                <a16:creationId xmlns:a16="http://schemas.microsoft.com/office/drawing/2014/main" id="{85277792-429A-4EA0-B5E5-C4AB58F504A5}"/>
              </a:ext>
            </a:extLst>
          </p:cNvPr>
          <p:cNvSpPr>
            <a:spLocks noGrp="1"/>
          </p:cNvSpPr>
          <p:nvPr>
            <p:ph type="body" idx="1"/>
          </p:nvPr>
        </p:nvSpPr>
        <p:spPr>
          <a:xfrm>
            <a:off x="202550" y="861979"/>
            <a:ext cx="8575175" cy="1788353"/>
          </a:xfrm>
        </p:spPr>
        <p:txBody>
          <a:bodyPr/>
          <a:lstStyle/>
          <a:p>
            <a:r>
              <a:rPr lang="en-US" sz="1200" dirty="0"/>
              <a:t>Let’s take a quick look at a small sample of our data.</a:t>
            </a:r>
          </a:p>
          <a:p>
            <a:r>
              <a:rPr lang="en-US" sz="1200" dirty="0"/>
              <a:t>This will help us get some idea of the attributes of the data and also help us understand the degree of cleaning needed before we can build a model.</a:t>
            </a:r>
          </a:p>
          <a:p>
            <a:r>
              <a:rPr lang="en-US" sz="1200" dirty="0">
                <a:solidFill>
                  <a:schemeClr val="accent6">
                    <a:lumMod val="75000"/>
                  </a:schemeClr>
                </a:solidFill>
              </a:rPr>
              <a:t>Duplicate Value Check</a:t>
            </a:r>
            <a:r>
              <a:rPr lang="en-US" sz="1200" dirty="0"/>
              <a:t>: No duplicate entries were found in the given data</a:t>
            </a:r>
          </a:p>
          <a:p>
            <a:pPr marL="133350" indent="0">
              <a:buNone/>
            </a:pPr>
            <a:endParaRPr lang="en-US" sz="1200" dirty="0"/>
          </a:p>
          <a:p>
            <a:pPr marL="133350" indent="0">
              <a:buNone/>
            </a:pPr>
            <a:r>
              <a:rPr lang="en-US" sz="1200" i="1" u="sng" dirty="0"/>
              <a:t>Random sample of the data:</a:t>
            </a:r>
          </a:p>
        </p:txBody>
      </p:sp>
      <p:pic>
        <p:nvPicPr>
          <p:cNvPr id="5" name="Picture 4">
            <a:extLst>
              <a:ext uri="{FF2B5EF4-FFF2-40B4-BE49-F238E27FC236}">
                <a16:creationId xmlns:a16="http://schemas.microsoft.com/office/drawing/2014/main" id="{8E23673C-2055-4875-A850-30D141D10BB1}"/>
              </a:ext>
            </a:extLst>
          </p:cNvPr>
          <p:cNvPicPr>
            <a:picLocks noChangeAspect="1"/>
          </p:cNvPicPr>
          <p:nvPr/>
        </p:nvPicPr>
        <p:blipFill>
          <a:blip r:embed="rId3"/>
          <a:stretch>
            <a:fillRect/>
          </a:stretch>
        </p:blipFill>
        <p:spPr>
          <a:xfrm>
            <a:off x="6703514" y="2443163"/>
            <a:ext cx="1999327" cy="1971325"/>
          </a:xfrm>
          <a:prstGeom prst="rect">
            <a:avLst/>
          </a:prstGeom>
        </p:spPr>
      </p:pic>
    </p:spTree>
    <p:extLst>
      <p:ext uri="{BB962C8B-B14F-4D97-AF65-F5344CB8AC3E}">
        <p14:creationId xmlns:p14="http://schemas.microsoft.com/office/powerpoint/2010/main" val="77725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ADC-7C8E-4377-ABB9-EDBB29D43501}"/>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FEF5DBA2-5062-4D26-8A1D-F24EF810D44A}"/>
              </a:ext>
            </a:extLst>
          </p:cNvPr>
          <p:cNvSpPr>
            <a:spLocks noGrp="1"/>
          </p:cNvSpPr>
          <p:nvPr>
            <p:ph type="body" idx="1"/>
          </p:nvPr>
        </p:nvSpPr>
        <p:spPr>
          <a:xfrm>
            <a:off x="202550" y="861975"/>
            <a:ext cx="8629800" cy="902531"/>
          </a:xfrm>
        </p:spPr>
        <p:txBody>
          <a:bodyPr/>
          <a:lstStyle/>
          <a:p>
            <a:r>
              <a:rPr lang="en-US" sz="1200" dirty="0">
                <a:solidFill>
                  <a:schemeClr val="accent6">
                    <a:lumMod val="75000"/>
                  </a:schemeClr>
                </a:solidFill>
              </a:rPr>
              <a:t>Missing Value Treatment</a:t>
            </a:r>
            <a:r>
              <a:rPr lang="en-US" sz="1200" dirty="0">
                <a:solidFill>
                  <a:schemeClr val="tx1"/>
                </a:solidFill>
              </a:rPr>
              <a:t>:</a:t>
            </a:r>
          </a:p>
          <a:p>
            <a:pPr marL="590550" lvl="1" indent="0">
              <a:spcBef>
                <a:spcPts val="1000"/>
              </a:spcBef>
              <a:buNone/>
            </a:pPr>
            <a:r>
              <a:rPr lang="en-US" sz="1200" dirty="0">
                <a:solidFill>
                  <a:schemeClr val="tx1"/>
                </a:solidFill>
              </a:rPr>
              <a:t>Table below shows the number of missing values in all the columns in the given data. Upon analyzing them we conclude none of them can be dropped and are essential for the model building therefore, we will impute the data with their median.</a:t>
            </a:r>
          </a:p>
          <a:p>
            <a:endParaRPr lang="en-US" sz="1200" dirty="0">
              <a:solidFill>
                <a:schemeClr val="tx1"/>
              </a:solidFill>
            </a:endParaRPr>
          </a:p>
        </p:txBody>
      </p:sp>
      <p:graphicFrame>
        <p:nvGraphicFramePr>
          <p:cNvPr id="5" name="Table 4">
            <a:extLst>
              <a:ext uri="{FF2B5EF4-FFF2-40B4-BE49-F238E27FC236}">
                <a16:creationId xmlns:a16="http://schemas.microsoft.com/office/drawing/2014/main" id="{5E86BF76-4417-4732-A3F3-EBEAB5BD7E68}"/>
              </a:ext>
            </a:extLst>
          </p:cNvPr>
          <p:cNvGraphicFramePr>
            <a:graphicFrameLocks noGrp="1"/>
          </p:cNvGraphicFramePr>
          <p:nvPr>
            <p:extLst>
              <p:ext uri="{D42A27DB-BD31-4B8C-83A1-F6EECF244321}">
                <p14:modId xmlns:p14="http://schemas.microsoft.com/office/powerpoint/2010/main" val="236425291"/>
              </p:ext>
            </p:extLst>
          </p:nvPr>
        </p:nvGraphicFramePr>
        <p:xfrm>
          <a:off x="735807" y="1998502"/>
          <a:ext cx="2412365" cy="2926080"/>
        </p:xfrm>
        <a:graphic>
          <a:graphicData uri="http://schemas.openxmlformats.org/drawingml/2006/table">
            <a:tbl>
              <a:tblPr/>
              <a:tblGrid>
                <a:gridCol w="1359853">
                  <a:extLst>
                    <a:ext uri="{9D8B030D-6E8A-4147-A177-3AD203B41FA5}">
                      <a16:colId xmlns:a16="http://schemas.microsoft.com/office/drawing/2014/main" val="1455574400"/>
                    </a:ext>
                  </a:extLst>
                </a:gridCol>
                <a:gridCol w="1052512">
                  <a:extLst>
                    <a:ext uri="{9D8B030D-6E8A-4147-A177-3AD203B41FA5}">
                      <a16:colId xmlns:a16="http://schemas.microsoft.com/office/drawing/2014/main" val="1105362812"/>
                    </a:ext>
                  </a:extLst>
                </a:gridCol>
              </a:tblGrid>
              <a:tr h="182880">
                <a:tc>
                  <a:txBody>
                    <a:bodyPr/>
                    <a:lstStyle/>
                    <a:p>
                      <a:pPr algn="ctr" fontAlgn="b"/>
                      <a:r>
                        <a:rPr lang="en-US" sz="1000" b="1" i="0" u="none" strike="noStrike" dirty="0">
                          <a:solidFill>
                            <a:srgbClr val="000000"/>
                          </a:solidFill>
                          <a:effectLst/>
                          <a:latin typeface="Nunito" panose="020B060402020202020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000" b="1" i="0" u="none" strike="noStrike" dirty="0">
                          <a:solidFill>
                            <a:srgbClr val="000000"/>
                          </a:solidFill>
                          <a:effectLst/>
                          <a:latin typeface="Nunito" panose="020B0604020202020204" charset="0"/>
                        </a:rPr>
                        <a:t>Missing Variable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9930888"/>
                  </a:ext>
                </a:extLst>
              </a:tr>
              <a:tr h="182880">
                <a:tc>
                  <a:txBody>
                    <a:bodyPr/>
                    <a:lstStyle/>
                    <a:p>
                      <a:pPr algn="l" fontAlgn="b"/>
                      <a:r>
                        <a:rPr lang="en-US" sz="1000" b="0" i="0" u="none" strike="noStrike" dirty="0">
                          <a:solidFill>
                            <a:srgbClr val="000000"/>
                          </a:solidFill>
                          <a:effectLst/>
                          <a:latin typeface="Nunito" panose="020B0604020202020204" charset="0"/>
                        </a:rPr>
                        <a:t>main_camera_mp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477531"/>
                  </a:ext>
                </a:extLst>
              </a:tr>
              <a:tr h="182880">
                <a:tc>
                  <a:txBody>
                    <a:bodyPr/>
                    <a:lstStyle/>
                    <a:p>
                      <a:pPr algn="l" fontAlgn="b"/>
                      <a:r>
                        <a:rPr lang="en-US" sz="1000" b="0" i="0" u="none" strike="noStrike" dirty="0">
                          <a:solidFill>
                            <a:srgbClr val="000000"/>
                          </a:solidFill>
                          <a:effectLst/>
                          <a:latin typeface="Nunito" panose="020B0604020202020204" charset="0"/>
                        </a:rPr>
                        <a:t>weight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194316"/>
                  </a:ext>
                </a:extLst>
              </a:tr>
              <a:tr h="182880">
                <a:tc>
                  <a:txBody>
                    <a:bodyPr/>
                    <a:lstStyle/>
                    <a:p>
                      <a:pPr algn="l" fontAlgn="b"/>
                      <a:r>
                        <a:rPr lang="en-US" sz="1000" b="0" i="0" u="none" strike="noStrike" dirty="0">
                          <a:solidFill>
                            <a:srgbClr val="000000"/>
                          </a:solidFill>
                          <a:effectLst/>
                          <a:latin typeface="Nunito" panose="020B0604020202020204" charset="0"/>
                        </a:rPr>
                        <a:t>battery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824603"/>
                  </a:ext>
                </a:extLst>
              </a:tr>
              <a:tr h="182880">
                <a:tc>
                  <a:txBody>
                    <a:bodyPr/>
                    <a:lstStyle/>
                    <a:p>
                      <a:pPr algn="l" fontAlgn="b"/>
                      <a:r>
                        <a:rPr lang="en-US" sz="1000" b="0" i="0" u="none" strike="noStrike" dirty="0">
                          <a:solidFill>
                            <a:srgbClr val="000000"/>
                          </a:solidFill>
                          <a:effectLst/>
                          <a:latin typeface="Nunito" panose="020B0604020202020204" charset="0"/>
                        </a:rPr>
                        <a:t>int_memory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043891"/>
                  </a:ext>
                </a:extLst>
              </a:tr>
              <a:tr h="182880">
                <a:tc>
                  <a:txBody>
                    <a:bodyPr/>
                    <a:lstStyle/>
                    <a:p>
                      <a:pPr algn="l" fontAlgn="b"/>
                      <a:r>
                        <a:rPr lang="en-US" sz="1000" b="0" i="0" u="none" strike="noStrike" dirty="0">
                          <a:solidFill>
                            <a:srgbClr val="000000"/>
                          </a:solidFill>
                          <a:effectLst/>
                          <a:latin typeface="Nunito" panose="020B0604020202020204" charset="0"/>
                        </a:rPr>
                        <a:t>ram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774584"/>
                  </a:ext>
                </a:extLst>
              </a:tr>
              <a:tr h="182880">
                <a:tc>
                  <a:txBody>
                    <a:bodyPr/>
                    <a:lstStyle/>
                    <a:p>
                      <a:pPr algn="l" fontAlgn="b"/>
                      <a:r>
                        <a:rPr lang="en-US" sz="1000" b="0" i="0" u="none" strike="noStrike" dirty="0">
                          <a:solidFill>
                            <a:srgbClr val="000000"/>
                          </a:solidFill>
                          <a:effectLst/>
                          <a:latin typeface="Nunito" panose="020B0604020202020204" charset="0"/>
                        </a:rPr>
                        <a:t>selfie_camera_mp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8246308"/>
                  </a:ext>
                </a:extLst>
              </a:tr>
              <a:tr h="182880">
                <a:tc>
                  <a:txBody>
                    <a:bodyPr/>
                    <a:lstStyle/>
                    <a:p>
                      <a:pPr algn="l" fontAlgn="b"/>
                      <a:r>
                        <a:rPr lang="en-US" sz="1000" b="0" i="0" u="none" strike="noStrike" dirty="0">
                          <a:solidFill>
                            <a:srgbClr val="000000"/>
                          </a:solidFill>
                          <a:effectLst/>
                          <a:latin typeface="Nunito" panose="020B0604020202020204" charset="0"/>
                        </a:rPr>
                        <a:t>brand_name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08905"/>
                  </a:ext>
                </a:extLst>
              </a:tr>
              <a:tr h="182880">
                <a:tc>
                  <a:txBody>
                    <a:bodyPr/>
                    <a:lstStyle/>
                    <a:p>
                      <a:pPr algn="l" fontAlgn="b"/>
                      <a:r>
                        <a:rPr lang="en-US" sz="1000" b="0" i="0" u="none" strike="noStrike" dirty="0">
                          <a:solidFill>
                            <a:srgbClr val="000000"/>
                          </a:solidFill>
                          <a:effectLst/>
                          <a:latin typeface="Nunito" panose="020B0604020202020204" charset="0"/>
                        </a:rPr>
                        <a:t>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04754"/>
                  </a:ext>
                </a:extLst>
              </a:tr>
              <a:tr h="182880">
                <a:tc>
                  <a:txBody>
                    <a:bodyPr/>
                    <a:lstStyle/>
                    <a:p>
                      <a:pPr algn="l" fontAlgn="b"/>
                      <a:r>
                        <a:rPr lang="en-US" sz="1000" b="0" i="0" u="none" strike="noStrike" dirty="0">
                          <a:solidFill>
                            <a:srgbClr val="000000"/>
                          </a:solidFill>
                          <a:effectLst/>
                          <a:latin typeface="Nunito" panose="020B0604020202020204" charset="0"/>
                        </a:rPr>
                        <a:t>screen_size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453193"/>
                  </a:ext>
                </a:extLst>
              </a:tr>
              <a:tr h="182880">
                <a:tc>
                  <a:txBody>
                    <a:bodyPr/>
                    <a:lstStyle/>
                    <a:p>
                      <a:pPr algn="l" fontAlgn="b"/>
                      <a:r>
                        <a:rPr lang="en-US" sz="1000" b="0" i="0" u="none" strike="noStrike" dirty="0">
                          <a:solidFill>
                            <a:srgbClr val="000000"/>
                          </a:solidFill>
                          <a:effectLst/>
                          <a:latin typeface="Nunito" panose="020B0604020202020204" charset="0"/>
                        </a:rPr>
                        <a:t>4g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10258"/>
                  </a:ext>
                </a:extLst>
              </a:tr>
              <a:tr h="182880">
                <a:tc>
                  <a:txBody>
                    <a:bodyPr/>
                    <a:lstStyle/>
                    <a:p>
                      <a:pPr algn="l" fontAlgn="b"/>
                      <a:r>
                        <a:rPr lang="en-US" sz="1000" b="0" i="0" u="none" strike="noStrike" dirty="0">
                          <a:solidFill>
                            <a:srgbClr val="000000"/>
                          </a:solidFill>
                          <a:effectLst/>
                          <a:latin typeface="Nunito" panose="020B0604020202020204" charset="0"/>
                        </a:rPr>
                        <a:t>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267219"/>
                  </a:ext>
                </a:extLst>
              </a:tr>
              <a:tr h="182880">
                <a:tc>
                  <a:txBody>
                    <a:bodyPr/>
                    <a:lstStyle/>
                    <a:p>
                      <a:pPr algn="l" fontAlgn="b"/>
                      <a:r>
                        <a:rPr lang="en-US" sz="1000" b="0" i="0" u="none" strike="noStrike" dirty="0">
                          <a:solidFill>
                            <a:srgbClr val="000000"/>
                          </a:solidFill>
                          <a:effectLst/>
                          <a:latin typeface="Nunito" panose="020B0604020202020204" charset="0"/>
                        </a:rPr>
                        <a:t>release_year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290926"/>
                  </a:ext>
                </a:extLst>
              </a:tr>
              <a:tr h="182880">
                <a:tc>
                  <a:txBody>
                    <a:bodyPr/>
                    <a:lstStyle/>
                    <a:p>
                      <a:pPr algn="l" fontAlgn="b"/>
                      <a:r>
                        <a:rPr lang="en-US" sz="1000" b="0" i="0" u="none" strike="noStrike" dirty="0">
                          <a:solidFill>
                            <a:srgbClr val="000000"/>
                          </a:solidFill>
                          <a:effectLst/>
                          <a:latin typeface="Nunito" panose="020B0604020202020204" charset="0"/>
                        </a:rPr>
                        <a:t>days_used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334841"/>
                  </a:ext>
                </a:extLst>
              </a:tr>
              <a:tr h="182880">
                <a:tc>
                  <a:txBody>
                    <a:bodyPr/>
                    <a:lstStyle/>
                    <a:p>
                      <a:pPr algn="l" fontAlgn="b"/>
                      <a:r>
                        <a:rPr lang="en-US" sz="1000" b="0" i="0" u="none" strike="noStrike" dirty="0">
                          <a:solidFill>
                            <a:srgbClr val="000000"/>
                          </a:solidFill>
                          <a:effectLst/>
                          <a:latin typeface="Nunito" panose="020B0604020202020204" charset="0"/>
                        </a:rPr>
                        <a:t>normalized_used_price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644470"/>
                  </a:ext>
                </a:extLst>
              </a:tr>
              <a:tr h="182880">
                <a:tc>
                  <a:txBody>
                    <a:bodyPr/>
                    <a:lstStyle/>
                    <a:p>
                      <a:pPr algn="l" fontAlgn="b"/>
                      <a:r>
                        <a:rPr lang="en-US" sz="1000" b="0" i="0" u="none" strike="noStrike" dirty="0">
                          <a:solidFill>
                            <a:srgbClr val="000000"/>
                          </a:solidFill>
                          <a:effectLst/>
                          <a:latin typeface="Nunito" panose="020B0604020202020204" charset="0"/>
                        </a:rPr>
                        <a:t>normalized_new_price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Nunito" panose="020B060402020202020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220651"/>
                  </a:ext>
                </a:extLst>
              </a:tr>
            </a:tbl>
          </a:graphicData>
        </a:graphic>
      </p:graphicFrame>
      <p:sp>
        <p:nvSpPr>
          <p:cNvPr id="6" name="TextBox 5">
            <a:extLst>
              <a:ext uri="{FF2B5EF4-FFF2-40B4-BE49-F238E27FC236}">
                <a16:creationId xmlns:a16="http://schemas.microsoft.com/office/drawing/2014/main" id="{DA41F81E-DE19-45D1-AD6A-665CEAD5701F}"/>
              </a:ext>
            </a:extLst>
          </p:cNvPr>
          <p:cNvSpPr txBox="1"/>
          <p:nvPr/>
        </p:nvSpPr>
        <p:spPr>
          <a:xfrm>
            <a:off x="3350419" y="2219959"/>
            <a:ext cx="5372731" cy="2010807"/>
          </a:xfrm>
          <a:prstGeom prst="rect">
            <a:avLst/>
          </a:prstGeom>
          <a:noFill/>
        </p:spPr>
        <p:txBody>
          <a:bodyPr wrap="square" rtlCol="0">
            <a:spAutoFit/>
          </a:bodyPr>
          <a:lstStyle/>
          <a:p>
            <a:pPr marL="400050" indent="-400050">
              <a:spcBef>
                <a:spcPts val="1000"/>
              </a:spcBef>
              <a:buFont typeface="+mj-lt"/>
              <a:buAutoNum type="romanUcPeriod"/>
            </a:pPr>
            <a:r>
              <a:rPr lang="en-US" sz="1200" dirty="0">
                <a:latin typeface="Nunito" panose="020B0604020202020204" charset="0"/>
              </a:rPr>
              <a:t>We first impute the missing data with the median of the data grouped by brand name and release year to consider brand as well as temporal factor.</a:t>
            </a:r>
          </a:p>
          <a:p>
            <a:pPr marL="400050" indent="-400050">
              <a:spcBef>
                <a:spcPts val="1000"/>
              </a:spcBef>
              <a:buFont typeface="+mj-lt"/>
              <a:buAutoNum type="romanUcPeriod"/>
            </a:pPr>
            <a:r>
              <a:rPr lang="en-US" sz="1200" dirty="0">
                <a:latin typeface="Nunito" panose="020B0604020202020204" charset="0"/>
              </a:rPr>
              <a:t>Interestingly we find that not all the missing values are imputed and this is because for some brands there is no data available for certain columns for certain years.</a:t>
            </a:r>
          </a:p>
          <a:p>
            <a:pPr marL="400050" indent="-400050">
              <a:spcBef>
                <a:spcPts val="1000"/>
              </a:spcBef>
              <a:buFont typeface="+mj-lt"/>
              <a:buAutoNum type="romanUcPeriod"/>
            </a:pPr>
            <a:r>
              <a:rPr lang="en-US" sz="1200" dirty="0">
                <a:latin typeface="Nunito" panose="020B0604020202020204" charset="0"/>
              </a:rPr>
              <a:t>Therefore, we impute the missing data once more with the median of the data but grouped by brand name only and this results in the complete treatment of the missing values.</a:t>
            </a:r>
          </a:p>
        </p:txBody>
      </p:sp>
    </p:spTree>
    <p:extLst>
      <p:ext uri="{BB962C8B-B14F-4D97-AF65-F5344CB8AC3E}">
        <p14:creationId xmlns:p14="http://schemas.microsoft.com/office/powerpoint/2010/main" val="122523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2E07-5BB7-4E6E-B741-3C8DA3A9AED0}"/>
              </a:ext>
            </a:extLst>
          </p:cNvPr>
          <p:cNvSpPr>
            <a:spLocks noGrp="1"/>
          </p:cNvSpPr>
          <p:nvPr>
            <p:ph type="title"/>
          </p:nvPr>
        </p:nvSpPr>
        <p:spPr/>
        <p:txBody>
          <a:bodyPr/>
          <a:lstStyle/>
          <a:p>
            <a:r>
              <a:rPr lang="en" dirty="0">
                <a:solidFill>
                  <a:srgbClr val="000000"/>
                </a:solidFill>
              </a:rPr>
              <a:t>Data Preprocessing </a:t>
            </a:r>
            <a:endParaRPr lang="en-US" dirty="0"/>
          </a:p>
        </p:txBody>
      </p:sp>
      <p:sp>
        <p:nvSpPr>
          <p:cNvPr id="3" name="Text Placeholder 2">
            <a:extLst>
              <a:ext uri="{FF2B5EF4-FFF2-40B4-BE49-F238E27FC236}">
                <a16:creationId xmlns:a16="http://schemas.microsoft.com/office/drawing/2014/main" id="{BDA83DAB-BE85-4861-9775-941D7BDA53EF}"/>
              </a:ext>
            </a:extLst>
          </p:cNvPr>
          <p:cNvSpPr>
            <a:spLocks noGrp="1"/>
          </p:cNvSpPr>
          <p:nvPr>
            <p:ph type="body" idx="1"/>
          </p:nvPr>
        </p:nvSpPr>
        <p:spPr>
          <a:xfrm>
            <a:off x="195406" y="859564"/>
            <a:ext cx="8629800" cy="4083911"/>
          </a:xfrm>
        </p:spPr>
        <p:txBody>
          <a:bodyPr/>
          <a:lstStyle/>
          <a:p>
            <a:r>
              <a:rPr lang="en-US" sz="1200" dirty="0">
                <a:solidFill>
                  <a:schemeClr val="accent6">
                    <a:lumMod val="75000"/>
                  </a:schemeClr>
                </a:solidFill>
              </a:rPr>
              <a:t>Outlier Check</a:t>
            </a:r>
            <a:r>
              <a:rPr lang="en-US" sz="1200" dirty="0"/>
              <a:t>: </a:t>
            </a:r>
          </a:p>
          <a:p>
            <a:pPr marL="590550" lvl="1" indent="0">
              <a:spcBef>
                <a:spcPts val="1000"/>
              </a:spcBef>
              <a:buNone/>
            </a:pPr>
            <a:r>
              <a:rPr lang="en-US" sz="1200" dirty="0"/>
              <a:t>On reviewing the boxplots we can see a lot of variability throughout many of the features but this is a result if the wide range of specifications brands try to offer from low end just for day-to-day or minimal use or high end products tailored for high performance for customers looking for a top of the line product. Some such occurrences can be seen in the following:</a:t>
            </a:r>
          </a:p>
          <a:p>
            <a:pPr lvl="1">
              <a:buFont typeface="Wingdings" panose="05000000000000000000" pitchFamily="2" charset="2"/>
              <a:buChar char="Ø"/>
            </a:pPr>
            <a:r>
              <a:rPr lang="en-US" sz="1200" dirty="0"/>
              <a:t>Front and rear cameras with over 20 megapixels. Phones such as Nokia, ZTE and Motorola do in fact provide these features.</a:t>
            </a:r>
          </a:p>
          <a:p>
            <a:pPr lvl="1">
              <a:buFont typeface="Wingdings" panose="05000000000000000000" pitchFamily="2" charset="2"/>
              <a:buChar char="Ø"/>
            </a:pPr>
            <a:r>
              <a:rPr lang="en-US" sz="1200" dirty="0"/>
              <a:t>Internal memory over 500 GB is available in phones and tablets offered by brands such as Apple, Asus and Samsung</a:t>
            </a:r>
          </a:p>
          <a:p>
            <a:pPr>
              <a:spcBef>
                <a:spcPts val="1000"/>
              </a:spcBef>
            </a:pPr>
            <a:r>
              <a:rPr lang="en-US" sz="1200" dirty="0"/>
              <a:t>In conclusion, no outlier treatment is required as these are not miss entries or impossible values. It is crucial for our model building to factor in all features available in the market.</a:t>
            </a:r>
          </a:p>
        </p:txBody>
      </p:sp>
    </p:spTree>
    <p:extLst>
      <p:ext uri="{BB962C8B-B14F-4D97-AF65-F5344CB8AC3E}">
        <p14:creationId xmlns:p14="http://schemas.microsoft.com/office/powerpoint/2010/main" val="292286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2E07-5BB7-4E6E-B741-3C8DA3A9AED0}"/>
              </a:ext>
            </a:extLst>
          </p:cNvPr>
          <p:cNvSpPr>
            <a:spLocks noGrp="1"/>
          </p:cNvSpPr>
          <p:nvPr>
            <p:ph type="title"/>
          </p:nvPr>
        </p:nvSpPr>
        <p:spPr/>
        <p:txBody>
          <a:bodyPr/>
          <a:lstStyle/>
          <a:p>
            <a:r>
              <a:rPr lang="en" dirty="0">
                <a:solidFill>
                  <a:srgbClr val="000000"/>
                </a:solidFill>
              </a:rPr>
              <a:t>Data Preprocessing </a:t>
            </a:r>
            <a:endParaRPr lang="en-US" dirty="0"/>
          </a:p>
        </p:txBody>
      </p:sp>
      <p:sp>
        <p:nvSpPr>
          <p:cNvPr id="3" name="Text Placeholder 2">
            <a:extLst>
              <a:ext uri="{FF2B5EF4-FFF2-40B4-BE49-F238E27FC236}">
                <a16:creationId xmlns:a16="http://schemas.microsoft.com/office/drawing/2014/main" id="{BDA83DAB-BE85-4861-9775-941D7BDA53EF}"/>
              </a:ext>
            </a:extLst>
          </p:cNvPr>
          <p:cNvSpPr>
            <a:spLocks noGrp="1"/>
          </p:cNvSpPr>
          <p:nvPr>
            <p:ph type="body" idx="1"/>
          </p:nvPr>
        </p:nvSpPr>
        <p:spPr>
          <a:xfrm>
            <a:off x="202550" y="880994"/>
            <a:ext cx="8629800" cy="4083911"/>
          </a:xfrm>
        </p:spPr>
        <p:txBody>
          <a:bodyPr/>
          <a:lstStyle/>
          <a:p>
            <a:r>
              <a:rPr lang="en-US" dirty="0">
                <a:solidFill>
                  <a:schemeClr val="accent6">
                    <a:lumMod val="75000"/>
                  </a:schemeClr>
                </a:solidFill>
              </a:rPr>
              <a:t>Feature Engineering</a:t>
            </a:r>
            <a:r>
              <a:rPr lang="en-US" dirty="0"/>
              <a:t>: </a:t>
            </a:r>
          </a:p>
          <a:p>
            <a:pPr lvl="1">
              <a:spcBef>
                <a:spcPts val="1000"/>
              </a:spcBef>
            </a:pPr>
            <a:r>
              <a:rPr lang="en-US" sz="1200" dirty="0"/>
              <a:t>We create a new column years_since_release from the release_year column. We considered the year of data collection, 2021, as the baseline and then we dropped the release_year column.</a:t>
            </a:r>
          </a:p>
          <a:p>
            <a:pPr lvl="1">
              <a:spcBef>
                <a:spcPts val="1000"/>
              </a:spcBef>
            </a:pPr>
            <a:r>
              <a:rPr lang="en-US" sz="1200" dirty="0"/>
              <a:t>The weight column is right skewed so to deal with this we using log transform to normalize the data. We create a new column called weight_log and drop the weight column. Refer graphs below</a:t>
            </a:r>
          </a:p>
          <a:p>
            <a:pPr lvl="1">
              <a:spcBef>
                <a:spcPts val="1000"/>
              </a:spcBef>
            </a:pPr>
            <a:r>
              <a:rPr lang="en-US" sz="1200" dirty="0"/>
              <a:t>We create new columns for categorical columns like 4g, 5g, and os. We drop brand_name for our model as it doesn’t add any value to model. </a:t>
            </a:r>
          </a:p>
        </p:txBody>
      </p:sp>
      <p:pic>
        <p:nvPicPr>
          <p:cNvPr id="6" name="Picture 5">
            <a:extLst>
              <a:ext uri="{FF2B5EF4-FFF2-40B4-BE49-F238E27FC236}">
                <a16:creationId xmlns:a16="http://schemas.microsoft.com/office/drawing/2014/main" id="{02D6E311-9B9E-428E-AF8F-F495516C4466}"/>
              </a:ext>
            </a:extLst>
          </p:cNvPr>
          <p:cNvPicPr>
            <a:picLocks noChangeAspect="1"/>
          </p:cNvPicPr>
          <p:nvPr/>
        </p:nvPicPr>
        <p:blipFill>
          <a:blip r:embed="rId2"/>
          <a:stretch>
            <a:fillRect/>
          </a:stretch>
        </p:blipFill>
        <p:spPr>
          <a:xfrm>
            <a:off x="311650" y="2921793"/>
            <a:ext cx="4417513" cy="1900239"/>
          </a:xfrm>
          <a:prstGeom prst="rect">
            <a:avLst/>
          </a:prstGeom>
        </p:spPr>
      </p:pic>
      <p:pic>
        <p:nvPicPr>
          <p:cNvPr id="7" name="Picture 6">
            <a:extLst>
              <a:ext uri="{FF2B5EF4-FFF2-40B4-BE49-F238E27FC236}">
                <a16:creationId xmlns:a16="http://schemas.microsoft.com/office/drawing/2014/main" id="{053C5F65-DF17-476F-ACA0-8E5288BE786F}"/>
              </a:ext>
            </a:extLst>
          </p:cNvPr>
          <p:cNvPicPr>
            <a:picLocks noChangeAspect="1"/>
          </p:cNvPicPr>
          <p:nvPr/>
        </p:nvPicPr>
        <p:blipFill>
          <a:blip r:embed="rId3"/>
          <a:stretch>
            <a:fillRect/>
          </a:stretch>
        </p:blipFill>
        <p:spPr>
          <a:xfrm>
            <a:off x="4729163" y="2902777"/>
            <a:ext cx="4343401" cy="1904967"/>
          </a:xfrm>
          <a:prstGeom prst="rect">
            <a:avLst/>
          </a:prstGeom>
        </p:spPr>
      </p:pic>
    </p:spTree>
    <p:extLst>
      <p:ext uri="{BB962C8B-B14F-4D97-AF65-F5344CB8AC3E}">
        <p14:creationId xmlns:p14="http://schemas.microsoft.com/office/powerpoint/2010/main" val="180344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Model Performance Summary</a:t>
            </a:r>
            <a:endParaRPr dirty="0">
              <a:solidFill>
                <a:srgbClr val="000000"/>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ML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a:t>
            </a:r>
            <a:r>
              <a:rPr lang="en-US" sz="1400" dirty="0">
                <a:solidFill>
                  <a:schemeClr val="dk1"/>
                </a:solidFill>
              </a:rPr>
              <a:t>steps and </a:t>
            </a:r>
            <a:r>
              <a:rPr lang="en" sz="1400" dirty="0">
                <a:solidFill>
                  <a:schemeClr val="dk1"/>
                </a:solidFill>
              </a:rPr>
              <a:t>most important factors used by the ML model for prediction</a:t>
            </a: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Model </a:t>
            </a:r>
            <a:r>
              <a:rPr lang="en-US" sz="1400" dirty="0">
                <a:solidFill>
                  <a:schemeClr val="dk1"/>
                </a:solidFill>
              </a:rPr>
              <a:t>Assumptions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None/>
            </a:pPr>
            <a:endParaRPr sz="1400" dirty="0">
              <a:solidFill>
                <a:srgbClr val="000000"/>
              </a:solidFill>
            </a:endParaRPr>
          </a:p>
          <a:p>
            <a:pPr marL="0" lvl="0" indent="0" algn="l" rtl="0">
              <a:spcBef>
                <a:spcPts val="1000"/>
              </a:spcBef>
              <a:spcAft>
                <a:spcPts val="0"/>
              </a:spcAft>
              <a:buNone/>
            </a:pPr>
            <a:r>
              <a:rPr lang="en" sz="1400" b="1" i="1" dirty="0">
                <a:solidFill>
                  <a:srgbClr val="000000"/>
                </a:solidFill>
              </a:rPr>
              <a:t>Note</a:t>
            </a:r>
            <a:r>
              <a:rPr lang="en" sz="1400" i="1" dirty="0">
                <a:solidFill>
                  <a:srgbClr val="000000"/>
                </a:solidFill>
              </a:rPr>
              <a:t>: You can use more than one slide if needed </a:t>
            </a:r>
            <a:endParaRPr sz="1400" i="1" dirty="0">
              <a:solidFill>
                <a:srgbClr val="000000"/>
              </a:solidFill>
            </a:endParaRPr>
          </a:p>
          <a:p>
            <a:pPr marL="0" lvl="0" indent="0" algn="l" rtl="0">
              <a:lnSpc>
                <a:spcPct val="115000"/>
              </a:lnSpc>
              <a:spcBef>
                <a:spcPts val="1000"/>
              </a:spcBef>
              <a:spcAft>
                <a:spcPts val="1000"/>
              </a:spcAft>
              <a:buNone/>
            </a:pPr>
            <a:endParaRPr sz="1400" dirty="0">
              <a:solidFill>
                <a:srgbClr val="000000"/>
              </a:solidFill>
            </a:endParaRPr>
          </a:p>
        </p:txBody>
      </p:sp>
      <p:sp>
        <p:nvSpPr>
          <p:cNvPr id="145" name="Google Shape;145;p6"/>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a:solidFill>
                  <a:schemeClr val="hlink"/>
                </a:solidFill>
                <a:latin typeface="Nunito"/>
                <a:ea typeface="Nunito"/>
                <a:cs typeface="Nunito"/>
                <a:sym typeface="Nunito"/>
                <a:hlinkClick r:id="rId3" action="ppaction://hlinksldjump"/>
              </a:rPr>
              <a:t>Link to Appendix slide on model assumptions</a:t>
            </a:r>
            <a:endParaRPr sz="1200" i="1" dirty="0">
              <a:solidFill>
                <a:srgbClr val="666666"/>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p:txBody>
          <a:bodyPr/>
          <a:lstStyle/>
          <a:p>
            <a:r>
              <a:rPr lang="en-US" sz="1200" dirty="0"/>
              <a:t>Overview of ML model and its parameters:</a:t>
            </a:r>
          </a:p>
          <a:p>
            <a:pPr marL="590550" lvl="1" indent="0">
              <a:spcBef>
                <a:spcPts val="1000"/>
              </a:spcBef>
              <a:buNone/>
            </a:pPr>
            <a:r>
              <a:rPr lang="en-US" sz="1200" dirty="0"/>
              <a:t>Our goal was to provide ReCell with a smart solution to help predict the prices of used devices that will enter the market in the future.  For this we used past data of phones and tablets to build a machine learning model using simple </a:t>
            </a:r>
            <a:r>
              <a:rPr lang="en-US" sz="1200" b="1" i="1" dirty="0"/>
              <a:t>linear regression. </a:t>
            </a:r>
          </a:p>
          <a:p>
            <a:pPr marL="590550" lvl="1" indent="0">
              <a:buNone/>
            </a:pPr>
            <a:r>
              <a:rPr lang="en-US" sz="1200" dirty="0"/>
              <a:t>Data was preprocessed and manually analyzed through EDA and treated for any inconsistencies. Statsmodel was used in python to build a model that fit the train data set and tested against the test data set. Then, the model was treated to meet all the linear regression assumptions.  </a:t>
            </a:r>
          </a:p>
          <a:p>
            <a:pPr marL="590550" lvl="1" indent="0">
              <a:buNone/>
            </a:pPr>
            <a:r>
              <a:rPr lang="en-US" sz="1200" dirty="0"/>
              <a:t>Listed below is the equation for out </a:t>
            </a:r>
            <a:r>
              <a:rPr lang="en-US" sz="1200"/>
              <a:t>linear model using </a:t>
            </a:r>
            <a:r>
              <a:rPr lang="en-US" sz="1200" dirty="0"/>
              <a:t>the coefficients of the parameters from the final model that predicts the prices of used devices:</a:t>
            </a:r>
          </a:p>
        </p:txBody>
      </p:sp>
      <p:pic>
        <p:nvPicPr>
          <p:cNvPr id="6" name="Picture 5">
            <a:extLst>
              <a:ext uri="{FF2B5EF4-FFF2-40B4-BE49-F238E27FC236}">
                <a16:creationId xmlns:a16="http://schemas.microsoft.com/office/drawing/2014/main" id="{4A67A389-DDA9-4A3D-AB04-6DFDE8E4356F}"/>
              </a:ext>
            </a:extLst>
          </p:cNvPr>
          <p:cNvPicPr>
            <a:picLocks noChangeAspect="1"/>
          </p:cNvPicPr>
          <p:nvPr/>
        </p:nvPicPr>
        <p:blipFill>
          <a:blip r:embed="rId2"/>
          <a:stretch>
            <a:fillRect/>
          </a:stretch>
        </p:blipFill>
        <p:spPr>
          <a:xfrm>
            <a:off x="311650" y="3611507"/>
            <a:ext cx="8725728" cy="573566"/>
          </a:xfrm>
          <a:prstGeom prst="rect">
            <a:avLst/>
          </a:prstGeom>
        </p:spPr>
      </p:pic>
    </p:spTree>
    <p:extLst>
      <p:ext uri="{BB962C8B-B14F-4D97-AF65-F5344CB8AC3E}">
        <p14:creationId xmlns:p14="http://schemas.microsoft.com/office/powerpoint/2010/main" val="151688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Model Performance Summary</a:t>
            </a:r>
            <a:endParaRPr dirty="0">
              <a:solidFill>
                <a:srgbClr val="000000"/>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200" dirty="0"/>
              <a:t>Summary of steps and most important factors used by the ML model for prediction</a:t>
            </a:r>
          </a:p>
          <a:p>
            <a:pPr lvl="1" indent="-317500">
              <a:spcBef>
                <a:spcPts val="1000"/>
              </a:spcBef>
              <a:buClr>
                <a:srgbClr val="000000"/>
              </a:buClr>
              <a:buSzPts val="1400"/>
              <a:buFont typeface="+mj-lt"/>
              <a:buAutoNum type="romanUcPeriod"/>
            </a:pPr>
            <a:r>
              <a:rPr lang="en" sz="1200" dirty="0">
                <a:solidFill>
                  <a:schemeClr val="dk1"/>
                </a:solidFill>
              </a:rPr>
              <a:t>We drop brand_name </a:t>
            </a:r>
            <a:r>
              <a:rPr lang="en-US" sz="1200" dirty="0">
                <a:solidFill>
                  <a:schemeClr val="dk1"/>
                </a:solidFill>
              </a:rPr>
              <a:t>column and encode the other categorical data such as 4g, 5g &amp; os.</a:t>
            </a:r>
          </a:p>
          <a:p>
            <a:pPr lvl="1" indent="-317500">
              <a:spcBef>
                <a:spcPts val="1000"/>
              </a:spcBef>
              <a:buClr>
                <a:srgbClr val="000000"/>
              </a:buClr>
              <a:buSzPts val="1400"/>
              <a:buFont typeface="+mj-lt"/>
              <a:buAutoNum type="romanUcPeriod"/>
            </a:pPr>
            <a:r>
              <a:rPr lang="en-US" sz="1200" dirty="0">
                <a:solidFill>
                  <a:schemeClr val="dk1"/>
                </a:solidFill>
              </a:rPr>
              <a:t>Split the data into train and test data set in a 70:30 ratio, after splitting we got the following number of rows in train data = 2417 and the following number of rows in test data = 1037</a:t>
            </a:r>
            <a:endParaRPr lang="en" sz="1200" dirty="0">
              <a:solidFill>
                <a:schemeClr val="dk1"/>
              </a:solidFill>
            </a:endParaRPr>
          </a:p>
          <a:p>
            <a:pPr lvl="1" indent="-317500">
              <a:spcBef>
                <a:spcPts val="1000"/>
              </a:spcBef>
              <a:buClr>
                <a:srgbClr val="000000"/>
              </a:buClr>
              <a:buSzPts val="1400"/>
              <a:buFont typeface="+mj-lt"/>
              <a:buAutoNum type="romanUcPeriod"/>
            </a:pPr>
            <a:r>
              <a:rPr lang="en-US" sz="1200" dirty="0">
                <a:solidFill>
                  <a:schemeClr val="dk1"/>
                </a:solidFill>
              </a:rPr>
              <a:t>The target variable is the normalized_used_price so we create new data frames ‘x’ and ‘y’ for independent and dependent variables separately.</a:t>
            </a:r>
          </a:p>
          <a:p>
            <a:pPr lvl="1" indent="-317500">
              <a:spcBef>
                <a:spcPts val="1000"/>
              </a:spcBef>
              <a:buClr>
                <a:srgbClr val="000000"/>
              </a:buClr>
              <a:buSzPts val="1400"/>
              <a:buFont typeface="+mj-lt"/>
              <a:buAutoNum type="romanUcPeriod"/>
            </a:pPr>
            <a:r>
              <a:rPr lang="en-US" sz="1200" dirty="0">
                <a:solidFill>
                  <a:schemeClr val="dk1"/>
                </a:solidFill>
              </a:rPr>
              <a:t>We build are preliminary regression model using stats model and we observe a large condition number that indicates high multicollinearity and high p-values suggesting insignificant features in the model. </a:t>
            </a:r>
          </a:p>
          <a:p>
            <a:pPr lvl="1" indent="-317500">
              <a:spcBef>
                <a:spcPts val="1000"/>
              </a:spcBef>
              <a:buClr>
                <a:srgbClr val="000000"/>
              </a:buClr>
              <a:buSzPts val="1400"/>
              <a:buFont typeface="+mj-lt"/>
              <a:buAutoNum type="romanUcPeriod"/>
            </a:pPr>
            <a:r>
              <a:rPr lang="en-US" sz="1200" dirty="0">
                <a:solidFill>
                  <a:schemeClr val="dk1"/>
                </a:solidFill>
              </a:rPr>
              <a:t>We test all the other conditions required to assume linearity. Refer model assumption section.</a:t>
            </a:r>
          </a:p>
          <a:p>
            <a:pPr lvl="1" indent="-317500">
              <a:spcBef>
                <a:spcPts val="1000"/>
              </a:spcBef>
              <a:buClr>
                <a:srgbClr val="000000"/>
              </a:buClr>
              <a:buSzPts val="1400"/>
              <a:buFont typeface="+mj-lt"/>
              <a:buAutoNum type="romanUcPeriod"/>
            </a:pPr>
            <a:r>
              <a:rPr lang="en-US" sz="1200" dirty="0">
                <a:solidFill>
                  <a:schemeClr val="dk1"/>
                </a:solidFill>
              </a:rPr>
              <a:t>We review the results of the final model and compare the performance metrics such as R</a:t>
            </a:r>
            <a:r>
              <a:rPr lang="en-US" sz="1200" baseline="30000" dirty="0">
                <a:solidFill>
                  <a:schemeClr val="dk1"/>
                </a:solidFill>
              </a:rPr>
              <a:t>2</a:t>
            </a:r>
            <a:r>
              <a:rPr lang="en-US" sz="1200" dirty="0"/>
              <a:t>, Adj.</a:t>
            </a:r>
            <a:r>
              <a:rPr lang="en-US" sz="1200" dirty="0">
                <a:solidFill>
                  <a:schemeClr val="dk1"/>
                </a:solidFill>
              </a:rPr>
              <a:t> R</a:t>
            </a:r>
            <a:r>
              <a:rPr lang="en-US" sz="1200" baseline="30000" dirty="0">
                <a:solidFill>
                  <a:schemeClr val="dk1"/>
                </a:solidFill>
              </a:rPr>
              <a:t>2</a:t>
            </a:r>
            <a:r>
              <a:rPr lang="en-US" sz="1200" dirty="0"/>
              <a:t>, Root mean squared error, mean absolute error and mean absolute percentage error</a:t>
            </a:r>
            <a:r>
              <a:rPr lang="en-US" dirty="0"/>
              <a:t>.</a:t>
            </a:r>
            <a:endParaRPr lang="en-US" sz="1200" baseline="30000" dirty="0">
              <a:solidFill>
                <a:schemeClr val="dk1"/>
              </a:solidFill>
            </a:endParaRPr>
          </a:p>
          <a:p>
            <a:pPr lvl="1" indent="-317500">
              <a:spcBef>
                <a:spcPts val="500"/>
              </a:spcBef>
              <a:buClr>
                <a:srgbClr val="000000"/>
              </a:buClr>
              <a:buSzPts val="1400"/>
              <a:buFont typeface="+mj-lt"/>
              <a:buAutoNum type="romanUcPeriod"/>
            </a:pPr>
            <a:endParaRPr lang="en-US" sz="1200" baseline="30000" dirty="0">
              <a:solidFill>
                <a:schemeClr val="dk1"/>
              </a:solidFill>
            </a:endParaRPr>
          </a:p>
          <a:p>
            <a:pPr marL="133350" indent="0">
              <a:spcBef>
                <a:spcPts val="1000"/>
              </a:spcBef>
              <a:buNone/>
            </a:pPr>
            <a:r>
              <a:rPr lang="en-US" dirty="0"/>
              <a:t> </a:t>
            </a:r>
            <a:br>
              <a:rPr lang="en-US" dirty="0"/>
            </a:br>
            <a:endParaRPr sz="1400" dirty="0">
              <a:solidFill>
                <a:schemeClr val="dk1"/>
              </a:solidFill>
            </a:endParaRPr>
          </a:p>
        </p:txBody>
      </p:sp>
      <p:sp>
        <p:nvSpPr>
          <p:cNvPr id="145" name="Google Shape;145;p6"/>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model assumptions</a:t>
            </a:r>
            <a:endParaRPr sz="1200" i="1" dirty="0">
              <a:solidFill>
                <a:srgbClr val="666666"/>
              </a:solidFill>
              <a:latin typeface="Nunito"/>
              <a:ea typeface="Nunito"/>
              <a:cs typeface="Nunito"/>
              <a:sym typeface="Nunito"/>
            </a:endParaRPr>
          </a:p>
        </p:txBody>
      </p:sp>
    </p:spTree>
    <p:extLst>
      <p:ext uri="{BB962C8B-B14F-4D97-AF65-F5344CB8AC3E}">
        <p14:creationId xmlns:p14="http://schemas.microsoft.com/office/powerpoint/2010/main" val="2936336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lvl="0"/>
            <a:r>
              <a:rPr lang="en" dirty="0">
                <a:solidFill>
                  <a:srgbClr val="000000"/>
                </a:solidFill>
              </a:rPr>
              <a:t>Model Performance Summary</a:t>
            </a:r>
            <a:endParaRPr dirty="0">
              <a:solidFill>
                <a:srgbClr val="000000"/>
              </a:solidFill>
            </a:endParaRPr>
          </a:p>
        </p:txBody>
      </p:sp>
      <p:sp>
        <p:nvSpPr>
          <p:cNvPr id="162" name="Google Shape;162;g10e9006cb6c_1_33"/>
          <p:cNvSpPr txBox="1">
            <a:spLocks noGrp="1"/>
          </p:cNvSpPr>
          <p:nvPr>
            <p:ph type="body" idx="1"/>
          </p:nvPr>
        </p:nvSpPr>
        <p:spPr>
          <a:xfrm>
            <a:off x="202550" y="797679"/>
            <a:ext cx="8629800" cy="4110075"/>
          </a:xfrm>
          <a:prstGeom prst="rect">
            <a:avLst/>
          </a:prstGeom>
          <a:noFill/>
          <a:ln>
            <a:noFill/>
          </a:ln>
        </p:spPr>
        <p:txBody>
          <a:bodyPr spcFirstLastPara="1" wrap="square" lIns="91425" tIns="91425" rIns="91425" bIns="91425" anchor="t" anchorCtr="0">
            <a:noAutofit/>
          </a:bodyPr>
          <a:lstStyle/>
          <a:p>
            <a:pPr indent="-317500">
              <a:spcBef>
                <a:spcPts val="500"/>
              </a:spcBef>
              <a:buClr>
                <a:srgbClr val="000000"/>
              </a:buClr>
              <a:buSzPts val="1400"/>
            </a:pPr>
            <a:r>
              <a:rPr lang="en-US" sz="1200" dirty="0">
                <a:solidFill>
                  <a:schemeClr val="dk1"/>
                </a:solidFill>
              </a:rPr>
              <a:t>Model Assumptions: We test for linear regression assumptions and fix them:</a:t>
            </a:r>
          </a:p>
          <a:p>
            <a:pPr marL="685800" lvl="1" indent="-228600">
              <a:spcBef>
                <a:spcPts val="500"/>
              </a:spcBef>
              <a:buFont typeface="+mj-lt"/>
              <a:buAutoNum type="alphaLcParenR"/>
            </a:pPr>
            <a:r>
              <a:rPr lang="en-US" sz="1200" dirty="0"/>
              <a:t>Check for multicollinearity. Weight and screen_size were dropped. General Rule of thumb is:</a:t>
            </a:r>
          </a:p>
          <a:p>
            <a:pPr marL="1200150" lvl="4" indent="-285750">
              <a:spcBef>
                <a:spcPts val="500"/>
              </a:spcBef>
              <a:buFont typeface="Wingdings" panose="05000000000000000000" pitchFamily="2" charset="2"/>
              <a:buChar char="§"/>
            </a:pPr>
            <a:r>
              <a:rPr lang="en-US" sz="1200" dirty="0"/>
              <a:t>1 &lt; VIF &lt;= 5: There is low multicollinearity</a:t>
            </a:r>
          </a:p>
          <a:p>
            <a:pPr marL="1200150" lvl="4" indent="-285750">
              <a:spcBef>
                <a:spcPts val="500"/>
              </a:spcBef>
              <a:buFont typeface="Wingdings" panose="05000000000000000000" pitchFamily="2" charset="2"/>
              <a:buChar char="§"/>
            </a:pPr>
            <a:r>
              <a:rPr lang="en-US" sz="1200" dirty="0"/>
              <a:t>5 &lt; VIF &lt;= 10: There is moderate multicollinearity</a:t>
            </a:r>
          </a:p>
          <a:p>
            <a:pPr marL="1200150" lvl="4" indent="-285750">
              <a:spcBef>
                <a:spcPts val="500"/>
              </a:spcBef>
              <a:buFont typeface="Wingdings" panose="05000000000000000000" pitchFamily="2" charset="2"/>
              <a:buChar char="§"/>
            </a:pPr>
            <a:r>
              <a:rPr lang="en-US" sz="1200" dirty="0"/>
              <a:t>VIF &gt; 10: There is high multicollinearity</a:t>
            </a:r>
          </a:p>
          <a:p>
            <a:pPr marL="800100" lvl="1" indent="-342900">
              <a:spcBef>
                <a:spcPts val="500"/>
              </a:spcBef>
              <a:buFont typeface="+mj-lt"/>
              <a:buAutoNum type="alphaLcParenR"/>
            </a:pPr>
            <a:r>
              <a:rPr lang="en-US" sz="1200" dirty="0"/>
              <a:t>Multiple column with p-values&gt;0.05 (the agreed upon confidence interval) were dropped </a:t>
            </a:r>
          </a:p>
          <a:p>
            <a:pPr marL="800100" lvl="1" indent="-342900">
              <a:spcBef>
                <a:spcPts val="500"/>
              </a:spcBef>
              <a:buFont typeface="+mj-lt"/>
              <a:buAutoNum type="alphaLcParenR"/>
            </a:pPr>
            <a:r>
              <a:rPr lang="en-US" sz="1200" dirty="0"/>
              <a:t>Then we test for linearity and independence of residuals.</a:t>
            </a:r>
          </a:p>
          <a:p>
            <a:pPr marL="800100" lvl="1" indent="-342900">
              <a:spcBef>
                <a:spcPts val="500"/>
              </a:spcBef>
              <a:buFont typeface="+mj-lt"/>
              <a:buAutoNum type="alphaLcParenR"/>
            </a:pPr>
            <a:r>
              <a:rPr lang="en-US" sz="1200" dirty="0"/>
              <a:t>We also tested for normality by checking the distribution of residuals, by checking the Q-Q plot of residuals, and by using the Shapiro-Wilk test.</a:t>
            </a:r>
          </a:p>
          <a:p>
            <a:pPr marL="590550" lvl="1" indent="0">
              <a:spcBef>
                <a:spcPts val="500"/>
              </a:spcBef>
              <a:buNone/>
            </a:pPr>
            <a:r>
              <a:rPr lang="en-US" sz="1200" dirty="0"/>
              <a:t>         Observations:</a:t>
            </a:r>
          </a:p>
          <a:p>
            <a:pPr marL="1219200" lvl="2" indent="-171450">
              <a:spcBef>
                <a:spcPts val="500"/>
              </a:spcBef>
              <a:buFont typeface="Wingdings" panose="05000000000000000000" pitchFamily="2" charset="2"/>
              <a:buChar char="§"/>
            </a:pPr>
            <a:r>
              <a:rPr lang="en-US" dirty="0"/>
              <a:t>Since p-value &lt; 0.05, the residuals are not normal as per the Shapiro-Wilk test.</a:t>
            </a:r>
          </a:p>
          <a:p>
            <a:pPr marL="1219200" lvl="2" indent="-171450">
              <a:spcBef>
                <a:spcPts val="500"/>
              </a:spcBef>
              <a:buFont typeface="Wingdings" panose="05000000000000000000" pitchFamily="2" charset="2"/>
              <a:buChar char="§"/>
            </a:pPr>
            <a:r>
              <a:rPr lang="en-US" dirty="0"/>
              <a:t>However, based on the distribution plot and Q-Q plot, we can consider the distribution to be a good approximation of the normal distribution.</a:t>
            </a:r>
          </a:p>
          <a:p>
            <a:pPr marL="1219200" lvl="2" indent="-171450">
              <a:spcBef>
                <a:spcPts val="500"/>
              </a:spcBef>
              <a:buFont typeface="Wingdings" panose="05000000000000000000" pitchFamily="2" charset="2"/>
              <a:buChar char="§"/>
            </a:pPr>
            <a:r>
              <a:rPr lang="en-US" dirty="0"/>
              <a:t>So, the assumption is satisfied.</a:t>
            </a:r>
          </a:p>
          <a:p>
            <a:pPr marL="0" lvl="0" indent="0" algn="l" rtl="0">
              <a:lnSpc>
                <a:spcPct val="115000"/>
              </a:lnSpc>
              <a:spcBef>
                <a:spcPts val="1000"/>
              </a:spcBef>
              <a:spcAft>
                <a:spcPts val="0"/>
              </a:spcAft>
              <a:buNone/>
            </a:pPr>
            <a:endParaRPr sz="1400" dirty="0">
              <a:solidFill>
                <a:schemeClr val="dk1"/>
              </a:solidFill>
            </a:endParaRPr>
          </a:p>
        </p:txBody>
      </p:sp>
      <p:pic>
        <p:nvPicPr>
          <p:cNvPr id="4" name="Picture 3">
            <a:extLst>
              <a:ext uri="{FF2B5EF4-FFF2-40B4-BE49-F238E27FC236}">
                <a16:creationId xmlns:a16="http://schemas.microsoft.com/office/drawing/2014/main" id="{4715FB91-A5B7-4005-994E-506F58E66743}"/>
              </a:ext>
            </a:extLst>
          </p:cNvPr>
          <p:cNvPicPr>
            <a:picLocks noChangeAspect="1"/>
          </p:cNvPicPr>
          <p:nvPr/>
        </p:nvPicPr>
        <p:blipFill>
          <a:blip r:embed="rId3"/>
          <a:stretch>
            <a:fillRect/>
          </a:stretch>
        </p:blipFill>
        <p:spPr>
          <a:xfrm>
            <a:off x="3563400" y="3140381"/>
            <a:ext cx="4511382" cy="2243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76D7-AF94-4396-9FB0-382761CA1BD1}"/>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0591F6B-9E61-44AA-A331-584ACC667E98}"/>
              </a:ext>
            </a:extLst>
          </p:cNvPr>
          <p:cNvSpPr>
            <a:spLocks noGrp="1"/>
          </p:cNvSpPr>
          <p:nvPr>
            <p:ph type="body" idx="1"/>
          </p:nvPr>
        </p:nvSpPr>
        <p:spPr>
          <a:xfrm>
            <a:off x="202550" y="790537"/>
            <a:ext cx="8629800" cy="3706800"/>
          </a:xfrm>
        </p:spPr>
        <p:txBody>
          <a:bodyPr/>
          <a:lstStyle/>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133350" indent="0">
              <a:buNone/>
            </a:pPr>
            <a:endParaRPr lang="en-US" sz="1600" dirty="0">
              <a:solidFill>
                <a:schemeClr val="dk1"/>
              </a:solidFill>
            </a:endParaRPr>
          </a:p>
          <a:p>
            <a:pPr marL="533400" indent="-400050">
              <a:buFont typeface="+mj-lt"/>
              <a:buAutoNum type="romanUcPeriod" startAt="5"/>
            </a:pPr>
            <a:endParaRPr lang="en-US" sz="1600" dirty="0">
              <a:solidFill>
                <a:schemeClr val="dk1"/>
              </a:solidFill>
            </a:endParaRPr>
          </a:p>
          <a:p>
            <a:pPr marL="133350" indent="0">
              <a:buNone/>
            </a:pPr>
            <a:endParaRPr lang="en-US" dirty="0"/>
          </a:p>
        </p:txBody>
      </p:sp>
      <p:sp>
        <p:nvSpPr>
          <p:cNvPr id="5" name="TextBox 4">
            <a:extLst>
              <a:ext uri="{FF2B5EF4-FFF2-40B4-BE49-F238E27FC236}">
                <a16:creationId xmlns:a16="http://schemas.microsoft.com/office/drawing/2014/main" id="{8555FBBE-414A-401B-B3B2-58E09F974D22}"/>
              </a:ext>
            </a:extLst>
          </p:cNvPr>
          <p:cNvSpPr txBox="1"/>
          <p:nvPr/>
        </p:nvSpPr>
        <p:spPr>
          <a:xfrm>
            <a:off x="202550" y="854236"/>
            <a:ext cx="8520600" cy="461665"/>
          </a:xfrm>
          <a:prstGeom prst="rect">
            <a:avLst/>
          </a:prstGeom>
          <a:noFill/>
        </p:spPr>
        <p:txBody>
          <a:bodyPr wrap="square" rtlCol="0">
            <a:spAutoFit/>
          </a:bodyPr>
          <a:lstStyle/>
          <a:p>
            <a:pPr marL="342900" lvl="4" indent="-342900">
              <a:spcBef>
                <a:spcPts val="500"/>
              </a:spcBef>
              <a:buFont typeface="+mj-lt"/>
              <a:buAutoNum type="alphaLcParenR" startAt="5"/>
            </a:pPr>
            <a:r>
              <a:rPr lang="en-US" sz="1200" dirty="0">
                <a:latin typeface="Nunito" panose="020B0604020202020204" charset="0"/>
              </a:rPr>
              <a:t>We tested for homoscedasticity by using the </a:t>
            </a:r>
            <a:r>
              <a:rPr lang="en-US" sz="1200" b="1" i="1" dirty="0">
                <a:latin typeface="Nunito" panose="020B0604020202020204" charset="0"/>
              </a:rPr>
              <a:t>goldfeldquandt test</a:t>
            </a:r>
            <a:r>
              <a:rPr lang="en-US" sz="1200" dirty="0">
                <a:latin typeface="Nunito" panose="020B0604020202020204" charset="0"/>
              </a:rPr>
              <a:t>. We got a p-value greater than 0.05 hence, we can say that the residuals are homoscedastic. </a:t>
            </a:r>
          </a:p>
        </p:txBody>
      </p:sp>
      <p:pic>
        <p:nvPicPr>
          <p:cNvPr id="6" name="Picture 5">
            <a:extLst>
              <a:ext uri="{FF2B5EF4-FFF2-40B4-BE49-F238E27FC236}">
                <a16:creationId xmlns:a16="http://schemas.microsoft.com/office/drawing/2014/main" id="{14F0C64F-6888-45A8-AC70-46A7F782C7FF}"/>
              </a:ext>
            </a:extLst>
          </p:cNvPr>
          <p:cNvPicPr>
            <a:picLocks noChangeAspect="1"/>
          </p:cNvPicPr>
          <p:nvPr/>
        </p:nvPicPr>
        <p:blipFill>
          <a:blip r:embed="rId2"/>
          <a:stretch>
            <a:fillRect/>
          </a:stretch>
        </p:blipFill>
        <p:spPr>
          <a:xfrm>
            <a:off x="966931" y="1363237"/>
            <a:ext cx="3164053" cy="1882751"/>
          </a:xfrm>
          <a:prstGeom prst="rect">
            <a:avLst/>
          </a:prstGeom>
        </p:spPr>
      </p:pic>
      <p:pic>
        <p:nvPicPr>
          <p:cNvPr id="7" name="Picture 6">
            <a:extLst>
              <a:ext uri="{FF2B5EF4-FFF2-40B4-BE49-F238E27FC236}">
                <a16:creationId xmlns:a16="http://schemas.microsoft.com/office/drawing/2014/main" id="{800CD014-9F44-4BFB-A50C-C108F64380AE}"/>
              </a:ext>
            </a:extLst>
          </p:cNvPr>
          <p:cNvPicPr>
            <a:picLocks noChangeAspect="1"/>
          </p:cNvPicPr>
          <p:nvPr/>
        </p:nvPicPr>
        <p:blipFill>
          <a:blip r:embed="rId3"/>
          <a:stretch>
            <a:fillRect/>
          </a:stretch>
        </p:blipFill>
        <p:spPr>
          <a:xfrm>
            <a:off x="4462850" y="1355494"/>
            <a:ext cx="3358115" cy="1987766"/>
          </a:xfrm>
          <a:prstGeom prst="rect">
            <a:avLst/>
          </a:prstGeom>
        </p:spPr>
      </p:pic>
      <p:pic>
        <p:nvPicPr>
          <p:cNvPr id="8" name="Picture 7">
            <a:extLst>
              <a:ext uri="{FF2B5EF4-FFF2-40B4-BE49-F238E27FC236}">
                <a16:creationId xmlns:a16="http://schemas.microsoft.com/office/drawing/2014/main" id="{8878E580-0542-423F-8031-283794EABC5A}"/>
              </a:ext>
            </a:extLst>
          </p:cNvPr>
          <p:cNvPicPr>
            <a:picLocks noChangeAspect="1"/>
          </p:cNvPicPr>
          <p:nvPr/>
        </p:nvPicPr>
        <p:blipFill>
          <a:blip r:embed="rId4"/>
          <a:stretch>
            <a:fillRect/>
          </a:stretch>
        </p:blipFill>
        <p:spPr>
          <a:xfrm>
            <a:off x="2598288" y="3283540"/>
            <a:ext cx="3729123" cy="1715055"/>
          </a:xfrm>
          <a:prstGeom prst="rect">
            <a:avLst/>
          </a:prstGeom>
        </p:spPr>
      </p:pic>
      <p:pic>
        <p:nvPicPr>
          <p:cNvPr id="12" name="Picture 11">
            <a:extLst>
              <a:ext uri="{FF2B5EF4-FFF2-40B4-BE49-F238E27FC236}">
                <a16:creationId xmlns:a16="http://schemas.microsoft.com/office/drawing/2014/main" id="{49C7D61D-7CD0-4A25-B639-BD928D2FDA3E}"/>
              </a:ext>
            </a:extLst>
          </p:cNvPr>
          <p:cNvPicPr>
            <a:picLocks noChangeAspect="1"/>
          </p:cNvPicPr>
          <p:nvPr/>
        </p:nvPicPr>
        <p:blipFill>
          <a:blip r:embed="rId5"/>
          <a:stretch>
            <a:fillRect/>
          </a:stretch>
        </p:blipFill>
        <p:spPr>
          <a:xfrm>
            <a:off x="3798728" y="1085068"/>
            <a:ext cx="3825572" cy="175275"/>
          </a:xfrm>
          <a:prstGeom prst="rect">
            <a:avLst/>
          </a:prstGeom>
        </p:spPr>
      </p:pic>
    </p:spTree>
    <p:extLst>
      <p:ext uri="{BB962C8B-B14F-4D97-AF65-F5344CB8AC3E}">
        <p14:creationId xmlns:p14="http://schemas.microsoft.com/office/powerpoint/2010/main" val="62099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A8AD-50D8-4AC2-9105-8C004ABBC189}"/>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FD8112A4-9ED7-47A1-9071-C35E8BF6F2A8}"/>
              </a:ext>
            </a:extLst>
          </p:cNvPr>
          <p:cNvSpPr>
            <a:spLocks noGrp="1"/>
          </p:cNvSpPr>
          <p:nvPr>
            <p:ph type="body" idx="1"/>
          </p:nvPr>
        </p:nvSpPr>
        <p:spPr>
          <a:xfrm>
            <a:off x="202550" y="861975"/>
            <a:ext cx="5083825" cy="4152938"/>
          </a:xfrm>
        </p:spPr>
        <p:txBody>
          <a:bodyPr/>
          <a:lstStyle/>
          <a:p>
            <a:r>
              <a:rPr lang="en-US" sz="1200" dirty="0">
                <a:solidFill>
                  <a:srgbClr val="000000"/>
                </a:solidFill>
                <a:latin typeface="Nunito" panose="020B0604020202020204" charset="0"/>
              </a:rPr>
              <a:t>Summary of key performance metrics for training and test data in tabular format for comparison:</a:t>
            </a:r>
          </a:p>
          <a:p>
            <a:pPr lvl="1">
              <a:buFont typeface="+mj-lt"/>
              <a:buAutoNum type="romanUcPeriod"/>
            </a:pPr>
            <a:r>
              <a:rPr lang="en-US" sz="1200" dirty="0">
                <a:latin typeface="Nunito" panose="020B0604020202020204" charset="0"/>
              </a:rPr>
              <a:t>The train and test  𝑅</a:t>
            </a:r>
            <a:r>
              <a:rPr lang="en-US" sz="1200" baseline="30000" dirty="0">
                <a:latin typeface="Nunito" panose="020B0604020202020204" charset="0"/>
              </a:rPr>
              <a:t>2</a:t>
            </a:r>
            <a:r>
              <a:rPr lang="en-US" sz="1200" dirty="0">
                <a:latin typeface="Nunito" panose="020B0604020202020204" charset="0"/>
              </a:rPr>
              <a:t>  are 0.839 and 0.842, indicating that the model explains 83.9% and 84.2% of the total variation in the train and test sets respectively. Also, both scores are comparable.</a:t>
            </a:r>
          </a:p>
          <a:p>
            <a:pPr lvl="1">
              <a:buFont typeface="+mj-lt"/>
              <a:buAutoNum type="romanUcPeriod"/>
            </a:pPr>
            <a:r>
              <a:rPr lang="en-US" sz="1200" dirty="0">
                <a:latin typeface="Nunito" panose="020B0604020202020204" charset="0"/>
              </a:rPr>
              <a:t>RMSE values on the train and test sets are also comparable. This shows that the model is not overfitting.</a:t>
            </a:r>
          </a:p>
          <a:p>
            <a:pPr lvl="1">
              <a:buFont typeface="+mj-lt"/>
              <a:buAutoNum type="romanUcPeriod"/>
            </a:pPr>
            <a:r>
              <a:rPr lang="en-US" sz="1200" dirty="0">
                <a:latin typeface="Nunito" panose="020B0604020202020204" charset="0"/>
              </a:rPr>
              <a:t>MAE indicates that our current model is able to predict anime ratings within a mean error of 0.18 on the test set.</a:t>
            </a:r>
          </a:p>
          <a:p>
            <a:pPr lvl="1">
              <a:buFont typeface="+mj-lt"/>
              <a:buAutoNum type="romanUcPeriod"/>
            </a:pPr>
            <a:r>
              <a:rPr lang="en-US" sz="1200" dirty="0">
                <a:latin typeface="Nunito" panose="020B0604020202020204" charset="0"/>
              </a:rPr>
              <a:t>MAPE of 4.47 on the test data means that we are able to predict within 4.47% of the used price.</a:t>
            </a:r>
          </a:p>
        </p:txBody>
      </p:sp>
      <p:pic>
        <p:nvPicPr>
          <p:cNvPr id="9" name="Picture 8">
            <a:extLst>
              <a:ext uri="{FF2B5EF4-FFF2-40B4-BE49-F238E27FC236}">
                <a16:creationId xmlns:a16="http://schemas.microsoft.com/office/drawing/2014/main" id="{EEEB70D2-255A-4A43-BA89-B7F078FF6ECA}"/>
              </a:ext>
            </a:extLst>
          </p:cNvPr>
          <p:cNvPicPr>
            <a:picLocks noChangeAspect="1"/>
          </p:cNvPicPr>
          <p:nvPr/>
        </p:nvPicPr>
        <p:blipFill>
          <a:blip r:embed="rId2"/>
          <a:stretch>
            <a:fillRect/>
          </a:stretch>
        </p:blipFill>
        <p:spPr>
          <a:xfrm>
            <a:off x="5381030" y="690511"/>
            <a:ext cx="3681864" cy="2906441"/>
          </a:xfrm>
          <a:prstGeom prst="rect">
            <a:avLst/>
          </a:prstGeom>
        </p:spPr>
      </p:pic>
      <p:pic>
        <p:nvPicPr>
          <p:cNvPr id="10" name="Picture 9">
            <a:extLst>
              <a:ext uri="{FF2B5EF4-FFF2-40B4-BE49-F238E27FC236}">
                <a16:creationId xmlns:a16="http://schemas.microsoft.com/office/drawing/2014/main" id="{8D92A181-2DE2-4BFE-91AB-6DEB8F50A7A4}"/>
              </a:ext>
            </a:extLst>
          </p:cNvPr>
          <p:cNvPicPr>
            <a:picLocks noChangeAspect="1"/>
          </p:cNvPicPr>
          <p:nvPr/>
        </p:nvPicPr>
        <p:blipFill>
          <a:blip r:embed="rId3"/>
          <a:stretch>
            <a:fillRect/>
          </a:stretch>
        </p:blipFill>
        <p:spPr>
          <a:xfrm>
            <a:off x="6015774" y="3596952"/>
            <a:ext cx="2415878" cy="617542"/>
          </a:xfrm>
          <a:prstGeom prst="rect">
            <a:avLst/>
          </a:prstGeom>
        </p:spPr>
      </p:pic>
      <p:pic>
        <p:nvPicPr>
          <p:cNvPr id="11" name="Picture 10">
            <a:extLst>
              <a:ext uri="{FF2B5EF4-FFF2-40B4-BE49-F238E27FC236}">
                <a16:creationId xmlns:a16="http://schemas.microsoft.com/office/drawing/2014/main" id="{76EEB8ED-F0E7-4D80-B849-926550395934}"/>
              </a:ext>
            </a:extLst>
          </p:cNvPr>
          <p:cNvPicPr>
            <a:picLocks noChangeAspect="1"/>
          </p:cNvPicPr>
          <p:nvPr/>
        </p:nvPicPr>
        <p:blipFill>
          <a:blip r:embed="rId4"/>
          <a:stretch>
            <a:fillRect/>
          </a:stretch>
        </p:blipFill>
        <p:spPr>
          <a:xfrm>
            <a:off x="5987124" y="4299934"/>
            <a:ext cx="2473178" cy="620654"/>
          </a:xfrm>
          <a:prstGeom prst="rect">
            <a:avLst/>
          </a:prstGeom>
        </p:spPr>
      </p:pic>
    </p:spTree>
    <p:extLst>
      <p:ext uri="{BB962C8B-B14F-4D97-AF65-F5344CB8AC3E}">
        <p14:creationId xmlns:p14="http://schemas.microsoft.com/office/powerpoint/2010/main" val="36136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dirty="0">
              <a:solidFill>
                <a:srgbClr val="000000"/>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lvl="0" indent="-317500">
              <a:spcBef>
                <a:spcPts val="1000"/>
              </a:spcBef>
              <a:buClr>
                <a:srgbClr val="000000"/>
              </a:buClr>
              <a:buSzPts val="1400"/>
            </a:pPr>
            <a:r>
              <a:rPr lang="en" sz="1400" dirty="0">
                <a:solidFill>
                  <a:srgbClr val="000000"/>
                </a:solidFill>
              </a:rPr>
              <a:t>Data Background and Contents</a:t>
            </a:r>
          </a:p>
          <a:p>
            <a:pPr lvl="0" indent="-317500">
              <a:spcBef>
                <a:spcPts val="1000"/>
              </a:spcBef>
              <a:buClr>
                <a:srgbClr val="000000"/>
              </a:buClr>
              <a:buSzPts val="1400"/>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Preprocessing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Model Performance Summary</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Appendices</a:t>
            </a:r>
          </a:p>
          <a:p>
            <a:pPr lvl="1" indent="-317500">
              <a:spcBef>
                <a:spcPts val="1000"/>
              </a:spcBef>
              <a:spcAft>
                <a:spcPts val="1000"/>
              </a:spcAft>
              <a:buClr>
                <a:srgbClr val="000000"/>
              </a:buClr>
              <a:buSzPts val="1400"/>
              <a:buFont typeface="Wingdings" panose="05000000000000000000" pitchFamily="2" charset="2"/>
              <a:buChar char="Ø"/>
            </a:pPr>
            <a:r>
              <a:rPr lang="en-US" sz="1200" dirty="0">
                <a:solidFill>
                  <a:srgbClr val="000000"/>
                </a:solidFill>
              </a:rPr>
              <a:t>Appendix-A: EDA Results</a:t>
            </a:r>
          </a:p>
          <a:p>
            <a:pPr lvl="1" indent="-317500">
              <a:spcBef>
                <a:spcPts val="1000"/>
              </a:spcBef>
              <a:spcAft>
                <a:spcPts val="1000"/>
              </a:spcAft>
              <a:buClr>
                <a:srgbClr val="000000"/>
              </a:buClr>
              <a:buSzPts val="1400"/>
              <a:buFont typeface="Wingdings" panose="05000000000000000000" pitchFamily="2" charset="2"/>
              <a:buChar char="Ø"/>
            </a:pPr>
            <a:r>
              <a:rPr lang="en-US" sz="1200" dirty="0">
                <a:solidFill>
                  <a:srgbClr val="000000"/>
                </a:solidFill>
              </a:rPr>
              <a:t>Appendix-B: Model Performance Summary</a:t>
            </a:r>
            <a:endParaRPr sz="12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dirty="0">
                <a:solidFill>
                  <a:schemeClr val="lt1"/>
                </a:solidFill>
              </a:rPr>
              <a:t>APPENDIX – </a:t>
            </a:r>
            <a:r>
              <a:rPr lang="en-US" sz="3300" dirty="0">
                <a:solidFill>
                  <a:schemeClr val="lt1"/>
                </a:solidFill>
              </a:rPr>
              <a:t>A : EDA Results</a:t>
            </a:r>
            <a:endParaRPr sz="3300" dirty="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0E0F9-45A4-4156-B10F-18BCDF04F4C1}"/>
              </a:ext>
            </a:extLst>
          </p:cNvPr>
          <p:cNvPicPr>
            <a:picLocks noChangeAspect="1"/>
          </p:cNvPicPr>
          <p:nvPr/>
        </p:nvPicPr>
        <p:blipFill>
          <a:blip r:embed="rId2"/>
          <a:stretch>
            <a:fillRect/>
          </a:stretch>
        </p:blipFill>
        <p:spPr>
          <a:xfrm>
            <a:off x="525809" y="850107"/>
            <a:ext cx="8092381" cy="3893344"/>
          </a:xfrm>
          <a:prstGeom prst="rect">
            <a:avLst/>
          </a:prstGeom>
        </p:spPr>
      </p:pic>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92894" y="176175"/>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Statistical Summary of the data:</a:t>
            </a:r>
            <a:endParaRPr lang="en-US" dirty="0">
              <a:effectLst/>
            </a:endParaRPr>
          </a:p>
        </p:txBody>
      </p:sp>
    </p:spTree>
    <p:extLst>
      <p:ext uri="{BB962C8B-B14F-4D97-AF65-F5344CB8AC3E}">
        <p14:creationId xmlns:p14="http://schemas.microsoft.com/office/powerpoint/2010/main" val="377418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354ED-17A2-48FD-BD40-029657C3974B}"/>
              </a:ext>
            </a:extLst>
          </p:cNvPr>
          <p:cNvPicPr>
            <a:picLocks noChangeAspect="1"/>
          </p:cNvPicPr>
          <p:nvPr/>
        </p:nvPicPr>
        <p:blipFill>
          <a:blip r:embed="rId2"/>
          <a:stretch>
            <a:fillRect/>
          </a:stretch>
        </p:blipFill>
        <p:spPr>
          <a:xfrm>
            <a:off x="4657725" y="760078"/>
            <a:ext cx="4221955" cy="2293876"/>
          </a:xfrm>
          <a:prstGeom prst="rect">
            <a:avLst/>
          </a:prstGeom>
        </p:spPr>
      </p:pic>
      <p:pic>
        <p:nvPicPr>
          <p:cNvPr id="2" name="Picture 1">
            <a:extLst>
              <a:ext uri="{FF2B5EF4-FFF2-40B4-BE49-F238E27FC236}">
                <a16:creationId xmlns:a16="http://schemas.microsoft.com/office/drawing/2014/main" id="{936ACD96-B94B-40AB-AA86-6C0FA0233940}"/>
              </a:ext>
            </a:extLst>
          </p:cNvPr>
          <p:cNvPicPr>
            <a:picLocks noChangeAspect="1"/>
          </p:cNvPicPr>
          <p:nvPr/>
        </p:nvPicPr>
        <p:blipFill>
          <a:blip r:embed="rId3"/>
          <a:stretch>
            <a:fillRect/>
          </a:stretch>
        </p:blipFill>
        <p:spPr>
          <a:xfrm>
            <a:off x="92872" y="760078"/>
            <a:ext cx="4221955" cy="2293876"/>
          </a:xfrm>
          <a:prstGeom prst="rect">
            <a:avLst/>
          </a:prstGeom>
        </p:spPr>
      </p:pic>
      <p:sp>
        <p:nvSpPr>
          <p:cNvPr id="4" name="Google Shape;144;p6">
            <a:extLst>
              <a:ext uri="{FF2B5EF4-FFF2-40B4-BE49-F238E27FC236}">
                <a16:creationId xmlns:a16="http://schemas.microsoft.com/office/drawing/2014/main" id="{3088C688-5A1D-4552-A425-E83AB32494E1}"/>
              </a:ext>
            </a:extLst>
          </p:cNvPr>
          <p:cNvSpPr txBox="1">
            <a:spLocks/>
          </p:cNvSpPr>
          <p:nvPr/>
        </p:nvSpPr>
        <p:spPr>
          <a:xfrm>
            <a:off x="142800" y="176175"/>
            <a:ext cx="8629800"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nSpc>
                <a:spcPct val="115000"/>
              </a:lnSpc>
              <a:buSzPts val="1400"/>
            </a:pPr>
            <a:r>
              <a:rPr lang="en-US" dirty="0">
                <a:solidFill>
                  <a:schemeClr val="dk1"/>
                </a:solidFill>
              </a:rPr>
              <a:t>Distributions for normalized prices:</a:t>
            </a:r>
          </a:p>
          <a:p>
            <a:pPr marL="133350"/>
            <a:br>
              <a:rPr lang="en-US" dirty="0"/>
            </a:br>
            <a:endParaRPr lang="en-US" dirty="0">
              <a:solidFill>
                <a:schemeClr val="dk1"/>
              </a:solidFill>
            </a:endParaRPr>
          </a:p>
        </p:txBody>
      </p:sp>
      <p:pic>
        <p:nvPicPr>
          <p:cNvPr id="5" name="Picture 4">
            <a:extLst>
              <a:ext uri="{FF2B5EF4-FFF2-40B4-BE49-F238E27FC236}">
                <a16:creationId xmlns:a16="http://schemas.microsoft.com/office/drawing/2014/main" id="{80A8975F-DEA7-4CE8-B1CA-436FC41D5550}"/>
              </a:ext>
            </a:extLst>
          </p:cNvPr>
          <p:cNvPicPr>
            <a:picLocks noChangeAspect="1"/>
          </p:cNvPicPr>
          <p:nvPr/>
        </p:nvPicPr>
        <p:blipFill>
          <a:blip r:embed="rId4"/>
          <a:stretch>
            <a:fillRect/>
          </a:stretch>
        </p:blipFill>
        <p:spPr>
          <a:xfrm>
            <a:off x="2119400" y="3082530"/>
            <a:ext cx="4733752" cy="1913371"/>
          </a:xfrm>
          <a:prstGeom prst="rect">
            <a:avLst/>
          </a:prstGeom>
        </p:spPr>
      </p:pic>
    </p:spTree>
    <p:extLst>
      <p:ext uri="{BB962C8B-B14F-4D97-AF65-F5344CB8AC3E}">
        <p14:creationId xmlns:p14="http://schemas.microsoft.com/office/powerpoint/2010/main" val="135222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B4F3B3-0DAD-409D-BF9C-E6937FD37136}"/>
              </a:ext>
            </a:extLst>
          </p:cNvPr>
          <p:cNvPicPr>
            <a:picLocks noChangeAspect="1"/>
          </p:cNvPicPr>
          <p:nvPr/>
        </p:nvPicPr>
        <p:blipFill>
          <a:blip r:embed="rId2"/>
          <a:stretch>
            <a:fillRect/>
          </a:stretch>
        </p:blipFill>
        <p:spPr>
          <a:xfrm>
            <a:off x="100016" y="1191428"/>
            <a:ext cx="2354971" cy="3344853"/>
          </a:xfrm>
          <a:prstGeom prst="rect">
            <a:avLst/>
          </a:prstGeom>
        </p:spPr>
      </p:pic>
      <p:pic>
        <p:nvPicPr>
          <p:cNvPr id="3" name="Picture 2">
            <a:extLst>
              <a:ext uri="{FF2B5EF4-FFF2-40B4-BE49-F238E27FC236}">
                <a16:creationId xmlns:a16="http://schemas.microsoft.com/office/drawing/2014/main" id="{6B91B106-2157-4418-8AAF-292B84F97DC6}"/>
              </a:ext>
            </a:extLst>
          </p:cNvPr>
          <p:cNvPicPr>
            <a:picLocks noChangeAspect="1"/>
          </p:cNvPicPr>
          <p:nvPr/>
        </p:nvPicPr>
        <p:blipFill>
          <a:blip r:embed="rId3"/>
          <a:stretch>
            <a:fillRect/>
          </a:stretch>
        </p:blipFill>
        <p:spPr>
          <a:xfrm>
            <a:off x="5588461" y="1148565"/>
            <a:ext cx="3425722" cy="3137684"/>
          </a:xfrm>
          <a:prstGeom prst="rect">
            <a:avLst/>
          </a:prstGeom>
        </p:spPr>
      </p:pic>
      <p:pic>
        <p:nvPicPr>
          <p:cNvPr id="5" name="Picture 4">
            <a:extLst>
              <a:ext uri="{FF2B5EF4-FFF2-40B4-BE49-F238E27FC236}">
                <a16:creationId xmlns:a16="http://schemas.microsoft.com/office/drawing/2014/main" id="{9FB84558-2AD3-4705-9728-862B762ED558}"/>
              </a:ext>
            </a:extLst>
          </p:cNvPr>
          <p:cNvPicPr>
            <a:picLocks noChangeAspect="1"/>
          </p:cNvPicPr>
          <p:nvPr/>
        </p:nvPicPr>
        <p:blipFill>
          <a:blip r:embed="rId4"/>
          <a:stretch>
            <a:fillRect/>
          </a:stretch>
        </p:blipFill>
        <p:spPr>
          <a:xfrm>
            <a:off x="2479583" y="1191429"/>
            <a:ext cx="1580975" cy="3016240"/>
          </a:xfrm>
          <a:prstGeom prst="rect">
            <a:avLst/>
          </a:prstGeom>
        </p:spPr>
      </p:pic>
      <p:pic>
        <p:nvPicPr>
          <p:cNvPr id="6" name="Picture 5">
            <a:extLst>
              <a:ext uri="{FF2B5EF4-FFF2-40B4-BE49-F238E27FC236}">
                <a16:creationId xmlns:a16="http://schemas.microsoft.com/office/drawing/2014/main" id="{5B6D143F-C94C-4437-9624-B70E4DA6F490}"/>
              </a:ext>
            </a:extLst>
          </p:cNvPr>
          <p:cNvPicPr>
            <a:picLocks noChangeAspect="1"/>
          </p:cNvPicPr>
          <p:nvPr/>
        </p:nvPicPr>
        <p:blipFill>
          <a:blip r:embed="rId5"/>
          <a:stretch>
            <a:fillRect/>
          </a:stretch>
        </p:blipFill>
        <p:spPr>
          <a:xfrm>
            <a:off x="4085154" y="1169996"/>
            <a:ext cx="1503307" cy="3116253"/>
          </a:xfrm>
          <a:prstGeom prst="rect">
            <a:avLst/>
          </a:prstGeom>
        </p:spPr>
      </p:pic>
      <p:sp>
        <p:nvSpPr>
          <p:cNvPr id="8" name="Google Shape;144;p6">
            <a:extLst>
              <a:ext uri="{FF2B5EF4-FFF2-40B4-BE49-F238E27FC236}">
                <a16:creationId xmlns:a16="http://schemas.microsoft.com/office/drawing/2014/main" id="{8DC2D04D-FA52-4CC9-8E1C-28CE705A54C9}"/>
              </a:ext>
            </a:extLst>
          </p:cNvPr>
          <p:cNvSpPr txBox="1">
            <a:spLocks/>
          </p:cNvSpPr>
          <p:nvPr/>
        </p:nvSpPr>
        <p:spPr>
          <a:xfrm>
            <a:off x="142800" y="176175"/>
            <a:ext cx="8629800"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nSpc>
                <a:spcPct val="115000"/>
              </a:lnSpc>
              <a:buSzPts val="1400"/>
            </a:pPr>
            <a:r>
              <a:rPr lang="en-US" dirty="0">
                <a:solidFill>
                  <a:schemeClr val="dk1"/>
                </a:solidFill>
              </a:rPr>
              <a:t>Distributions of counts for os, 4g, 5g and release year </a:t>
            </a:r>
          </a:p>
          <a:p>
            <a:pPr marL="133350"/>
            <a:br>
              <a:rPr lang="en-US" dirty="0"/>
            </a:br>
            <a:endParaRPr lang="en-US" dirty="0">
              <a:solidFill>
                <a:schemeClr val="dk1"/>
              </a:solidFill>
            </a:endParaRPr>
          </a:p>
        </p:txBody>
      </p:sp>
    </p:spTree>
    <p:extLst>
      <p:ext uri="{BB962C8B-B14F-4D97-AF65-F5344CB8AC3E}">
        <p14:creationId xmlns:p14="http://schemas.microsoft.com/office/powerpoint/2010/main" val="401142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9BDDDA4F-F08B-4235-9B98-FD22C5147537}"/>
              </a:ext>
            </a:extLst>
          </p:cNvPr>
          <p:cNvSpPr txBox="1">
            <a:spLocks/>
          </p:cNvSpPr>
          <p:nvPr/>
        </p:nvSpPr>
        <p:spPr>
          <a:xfrm>
            <a:off x="142800" y="176175"/>
            <a:ext cx="8629800"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nSpc>
                <a:spcPct val="115000"/>
              </a:lnSpc>
              <a:buSzPts val="1400"/>
            </a:pPr>
            <a:r>
              <a:rPr lang="en-US" dirty="0">
                <a:solidFill>
                  <a:schemeClr val="dk1"/>
                </a:solidFill>
                <a:latin typeface="Nunito" panose="020B0604020202020204" charset="0"/>
              </a:rPr>
              <a:t>Brand-wise distribution (Top 10s)</a:t>
            </a:r>
            <a:br>
              <a:rPr lang="en-US" dirty="0">
                <a:latin typeface="Nunito" panose="020B0604020202020204" charset="0"/>
              </a:rPr>
            </a:br>
            <a:endParaRPr lang="en-US" dirty="0">
              <a:solidFill>
                <a:schemeClr val="dk1"/>
              </a:solidFill>
              <a:latin typeface="Nunito" panose="020B0604020202020204" charset="0"/>
            </a:endParaRPr>
          </a:p>
        </p:txBody>
      </p:sp>
      <p:pic>
        <p:nvPicPr>
          <p:cNvPr id="6" name="Picture 5">
            <a:extLst>
              <a:ext uri="{FF2B5EF4-FFF2-40B4-BE49-F238E27FC236}">
                <a16:creationId xmlns:a16="http://schemas.microsoft.com/office/drawing/2014/main" id="{A80E3417-9682-4E9A-9D4E-4486C7F00627}"/>
              </a:ext>
            </a:extLst>
          </p:cNvPr>
          <p:cNvPicPr>
            <a:picLocks noChangeAspect="1"/>
          </p:cNvPicPr>
          <p:nvPr/>
        </p:nvPicPr>
        <p:blipFill>
          <a:blip r:embed="rId2"/>
          <a:stretch>
            <a:fillRect/>
          </a:stretch>
        </p:blipFill>
        <p:spPr>
          <a:xfrm>
            <a:off x="86147" y="956822"/>
            <a:ext cx="3127286" cy="1714803"/>
          </a:xfrm>
          <a:prstGeom prst="rect">
            <a:avLst/>
          </a:prstGeom>
        </p:spPr>
      </p:pic>
      <p:pic>
        <p:nvPicPr>
          <p:cNvPr id="7" name="Picture 6">
            <a:extLst>
              <a:ext uri="{FF2B5EF4-FFF2-40B4-BE49-F238E27FC236}">
                <a16:creationId xmlns:a16="http://schemas.microsoft.com/office/drawing/2014/main" id="{CD4AF61B-68F9-4AD3-A064-37B75579BD81}"/>
              </a:ext>
            </a:extLst>
          </p:cNvPr>
          <p:cNvPicPr>
            <a:picLocks noChangeAspect="1"/>
          </p:cNvPicPr>
          <p:nvPr/>
        </p:nvPicPr>
        <p:blipFill>
          <a:blip r:embed="rId3"/>
          <a:stretch>
            <a:fillRect/>
          </a:stretch>
        </p:blipFill>
        <p:spPr>
          <a:xfrm>
            <a:off x="3213433" y="958606"/>
            <a:ext cx="3008774" cy="1717038"/>
          </a:xfrm>
          <a:prstGeom prst="rect">
            <a:avLst/>
          </a:prstGeom>
        </p:spPr>
      </p:pic>
      <p:pic>
        <p:nvPicPr>
          <p:cNvPr id="8" name="Picture 7">
            <a:extLst>
              <a:ext uri="{FF2B5EF4-FFF2-40B4-BE49-F238E27FC236}">
                <a16:creationId xmlns:a16="http://schemas.microsoft.com/office/drawing/2014/main" id="{1ADA3AD4-C04E-4560-8209-396525088BE9}"/>
              </a:ext>
            </a:extLst>
          </p:cNvPr>
          <p:cNvPicPr>
            <a:picLocks noChangeAspect="1"/>
          </p:cNvPicPr>
          <p:nvPr/>
        </p:nvPicPr>
        <p:blipFill>
          <a:blip r:embed="rId4"/>
          <a:stretch>
            <a:fillRect/>
          </a:stretch>
        </p:blipFill>
        <p:spPr>
          <a:xfrm>
            <a:off x="86147" y="3063523"/>
            <a:ext cx="3127286" cy="1733496"/>
          </a:xfrm>
          <a:prstGeom prst="rect">
            <a:avLst/>
          </a:prstGeom>
        </p:spPr>
      </p:pic>
      <p:sp>
        <p:nvSpPr>
          <p:cNvPr id="9" name="TextBox 8">
            <a:extLst>
              <a:ext uri="{FF2B5EF4-FFF2-40B4-BE49-F238E27FC236}">
                <a16:creationId xmlns:a16="http://schemas.microsoft.com/office/drawing/2014/main" id="{C862EA37-E3FE-4CF2-A8E8-961F59025FD8}"/>
              </a:ext>
            </a:extLst>
          </p:cNvPr>
          <p:cNvSpPr txBox="1"/>
          <p:nvPr/>
        </p:nvSpPr>
        <p:spPr>
          <a:xfrm>
            <a:off x="1004739" y="689818"/>
            <a:ext cx="1603734" cy="246221"/>
          </a:xfrm>
          <a:prstGeom prst="rect">
            <a:avLst/>
          </a:prstGeom>
          <a:noFill/>
        </p:spPr>
        <p:txBody>
          <a:bodyPr wrap="square" rtlCol="0">
            <a:spAutoFit/>
          </a:bodyPr>
          <a:lstStyle/>
          <a:p>
            <a:r>
              <a:rPr lang="en-US" sz="1000" dirty="0">
                <a:solidFill>
                  <a:schemeClr val="accent4">
                    <a:lumMod val="75000"/>
                  </a:schemeClr>
                </a:solidFill>
                <a:latin typeface="Nunito" panose="020B0604020202020204" charset="0"/>
              </a:rPr>
              <a:t>Brand name count plot</a:t>
            </a:r>
          </a:p>
        </p:txBody>
      </p:sp>
      <p:sp>
        <p:nvSpPr>
          <p:cNvPr id="10" name="TextBox 9">
            <a:extLst>
              <a:ext uri="{FF2B5EF4-FFF2-40B4-BE49-F238E27FC236}">
                <a16:creationId xmlns:a16="http://schemas.microsoft.com/office/drawing/2014/main" id="{1920939C-9573-41C1-A9AF-3F40BF5090FF}"/>
              </a:ext>
            </a:extLst>
          </p:cNvPr>
          <p:cNvSpPr txBox="1"/>
          <p:nvPr/>
        </p:nvSpPr>
        <p:spPr>
          <a:xfrm>
            <a:off x="3571873" y="689818"/>
            <a:ext cx="2443163" cy="246221"/>
          </a:xfrm>
          <a:prstGeom prst="rect">
            <a:avLst/>
          </a:prstGeom>
          <a:noFill/>
        </p:spPr>
        <p:txBody>
          <a:bodyPr wrap="square" rtlCol="0">
            <a:spAutoFit/>
          </a:bodyPr>
          <a:lstStyle/>
          <a:p>
            <a:r>
              <a:rPr lang="en-US" sz="1000" dirty="0">
                <a:latin typeface="Nunito" panose="020B0604020202020204" charset="0"/>
              </a:rPr>
              <a:t>Brands with devices with large screens</a:t>
            </a:r>
          </a:p>
        </p:txBody>
      </p:sp>
      <p:sp>
        <p:nvSpPr>
          <p:cNvPr id="11" name="TextBox 10">
            <a:extLst>
              <a:ext uri="{FF2B5EF4-FFF2-40B4-BE49-F238E27FC236}">
                <a16:creationId xmlns:a16="http://schemas.microsoft.com/office/drawing/2014/main" id="{D624029E-17C5-4AA5-B6EC-CE2EBCD0BFA4}"/>
              </a:ext>
            </a:extLst>
          </p:cNvPr>
          <p:cNvSpPr txBox="1"/>
          <p:nvPr/>
        </p:nvSpPr>
        <p:spPr>
          <a:xfrm>
            <a:off x="6303908" y="689818"/>
            <a:ext cx="2818517" cy="246221"/>
          </a:xfrm>
          <a:prstGeom prst="rect">
            <a:avLst/>
          </a:prstGeom>
          <a:noFill/>
        </p:spPr>
        <p:txBody>
          <a:bodyPr wrap="square" rtlCol="0">
            <a:spAutoFit/>
          </a:bodyPr>
          <a:lstStyle/>
          <a:p>
            <a:r>
              <a:rPr lang="en-US" sz="1000" dirty="0">
                <a:latin typeface="Nunito" panose="020B0604020202020204" charset="0"/>
              </a:rPr>
              <a:t>Brands with both good rear and front cameras</a:t>
            </a:r>
          </a:p>
        </p:txBody>
      </p:sp>
      <p:sp>
        <p:nvSpPr>
          <p:cNvPr id="14" name="TextBox 13">
            <a:extLst>
              <a:ext uri="{FF2B5EF4-FFF2-40B4-BE49-F238E27FC236}">
                <a16:creationId xmlns:a16="http://schemas.microsoft.com/office/drawing/2014/main" id="{944DE279-0B17-4F01-9B91-C63CC92C31E8}"/>
              </a:ext>
            </a:extLst>
          </p:cNvPr>
          <p:cNvSpPr txBox="1"/>
          <p:nvPr/>
        </p:nvSpPr>
        <p:spPr>
          <a:xfrm>
            <a:off x="340542" y="2815518"/>
            <a:ext cx="2818518" cy="246221"/>
          </a:xfrm>
          <a:prstGeom prst="rect">
            <a:avLst/>
          </a:prstGeom>
          <a:noFill/>
        </p:spPr>
        <p:txBody>
          <a:bodyPr wrap="square" rtlCol="0">
            <a:spAutoFit/>
          </a:bodyPr>
          <a:lstStyle/>
          <a:p>
            <a:r>
              <a:rPr lang="en-US" sz="1000" dirty="0">
                <a:latin typeface="Nunito" panose="020B0604020202020204" charset="0"/>
              </a:rPr>
              <a:t>Brands with devices with good selfie cameras</a:t>
            </a:r>
          </a:p>
        </p:txBody>
      </p:sp>
      <p:pic>
        <p:nvPicPr>
          <p:cNvPr id="15" name="Picture 14">
            <a:extLst>
              <a:ext uri="{FF2B5EF4-FFF2-40B4-BE49-F238E27FC236}">
                <a16:creationId xmlns:a16="http://schemas.microsoft.com/office/drawing/2014/main" id="{32F6404A-E9C9-4695-87F1-CD5F95C37686}"/>
              </a:ext>
            </a:extLst>
          </p:cNvPr>
          <p:cNvPicPr>
            <a:picLocks noChangeAspect="1"/>
          </p:cNvPicPr>
          <p:nvPr/>
        </p:nvPicPr>
        <p:blipFill>
          <a:blip r:embed="rId5"/>
          <a:stretch>
            <a:fillRect/>
          </a:stretch>
        </p:blipFill>
        <p:spPr>
          <a:xfrm>
            <a:off x="3237430" y="3016591"/>
            <a:ext cx="3112051" cy="1780428"/>
          </a:xfrm>
          <a:prstGeom prst="rect">
            <a:avLst/>
          </a:prstGeom>
        </p:spPr>
      </p:pic>
      <p:sp>
        <p:nvSpPr>
          <p:cNvPr id="16" name="TextBox 15">
            <a:extLst>
              <a:ext uri="{FF2B5EF4-FFF2-40B4-BE49-F238E27FC236}">
                <a16:creationId xmlns:a16="http://schemas.microsoft.com/office/drawing/2014/main" id="{E03AC57F-5A2A-4D70-AB59-38777456C8F1}"/>
              </a:ext>
            </a:extLst>
          </p:cNvPr>
          <p:cNvSpPr txBox="1"/>
          <p:nvPr/>
        </p:nvSpPr>
        <p:spPr>
          <a:xfrm>
            <a:off x="3529255" y="2815518"/>
            <a:ext cx="2818518" cy="246221"/>
          </a:xfrm>
          <a:prstGeom prst="rect">
            <a:avLst/>
          </a:prstGeom>
          <a:noFill/>
        </p:spPr>
        <p:txBody>
          <a:bodyPr wrap="square" rtlCol="0">
            <a:spAutoFit/>
          </a:bodyPr>
          <a:lstStyle/>
          <a:p>
            <a:r>
              <a:rPr lang="en-US" sz="1000" dirty="0">
                <a:latin typeface="Nunito" panose="020B0604020202020204" charset="0"/>
              </a:rPr>
              <a:t>Brands with devices with good rear cameras</a:t>
            </a:r>
          </a:p>
        </p:txBody>
      </p:sp>
      <p:pic>
        <p:nvPicPr>
          <p:cNvPr id="17" name="Picture 16">
            <a:extLst>
              <a:ext uri="{FF2B5EF4-FFF2-40B4-BE49-F238E27FC236}">
                <a16:creationId xmlns:a16="http://schemas.microsoft.com/office/drawing/2014/main" id="{4A605046-B745-450B-9AC5-D66FD013CC66}"/>
              </a:ext>
            </a:extLst>
          </p:cNvPr>
          <p:cNvPicPr>
            <a:picLocks noChangeAspect="1"/>
          </p:cNvPicPr>
          <p:nvPr/>
        </p:nvPicPr>
        <p:blipFill>
          <a:blip r:embed="rId6"/>
          <a:stretch>
            <a:fillRect/>
          </a:stretch>
        </p:blipFill>
        <p:spPr>
          <a:xfrm>
            <a:off x="6768469" y="964530"/>
            <a:ext cx="1737552" cy="1714803"/>
          </a:xfrm>
          <a:prstGeom prst="rect">
            <a:avLst/>
          </a:prstGeom>
        </p:spPr>
      </p:pic>
      <p:pic>
        <p:nvPicPr>
          <p:cNvPr id="18" name="Picture 17">
            <a:extLst>
              <a:ext uri="{FF2B5EF4-FFF2-40B4-BE49-F238E27FC236}">
                <a16:creationId xmlns:a16="http://schemas.microsoft.com/office/drawing/2014/main" id="{11AC48AA-DC4D-42E2-B5E1-8EBFEBD6500F}"/>
              </a:ext>
            </a:extLst>
          </p:cNvPr>
          <p:cNvPicPr>
            <a:picLocks noChangeAspect="1"/>
          </p:cNvPicPr>
          <p:nvPr/>
        </p:nvPicPr>
        <p:blipFill>
          <a:blip r:embed="rId7"/>
          <a:stretch>
            <a:fillRect/>
          </a:stretch>
        </p:blipFill>
        <p:spPr>
          <a:xfrm>
            <a:off x="6316890" y="3046110"/>
            <a:ext cx="2740963" cy="1730194"/>
          </a:xfrm>
          <a:prstGeom prst="rect">
            <a:avLst/>
          </a:prstGeom>
        </p:spPr>
      </p:pic>
      <p:sp>
        <p:nvSpPr>
          <p:cNvPr id="19" name="TextBox 18">
            <a:extLst>
              <a:ext uri="{FF2B5EF4-FFF2-40B4-BE49-F238E27FC236}">
                <a16:creationId xmlns:a16="http://schemas.microsoft.com/office/drawing/2014/main" id="{719A84C4-5F11-4B4F-899A-7034C203D4E8}"/>
              </a:ext>
            </a:extLst>
          </p:cNvPr>
          <p:cNvSpPr txBox="1"/>
          <p:nvPr/>
        </p:nvSpPr>
        <p:spPr>
          <a:xfrm>
            <a:off x="6989212" y="2815517"/>
            <a:ext cx="1626151" cy="246221"/>
          </a:xfrm>
          <a:prstGeom prst="rect">
            <a:avLst/>
          </a:prstGeom>
          <a:noFill/>
        </p:spPr>
        <p:txBody>
          <a:bodyPr wrap="square" rtlCol="0">
            <a:spAutoFit/>
          </a:bodyPr>
          <a:lstStyle/>
          <a:p>
            <a:r>
              <a:rPr lang="en-US" sz="1000" dirty="0">
                <a:latin typeface="Nunito" panose="020B0604020202020204" charset="0"/>
              </a:rPr>
              <a:t>Brands with larger rams</a:t>
            </a:r>
          </a:p>
        </p:txBody>
      </p:sp>
    </p:spTree>
    <p:extLst>
      <p:ext uri="{BB962C8B-B14F-4D97-AF65-F5344CB8AC3E}">
        <p14:creationId xmlns:p14="http://schemas.microsoft.com/office/powerpoint/2010/main" val="1061161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C7100-6827-4655-BA52-E65130750C00}"/>
              </a:ext>
            </a:extLst>
          </p:cNvPr>
          <p:cNvPicPr>
            <a:picLocks noChangeAspect="1"/>
          </p:cNvPicPr>
          <p:nvPr/>
        </p:nvPicPr>
        <p:blipFill rotWithShape="1">
          <a:blip r:embed="rId2"/>
          <a:srcRect b="3449"/>
          <a:stretch/>
        </p:blipFill>
        <p:spPr>
          <a:xfrm>
            <a:off x="993267" y="753734"/>
            <a:ext cx="7157465" cy="4213591"/>
          </a:xfrm>
          <a:prstGeom prst="rect">
            <a:avLst/>
          </a:prstGeom>
        </p:spPr>
      </p:pic>
      <p:sp>
        <p:nvSpPr>
          <p:cNvPr id="3" name="Google Shape;144;p6">
            <a:extLst>
              <a:ext uri="{FF2B5EF4-FFF2-40B4-BE49-F238E27FC236}">
                <a16:creationId xmlns:a16="http://schemas.microsoft.com/office/drawing/2014/main" id="{50E9E798-C459-4CC5-86E2-5E9B01F40D3E}"/>
              </a:ext>
            </a:extLst>
          </p:cNvPr>
          <p:cNvSpPr txBox="1">
            <a:spLocks/>
          </p:cNvSpPr>
          <p:nvPr/>
        </p:nvSpPr>
        <p:spPr>
          <a:xfrm>
            <a:off x="142800" y="176175"/>
            <a:ext cx="8629800"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nSpc>
                <a:spcPct val="115000"/>
              </a:lnSpc>
              <a:buSzPts val="1400"/>
            </a:pPr>
            <a:r>
              <a:rPr lang="en-US" dirty="0">
                <a:solidFill>
                  <a:schemeClr val="dk1"/>
                </a:solidFill>
                <a:latin typeface="Nunito" panose="020B0604020202020204" charset="0"/>
              </a:rPr>
              <a:t>Heat Map</a:t>
            </a:r>
            <a:br>
              <a:rPr lang="en-US" dirty="0">
                <a:latin typeface="Nunito" panose="020B0604020202020204" charset="0"/>
              </a:rPr>
            </a:br>
            <a:endParaRPr lang="en-US" dirty="0">
              <a:solidFill>
                <a:schemeClr val="dk1"/>
              </a:solidFill>
              <a:latin typeface="Nunito" panose="020B0604020202020204" charset="0"/>
            </a:endParaRPr>
          </a:p>
        </p:txBody>
      </p:sp>
    </p:spTree>
    <p:extLst>
      <p:ext uri="{BB962C8B-B14F-4D97-AF65-F5344CB8AC3E}">
        <p14:creationId xmlns:p14="http://schemas.microsoft.com/office/powerpoint/2010/main" val="150326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dirty="0">
                <a:solidFill>
                  <a:schemeClr val="lt1"/>
                </a:solidFill>
              </a:rPr>
              <a:t>APPENDIX – </a:t>
            </a:r>
            <a:r>
              <a:rPr lang="en-US" sz="3200" dirty="0">
                <a:solidFill>
                  <a:schemeClr val="lt1"/>
                </a:solidFill>
              </a:rPr>
              <a:t>B : Model Performance Summary</a:t>
            </a:r>
            <a:endParaRPr sz="3200" dirty="0">
              <a:solidFill>
                <a:schemeClr val="lt1"/>
              </a:solidFill>
            </a:endParaRPr>
          </a:p>
        </p:txBody>
      </p:sp>
    </p:spTree>
    <p:extLst>
      <p:ext uri="{BB962C8B-B14F-4D97-AF65-F5344CB8AC3E}">
        <p14:creationId xmlns:p14="http://schemas.microsoft.com/office/powerpoint/2010/main" val="478660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3540DA8E-B41B-433D-A1B5-6196AC013054}"/>
              </a:ext>
            </a:extLst>
          </p:cNvPr>
          <p:cNvSpPr txBox="1">
            <a:spLocks/>
          </p:cNvSpPr>
          <p:nvPr/>
        </p:nvSpPr>
        <p:spPr>
          <a:xfrm>
            <a:off x="142800" y="176175"/>
            <a:ext cx="8629800"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nSpc>
                <a:spcPct val="115000"/>
              </a:lnSpc>
              <a:buSzPts val="1400"/>
            </a:pPr>
            <a:r>
              <a:rPr lang="en-US" dirty="0">
                <a:solidFill>
                  <a:schemeClr val="dk1"/>
                </a:solidFill>
              </a:rPr>
              <a:t>First OLS Model performance results</a:t>
            </a:r>
          </a:p>
        </p:txBody>
      </p:sp>
      <p:pic>
        <p:nvPicPr>
          <p:cNvPr id="7" name="Picture 6">
            <a:extLst>
              <a:ext uri="{FF2B5EF4-FFF2-40B4-BE49-F238E27FC236}">
                <a16:creationId xmlns:a16="http://schemas.microsoft.com/office/drawing/2014/main" id="{6503B7B4-C121-4538-B15B-C7D3A931C323}"/>
              </a:ext>
            </a:extLst>
          </p:cNvPr>
          <p:cNvPicPr>
            <a:picLocks noChangeAspect="1"/>
          </p:cNvPicPr>
          <p:nvPr/>
        </p:nvPicPr>
        <p:blipFill>
          <a:blip r:embed="rId2"/>
          <a:stretch>
            <a:fillRect/>
          </a:stretch>
        </p:blipFill>
        <p:spPr>
          <a:xfrm>
            <a:off x="455721" y="668651"/>
            <a:ext cx="4337736" cy="4396267"/>
          </a:xfrm>
          <a:prstGeom prst="rect">
            <a:avLst/>
          </a:prstGeom>
        </p:spPr>
      </p:pic>
      <p:pic>
        <p:nvPicPr>
          <p:cNvPr id="8" name="Picture 7">
            <a:extLst>
              <a:ext uri="{FF2B5EF4-FFF2-40B4-BE49-F238E27FC236}">
                <a16:creationId xmlns:a16="http://schemas.microsoft.com/office/drawing/2014/main" id="{55FB0921-4B41-4846-A6DA-8619A681DD77}"/>
              </a:ext>
            </a:extLst>
          </p:cNvPr>
          <p:cNvPicPr>
            <a:picLocks noChangeAspect="1"/>
          </p:cNvPicPr>
          <p:nvPr/>
        </p:nvPicPr>
        <p:blipFill>
          <a:blip r:embed="rId3"/>
          <a:stretch>
            <a:fillRect/>
          </a:stretch>
        </p:blipFill>
        <p:spPr>
          <a:xfrm>
            <a:off x="5150644" y="1176882"/>
            <a:ext cx="2743438" cy="769687"/>
          </a:xfrm>
          <a:prstGeom prst="rect">
            <a:avLst/>
          </a:prstGeom>
        </p:spPr>
      </p:pic>
      <p:pic>
        <p:nvPicPr>
          <p:cNvPr id="9" name="Picture 8">
            <a:extLst>
              <a:ext uri="{FF2B5EF4-FFF2-40B4-BE49-F238E27FC236}">
                <a16:creationId xmlns:a16="http://schemas.microsoft.com/office/drawing/2014/main" id="{AC48B008-5BBD-4EE6-A776-6D3CABAD4DE4}"/>
              </a:ext>
            </a:extLst>
          </p:cNvPr>
          <p:cNvPicPr>
            <a:picLocks noChangeAspect="1"/>
          </p:cNvPicPr>
          <p:nvPr/>
        </p:nvPicPr>
        <p:blipFill>
          <a:blip r:embed="rId4"/>
          <a:stretch>
            <a:fillRect/>
          </a:stretch>
        </p:blipFill>
        <p:spPr>
          <a:xfrm>
            <a:off x="5150644" y="2516233"/>
            <a:ext cx="2743438" cy="701101"/>
          </a:xfrm>
          <a:prstGeom prst="rect">
            <a:avLst/>
          </a:prstGeom>
        </p:spPr>
      </p:pic>
    </p:spTree>
    <p:extLst>
      <p:ext uri="{BB962C8B-B14F-4D97-AF65-F5344CB8AC3E}">
        <p14:creationId xmlns:p14="http://schemas.microsoft.com/office/powerpoint/2010/main" val="3066993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dirty="0"/>
          </a:p>
        </p:txBody>
      </p:sp>
      <p:sp>
        <p:nvSpPr>
          <p:cNvPr id="176" name="Google Shape;176;g10ee00f67ea_0_55"/>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758433"/>
            <a:ext cx="8812863" cy="409578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buClr>
                <a:srgbClr val="000000"/>
              </a:buClr>
              <a:buSzPct val="100000"/>
              <a:buChar char="●"/>
            </a:pPr>
            <a:r>
              <a:rPr lang="en-US" sz="1200" dirty="0">
                <a:solidFill>
                  <a:srgbClr val="000000"/>
                </a:solidFill>
              </a:rPr>
              <a:t>Our study reveals that the used price of the phone is primarily dependent on the following</a:t>
            </a:r>
            <a:r>
              <a:rPr lang="en-US" sz="1400" dirty="0">
                <a:solidFill>
                  <a:srgbClr val="000000"/>
                </a:solidFill>
              </a:rPr>
              <a:t>:</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Price of new device</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Years since release (inversely proportional)</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os - Operating system (inversely proportional)</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ram - Processing speed</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Main camera &amp; front camera</a:t>
            </a:r>
          </a:p>
          <a:p>
            <a:pPr lvl="1" indent="-317500">
              <a:spcBef>
                <a:spcPts val="300"/>
              </a:spcBef>
              <a:buClr>
                <a:srgbClr val="000000"/>
              </a:buClr>
              <a:buSzPct val="100000"/>
              <a:buFont typeface="Wingdings" panose="05000000000000000000" pitchFamily="2" charset="2"/>
              <a:buChar char="Ø"/>
            </a:pPr>
            <a:r>
              <a:rPr lang="en-US" sz="1000" dirty="0">
                <a:solidFill>
                  <a:srgbClr val="000000"/>
                </a:solidFill>
              </a:rPr>
              <a:t>Weight</a:t>
            </a:r>
          </a:p>
          <a:p>
            <a:pPr indent="-317500">
              <a:spcBef>
                <a:spcPts val="300"/>
              </a:spcBef>
              <a:buClr>
                <a:srgbClr val="000000"/>
              </a:buClr>
              <a:buSzPct val="100000"/>
            </a:pPr>
            <a:r>
              <a:rPr lang="en-US" sz="1200" dirty="0">
                <a:solidFill>
                  <a:srgbClr val="000000"/>
                </a:solidFill>
                <a:latin typeface="Nunito" panose="020B0604020202020204" charset="0"/>
              </a:rPr>
              <a:t>Based on the above findings from the given data we can provide the following insights and recommendations business up:</a:t>
            </a:r>
          </a:p>
          <a:p>
            <a:pPr lvl="1" indent="-317500">
              <a:spcBef>
                <a:spcPts val="300"/>
              </a:spcBef>
              <a:buClr>
                <a:srgbClr val="000000"/>
              </a:buClr>
              <a:buSzPct val="100000"/>
              <a:buFont typeface="+mj-lt"/>
              <a:buAutoNum type="arabicPeriod"/>
            </a:pPr>
            <a:r>
              <a:rPr lang="en-US" sz="1000" dirty="0">
                <a:solidFill>
                  <a:srgbClr val="000000"/>
                </a:solidFill>
                <a:latin typeface="Nunito" panose="020B0604020202020204" charset="0"/>
              </a:rPr>
              <a:t>The original price of the devices plays a huge role in the price of the used devices ReCell should aim to acquire as many devices that have a high market prices. For example, Apple, </a:t>
            </a:r>
            <a:r>
              <a:rPr lang="en-US" sz="1000" dirty="0" err="1">
                <a:solidFill>
                  <a:srgbClr val="000000"/>
                </a:solidFill>
                <a:latin typeface="Nunito" panose="020B0604020202020204" charset="0"/>
              </a:rPr>
              <a:t>Oneplus</a:t>
            </a:r>
            <a:r>
              <a:rPr lang="en-US" sz="1000" dirty="0">
                <a:solidFill>
                  <a:srgbClr val="000000"/>
                </a:solidFill>
                <a:latin typeface="Nunito" panose="020B0604020202020204" charset="0"/>
              </a:rPr>
              <a:t> and Google products are higher in quality and high in performance which can be bought at lower rates, refurbished and sold at comparatively higher prices than other brands. </a:t>
            </a:r>
          </a:p>
          <a:p>
            <a:pPr lvl="1" indent="-317500">
              <a:spcBef>
                <a:spcPts val="300"/>
              </a:spcBef>
              <a:buClr>
                <a:srgbClr val="000000"/>
              </a:buClr>
              <a:buSzPct val="100000"/>
              <a:buFont typeface="+mj-lt"/>
              <a:buAutoNum type="arabicPeriod"/>
            </a:pPr>
            <a:r>
              <a:rPr lang="en-US" sz="1000" dirty="0">
                <a:solidFill>
                  <a:srgbClr val="000000"/>
                </a:solidFill>
                <a:latin typeface="Nunito" panose="020B0604020202020204" charset="0"/>
              </a:rPr>
              <a:t>The older the product is the more outdated it gets and depreciates in value. Therefore, ReCell is much more likely to have success selling more recent phones/tablets at a competitive prices. Similarly, the lesser the device was previously used the better.</a:t>
            </a:r>
          </a:p>
          <a:p>
            <a:pPr lvl="1" indent="-317500">
              <a:spcBef>
                <a:spcPts val="300"/>
              </a:spcBef>
              <a:buClr>
                <a:srgbClr val="000000"/>
              </a:buClr>
              <a:buSzPct val="100000"/>
              <a:buFont typeface="+mj-lt"/>
              <a:buAutoNum type="arabicPeriod"/>
            </a:pPr>
            <a:r>
              <a:rPr lang="en-US" sz="1000" dirty="0">
                <a:solidFill>
                  <a:srgbClr val="000000"/>
                </a:solidFill>
                <a:latin typeface="Nunito" panose="020B0604020202020204" charset="0"/>
              </a:rPr>
              <a:t>Our model suggest that the ram and operating system of the device also contributes to the used price of the product. Any product which does not operate on android, IOS or windows is likely to have poor demand and resale value. Customers prefer faster devices so devices with lesser than 4gb ram are unlikely to be in demand. </a:t>
            </a:r>
          </a:p>
          <a:p>
            <a:pPr lvl="1" indent="-317500">
              <a:spcBef>
                <a:spcPts val="300"/>
              </a:spcBef>
              <a:buClr>
                <a:srgbClr val="000000"/>
              </a:buClr>
              <a:buSzPct val="100000"/>
              <a:buFont typeface="+mj-lt"/>
              <a:buAutoNum type="arabicPeriod"/>
            </a:pPr>
            <a:r>
              <a:rPr lang="en-US" sz="1000" dirty="0">
                <a:solidFill>
                  <a:srgbClr val="000000"/>
                </a:solidFill>
                <a:latin typeface="Nunito" panose="020B0604020202020204" charset="0"/>
              </a:rPr>
              <a:t>It is no surprise customers constantly want better quality camera. Better the camera quality the better the resale prices.</a:t>
            </a:r>
            <a:r>
              <a:rPr lang="en-US" sz="1000" dirty="0">
                <a:solidFill>
                  <a:srgbClr val="00000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50" y="861975"/>
            <a:ext cx="8629800" cy="4095788"/>
          </a:xfrm>
          <a:prstGeom prst="rect">
            <a:avLst/>
          </a:prstGeom>
          <a:noFill/>
          <a:ln>
            <a:noFill/>
          </a:ln>
        </p:spPr>
        <p:txBody>
          <a:bodyPr spcFirstLastPara="1" wrap="square" lIns="91425" tIns="91425" rIns="91425" bIns="91425" anchor="t" anchorCtr="0">
            <a:noAutofit/>
          </a:bodyPr>
          <a:lstStyle/>
          <a:p>
            <a:pPr lvl="1" indent="-317500">
              <a:spcBef>
                <a:spcPts val="300"/>
              </a:spcBef>
              <a:buClr>
                <a:srgbClr val="000000"/>
              </a:buClr>
              <a:buSzPct val="100000"/>
              <a:buFont typeface="+mj-lt"/>
              <a:buAutoNum type="arabicPeriod" startAt="5"/>
            </a:pPr>
            <a:r>
              <a:rPr lang="en-US" sz="1000" dirty="0">
                <a:solidFill>
                  <a:srgbClr val="000000"/>
                </a:solidFill>
              </a:rPr>
              <a:t>ReCell can hold ad campaigns to target customer based on their needs and divide them into segments. And based on the demand in those segments they can stock up on the best devices at competitive prices.</a:t>
            </a:r>
          </a:p>
          <a:p>
            <a:pPr lvl="1" indent="-317500">
              <a:spcBef>
                <a:spcPts val="300"/>
              </a:spcBef>
              <a:buClr>
                <a:srgbClr val="000000"/>
              </a:buClr>
              <a:buSzPct val="100000"/>
              <a:buFont typeface="+mj-lt"/>
              <a:buAutoNum type="arabicPeriod" startAt="5"/>
            </a:pPr>
            <a:r>
              <a:rPr lang="en-US" sz="1000" dirty="0">
                <a:solidFill>
                  <a:srgbClr val="000000"/>
                </a:solidFill>
              </a:rPr>
              <a:t>Heavier phones tend to be priced higher as well probably because it gives a feeling of high quality. So devices with larger batteries would tend to be heavier hence, sell better.</a:t>
            </a:r>
            <a:r>
              <a:rPr lang="en-US" sz="1200" dirty="0">
                <a:solidFill>
                  <a:srgbClr val="000000"/>
                </a:solidFill>
              </a:rPr>
              <a:t>	</a:t>
            </a:r>
          </a:p>
          <a:p>
            <a:pPr indent="-317500">
              <a:spcBef>
                <a:spcPts val="1000"/>
              </a:spcBef>
              <a:buClr>
                <a:srgbClr val="000000"/>
              </a:buClr>
              <a:buSzPct val="100000"/>
            </a:pPr>
            <a:r>
              <a:rPr lang="en-US" sz="1200" dirty="0">
                <a:solidFill>
                  <a:srgbClr val="000000"/>
                </a:solidFill>
                <a:latin typeface="Nunito" panose="020B0604020202020204" charset="0"/>
              </a:rPr>
              <a:t>A </a:t>
            </a:r>
            <a:r>
              <a:rPr lang="en-US" sz="1000" dirty="0">
                <a:solidFill>
                  <a:srgbClr val="000000"/>
                </a:solidFill>
              </a:rPr>
              <a:t>include more columns </a:t>
            </a:r>
            <a:r>
              <a:rPr lang="en-US" sz="1200" dirty="0">
                <a:solidFill>
                  <a:srgbClr val="000000"/>
                </a:solidFill>
                <a:latin typeface="Nunito" panose="020B0604020202020204" charset="0"/>
              </a:rPr>
              <a:t>few recommendations from outside the data:</a:t>
            </a:r>
          </a:p>
          <a:p>
            <a:pPr marL="825500" lvl="1" indent="-228600">
              <a:spcBef>
                <a:spcPts val="1000"/>
              </a:spcBef>
              <a:buClr>
                <a:srgbClr val="000000"/>
              </a:buClr>
              <a:buSzPct val="100000"/>
              <a:buFont typeface="+mj-lt"/>
              <a:buAutoNum type="arabicPeriod"/>
            </a:pPr>
            <a:r>
              <a:rPr lang="en-US" sz="1000" dirty="0">
                <a:solidFill>
                  <a:srgbClr val="000000"/>
                </a:solidFill>
              </a:rPr>
              <a:t>We can in to our database as business grows over the years for better prediction. We can ask customers for ratings for things such as overall satisfaction of the used device, used price fairness: which rates how much do they feel the price for the used device is fair.</a:t>
            </a:r>
          </a:p>
          <a:p>
            <a:pPr marL="825500" lvl="1" indent="-228600">
              <a:spcBef>
                <a:spcPts val="300"/>
              </a:spcBef>
              <a:buClr>
                <a:srgbClr val="000000"/>
              </a:buClr>
              <a:buSzPct val="100000"/>
              <a:buFont typeface="+mj-lt"/>
              <a:buAutoNum type="arabicPeriod"/>
            </a:pPr>
            <a:r>
              <a:rPr lang="en-US" sz="1000" dirty="0">
                <a:solidFill>
                  <a:srgbClr val="000000"/>
                </a:solidFill>
              </a:rPr>
              <a:t>Market research on what makes people buy new devices because that drives people selling their old devices. Usually, people buy new devices for the following reasons:</a:t>
            </a:r>
          </a:p>
          <a:p>
            <a:pPr marL="1282700" lvl="2" indent="-228600">
              <a:spcBef>
                <a:spcPts val="300"/>
              </a:spcBef>
              <a:buClr>
                <a:srgbClr val="000000"/>
              </a:buClr>
              <a:buSzPct val="100000"/>
              <a:buFont typeface="+mj-lt"/>
              <a:buAutoNum type="arabicPeriod"/>
            </a:pPr>
            <a:r>
              <a:rPr lang="en-US" sz="900" dirty="0">
                <a:solidFill>
                  <a:srgbClr val="000000"/>
                </a:solidFill>
              </a:rPr>
              <a:t>It was lost, turned faulty or was damaged – This is not a useful factor</a:t>
            </a:r>
          </a:p>
          <a:p>
            <a:pPr marL="1282700" lvl="2" indent="-228600">
              <a:spcBef>
                <a:spcPts val="300"/>
              </a:spcBef>
              <a:buClr>
                <a:srgbClr val="000000"/>
              </a:buClr>
              <a:buSzPct val="100000"/>
              <a:buFont typeface="+mj-lt"/>
              <a:buAutoNum type="arabicPeriod"/>
            </a:pPr>
            <a:r>
              <a:rPr lang="en-US" sz="900" dirty="0">
                <a:solidFill>
                  <a:srgbClr val="000000"/>
                </a:solidFill>
              </a:rPr>
              <a:t>Devices with significantly better features came out – Tech enthusiasts always want the next best thing so we can capitalize with the devices that they let go off too early by buying from them and selling them to everyday people looking for a new device or a simple upgrade.	</a:t>
            </a:r>
          </a:p>
          <a:p>
            <a:pPr marL="825500" lvl="1" indent="-228600">
              <a:spcBef>
                <a:spcPts val="300"/>
              </a:spcBef>
              <a:buClr>
                <a:srgbClr val="000000"/>
              </a:buClr>
              <a:buSzPct val="100000"/>
              <a:buFont typeface="+mj-lt"/>
              <a:buAutoNum type="arabicPeriod"/>
            </a:pPr>
            <a:r>
              <a:rPr lang="en-US" sz="1000" dirty="0">
                <a:solidFill>
                  <a:srgbClr val="000000"/>
                </a:solidFill>
              </a:rPr>
              <a:t>ReCell can partner up with big brands to get certified technicians that repair/refurbish old devices for ReCell and can be sold as a certified distributor. 				</a:t>
            </a:r>
          </a:p>
        </p:txBody>
      </p:sp>
    </p:spTree>
    <p:extLst>
      <p:ext uri="{BB962C8B-B14F-4D97-AF65-F5344CB8AC3E}">
        <p14:creationId xmlns:p14="http://schemas.microsoft.com/office/powerpoint/2010/main" val="11422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dirty="0">
              <a:solidFill>
                <a:srgbClr val="000000"/>
              </a:solidFill>
            </a:endParaRPr>
          </a:p>
        </p:txBody>
      </p:sp>
      <p:sp>
        <p:nvSpPr>
          <p:cNvPr id="125" name="Google Shape;125;p3"/>
          <p:cNvSpPr txBox="1">
            <a:spLocks noGrp="1"/>
          </p:cNvSpPr>
          <p:nvPr>
            <p:ph type="body" idx="1"/>
          </p:nvPr>
        </p:nvSpPr>
        <p:spPr>
          <a:xfrm>
            <a:off x="202550" y="819112"/>
            <a:ext cx="8629800" cy="4110075"/>
          </a:xfrm>
          <a:prstGeom prst="rect">
            <a:avLst/>
          </a:prstGeom>
          <a:noFill/>
          <a:ln>
            <a:noFill/>
          </a:ln>
        </p:spPr>
        <p:txBody>
          <a:bodyPr spcFirstLastPara="1" wrap="square" lIns="91425" tIns="91425" rIns="91425" bIns="91425" anchor="t" anchorCtr="0">
            <a:noAutofit/>
          </a:bodyPr>
          <a:lstStyle/>
          <a:p>
            <a:pPr lvl="0" indent="-317500">
              <a:buClr>
                <a:srgbClr val="000000"/>
              </a:buClr>
              <a:buSzPts val="1400"/>
            </a:pPr>
            <a:r>
              <a:rPr lang="en-US" sz="1200" dirty="0">
                <a:solidFill>
                  <a:srgbClr val="000000"/>
                </a:solidFill>
              </a:rPr>
              <a:t>Problem Overview: </a:t>
            </a:r>
          </a:p>
          <a:p>
            <a:pPr marL="596900" lvl="1" indent="0">
              <a:spcBef>
                <a:spcPts val="1000"/>
              </a:spcBef>
              <a:buClr>
                <a:srgbClr val="000000"/>
              </a:buClr>
              <a:buSzPts val="1400"/>
              <a:buNone/>
            </a:pPr>
            <a:r>
              <a:rPr lang="en-US" sz="1200" dirty="0">
                <a:solidFill>
                  <a:srgbClr val="000000"/>
                </a:solidFill>
              </a:rPr>
              <a:t>The market for used and refurbished phones and tablets has been forecasted to grow with a compound annual growth rate (CAGR) of 13.6%. </a:t>
            </a:r>
            <a:r>
              <a:rPr lang="en-US" sz="1200" dirty="0"/>
              <a:t>This growth can be attributed to an uptick in demand for used phones and tablets that offer considerable savings compared with new models.</a:t>
            </a:r>
          </a:p>
          <a:p>
            <a:pPr marL="596900" lvl="1" indent="0">
              <a:spcBef>
                <a:spcPts val="1000"/>
              </a:spcBef>
              <a:buClr>
                <a:srgbClr val="000000"/>
              </a:buClr>
              <a:buSzPts val="1400"/>
              <a:buNone/>
            </a:pPr>
            <a:r>
              <a:rPr lang="en-US" sz="1200" dirty="0">
                <a:solidFill>
                  <a:srgbClr val="000000"/>
                </a:solidFill>
              </a:rPr>
              <a:t>The objective is to provide an ML-based solution. To help ReCell tap in to the potential in this market we have built a linear regression model to predict the price of a used phone/tablet and to identify factors that significantly influence it. </a:t>
            </a:r>
            <a:endParaRPr sz="12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US" sz="1200" dirty="0">
                <a:solidFill>
                  <a:srgbClr val="000000"/>
                </a:solidFill>
              </a:rPr>
              <a:t>Solution Approach:</a:t>
            </a:r>
          </a:p>
          <a:p>
            <a:pPr lvl="1" indent="-317500">
              <a:spcBef>
                <a:spcPts val="500"/>
              </a:spcBef>
              <a:buClr>
                <a:srgbClr val="000000"/>
              </a:buClr>
              <a:buSzPts val="1400"/>
              <a:buFont typeface="Wingdings" panose="05000000000000000000" pitchFamily="2" charset="2"/>
              <a:buChar char="Ø"/>
            </a:pPr>
            <a:r>
              <a:rPr lang="en-US" sz="1200" dirty="0">
                <a:solidFill>
                  <a:srgbClr val="000000"/>
                </a:solidFill>
              </a:rPr>
              <a:t>Data Overview &amp; EDA</a:t>
            </a:r>
          </a:p>
          <a:p>
            <a:pPr lvl="1" indent="-317500">
              <a:spcBef>
                <a:spcPts val="500"/>
              </a:spcBef>
              <a:buClr>
                <a:srgbClr val="000000"/>
              </a:buClr>
              <a:buSzPts val="1400"/>
              <a:buFont typeface="Wingdings" panose="05000000000000000000" pitchFamily="2" charset="2"/>
              <a:buChar char="Ø"/>
            </a:pPr>
            <a:r>
              <a:rPr lang="en-US" sz="1200" dirty="0">
                <a:solidFill>
                  <a:srgbClr val="000000"/>
                </a:solidFill>
              </a:rPr>
              <a:t>Data pre-processing</a:t>
            </a:r>
          </a:p>
          <a:p>
            <a:pPr lvl="1" indent="-317500">
              <a:spcBef>
                <a:spcPts val="500"/>
              </a:spcBef>
              <a:buClr>
                <a:srgbClr val="000000"/>
              </a:buClr>
              <a:buSzPts val="1400"/>
              <a:buFont typeface="Wingdings" panose="05000000000000000000" pitchFamily="2" charset="2"/>
              <a:buChar char="Ø"/>
            </a:pPr>
            <a:r>
              <a:rPr lang="en-US" sz="1200" dirty="0">
                <a:solidFill>
                  <a:srgbClr val="000000"/>
                </a:solidFill>
              </a:rPr>
              <a:t>Linear Regression Model Building </a:t>
            </a:r>
          </a:p>
          <a:p>
            <a:pPr lvl="1" indent="-317500">
              <a:spcBef>
                <a:spcPts val="500"/>
              </a:spcBef>
              <a:buClr>
                <a:srgbClr val="000000"/>
              </a:buClr>
              <a:buSzPts val="1400"/>
              <a:buFont typeface="Wingdings" panose="05000000000000000000" pitchFamily="2" charset="2"/>
              <a:buChar char="Ø"/>
            </a:pPr>
            <a:r>
              <a:rPr lang="en-US" sz="1200" dirty="0">
                <a:solidFill>
                  <a:srgbClr val="000000"/>
                </a:solidFill>
              </a:rPr>
              <a:t>Test of linearity &amp; Final Model Summary</a:t>
            </a:r>
          </a:p>
          <a:p>
            <a:pPr lvl="1" indent="-317500">
              <a:spcBef>
                <a:spcPts val="500"/>
              </a:spcBef>
              <a:buClr>
                <a:srgbClr val="000000"/>
              </a:buClr>
              <a:buSzPts val="1400"/>
              <a:buFont typeface="Wingdings" panose="05000000000000000000" pitchFamily="2" charset="2"/>
              <a:buChar char="Ø"/>
            </a:pPr>
            <a:r>
              <a:rPr lang="en-US" sz="1200" dirty="0">
                <a:solidFill>
                  <a:srgbClr val="000000"/>
                </a:solidFill>
              </a:rPr>
              <a:t>Executive Summary - Actionable insights and summary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lvl="0"/>
            <a:r>
              <a:rPr lang="en" dirty="0">
                <a:solidFill>
                  <a:srgbClr val="000000"/>
                </a:solidFill>
              </a:rPr>
              <a:t>Data Background and Contents</a:t>
            </a:r>
            <a:endParaRPr dirty="0">
              <a:solidFill>
                <a:srgbClr val="000000"/>
              </a:solidFill>
            </a:endParaRPr>
          </a:p>
        </p:txBody>
      </p:sp>
      <p:sp>
        <p:nvSpPr>
          <p:cNvPr id="125" name="Google Shape;125;p3"/>
          <p:cNvSpPr txBox="1">
            <a:spLocks noGrp="1"/>
          </p:cNvSpPr>
          <p:nvPr>
            <p:ph type="body" idx="1"/>
          </p:nvPr>
        </p:nvSpPr>
        <p:spPr>
          <a:xfrm>
            <a:off x="202550" y="861974"/>
            <a:ext cx="3505056" cy="4110075"/>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200" dirty="0">
                <a:solidFill>
                  <a:srgbClr val="000000"/>
                </a:solidFill>
              </a:rPr>
              <a:t>Initial Observations:</a:t>
            </a:r>
          </a:p>
          <a:p>
            <a:pPr marL="882650" lvl="1" indent="-285750">
              <a:spcBef>
                <a:spcPts val="1000"/>
              </a:spcBef>
              <a:buClr>
                <a:srgbClr val="000000"/>
              </a:buClr>
              <a:buSzPts val="1400"/>
              <a:buFont typeface="+mj-lt"/>
              <a:buAutoNum type="romanUcPeriod"/>
            </a:pPr>
            <a:r>
              <a:rPr lang="en-US" sz="1200" dirty="0">
                <a:solidFill>
                  <a:srgbClr val="000000"/>
                </a:solidFill>
              </a:rPr>
              <a:t>Data was formatted appropriately.</a:t>
            </a:r>
          </a:p>
          <a:p>
            <a:pPr marL="882650" lvl="1" indent="-285750">
              <a:spcBef>
                <a:spcPts val="1000"/>
              </a:spcBef>
              <a:buClr>
                <a:srgbClr val="000000"/>
              </a:buClr>
              <a:buSzPts val="1400"/>
              <a:buFont typeface="+mj-lt"/>
              <a:buAutoNum type="romanUcPeriod"/>
            </a:pPr>
            <a:r>
              <a:rPr lang="en-US" sz="1200" dirty="0">
                <a:solidFill>
                  <a:srgbClr val="000000"/>
                </a:solidFill>
              </a:rPr>
              <a:t>Some of the data was missing for the columns highlighted in red, refer Table 2.</a:t>
            </a:r>
          </a:p>
          <a:p>
            <a:pPr marL="882650" lvl="1" indent="-285750">
              <a:spcBef>
                <a:spcPts val="1000"/>
              </a:spcBef>
              <a:buClr>
                <a:srgbClr val="000000"/>
              </a:buClr>
              <a:buSzPts val="1400"/>
              <a:buFont typeface="+mj-lt"/>
              <a:buAutoNum type="romanUcPeriod"/>
            </a:pPr>
            <a:r>
              <a:rPr lang="en-US" sz="1200" dirty="0">
                <a:solidFill>
                  <a:srgbClr val="000000"/>
                </a:solidFill>
              </a:rPr>
              <a:t>All rows in the data were unique which means there was data for 3454 unique phones/tablets of 34 unique phone/tablet brands and 4 different operating systems.</a:t>
            </a:r>
          </a:p>
          <a:p>
            <a:pPr marL="139700" indent="0">
              <a:spcBef>
                <a:spcPts val="1000"/>
              </a:spcBef>
              <a:buClr>
                <a:srgbClr val="000000"/>
              </a:buClr>
              <a:buSzPts val="1400"/>
              <a:buNone/>
            </a:pPr>
            <a:endParaRPr lang="en-US" sz="1200" dirty="0">
              <a:solidFill>
                <a:srgbClr val="000000"/>
              </a:solidFill>
            </a:endParaRPr>
          </a:p>
        </p:txBody>
      </p:sp>
      <p:graphicFrame>
        <p:nvGraphicFramePr>
          <p:cNvPr id="2" name="Table 1">
            <a:extLst>
              <a:ext uri="{FF2B5EF4-FFF2-40B4-BE49-F238E27FC236}">
                <a16:creationId xmlns:a16="http://schemas.microsoft.com/office/drawing/2014/main" id="{396BBF28-5BEA-4E33-BA27-8247B0C05943}"/>
              </a:ext>
            </a:extLst>
          </p:cNvPr>
          <p:cNvGraphicFramePr>
            <a:graphicFrameLocks noGrp="1"/>
          </p:cNvGraphicFramePr>
          <p:nvPr>
            <p:extLst>
              <p:ext uri="{D42A27DB-BD31-4B8C-83A1-F6EECF244321}">
                <p14:modId xmlns:p14="http://schemas.microsoft.com/office/powerpoint/2010/main" val="3539014029"/>
              </p:ext>
            </p:extLst>
          </p:nvPr>
        </p:nvGraphicFramePr>
        <p:xfrm>
          <a:off x="3836194" y="1563232"/>
          <a:ext cx="4996156" cy="3131820"/>
        </p:xfrm>
        <a:graphic>
          <a:graphicData uri="http://schemas.openxmlformats.org/drawingml/2006/table">
            <a:tbl>
              <a:tblPr/>
              <a:tblGrid>
                <a:gridCol w="1431425">
                  <a:extLst>
                    <a:ext uri="{9D8B030D-6E8A-4147-A177-3AD203B41FA5}">
                      <a16:colId xmlns:a16="http://schemas.microsoft.com/office/drawing/2014/main" val="1506939565"/>
                    </a:ext>
                  </a:extLst>
                </a:gridCol>
                <a:gridCol w="3564731">
                  <a:extLst>
                    <a:ext uri="{9D8B030D-6E8A-4147-A177-3AD203B41FA5}">
                      <a16:colId xmlns:a16="http://schemas.microsoft.com/office/drawing/2014/main" val="1103200464"/>
                    </a:ext>
                  </a:extLst>
                </a:gridCol>
              </a:tblGrid>
              <a:tr h="198120">
                <a:tc>
                  <a:txBody>
                    <a:bodyPr/>
                    <a:lstStyle/>
                    <a:p>
                      <a:pPr algn="ctr" fontAlgn="b"/>
                      <a:r>
                        <a:rPr lang="en-US" sz="1000" b="1" i="0" u="none" strike="noStrike" dirty="0">
                          <a:solidFill>
                            <a:srgbClr val="000000"/>
                          </a:solidFill>
                          <a:effectLst/>
                          <a:latin typeface="Nunito" panose="020B0604020202020204" charset="0"/>
                        </a:rPr>
                        <a:t>Variable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b"/>
                      <a:r>
                        <a:rPr lang="en-US" sz="1000" b="1" i="0" u="none" strike="noStrike" dirty="0">
                          <a:solidFill>
                            <a:srgbClr val="000000"/>
                          </a:solidFill>
                          <a:effectLst/>
                          <a:latin typeface="Nunito" panose="020B060402020202020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899846133"/>
                  </a:ext>
                </a:extLst>
              </a:tr>
              <a:tr h="146000">
                <a:tc>
                  <a:txBody>
                    <a:bodyPr/>
                    <a:lstStyle/>
                    <a:p>
                      <a:pPr algn="l" fontAlgn="ctr"/>
                      <a:r>
                        <a:rPr lang="en-US" sz="1000" b="0" i="0" u="none" strike="noStrike" dirty="0">
                          <a:solidFill>
                            <a:srgbClr val="000000"/>
                          </a:solidFill>
                          <a:effectLst/>
                          <a:latin typeface="Nunito" panose="020B0604020202020204" charset="0"/>
                        </a:rPr>
                        <a:t>brand_name</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Name of manufacturing brand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261623"/>
                  </a:ext>
                </a:extLst>
              </a:tr>
              <a:tr h="198120">
                <a:tc>
                  <a:txBody>
                    <a:bodyPr/>
                    <a:lstStyle/>
                    <a:p>
                      <a:pPr algn="l" fontAlgn="ctr"/>
                      <a:r>
                        <a:rPr lang="en-US" sz="1000" b="0" i="0" u="none" strike="noStrike" dirty="0">
                          <a:solidFill>
                            <a:srgbClr val="000000"/>
                          </a:solidFill>
                          <a:effectLst/>
                          <a:latin typeface="Nunito" panose="020B0604020202020204" charset="0"/>
                        </a:rPr>
                        <a:t>os</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OS on which the device runs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575096"/>
                  </a:ext>
                </a:extLst>
              </a:tr>
              <a:tr h="198120">
                <a:tc>
                  <a:txBody>
                    <a:bodyPr/>
                    <a:lstStyle/>
                    <a:p>
                      <a:pPr algn="l" fontAlgn="ctr"/>
                      <a:r>
                        <a:rPr lang="en-US" sz="1000" b="0" i="0" u="none" strike="noStrike" dirty="0">
                          <a:solidFill>
                            <a:srgbClr val="000000"/>
                          </a:solidFill>
                          <a:effectLst/>
                          <a:latin typeface="Nunito" panose="020B0604020202020204" charset="0"/>
                        </a:rPr>
                        <a:t>screen_size</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Size of the screen in cm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704942"/>
                  </a:ext>
                </a:extLst>
              </a:tr>
              <a:tr h="198120">
                <a:tc>
                  <a:txBody>
                    <a:bodyPr/>
                    <a:lstStyle/>
                    <a:p>
                      <a:pPr algn="l" fontAlgn="ctr"/>
                      <a:r>
                        <a:rPr lang="en-US" sz="1000" b="0" i="0" u="none" strike="noStrike" dirty="0">
                          <a:solidFill>
                            <a:srgbClr val="000000"/>
                          </a:solidFill>
                          <a:effectLst/>
                          <a:latin typeface="Nunito" panose="020B0604020202020204" charset="0"/>
                        </a:rPr>
                        <a:t>4g</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Whether 4G is available or not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715201"/>
                  </a:ext>
                </a:extLst>
              </a:tr>
              <a:tr h="198120">
                <a:tc>
                  <a:txBody>
                    <a:bodyPr/>
                    <a:lstStyle/>
                    <a:p>
                      <a:pPr algn="l" fontAlgn="ctr"/>
                      <a:r>
                        <a:rPr lang="en-US" sz="1000" b="0" i="0" u="none" strike="noStrike" dirty="0">
                          <a:solidFill>
                            <a:srgbClr val="000000"/>
                          </a:solidFill>
                          <a:effectLst/>
                          <a:latin typeface="Nunito" panose="020B0604020202020204" charset="0"/>
                        </a:rPr>
                        <a:t>5g</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Whether 5G is available or not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032283"/>
                  </a:ext>
                </a:extLst>
              </a:tr>
              <a:tr h="198120">
                <a:tc>
                  <a:txBody>
                    <a:bodyPr/>
                    <a:lstStyle/>
                    <a:p>
                      <a:pPr algn="l" fontAlgn="ctr"/>
                      <a:r>
                        <a:rPr lang="en-US" sz="1000" b="0" i="0" u="none" strike="noStrike" dirty="0">
                          <a:solidFill>
                            <a:srgbClr val="FF0000"/>
                          </a:solidFill>
                          <a:effectLst/>
                          <a:latin typeface="Nunito" panose="020B0604020202020204" charset="0"/>
                        </a:rPr>
                        <a:t>main_camera_mp</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Resolution of the rear camera in megapixels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911186"/>
                  </a:ext>
                </a:extLst>
              </a:tr>
              <a:tr h="198120">
                <a:tc>
                  <a:txBody>
                    <a:bodyPr/>
                    <a:lstStyle/>
                    <a:p>
                      <a:pPr algn="l" fontAlgn="ctr"/>
                      <a:r>
                        <a:rPr lang="en-US" sz="1000" b="0" i="0" u="none" strike="noStrike" dirty="0">
                          <a:solidFill>
                            <a:srgbClr val="FF0000"/>
                          </a:solidFill>
                          <a:effectLst/>
                          <a:latin typeface="Nunito" panose="020B0604020202020204" charset="0"/>
                        </a:rPr>
                        <a:t>selfie_</a:t>
                      </a:r>
                      <a:r>
                        <a:rPr lang="en-US" sz="1000" b="0" i="0" u="none" strike="noStrike" cap="none" dirty="0">
                          <a:solidFill>
                            <a:srgbClr val="FF0000"/>
                          </a:solidFill>
                          <a:effectLst/>
                          <a:latin typeface="Nunito" panose="020B0604020202020204" charset="0"/>
                          <a:ea typeface="+mn-ea"/>
                          <a:cs typeface="+mn-cs"/>
                          <a:sym typeface="Arial"/>
                        </a:rPr>
                        <a:t>camera</a:t>
                      </a:r>
                      <a:r>
                        <a:rPr lang="en-US" sz="1000" b="0" i="0" u="none" strike="noStrike" dirty="0">
                          <a:solidFill>
                            <a:srgbClr val="FF0000"/>
                          </a:solidFill>
                          <a:effectLst/>
                          <a:latin typeface="Nunito" panose="020B0604020202020204" charset="0"/>
                        </a:rPr>
                        <a:t>_mp</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Resolution of the front camera in megapixels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09238"/>
                  </a:ext>
                </a:extLst>
              </a:tr>
              <a:tr h="198120">
                <a:tc>
                  <a:txBody>
                    <a:bodyPr/>
                    <a:lstStyle/>
                    <a:p>
                      <a:pPr algn="l" fontAlgn="ctr"/>
                      <a:r>
                        <a:rPr lang="en-US" sz="1000" b="0" i="0" u="none" strike="noStrike" dirty="0">
                          <a:solidFill>
                            <a:srgbClr val="FF0000"/>
                          </a:solidFill>
                          <a:effectLst/>
                          <a:latin typeface="Nunito" panose="020B0604020202020204" charset="0"/>
                        </a:rPr>
                        <a:t>int_</a:t>
                      </a:r>
                      <a:r>
                        <a:rPr lang="en-US" sz="1000" b="0" i="0" u="none" strike="noStrike" cap="none" dirty="0">
                          <a:solidFill>
                            <a:srgbClr val="FF0000"/>
                          </a:solidFill>
                          <a:effectLst/>
                          <a:latin typeface="Nunito" panose="020B0604020202020204" charset="0"/>
                          <a:ea typeface="+mn-ea"/>
                          <a:cs typeface="+mn-cs"/>
                          <a:sym typeface="Arial"/>
                        </a:rPr>
                        <a:t>memory</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Amount of internal memory (ROM) in 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497014"/>
                  </a:ext>
                </a:extLst>
              </a:tr>
              <a:tr h="198120">
                <a:tc>
                  <a:txBody>
                    <a:bodyPr/>
                    <a:lstStyle/>
                    <a:p>
                      <a:pPr algn="l" fontAlgn="ctr"/>
                      <a:r>
                        <a:rPr lang="en-US" sz="1000" b="0" i="0" u="none" strike="noStrike" dirty="0">
                          <a:solidFill>
                            <a:srgbClr val="FF0000"/>
                          </a:solidFill>
                          <a:effectLst/>
                          <a:latin typeface="Nunito" panose="020B0604020202020204" charset="0"/>
                        </a:rPr>
                        <a:t>ram</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Amount of RAM in 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449767"/>
                  </a:ext>
                </a:extLst>
              </a:tr>
              <a:tr h="198120">
                <a:tc>
                  <a:txBody>
                    <a:bodyPr/>
                    <a:lstStyle/>
                    <a:p>
                      <a:pPr algn="l" fontAlgn="ctr"/>
                      <a:r>
                        <a:rPr lang="en-US" sz="1000" b="0" i="0" u="none" strike="noStrike" cap="none" dirty="0">
                          <a:solidFill>
                            <a:srgbClr val="FF0000"/>
                          </a:solidFill>
                          <a:effectLst/>
                          <a:latin typeface="Nunito" panose="020B0604020202020204" charset="0"/>
                          <a:ea typeface="+mn-ea"/>
                          <a:cs typeface="+mn-cs"/>
                          <a:sym typeface="Arial"/>
                        </a:rPr>
                        <a:t>battery</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Energy capacity of the device battery in mAh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535416"/>
                  </a:ext>
                </a:extLst>
              </a:tr>
              <a:tr h="198120">
                <a:tc>
                  <a:txBody>
                    <a:bodyPr/>
                    <a:lstStyle/>
                    <a:p>
                      <a:pPr algn="l" fontAlgn="ctr"/>
                      <a:r>
                        <a:rPr lang="en-US" sz="1000" b="0" i="0" u="none" strike="noStrike" cap="none" dirty="0">
                          <a:solidFill>
                            <a:srgbClr val="FF0000"/>
                          </a:solidFill>
                          <a:effectLst/>
                          <a:latin typeface="Nunito" panose="020B0604020202020204" charset="0"/>
                          <a:ea typeface="+mn-ea"/>
                          <a:cs typeface="+mn-cs"/>
                          <a:sym typeface="Arial"/>
                        </a:rPr>
                        <a:t>weight</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Weight of the device in grams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0182900"/>
                  </a:ext>
                </a:extLst>
              </a:tr>
              <a:tr h="198120">
                <a:tc>
                  <a:txBody>
                    <a:bodyPr/>
                    <a:lstStyle/>
                    <a:p>
                      <a:pPr algn="l" fontAlgn="ctr"/>
                      <a:r>
                        <a:rPr lang="en-US" sz="1000" b="0" i="0" u="none" strike="noStrike" dirty="0">
                          <a:solidFill>
                            <a:srgbClr val="000000"/>
                          </a:solidFill>
                          <a:effectLst/>
                          <a:latin typeface="Nunito" panose="020B0604020202020204" charset="0"/>
                        </a:rPr>
                        <a:t>release_year</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Year when the device model was released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157265"/>
                  </a:ext>
                </a:extLst>
              </a:tr>
              <a:tr h="198120">
                <a:tc>
                  <a:txBody>
                    <a:bodyPr/>
                    <a:lstStyle/>
                    <a:p>
                      <a:pPr algn="l" fontAlgn="ctr"/>
                      <a:r>
                        <a:rPr lang="en-US" sz="1000" b="0" i="0" u="none" strike="noStrike" dirty="0">
                          <a:solidFill>
                            <a:srgbClr val="000000"/>
                          </a:solidFill>
                          <a:effectLst/>
                          <a:latin typeface="Nunito" panose="020B0604020202020204" charset="0"/>
                        </a:rPr>
                        <a:t>days_used</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Number of days the used/refurbished device has been used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198164"/>
                  </a:ext>
                </a:extLst>
              </a:tr>
              <a:tr h="198120">
                <a:tc>
                  <a:txBody>
                    <a:bodyPr/>
                    <a:lstStyle/>
                    <a:p>
                      <a:pPr algn="l" fontAlgn="ctr"/>
                      <a:r>
                        <a:rPr lang="en-US" sz="1000" b="0" i="0" u="none" strike="noStrike" dirty="0">
                          <a:solidFill>
                            <a:srgbClr val="000000"/>
                          </a:solidFill>
                          <a:effectLst/>
                          <a:latin typeface="Nunito" panose="020B0604020202020204" charset="0"/>
                        </a:rPr>
                        <a:t>normalized_new_price</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Normalized price of a new device of the same model in euros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93037"/>
                  </a:ext>
                </a:extLst>
              </a:tr>
              <a:tr h="198120">
                <a:tc>
                  <a:txBody>
                    <a:bodyPr/>
                    <a:lstStyle/>
                    <a:p>
                      <a:pPr algn="l" fontAlgn="ctr"/>
                      <a:r>
                        <a:rPr lang="en-US" sz="1000" b="0" i="0" u="none" strike="noStrike" dirty="0">
                          <a:solidFill>
                            <a:srgbClr val="000000"/>
                          </a:solidFill>
                          <a:effectLst/>
                          <a:latin typeface="Nunito" panose="020B0604020202020204" charset="0"/>
                        </a:rPr>
                        <a:t>normalized_used_price</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Normalized price of the used/refurbished device in euros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050368"/>
                  </a:ext>
                </a:extLst>
              </a:tr>
            </a:tbl>
          </a:graphicData>
        </a:graphic>
      </p:graphicFrame>
      <p:graphicFrame>
        <p:nvGraphicFramePr>
          <p:cNvPr id="3" name="Table 2">
            <a:extLst>
              <a:ext uri="{FF2B5EF4-FFF2-40B4-BE49-F238E27FC236}">
                <a16:creationId xmlns:a16="http://schemas.microsoft.com/office/drawing/2014/main" id="{0821287B-2CEB-400A-AA10-652E6F68C427}"/>
              </a:ext>
            </a:extLst>
          </p:cNvPr>
          <p:cNvGraphicFramePr>
            <a:graphicFrameLocks noGrp="1"/>
          </p:cNvGraphicFramePr>
          <p:nvPr>
            <p:extLst>
              <p:ext uri="{D42A27DB-BD31-4B8C-83A1-F6EECF244321}">
                <p14:modId xmlns:p14="http://schemas.microsoft.com/office/powerpoint/2010/main" val="2190242074"/>
              </p:ext>
            </p:extLst>
          </p:nvPr>
        </p:nvGraphicFramePr>
        <p:xfrm>
          <a:off x="3810294" y="929868"/>
          <a:ext cx="5022056" cy="358140"/>
        </p:xfrm>
        <a:graphic>
          <a:graphicData uri="http://schemas.openxmlformats.org/drawingml/2006/table">
            <a:tbl>
              <a:tblPr/>
              <a:tblGrid>
                <a:gridCol w="1457325">
                  <a:extLst>
                    <a:ext uri="{9D8B030D-6E8A-4147-A177-3AD203B41FA5}">
                      <a16:colId xmlns:a16="http://schemas.microsoft.com/office/drawing/2014/main" val="2976509371"/>
                    </a:ext>
                  </a:extLst>
                </a:gridCol>
                <a:gridCol w="3564731">
                  <a:extLst>
                    <a:ext uri="{9D8B030D-6E8A-4147-A177-3AD203B41FA5}">
                      <a16:colId xmlns:a16="http://schemas.microsoft.com/office/drawing/2014/main" val="1544025106"/>
                    </a:ext>
                  </a:extLst>
                </a:gridCol>
              </a:tblGrid>
              <a:tr h="198120">
                <a:tc>
                  <a:txBody>
                    <a:bodyPr/>
                    <a:lstStyle/>
                    <a:p>
                      <a:pPr algn="ctr" fontAlgn="b"/>
                      <a:r>
                        <a:rPr lang="en-US" sz="1000" b="1" i="0" u="none" strike="noStrike" dirty="0">
                          <a:solidFill>
                            <a:srgbClr val="000000"/>
                          </a:solidFill>
                          <a:effectLst/>
                          <a:latin typeface="Nunito" panose="020B0604020202020204" charset="0"/>
                        </a:rPr>
                        <a:t>Observations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b"/>
                      <a:r>
                        <a:rPr lang="en-US" sz="1000" b="1" i="0" u="none" strike="noStrike" dirty="0">
                          <a:solidFill>
                            <a:srgbClr val="000000"/>
                          </a:solidFill>
                          <a:effectLst/>
                          <a:latin typeface="Nunito" panose="020B0604020202020204" charset="0"/>
                        </a:rPr>
                        <a:t>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109683956"/>
                  </a:ext>
                </a:extLst>
              </a:tr>
              <a:tr h="146000">
                <a:tc>
                  <a:txBody>
                    <a:bodyPr/>
                    <a:lstStyle/>
                    <a:p>
                      <a:pPr algn="l" fontAlgn="ctr"/>
                      <a:r>
                        <a:rPr lang="en-US" sz="1000" dirty="0"/>
                        <a:t>3454</a:t>
                      </a:r>
                      <a:endParaRPr lang="en-US" sz="1000" b="0" i="0" u="none" strike="noStrike" dirty="0">
                        <a:solidFill>
                          <a:srgbClr val="000000"/>
                        </a:solidFill>
                        <a:effectLst/>
                        <a:latin typeface="Nunito" panose="020B0604020202020204" charset="0"/>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charset="0"/>
                        </a:rPr>
                        <a:t> 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305156"/>
                  </a:ext>
                </a:extLst>
              </a:tr>
            </a:tbl>
          </a:graphicData>
        </a:graphic>
      </p:graphicFrame>
      <p:sp>
        <p:nvSpPr>
          <p:cNvPr id="4" name="TextBox 3">
            <a:extLst>
              <a:ext uri="{FF2B5EF4-FFF2-40B4-BE49-F238E27FC236}">
                <a16:creationId xmlns:a16="http://schemas.microsoft.com/office/drawing/2014/main" id="{09101FDB-9838-4739-8978-E8B2483616E2}"/>
              </a:ext>
            </a:extLst>
          </p:cNvPr>
          <p:cNvSpPr txBox="1"/>
          <p:nvPr/>
        </p:nvSpPr>
        <p:spPr>
          <a:xfrm>
            <a:off x="5905119" y="4725828"/>
            <a:ext cx="1108627" cy="246221"/>
          </a:xfrm>
          <a:prstGeom prst="rect">
            <a:avLst/>
          </a:prstGeom>
          <a:noFill/>
        </p:spPr>
        <p:txBody>
          <a:bodyPr wrap="square" rtlCol="0">
            <a:spAutoFit/>
          </a:bodyPr>
          <a:lstStyle/>
          <a:p>
            <a:r>
              <a:rPr lang="en-US" sz="1000" i="1" dirty="0">
                <a:solidFill>
                  <a:schemeClr val="tx1">
                    <a:lumMod val="75000"/>
                    <a:lumOff val="25000"/>
                  </a:schemeClr>
                </a:solidFill>
              </a:rPr>
              <a:t>Table 2: Details</a:t>
            </a:r>
          </a:p>
        </p:txBody>
      </p:sp>
      <p:sp>
        <p:nvSpPr>
          <p:cNvPr id="7" name="TextBox 6">
            <a:extLst>
              <a:ext uri="{FF2B5EF4-FFF2-40B4-BE49-F238E27FC236}">
                <a16:creationId xmlns:a16="http://schemas.microsoft.com/office/drawing/2014/main" id="{455725CA-D150-41D3-9835-6119419C14A5}"/>
              </a:ext>
            </a:extLst>
          </p:cNvPr>
          <p:cNvSpPr txBox="1"/>
          <p:nvPr/>
        </p:nvSpPr>
        <p:spPr>
          <a:xfrm>
            <a:off x="5601735" y="1286236"/>
            <a:ext cx="1715397" cy="246221"/>
          </a:xfrm>
          <a:prstGeom prst="rect">
            <a:avLst/>
          </a:prstGeom>
          <a:noFill/>
        </p:spPr>
        <p:txBody>
          <a:bodyPr wrap="square" rtlCol="0">
            <a:spAutoFit/>
          </a:bodyPr>
          <a:lstStyle/>
          <a:p>
            <a:r>
              <a:rPr lang="en-US" sz="1000" i="1" dirty="0">
                <a:solidFill>
                  <a:schemeClr val="tx1">
                    <a:lumMod val="75000"/>
                    <a:lumOff val="25000"/>
                  </a:schemeClr>
                </a:solidFill>
              </a:rPr>
              <a:t>Table 1: Shape of the data</a:t>
            </a:r>
          </a:p>
        </p:txBody>
      </p:sp>
    </p:spTree>
    <p:extLst>
      <p:ext uri="{BB962C8B-B14F-4D97-AF65-F5344CB8AC3E}">
        <p14:creationId xmlns:p14="http://schemas.microsoft.com/office/powerpoint/2010/main" val="236149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Univariate Analysis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5" name="TextBox 4">
            <a:extLst>
              <a:ext uri="{FF2B5EF4-FFF2-40B4-BE49-F238E27FC236}">
                <a16:creationId xmlns:a16="http://schemas.microsoft.com/office/drawing/2014/main" id="{B3FB6A8C-FFB2-443A-BEE1-45E8F5A39DFA}"/>
              </a:ext>
            </a:extLst>
          </p:cNvPr>
          <p:cNvSpPr txBox="1"/>
          <p:nvPr/>
        </p:nvSpPr>
        <p:spPr>
          <a:xfrm>
            <a:off x="307181" y="1050131"/>
            <a:ext cx="8520600" cy="2964914"/>
          </a:xfrm>
          <a:prstGeom prst="rect">
            <a:avLst/>
          </a:prstGeom>
          <a:noFill/>
        </p:spPr>
        <p:txBody>
          <a:bodyPr wrap="square" rtlCol="0">
            <a:spAutoFit/>
          </a:bodyPr>
          <a:lstStyle/>
          <a:p>
            <a:pPr>
              <a:spcBef>
                <a:spcPts val="1000"/>
              </a:spcBef>
            </a:pPr>
            <a:r>
              <a:rPr lang="en-US" sz="1200" dirty="0">
                <a:latin typeface="Nunito" panose="020B0604020202020204" charset="0"/>
              </a:rPr>
              <a:t>Upon conducting a univariate analysis of the raw data and computing the statistical summary we observed the following:</a:t>
            </a:r>
          </a:p>
          <a:p>
            <a:pPr marL="400050" indent="-400050">
              <a:spcBef>
                <a:spcPts val="1000"/>
              </a:spcBef>
              <a:buFont typeface="+mj-lt"/>
              <a:buAutoNum type="romanUcPeriod"/>
            </a:pPr>
            <a:r>
              <a:rPr lang="en-US" sz="1200" dirty="0">
                <a:latin typeface="Nunito" panose="020B0604020202020204" charset="0"/>
              </a:rPr>
              <a:t>Normalized new price is found to be at a mean of Euro 5.23</a:t>
            </a:r>
          </a:p>
          <a:p>
            <a:pPr marL="400050" indent="-400050">
              <a:spcBef>
                <a:spcPts val="1000"/>
              </a:spcBef>
              <a:buFont typeface="+mj-lt"/>
              <a:buAutoNum type="romanUcPeriod"/>
            </a:pPr>
            <a:r>
              <a:rPr lang="en-US" sz="1200" dirty="0">
                <a:latin typeface="Nunito" panose="020B0604020202020204" charset="0"/>
              </a:rPr>
              <a:t>Normalized used price is found to be at a mean of Euro 4.36</a:t>
            </a:r>
          </a:p>
          <a:p>
            <a:pPr marL="400050" indent="-400050">
              <a:spcBef>
                <a:spcPts val="1000"/>
              </a:spcBef>
              <a:buFont typeface="+mj-lt"/>
              <a:buAutoNum type="romanUcPeriod"/>
            </a:pPr>
            <a:r>
              <a:rPr lang="en-US" sz="1200" dirty="0">
                <a:latin typeface="Nunito" panose="020B0604020202020204" charset="0"/>
              </a:rPr>
              <a:t>Most of the devices run on an Android operating systems</a:t>
            </a:r>
          </a:p>
          <a:p>
            <a:pPr marL="400050" indent="-400050">
              <a:spcBef>
                <a:spcPts val="1000"/>
              </a:spcBef>
              <a:buFont typeface="+mj-lt"/>
              <a:buAutoNum type="romanUcPeriod"/>
            </a:pPr>
            <a:r>
              <a:rPr lang="en-US" sz="1200" dirty="0">
                <a:latin typeface="Nunito" panose="020B0604020202020204" charset="0"/>
              </a:rPr>
              <a:t>Most devices are 4g compared to 5g</a:t>
            </a:r>
          </a:p>
          <a:p>
            <a:pPr marL="400050" indent="-400050">
              <a:spcBef>
                <a:spcPts val="1000"/>
              </a:spcBef>
              <a:buFont typeface="+mj-lt"/>
              <a:buAutoNum type="romanUcPeriod"/>
            </a:pPr>
            <a:r>
              <a:rPr lang="en-US" sz="1200" dirty="0">
                <a:latin typeface="Nunito" panose="020B0604020202020204" charset="0"/>
              </a:rPr>
              <a:t>Many older devices are not sold </a:t>
            </a:r>
          </a:p>
          <a:p>
            <a:pPr marL="400050" indent="-400050">
              <a:spcBef>
                <a:spcPts val="1000"/>
              </a:spcBef>
              <a:buFont typeface="+mj-lt"/>
              <a:buAutoNum type="romanUcPeriod"/>
            </a:pPr>
            <a:r>
              <a:rPr lang="en-US" sz="1200" dirty="0">
                <a:latin typeface="Nunito" panose="020B0604020202020204" charset="0"/>
              </a:rPr>
              <a:t>Most devices,502 to be exact are from brand name ‘others’ meaning the brand was unknown at the time of the data sourcing. The 2</a:t>
            </a:r>
            <a:r>
              <a:rPr lang="en-US" sz="1200" baseline="30000" dirty="0">
                <a:latin typeface="Nunito" panose="020B0604020202020204" charset="0"/>
              </a:rPr>
              <a:t>nd</a:t>
            </a:r>
            <a:r>
              <a:rPr lang="en-US" sz="1200" dirty="0">
                <a:latin typeface="Nunito" panose="020B0604020202020204" charset="0"/>
              </a:rPr>
              <a:t> and 3</a:t>
            </a:r>
            <a:r>
              <a:rPr lang="en-US" sz="1200" baseline="30000" dirty="0">
                <a:latin typeface="Nunito" panose="020B0604020202020204" charset="0"/>
              </a:rPr>
              <a:t>rd</a:t>
            </a:r>
            <a:r>
              <a:rPr lang="en-US" sz="1200" dirty="0">
                <a:latin typeface="Nunito" panose="020B0604020202020204" charset="0"/>
              </a:rPr>
              <a:t> most devices are from the brands Samsung and Huawei respectively.</a:t>
            </a:r>
          </a:p>
          <a:p>
            <a:pPr marL="400050" indent="-400050">
              <a:spcBef>
                <a:spcPts val="1000"/>
              </a:spcBef>
              <a:buFont typeface="+mj-lt"/>
              <a:buAutoNum type="romanUcPeriod"/>
            </a:pPr>
            <a:endParaRPr lang="en-US" sz="1200" dirty="0">
              <a:latin typeface="Nunito" panose="020B0604020202020204" charset="0"/>
            </a:endParaRPr>
          </a:p>
          <a:p>
            <a:pPr>
              <a:spcBef>
                <a:spcPts val="1000"/>
              </a:spcBef>
            </a:pPr>
            <a:r>
              <a:rPr lang="en-US" sz="1200" b="1" i="1" u="sng" dirty="0">
                <a:latin typeface="Nunito" panose="020B0604020202020204" charset="0"/>
              </a:rPr>
              <a:t>Note</a:t>
            </a:r>
            <a:r>
              <a:rPr lang="en-US" sz="1200" dirty="0">
                <a:latin typeface="Nunito" panose="020B0604020202020204" charset="0"/>
              </a:rPr>
              <a:t>: The mean, min, max etc. for all columns are given in the statistical summary in a table in Appendix-A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Bivariate Analysis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8" name="TextBox 7">
            <a:extLst>
              <a:ext uri="{FF2B5EF4-FFF2-40B4-BE49-F238E27FC236}">
                <a16:creationId xmlns:a16="http://schemas.microsoft.com/office/drawing/2014/main" id="{AF5EF9AF-8204-413A-A6F6-1AC6AAC2AA67}"/>
              </a:ext>
            </a:extLst>
          </p:cNvPr>
          <p:cNvSpPr txBox="1"/>
          <p:nvPr/>
        </p:nvSpPr>
        <p:spPr>
          <a:xfrm>
            <a:off x="307181" y="1050131"/>
            <a:ext cx="8520600" cy="3703578"/>
          </a:xfrm>
          <a:prstGeom prst="rect">
            <a:avLst/>
          </a:prstGeom>
          <a:noFill/>
        </p:spPr>
        <p:txBody>
          <a:bodyPr wrap="square" rtlCol="0">
            <a:spAutoFit/>
          </a:bodyPr>
          <a:lstStyle/>
          <a:p>
            <a:r>
              <a:rPr lang="en-US" sz="1200" dirty="0">
                <a:latin typeface="Nunito" panose="020B0604020202020204" charset="0"/>
              </a:rPr>
              <a:t>Upon conducting a bivariate analysis of the raw data we observed the following:</a:t>
            </a:r>
          </a:p>
          <a:p>
            <a:pPr marL="400050" indent="-400050">
              <a:spcBef>
                <a:spcPts val="1000"/>
              </a:spcBef>
              <a:buFont typeface="+mj-lt"/>
              <a:buAutoNum type="romanUcPeriod"/>
            </a:pPr>
            <a:r>
              <a:rPr lang="en-US" sz="1200" dirty="0">
                <a:latin typeface="Nunito" panose="020B0604020202020204" charset="0"/>
              </a:rPr>
              <a:t>From the heatmap we can see that lot of device features have a positive correlation with the used prices.</a:t>
            </a:r>
          </a:p>
          <a:p>
            <a:pPr marL="400050" indent="-400050">
              <a:spcBef>
                <a:spcPts val="1000"/>
              </a:spcBef>
              <a:buFont typeface="+mj-lt"/>
              <a:buAutoNum type="romanUcPeriod"/>
            </a:pPr>
            <a:r>
              <a:rPr lang="en-US" sz="1200" dirty="0">
                <a:latin typeface="Nunito" panose="020B0604020202020204" charset="0"/>
              </a:rPr>
              <a:t>Days used/release year i.e. the age of the devices have a negative correlation with the used prices.</a:t>
            </a:r>
          </a:p>
          <a:p>
            <a:pPr marL="400050" indent="-400050">
              <a:spcBef>
                <a:spcPts val="1000"/>
              </a:spcBef>
              <a:buFont typeface="+mj-lt"/>
              <a:buAutoNum type="romanUcPeriod"/>
            </a:pPr>
            <a:r>
              <a:rPr lang="en-US" sz="1200" dirty="0">
                <a:latin typeface="Nunito" panose="020B0604020202020204" charset="0"/>
              </a:rPr>
              <a:t>We observe the wide range of variability of features across brand names.</a:t>
            </a:r>
          </a:p>
          <a:p>
            <a:pPr marL="400050" indent="-400050">
              <a:spcBef>
                <a:spcPts val="1000"/>
              </a:spcBef>
              <a:buFont typeface="+mj-lt"/>
              <a:buAutoNum type="romanUcPeriod"/>
            </a:pPr>
            <a:r>
              <a:rPr lang="en-US" sz="1200" dirty="0">
                <a:latin typeface="Nunito" panose="020B0604020202020204" charset="0"/>
              </a:rPr>
              <a:t>Some customers specifically look for good front cameras to click cool selfies. According our data Huawei, Vivo and Oppo offer most devices with front facing cameras with more than 8 megapixels</a:t>
            </a:r>
          </a:p>
          <a:p>
            <a:pPr marL="400050" indent="-400050">
              <a:spcBef>
                <a:spcPts val="1000"/>
              </a:spcBef>
              <a:buFont typeface="+mj-lt"/>
              <a:buAutoNum type="romanUcPeriod"/>
            </a:pPr>
            <a:r>
              <a:rPr lang="en-US" sz="1200" dirty="0">
                <a:latin typeface="Nunito" panose="020B0604020202020204" charset="0"/>
              </a:rPr>
              <a:t>Some customers specifically look for good rear facing cameras to click cool selfies. According our data Sony and Motorola offer most devices with rear cameras with more than 16 megapixels.</a:t>
            </a:r>
          </a:p>
          <a:p>
            <a:pPr marL="400050" indent="-400050">
              <a:spcBef>
                <a:spcPts val="1000"/>
              </a:spcBef>
              <a:buFont typeface="+mj-lt"/>
              <a:buAutoNum type="romanUcPeriod"/>
            </a:pPr>
            <a:r>
              <a:rPr lang="en-US" sz="1200" dirty="0">
                <a:latin typeface="Nunito" panose="020B0604020202020204" charset="0"/>
              </a:rPr>
              <a:t>For customers that prefer high quality both rear and front cameras can go with Sony or HTC</a:t>
            </a:r>
          </a:p>
          <a:p>
            <a:pPr marL="400050" indent="-400050">
              <a:spcBef>
                <a:spcPts val="1000"/>
              </a:spcBef>
              <a:buFont typeface="+mj-lt"/>
              <a:buAutoNum type="romanUcPeriod"/>
            </a:pPr>
            <a:r>
              <a:rPr lang="en-US" sz="1200" dirty="0">
                <a:latin typeface="Nunito" panose="020B0604020202020204" charset="0"/>
              </a:rPr>
              <a:t>Customers that prefer to use devices mainly for entertainment or creative purposes prefer a larger screen size. They could go with brands such as Huawei and Samsung that provide the most devices with screens bigger than 6 inches.</a:t>
            </a:r>
          </a:p>
          <a:p>
            <a:pPr marL="400050" indent="-400050">
              <a:spcBef>
                <a:spcPts val="1000"/>
              </a:spcBef>
              <a:buFont typeface="+mj-lt"/>
              <a:buAutoNum type="romanUcPeriod"/>
            </a:pPr>
            <a:r>
              <a:rPr lang="en-US" sz="1200" dirty="0">
                <a:latin typeface="Nunito" panose="020B0604020202020204" charset="0"/>
              </a:rPr>
              <a:t>Some customer need faster processing speed for this they can go for brands like Samsung, Oppo and </a:t>
            </a:r>
            <a:r>
              <a:rPr lang="en-US" sz="1200" dirty="0" err="1">
                <a:latin typeface="Nunito" panose="020B0604020202020204" charset="0"/>
              </a:rPr>
              <a:t>Huwaei</a:t>
            </a:r>
            <a:r>
              <a:rPr lang="en-US" sz="1200" dirty="0">
                <a:latin typeface="Nunito" panose="020B0604020202020204" charset="0"/>
              </a:rPr>
              <a:t> for rams greater than 8gb.</a:t>
            </a:r>
          </a:p>
        </p:txBody>
      </p:sp>
    </p:spTree>
    <p:extLst>
      <p:ext uri="{BB962C8B-B14F-4D97-AF65-F5344CB8AC3E}">
        <p14:creationId xmlns:p14="http://schemas.microsoft.com/office/powerpoint/2010/main" val="173948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Preprocessing </a:t>
            </a:r>
            <a:endParaRPr dirty="0">
              <a:solidFill>
                <a:srgbClr val="000000"/>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None/>
            </a:pPr>
            <a:endParaRPr sz="1400" dirty="0">
              <a:solidFill>
                <a:srgbClr val="2D3B45"/>
              </a:solidFill>
              <a:highlight>
                <a:srgbClr val="FFFFFF"/>
              </a:highlight>
            </a:endParaRPr>
          </a:p>
          <a:p>
            <a:pPr marL="139700" indent="0">
              <a:spcBef>
                <a:spcPts val="1000"/>
              </a:spcBef>
              <a:buClr>
                <a:srgbClr val="000000"/>
              </a:buClr>
              <a:buSzPts val="1400"/>
              <a:buNone/>
            </a:pPr>
            <a:r>
              <a:rPr lang="en-US" sz="1200" b="1" i="1" u="sng" dirty="0">
                <a:solidFill>
                  <a:srgbClr val="000000"/>
                </a:solidFill>
              </a:rPr>
              <a:t>Note</a:t>
            </a:r>
            <a:r>
              <a:rPr lang="en-US" sz="1200" dirty="0">
                <a:solidFill>
                  <a:srgbClr val="000000"/>
                </a:solidFill>
              </a:rPr>
              <a:t>: All pre-processing was carried out while conducting business sense checks along each step.</a:t>
            </a:r>
          </a:p>
          <a:p>
            <a:pPr marL="0" lvl="0" indent="0" algn="l" rtl="0">
              <a:lnSpc>
                <a:spcPct val="115000"/>
              </a:lnSpc>
              <a:spcBef>
                <a:spcPts val="1000"/>
              </a:spcBef>
              <a:spcAft>
                <a:spcPts val="1000"/>
              </a:spcAft>
              <a:buNone/>
            </a:pPr>
            <a:endParaRPr sz="1400" dirty="0">
              <a:solidFill>
                <a:srgbClr val="2D3B45"/>
              </a:solidFill>
              <a:highlight>
                <a:srgbClr val="FFFFFF"/>
              </a:highlight>
            </a:endParaRPr>
          </a:p>
        </p:txBody>
      </p:sp>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10954</TotalTime>
  <Words>2740</Words>
  <Application>Microsoft Office PowerPoint</Application>
  <PresentationFormat>On-screen Show (16:9)</PresentationFormat>
  <Paragraphs>246</Paragraphs>
  <Slides>28</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Nunito SemiBold</vt:lpstr>
      <vt:lpstr>Arial</vt:lpstr>
      <vt:lpstr>Calibri</vt:lpstr>
      <vt:lpstr>Nunito</vt:lpstr>
      <vt:lpstr>Nunito ExtraBold</vt:lpstr>
      <vt:lpstr>Wingdings</vt:lpstr>
      <vt:lpstr>Just Logo</vt:lpstr>
      <vt:lpstr>Just Logo</vt:lpstr>
      <vt:lpstr>ReCell</vt:lpstr>
      <vt:lpstr>Contents / Agenda</vt:lpstr>
      <vt:lpstr>Executive Summary </vt:lpstr>
      <vt:lpstr>Executive Summary </vt:lpstr>
      <vt:lpstr>Business Problem Overview and Solution Approach</vt:lpstr>
      <vt:lpstr>Data Background and Contents</vt:lpstr>
      <vt:lpstr>EDA Results – Univariate Analysis</vt:lpstr>
      <vt:lpstr>EDA Results – Bivariate Analysis</vt:lpstr>
      <vt:lpstr>Data Preprocessing </vt:lpstr>
      <vt:lpstr>Data Preprocessing</vt:lpstr>
      <vt:lpstr>Data Preprocessing</vt:lpstr>
      <vt:lpstr>Data Preprocessing </vt:lpstr>
      <vt:lpstr>Data Preprocessing </vt:lpstr>
      <vt:lpstr>Model Performance Summary</vt:lpstr>
      <vt:lpstr>Model Performance Summary</vt:lpstr>
      <vt:lpstr>Model Performance Summary</vt:lpstr>
      <vt:lpstr>Model Performance Summary</vt:lpstr>
      <vt:lpstr>Model Performance Summary</vt:lpstr>
      <vt:lpstr>Model Performance Summary</vt:lpstr>
      <vt:lpstr>APPENDIX – A : EDA Results</vt:lpstr>
      <vt:lpstr>PowerPoint Presentation</vt:lpstr>
      <vt:lpstr>PowerPoint Presentation</vt:lpstr>
      <vt:lpstr>PowerPoint Presentation</vt:lpstr>
      <vt:lpstr>PowerPoint Presentation</vt:lpstr>
      <vt:lpstr>PowerPoint Presentation</vt:lpstr>
      <vt:lpstr>APPENDIX – B : Model Performance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ReCell</dc:title>
  <cp:lastModifiedBy>Arsalaan S</cp:lastModifiedBy>
  <cp:revision>126</cp:revision>
  <dcterms:modified xsi:type="dcterms:W3CDTF">2022-05-13T17:36:37Z</dcterms:modified>
</cp:coreProperties>
</file>