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50"/>
  </p:notesMasterIdLst>
  <p:sldIdLst>
    <p:sldId id="256" r:id="rId3"/>
    <p:sldId id="257" r:id="rId4"/>
    <p:sldId id="258" r:id="rId5"/>
    <p:sldId id="315" r:id="rId6"/>
    <p:sldId id="316" r:id="rId7"/>
    <p:sldId id="259" r:id="rId8"/>
    <p:sldId id="264" r:id="rId9"/>
    <p:sldId id="260" r:id="rId10"/>
    <p:sldId id="299" r:id="rId11"/>
    <p:sldId id="261" r:id="rId12"/>
    <p:sldId id="272" r:id="rId13"/>
    <p:sldId id="274" r:id="rId14"/>
    <p:sldId id="262" r:id="rId15"/>
    <p:sldId id="303" r:id="rId16"/>
    <p:sldId id="304" r:id="rId17"/>
    <p:sldId id="307" r:id="rId18"/>
    <p:sldId id="308" r:id="rId19"/>
    <p:sldId id="314" r:id="rId20"/>
    <p:sldId id="263" r:id="rId21"/>
    <p:sldId id="280" r:id="rId22"/>
    <p:sldId id="281" r:id="rId23"/>
    <p:sldId id="283" r:id="rId24"/>
    <p:sldId id="284" r:id="rId25"/>
    <p:sldId id="285" r:id="rId26"/>
    <p:sldId id="286" r:id="rId27"/>
    <p:sldId id="287" r:id="rId28"/>
    <p:sldId id="298" r:id="rId29"/>
    <p:sldId id="282" r:id="rId30"/>
    <p:sldId id="288" r:id="rId31"/>
    <p:sldId id="289" r:id="rId32"/>
    <p:sldId id="290" r:id="rId33"/>
    <p:sldId id="291" r:id="rId34"/>
    <p:sldId id="292" r:id="rId35"/>
    <p:sldId id="293" r:id="rId36"/>
    <p:sldId id="295" r:id="rId37"/>
    <p:sldId id="294" r:id="rId38"/>
    <p:sldId id="300" r:id="rId39"/>
    <p:sldId id="297" r:id="rId40"/>
    <p:sldId id="301" r:id="rId41"/>
    <p:sldId id="305" r:id="rId42"/>
    <p:sldId id="306" r:id="rId43"/>
    <p:sldId id="310" r:id="rId44"/>
    <p:sldId id="311" r:id="rId45"/>
    <p:sldId id="309" r:id="rId46"/>
    <p:sldId id="312" r:id="rId47"/>
    <p:sldId id="313" r:id="rId48"/>
    <p:sldId id="267"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Nunito" pitchFamily="2" charset="0"/>
      <p:regular r:id="rId55"/>
      <p:bold r:id="rId56"/>
      <p:italic r:id="rId57"/>
      <p:boldItalic r:id="rId58"/>
    </p:embeddedFont>
    <p:embeddedFont>
      <p:font typeface="Nunito ExtraBold" pitchFamily="2" charset="0"/>
      <p:bold r:id="rId59"/>
      <p:boldItalic r:id="rId60"/>
    </p:embeddedFont>
    <p:embeddedFont>
      <p:font typeface="Nunito SemiBold"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wdwYEQIogQOlUgKBxfnbE/RT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9CA59-443E-4FB2-8D58-7844A8A72EB0}">
  <a:tblStyle styleId="{4B99CA59-443E-4FB2-8D58-7844A8A72EB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8" autoAdjust="0"/>
    <p:restoredTop sz="94660"/>
  </p:normalViewPr>
  <p:slideViewPr>
    <p:cSldViewPr snapToGrid="0">
      <p:cViewPr varScale="1">
        <p:scale>
          <a:sx n="137" d="100"/>
          <a:sy n="137" d="100"/>
        </p:scale>
        <p:origin x="57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font" Target="fonts/font10.fntdata"/><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249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6963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8180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47</a:t>
            </a:fld>
            <a:endParaRPr sz="1200" b="0" i="0" u="none" strike="noStrike" cap="none" dirty="0">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6906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3377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289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g10ee00f67ea_0_71"/>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g10ee00f67ea_0_71"/>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10ee00f67ea_0_7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g10ee00f67ea_0_7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g10ee00f67ea_0_7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g10ee00f67ea_0_77"/>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g10ee00f67ea_0_7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g10ee00f67ea_0_8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g10ee00f67ea_0_81"/>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g10ee00f67ea_0_8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g10ee00f67ea_0_8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g10ee00f67ea_0_8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g10ee00f67ea_0_8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g10ee00f67ea_0_8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g10ee00f67ea_0_90"/>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g10ee00f67ea_0_9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g10ee00f67ea_0_9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g10ee00f67ea_0_9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g10ee00f67ea_0_9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g10ee00f67ea_0_9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g10ee00f67ea_0_9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g10ee00f67ea_0_9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g10ee00f67ea_0_10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97" name="Google Shape;97;g10ee00f67ea_0_104"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100" name="Google Shape;100;g10ee00f67ea_0_104"/>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10" name="Google Shape;10;ge1a9588eba_0_0"/>
          <p:cNvPicPr preferRelativeResize="0"/>
          <p:nvPr/>
        </p:nvPicPr>
        <p:blipFill>
          <a:blip r:embed="rId11">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58" name="Google Shape;58;g10ee00f67ea_0_6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39.xml"/><Relationship Id="rId7"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slide" Target="slide41.xml"/><Relationship Id="rId4" Type="http://schemas.openxmlformats.org/officeDocument/2006/relationships/slide" Target="slide40.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2.xml"/><Relationship Id="rId1" Type="http://schemas.openxmlformats.org/officeDocument/2006/relationships/slideLayout" Target="../slideLayouts/slideLayout3.xml"/><Relationship Id="rId5" Type="http://schemas.openxmlformats.org/officeDocument/2006/relationships/slide" Target="slide45.xml"/><Relationship Id="rId4" Type="http://schemas.openxmlformats.org/officeDocument/2006/relationships/slide" Target="slide4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892904" y="1174725"/>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INN HOTELS</a:t>
            </a:r>
            <a:endParaRPr sz="3600" dirty="0"/>
          </a:p>
        </p:txBody>
      </p:sp>
      <p:sp>
        <p:nvSpPr>
          <p:cNvPr id="106" name="Google Shape;106;p1"/>
          <p:cNvSpPr txBox="1">
            <a:spLocks noGrp="1"/>
          </p:cNvSpPr>
          <p:nvPr>
            <p:ph type="ctrTitle"/>
          </p:nvPr>
        </p:nvSpPr>
        <p:spPr>
          <a:xfrm>
            <a:off x="892904" y="1864544"/>
            <a:ext cx="7607027" cy="1549751"/>
          </a:xfrm>
          <a:prstGeom prst="rect">
            <a:avLst/>
          </a:prstGeom>
          <a:noFill/>
          <a:ln>
            <a:noFill/>
          </a:ln>
        </p:spPr>
        <p:txBody>
          <a:bodyPr spcFirstLastPara="1" wrap="square" lIns="91425" tIns="91425" rIns="91425" bIns="91425" anchor="b" anchorCtr="0">
            <a:noAutofit/>
          </a:bodyPr>
          <a:lstStyle/>
          <a:p>
            <a:pPr lvl="0"/>
            <a:r>
              <a:rPr lang="en-US" sz="3000" b="0" dirty="0"/>
              <a:t>Supervised Learning - Classification, </a:t>
            </a:r>
            <a:br>
              <a:rPr lang="en-US" sz="3000" b="0" dirty="0"/>
            </a:br>
            <a:r>
              <a:rPr lang="en-US" sz="3000" b="0" dirty="0"/>
              <a:t>PGP - Data Science and Business Analytics</a:t>
            </a:r>
            <a:br>
              <a:rPr lang="en-US" sz="3000" b="0" dirty="0"/>
            </a:br>
            <a:r>
              <a:rPr lang="en-US" sz="3000" b="0" dirty="0"/>
              <a:t>Arsalaan B. Saiyed</a:t>
            </a:r>
          </a:p>
        </p:txBody>
      </p:sp>
      <p:sp>
        <p:nvSpPr>
          <p:cNvPr id="107" name="Google Shape;107;p1"/>
          <p:cNvSpPr txBox="1">
            <a:spLocks noGrp="1"/>
          </p:cNvSpPr>
          <p:nvPr>
            <p:ph type="ctrTitle"/>
          </p:nvPr>
        </p:nvSpPr>
        <p:spPr>
          <a:xfrm>
            <a:off x="892904" y="3681532"/>
            <a:ext cx="6827700" cy="398969"/>
          </a:xfrm>
          <a:prstGeom prst="rect">
            <a:avLst/>
          </a:prstGeom>
          <a:noFill/>
          <a:ln>
            <a:noFill/>
          </a:ln>
        </p:spPr>
        <p:txBody>
          <a:bodyPr spcFirstLastPara="1" wrap="square" lIns="91425" tIns="91425" rIns="91425" bIns="91425" anchor="b" anchorCtr="0">
            <a:noAutofit/>
          </a:bodyPr>
          <a:lstStyle/>
          <a:p>
            <a:pPr lvl="0"/>
            <a:r>
              <a:rPr lang="en" sz="1600" b="0" dirty="0"/>
              <a:t>Date – 4</a:t>
            </a:r>
            <a:r>
              <a:rPr lang="en-US" sz="1600" b="0" baseline="30000" dirty="0"/>
              <a:t>th</a:t>
            </a:r>
            <a:r>
              <a:rPr lang="en-US" sz="1600" b="0" dirty="0"/>
              <a:t> June 2022</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Preprocessing </a:t>
            </a:r>
            <a:endParaRPr dirty="0">
              <a:solidFill>
                <a:srgbClr val="000000"/>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None/>
            </a:pPr>
            <a:endParaRPr sz="1400" dirty="0">
              <a:solidFill>
                <a:srgbClr val="2D3B45"/>
              </a:solidFill>
              <a:highlight>
                <a:srgbClr val="FFFFFF"/>
              </a:highlight>
            </a:endParaRPr>
          </a:p>
          <a:p>
            <a:pPr marL="0" lvl="0" indent="0" algn="l" rtl="0">
              <a:spcBef>
                <a:spcPts val="1000"/>
              </a:spcBef>
              <a:spcAft>
                <a:spcPts val="0"/>
              </a:spcAft>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None/>
            </a:pPr>
            <a:endParaRPr sz="1400" dirty="0">
              <a:solidFill>
                <a:srgbClr val="2D3B4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C244-DFE6-4FF0-8C0E-90CA426BD62D}"/>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85277792-429A-4EA0-B5E5-C4AB58F504A5}"/>
              </a:ext>
            </a:extLst>
          </p:cNvPr>
          <p:cNvSpPr>
            <a:spLocks noGrp="1"/>
          </p:cNvSpPr>
          <p:nvPr>
            <p:ph type="body" idx="1"/>
          </p:nvPr>
        </p:nvSpPr>
        <p:spPr>
          <a:xfrm>
            <a:off x="202550" y="861979"/>
            <a:ext cx="8575175" cy="1788353"/>
          </a:xfrm>
        </p:spPr>
        <p:txBody>
          <a:bodyPr/>
          <a:lstStyle/>
          <a:p>
            <a:pPr marL="133350" indent="0">
              <a:buNone/>
            </a:pPr>
            <a:r>
              <a:rPr lang="en-US" sz="1000" dirty="0"/>
              <a:t>Let’s take a quick look at a small sample of our data. This will help us get some idea of the attributes of the data and also help us understand the degree of cleaning needed before we can build a model.</a:t>
            </a:r>
          </a:p>
          <a:p>
            <a:pPr marL="133350" indent="0">
              <a:buNone/>
            </a:pPr>
            <a:endParaRPr lang="en-US" sz="1000" dirty="0"/>
          </a:p>
          <a:p>
            <a:pPr marL="133350" indent="0">
              <a:buNone/>
            </a:pPr>
            <a:endParaRPr lang="en-US" sz="1000" dirty="0"/>
          </a:p>
          <a:p>
            <a:pPr marL="133350" indent="0">
              <a:buNone/>
            </a:pPr>
            <a:r>
              <a:rPr lang="en-US" sz="1000" i="1" u="sng" dirty="0"/>
              <a:t>Random sample of the data (5 rows, 19 columns)</a:t>
            </a:r>
            <a:r>
              <a:rPr lang="en-US" sz="1000" dirty="0"/>
              <a:t>:</a:t>
            </a:r>
          </a:p>
        </p:txBody>
      </p:sp>
      <p:pic>
        <p:nvPicPr>
          <p:cNvPr id="7" name="Picture 6">
            <a:extLst>
              <a:ext uri="{FF2B5EF4-FFF2-40B4-BE49-F238E27FC236}">
                <a16:creationId xmlns:a16="http://schemas.microsoft.com/office/drawing/2014/main" id="{EDAF4A2F-24EC-4FAA-9B56-16ACF7C20822}"/>
              </a:ext>
            </a:extLst>
          </p:cNvPr>
          <p:cNvPicPr>
            <a:picLocks noChangeAspect="1"/>
          </p:cNvPicPr>
          <p:nvPr/>
        </p:nvPicPr>
        <p:blipFill rotWithShape="1">
          <a:blip r:embed="rId2"/>
          <a:srcRect t="6462"/>
          <a:stretch/>
        </p:blipFill>
        <p:spPr>
          <a:xfrm>
            <a:off x="1513778" y="2040036"/>
            <a:ext cx="6116443" cy="1063427"/>
          </a:xfrm>
          <a:prstGeom prst="rect">
            <a:avLst/>
          </a:prstGeom>
        </p:spPr>
      </p:pic>
      <p:pic>
        <p:nvPicPr>
          <p:cNvPr id="9" name="Picture 8">
            <a:extLst>
              <a:ext uri="{FF2B5EF4-FFF2-40B4-BE49-F238E27FC236}">
                <a16:creationId xmlns:a16="http://schemas.microsoft.com/office/drawing/2014/main" id="{F299CFDC-38C3-42B9-8F95-8EDE54C73ABC}"/>
              </a:ext>
            </a:extLst>
          </p:cNvPr>
          <p:cNvPicPr>
            <a:picLocks noChangeAspect="1"/>
          </p:cNvPicPr>
          <p:nvPr/>
        </p:nvPicPr>
        <p:blipFill>
          <a:blip r:embed="rId3"/>
          <a:stretch>
            <a:fillRect/>
          </a:stretch>
        </p:blipFill>
        <p:spPr>
          <a:xfrm>
            <a:off x="307127" y="3223032"/>
            <a:ext cx="5965128" cy="1183006"/>
          </a:xfrm>
          <a:prstGeom prst="rect">
            <a:avLst/>
          </a:prstGeom>
        </p:spPr>
      </p:pic>
      <p:pic>
        <p:nvPicPr>
          <p:cNvPr id="11" name="Picture 10">
            <a:extLst>
              <a:ext uri="{FF2B5EF4-FFF2-40B4-BE49-F238E27FC236}">
                <a16:creationId xmlns:a16="http://schemas.microsoft.com/office/drawing/2014/main" id="{724A56CB-8ABA-43BB-B8B4-58C0B69D1D48}"/>
              </a:ext>
            </a:extLst>
          </p:cNvPr>
          <p:cNvPicPr>
            <a:picLocks noChangeAspect="1"/>
          </p:cNvPicPr>
          <p:nvPr/>
        </p:nvPicPr>
        <p:blipFill>
          <a:blip r:embed="rId4"/>
          <a:stretch>
            <a:fillRect/>
          </a:stretch>
        </p:blipFill>
        <p:spPr>
          <a:xfrm>
            <a:off x="6272254" y="3223032"/>
            <a:ext cx="2564619" cy="1190595"/>
          </a:xfrm>
          <a:prstGeom prst="rect">
            <a:avLst/>
          </a:prstGeom>
        </p:spPr>
      </p:pic>
    </p:spTree>
    <p:extLst>
      <p:ext uri="{BB962C8B-B14F-4D97-AF65-F5344CB8AC3E}">
        <p14:creationId xmlns:p14="http://schemas.microsoft.com/office/powerpoint/2010/main" val="77725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ADC-7C8E-4377-ABB9-EDBB29D43501}"/>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FEF5DBA2-5062-4D26-8A1D-F24EF810D44A}"/>
              </a:ext>
            </a:extLst>
          </p:cNvPr>
          <p:cNvSpPr>
            <a:spLocks noGrp="1"/>
          </p:cNvSpPr>
          <p:nvPr>
            <p:ph type="body" idx="1"/>
          </p:nvPr>
        </p:nvSpPr>
        <p:spPr>
          <a:xfrm>
            <a:off x="202550" y="861975"/>
            <a:ext cx="3896986" cy="3923385"/>
          </a:xfrm>
        </p:spPr>
        <p:txBody>
          <a:bodyPr/>
          <a:lstStyle/>
          <a:p>
            <a:r>
              <a:rPr lang="en-US" sz="1000" dirty="0">
                <a:solidFill>
                  <a:schemeClr val="accent6">
                    <a:lumMod val="75000"/>
                  </a:schemeClr>
                </a:solidFill>
              </a:rPr>
              <a:t>Duplicate Value Check</a:t>
            </a:r>
            <a:r>
              <a:rPr lang="en-US" sz="1000" dirty="0"/>
              <a:t>: No duplicate entries were found in the given data</a:t>
            </a:r>
            <a:endParaRPr lang="en-US" sz="1000" dirty="0">
              <a:solidFill>
                <a:schemeClr val="accent6">
                  <a:lumMod val="75000"/>
                </a:schemeClr>
              </a:solidFill>
            </a:endParaRPr>
          </a:p>
          <a:p>
            <a:pPr>
              <a:spcBef>
                <a:spcPts val="500"/>
              </a:spcBef>
            </a:pPr>
            <a:r>
              <a:rPr lang="en-US" sz="1000" dirty="0">
                <a:solidFill>
                  <a:schemeClr val="accent6">
                    <a:lumMod val="75000"/>
                  </a:schemeClr>
                </a:solidFill>
              </a:rPr>
              <a:t>Missing Value Treatment</a:t>
            </a:r>
            <a:r>
              <a:rPr lang="en-US" sz="1000" dirty="0">
                <a:solidFill>
                  <a:schemeClr val="tx1"/>
                </a:solidFill>
              </a:rPr>
              <a:t>:</a:t>
            </a:r>
          </a:p>
          <a:p>
            <a:pPr marL="590550" lvl="1" indent="0">
              <a:spcBef>
                <a:spcPts val="0"/>
              </a:spcBef>
              <a:spcAft>
                <a:spcPts val="500"/>
              </a:spcAft>
              <a:buNone/>
            </a:pPr>
            <a:r>
              <a:rPr lang="en-US" sz="1000" dirty="0">
                <a:solidFill>
                  <a:schemeClr val="tx1"/>
                </a:solidFill>
              </a:rPr>
              <a:t>Our data has no missing value so no treatment was required.</a:t>
            </a:r>
          </a:p>
          <a:p>
            <a:r>
              <a:rPr lang="en-US" sz="1000" dirty="0">
                <a:solidFill>
                  <a:schemeClr val="accent6">
                    <a:lumMod val="75000"/>
                  </a:schemeClr>
                </a:solidFill>
              </a:rPr>
              <a:t>Outlier Check</a:t>
            </a:r>
            <a:r>
              <a:rPr lang="en-US" sz="1000" dirty="0"/>
              <a:t>: </a:t>
            </a:r>
          </a:p>
          <a:p>
            <a:pPr marL="590550" lvl="1" indent="0">
              <a:spcBef>
                <a:spcPts val="500"/>
              </a:spcBef>
              <a:buFont typeface="Nunito"/>
              <a:buNone/>
            </a:pPr>
            <a:r>
              <a:rPr lang="en-US" sz="1000" dirty="0">
                <a:solidFill>
                  <a:schemeClr val="tx1"/>
                </a:solidFill>
              </a:rPr>
              <a:t>We treated </a:t>
            </a:r>
            <a:r>
              <a:rPr lang="en-US" sz="1000" dirty="0"/>
              <a:t>the outliers for average price per room for amounts that were greater than 500 euros because this was not a common price. We replaced all the values over 500 euros with the upper whisker value using the inter quartile range which came out to be 179.55 euros.</a:t>
            </a:r>
          </a:p>
          <a:p>
            <a:pPr marL="590550" lvl="1" indent="0">
              <a:spcBef>
                <a:spcPts val="1000"/>
              </a:spcBef>
              <a:buFont typeface="Nunito"/>
              <a:buNone/>
            </a:pPr>
            <a:r>
              <a:rPr lang="en-US" sz="1000" dirty="0"/>
              <a:t>All the other outliers are correct data so we don’t treat them.</a:t>
            </a:r>
          </a:p>
          <a:p>
            <a:pPr marL="457200" lvl="1" indent="-323850">
              <a:spcBef>
                <a:spcPts val="500"/>
              </a:spcBef>
              <a:buSzPts val="1500"/>
              <a:buFont typeface="Nunito"/>
              <a:buChar char="●"/>
            </a:pPr>
            <a:r>
              <a:rPr lang="en-US" sz="1000" dirty="0">
                <a:solidFill>
                  <a:schemeClr val="accent6">
                    <a:lumMod val="75000"/>
                  </a:schemeClr>
                </a:solidFill>
              </a:rPr>
              <a:t>Feature Engineering: </a:t>
            </a:r>
          </a:p>
          <a:p>
            <a:pPr marL="590550" lvl="1" indent="0">
              <a:spcBef>
                <a:spcPts val="500"/>
              </a:spcBef>
              <a:buFont typeface="Nunito"/>
              <a:buNone/>
            </a:pPr>
            <a:r>
              <a:rPr lang="en-US" sz="1000" dirty="0"/>
              <a:t>There was no need for feature engineering.</a:t>
            </a:r>
          </a:p>
          <a:p>
            <a:endParaRPr lang="en-US" sz="1200" dirty="0">
              <a:solidFill>
                <a:schemeClr val="tx1"/>
              </a:solidFill>
            </a:endParaRPr>
          </a:p>
        </p:txBody>
      </p:sp>
      <p:pic>
        <p:nvPicPr>
          <p:cNvPr id="9" name="Picture 8">
            <a:extLst>
              <a:ext uri="{FF2B5EF4-FFF2-40B4-BE49-F238E27FC236}">
                <a16:creationId xmlns:a16="http://schemas.microsoft.com/office/drawing/2014/main" id="{26576F57-07EC-46B0-BD07-6CC8596BCD70}"/>
              </a:ext>
            </a:extLst>
          </p:cNvPr>
          <p:cNvPicPr>
            <a:picLocks noChangeAspect="1"/>
          </p:cNvPicPr>
          <p:nvPr/>
        </p:nvPicPr>
        <p:blipFill>
          <a:blip r:embed="rId3"/>
          <a:stretch>
            <a:fillRect/>
          </a:stretch>
        </p:blipFill>
        <p:spPr>
          <a:xfrm>
            <a:off x="4099536" y="861975"/>
            <a:ext cx="4824278" cy="3992246"/>
          </a:xfrm>
          <a:prstGeom prst="rect">
            <a:avLst/>
          </a:prstGeom>
        </p:spPr>
      </p:pic>
    </p:spTree>
    <p:extLst>
      <p:ext uri="{BB962C8B-B14F-4D97-AF65-F5344CB8AC3E}">
        <p14:creationId xmlns:p14="http://schemas.microsoft.com/office/powerpoint/2010/main" val="122523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Model Performance Summary</a:t>
            </a:r>
            <a:endParaRPr dirty="0">
              <a:solidFill>
                <a:srgbClr val="000000"/>
              </a:solidFill>
            </a:endParaRPr>
          </a:p>
        </p:txBody>
      </p:sp>
      <p:sp>
        <p:nvSpPr>
          <p:cNvPr id="144" name="Google Shape;144;p6"/>
          <p:cNvSpPr txBox="1">
            <a:spLocks noGrp="1"/>
          </p:cNvSpPr>
          <p:nvPr>
            <p:ph type="body" idx="1"/>
          </p:nvPr>
        </p:nvSpPr>
        <p:spPr>
          <a:xfrm>
            <a:off x="202550" y="774569"/>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ML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most important factors used by the logistic regression model for classification (prediction)</a:t>
            </a:r>
          </a:p>
          <a:p>
            <a:pPr indent="-317500">
              <a:spcBef>
                <a:spcPts val="1000"/>
              </a:spcBef>
              <a:buClr>
                <a:srgbClr val="000000"/>
              </a:buClr>
              <a:buSzPts val="1400"/>
            </a:pPr>
            <a:r>
              <a:rPr lang="en-US" sz="1400" dirty="0">
                <a:solidFill>
                  <a:srgbClr val="000000"/>
                </a:solidFill>
              </a:rPr>
              <a:t>Summary of key performance metrics for training and test data in tabular format for comparison of logistic regression model</a:t>
            </a:r>
            <a:endParaRPr lang="en" sz="1400" dirty="0">
              <a:solidFill>
                <a:schemeClr val="dk1"/>
              </a:solidFill>
            </a:endParaRPr>
          </a:p>
          <a:p>
            <a:pPr indent="-317500">
              <a:spcBef>
                <a:spcPts val="1000"/>
              </a:spcBef>
              <a:buClr>
                <a:srgbClr val="000000"/>
              </a:buClr>
              <a:buSzPts val="1400"/>
            </a:pPr>
            <a:r>
              <a:rPr lang="en" sz="1400" dirty="0">
                <a:solidFill>
                  <a:schemeClr val="dk1"/>
                </a:solidFill>
              </a:rPr>
              <a:t>Summary of most important factors used by the decision tree model for classification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 decision tree model</a:t>
            </a:r>
            <a:endParaRPr sz="1400" dirty="0">
              <a:solidFill>
                <a:srgbClr val="000000"/>
              </a:solidFill>
            </a:endParaRPr>
          </a:p>
          <a:p>
            <a:pPr marL="0" lvl="0" indent="0" algn="l" rtl="0">
              <a:lnSpc>
                <a:spcPct val="115000"/>
              </a:lnSpc>
              <a:spcBef>
                <a:spcPts val="1000"/>
              </a:spcBef>
              <a:spcAft>
                <a:spcPts val="0"/>
              </a:spcAft>
              <a:buNone/>
            </a:pPr>
            <a:endParaRPr sz="1400" dirty="0">
              <a:solidFill>
                <a:srgbClr val="000000"/>
              </a:solidFill>
            </a:endParaRPr>
          </a:p>
        </p:txBody>
      </p:sp>
      <p:sp>
        <p:nvSpPr>
          <p:cNvPr id="145" name="Google Shape;145;p6"/>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model assumptions</a:t>
            </a:r>
            <a:endParaRPr sz="1200" i="1" dirty="0">
              <a:solidFill>
                <a:srgbClr val="666666"/>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76204" cy="4227904"/>
          </a:xfrm>
        </p:spPr>
        <p:txBody>
          <a:bodyPr/>
          <a:lstStyle/>
          <a:p>
            <a:pPr marL="341313" indent="-230188"/>
            <a:r>
              <a:rPr lang="en-US" sz="1200" dirty="0"/>
              <a:t>Overview of ML model:</a:t>
            </a:r>
          </a:p>
          <a:p>
            <a:pPr marL="341313" lvl="1" indent="0">
              <a:spcBef>
                <a:spcPts val="200"/>
              </a:spcBef>
              <a:buNone/>
            </a:pPr>
            <a:r>
              <a:rPr lang="en-US" sz="1000" dirty="0"/>
              <a:t>Our was to provide INN Hotels insights as to what are the key indicators that show us that if a customer would cancel the booking or not, based on which they will organize their resources and optimize their profits by having maximum occupancy in their hotels and minimize their losses on cancelled bookings and lost resources. For this we used past data to build classification models using logistic regression and a decision tree to predict that if a new customer is likely to cancel their booking or not</a:t>
            </a:r>
            <a:r>
              <a:rPr lang="en-US" sz="1000" b="1" i="1" dirty="0"/>
              <a:t>. </a:t>
            </a:r>
            <a:endParaRPr lang="en-US" sz="1200" dirty="0"/>
          </a:p>
          <a:p>
            <a:pPr marL="341313" indent="-230188">
              <a:spcBef>
                <a:spcPts val="300"/>
              </a:spcBef>
            </a:pPr>
            <a:r>
              <a:rPr lang="en-US" sz="1200" dirty="0"/>
              <a:t>ML model parameters:</a:t>
            </a:r>
          </a:p>
          <a:p>
            <a:pPr marL="515938" lvl="1" indent="-174625">
              <a:spcBef>
                <a:spcPts val="500"/>
              </a:spcBef>
              <a:buFont typeface="Wingdings" panose="05000000000000000000" pitchFamily="2" charset="2"/>
              <a:buChar char="Ø"/>
            </a:pPr>
            <a:r>
              <a:rPr lang="en-US" sz="1000" b="1" dirty="0"/>
              <a:t>Model Selection &amp; Fitting</a:t>
            </a:r>
            <a:r>
              <a:rPr lang="en-US" sz="1000" dirty="0"/>
              <a:t>: We build two models for classification and compare the results.</a:t>
            </a:r>
          </a:p>
          <a:p>
            <a:pPr marL="803275" lvl="2" indent="-119063">
              <a:spcBef>
                <a:spcPts val="300"/>
              </a:spcBef>
              <a:buSzPct val="80000"/>
              <a:buFont typeface="+mj-lt"/>
              <a:buAutoNum type="alphaLcPeriod"/>
            </a:pPr>
            <a:r>
              <a:rPr lang="en-US" sz="1000" dirty="0"/>
              <a:t>Logistic Regression Model: Statsmodel was used in python to build a model that fit the train data set and tested against the test data set. Then, the model was treated to meet all the linear regression assumptions.  </a:t>
            </a:r>
          </a:p>
          <a:p>
            <a:pPr marL="803275" lvl="2" indent="-119063">
              <a:spcBef>
                <a:spcPts val="300"/>
              </a:spcBef>
              <a:buSzPct val="80000"/>
              <a:buFont typeface="+mj-lt"/>
              <a:buAutoNum type="alphaLcPeriod"/>
            </a:pPr>
            <a:r>
              <a:rPr lang="en-US" sz="1000" dirty="0"/>
              <a:t>Decision Tree: We will build another model using the DecisionTreeClassifier function. Using default 'gini' criteria to split. </a:t>
            </a:r>
          </a:p>
          <a:p>
            <a:pPr marL="515938" lvl="1" indent="-174625">
              <a:spcBef>
                <a:spcPts val="500"/>
              </a:spcBef>
              <a:buFont typeface="Wingdings" panose="05000000000000000000" pitchFamily="2" charset="2"/>
              <a:buChar char="Ø"/>
            </a:pPr>
            <a:r>
              <a:rPr lang="en-US" sz="1000" b="1" dirty="0"/>
              <a:t>Model Evaluation Criterion</a:t>
            </a:r>
            <a:r>
              <a:rPr lang="en-US" sz="1000" dirty="0"/>
              <a:t>: Model can make wrong predictions as:</a:t>
            </a:r>
          </a:p>
          <a:p>
            <a:pPr marL="803275" lvl="2" indent="-119063">
              <a:spcBef>
                <a:spcPts val="300"/>
              </a:spcBef>
              <a:buSzPct val="80000"/>
              <a:buFont typeface="+mj-lt"/>
              <a:buAutoNum type="alphaLcPeriod"/>
              <a:tabLst>
                <a:tab pos="803275" algn="l"/>
                <a:tab pos="914400" algn="l"/>
              </a:tabLst>
            </a:pPr>
            <a:r>
              <a:rPr lang="en-US" sz="1000" dirty="0"/>
              <a:t>Predicting a customer will not cancel their booking but in reality, the customer will cancel their booking.</a:t>
            </a:r>
          </a:p>
          <a:p>
            <a:pPr marL="803275" lvl="2" indent="-119063">
              <a:spcBef>
                <a:spcPts val="300"/>
              </a:spcBef>
              <a:buSzPct val="80000"/>
              <a:buFont typeface="+mj-lt"/>
              <a:buAutoNum type="alphaLcPeriod"/>
              <a:tabLst>
                <a:tab pos="803275" algn="l"/>
                <a:tab pos="914400" algn="l"/>
              </a:tabLst>
            </a:pPr>
            <a:r>
              <a:rPr lang="en-US" sz="1000" dirty="0"/>
              <a:t>Predicting a customer will cancel their booking but in reality, the customer will not cancel their booking.</a:t>
            </a:r>
          </a:p>
          <a:p>
            <a:pPr marL="515938" lvl="2" indent="0">
              <a:spcBef>
                <a:spcPts val="500"/>
              </a:spcBef>
              <a:buNone/>
            </a:pPr>
            <a:r>
              <a:rPr lang="en-US" sz="1000" i="1" dirty="0">
                <a:solidFill>
                  <a:schemeClr val="tx2">
                    <a:lumMod val="75000"/>
                  </a:schemeClr>
                </a:solidFill>
              </a:rPr>
              <a:t>Which case is more important</a:t>
            </a:r>
            <a:r>
              <a:rPr lang="en-US" sz="1000" dirty="0">
                <a:solidFill>
                  <a:schemeClr val="tx2">
                    <a:lumMod val="75000"/>
                  </a:schemeClr>
                </a:solidFill>
              </a:rPr>
              <a:t>? </a:t>
            </a:r>
            <a:r>
              <a:rPr lang="en-US" sz="1000" dirty="0"/>
              <a:t>Both the cases are important as: </a:t>
            </a:r>
          </a:p>
          <a:p>
            <a:pPr marL="515938" lvl="2" indent="0">
              <a:spcBef>
                <a:spcPts val="0"/>
              </a:spcBef>
              <a:buNone/>
            </a:pPr>
            <a:r>
              <a:rPr lang="en-US" sz="1000" dirty="0"/>
              <a:t>If we predict that a booking will not be canceled and the booking gets canceled then the hotel will lose resources and will have to bear additional costs of distribution channels. </a:t>
            </a:r>
          </a:p>
          <a:p>
            <a:pPr marL="515938" lvl="2" indent="0">
              <a:spcBef>
                <a:spcPts val="0"/>
              </a:spcBef>
              <a:buNone/>
            </a:pPr>
            <a:r>
              <a:rPr lang="en-US" sz="1000" dirty="0"/>
              <a:t>If we predict that a booking will get canceled and the booking doesn't get canceled the hotel might not be able to provide satisfactory services to the customer by assuming that this booking will be canceled. This might damage the brand equity.</a:t>
            </a:r>
          </a:p>
          <a:p>
            <a:pPr marL="515938" lvl="2" indent="0">
              <a:spcBef>
                <a:spcPts val="500"/>
              </a:spcBef>
              <a:buNone/>
            </a:pPr>
            <a:r>
              <a:rPr lang="en-US" sz="1000" dirty="0">
                <a:solidFill>
                  <a:schemeClr val="tx2">
                    <a:lumMod val="75000"/>
                  </a:schemeClr>
                </a:solidFill>
              </a:rPr>
              <a:t>How to reduce the losses? </a:t>
            </a:r>
            <a:r>
              <a:rPr lang="en-US" sz="1000" dirty="0"/>
              <a:t>Hotels would want F1 Score to be maximized, greater the F1 score higher are the chances of minimizing False Negatives and False Positives.</a:t>
            </a:r>
          </a:p>
        </p:txBody>
      </p:sp>
    </p:spTree>
    <p:extLst>
      <p:ext uri="{BB962C8B-B14F-4D97-AF65-F5344CB8AC3E}">
        <p14:creationId xmlns:p14="http://schemas.microsoft.com/office/powerpoint/2010/main" val="151688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49" y="732263"/>
            <a:ext cx="8648285" cy="4121957"/>
          </a:xfrm>
        </p:spPr>
        <p:txBody>
          <a:bodyPr/>
          <a:lstStyle/>
          <a:p>
            <a:pPr marL="457200" lvl="0" indent="-317500" algn="l" rtl="0">
              <a:lnSpc>
                <a:spcPct val="115000"/>
              </a:lnSpc>
              <a:spcBef>
                <a:spcPts val="1000"/>
              </a:spcBef>
              <a:spcAft>
                <a:spcPts val="0"/>
              </a:spcAft>
              <a:buClr>
                <a:srgbClr val="000000"/>
              </a:buClr>
              <a:buSzPts val="1400"/>
              <a:buChar char="●"/>
            </a:pPr>
            <a:r>
              <a:rPr lang="en-US" sz="1000" dirty="0">
                <a:solidFill>
                  <a:schemeClr val="dk1"/>
                </a:solidFill>
              </a:rPr>
              <a:t>Summary of most important factors used by the </a:t>
            </a:r>
            <a:r>
              <a:rPr lang="en-US" sz="1000" b="1" dirty="0">
                <a:solidFill>
                  <a:schemeClr val="dk1"/>
                </a:solidFill>
              </a:rPr>
              <a:t>LINEAR REGRESSION </a:t>
            </a:r>
            <a:r>
              <a:rPr lang="en-US" sz="1000" dirty="0">
                <a:solidFill>
                  <a:schemeClr val="dk1"/>
                </a:solidFill>
              </a:rPr>
              <a:t>model for prediction:</a:t>
            </a:r>
          </a:p>
          <a:p>
            <a:pPr marL="684213" lvl="1" indent="-285750">
              <a:spcBef>
                <a:spcPts val="300"/>
              </a:spcBef>
              <a:buClr>
                <a:srgbClr val="000000"/>
              </a:buClr>
              <a:buSzPct val="100000"/>
              <a:buFont typeface="+mj-lt"/>
              <a:buAutoNum type="romanUcPeriod"/>
            </a:pPr>
            <a:r>
              <a:rPr lang="en-US" sz="1000" dirty="0">
                <a:solidFill>
                  <a:schemeClr val="dk1"/>
                </a:solidFill>
              </a:rPr>
              <a:t>Pre-processed data was split into training and testing data with a 70:30 ratio. </a:t>
            </a:r>
          </a:p>
          <a:p>
            <a:pPr marL="684213" lvl="1" indent="-285750">
              <a:spcBef>
                <a:spcPts val="300"/>
              </a:spcBef>
              <a:buClr>
                <a:srgbClr val="000000"/>
              </a:buClr>
              <a:buSzPct val="100000"/>
              <a:buFont typeface="+mj-lt"/>
              <a:buAutoNum type="romanUcPeriod"/>
            </a:pPr>
            <a:r>
              <a:rPr lang="en-US" sz="1000" dirty="0">
                <a:solidFill>
                  <a:schemeClr val="dk1"/>
                </a:solidFill>
              </a:rPr>
              <a:t>Using logit from statsmodel library we fit a logistic model to the training data set. F1 was found to be 0.68213 for our </a:t>
            </a:r>
            <a:r>
              <a:rPr lang="en-US" sz="1000" i="1" u="sng" dirty="0">
                <a:solidFill>
                  <a:schemeClr val="hlink"/>
                </a:solidFill>
                <a:sym typeface="Arial"/>
              </a:rPr>
              <a:t>first </a:t>
            </a:r>
            <a:r>
              <a:rPr lang="en-US" sz="1000" i="1" u="sng" dirty="0">
                <a:solidFill>
                  <a:schemeClr val="hlink"/>
                </a:solidFill>
                <a:sym typeface="Arial"/>
                <a:hlinkClick r:id="rId2" action="ppaction://hlinksldjump"/>
              </a:rPr>
              <a:t>model</a:t>
            </a:r>
            <a:r>
              <a:rPr lang="en-US" sz="1000" dirty="0">
                <a:solidFill>
                  <a:schemeClr val="dk1"/>
                </a:solidFill>
              </a:rPr>
              <a:t>.</a:t>
            </a:r>
          </a:p>
          <a:p>
            <a:pPr marL="684213" lvl="1" indent="-285750">
              <a:spcBef>
                <a:spcPts val="300"/>
              </a:spcBef>
              <a:buClr>
                <a:srgbClr val="000000"/>
              </a:buClr>
              <a:buSzPct val="100000"/>
              <a:buFont typeface="+mj-lt"/>
              <a:buAutoNum type="romanUcPeriod"/>
            </a:pPr>
            <a:r>
              <a:rPr lang="en-US" sz="1000" dirty="0">
                <a:solidFill>
                  <a:schemeClr val="dk1"/>
                </a:solidFill>
              </a:rPr>
              <a:t>No multicollinearity was detected when VIF was calculated. </a:t>
            </a:r>
          </a:p>
          <a:p>
            <a:pPr marL="684213" lvl="1" indent="-285750">
              <a:spcBef>
                <a:spcPts val="300"/>
              </a:spcBef>
              <a:buClr>
                <a:srgbClr val="000000"/>
              </a:buClr>
              <a:buSzPct val="100000"/>
              <a:buFont typeface="+mj-lt"/>
              <a:buAutoNum type="romanUcPeriod"/>
            </a:pPr>
            <a:r>
              <a:rPr lang="en-US" sz="1000" dirty="0">
                <a:solidFill>
                  <a:schemeClr val="dk1"/>
                </a:solidFill>
              </a:rPr>
              <a:t>Predictor variables having a p-value greater than the selected significance level ( &gt; 0.05 ) were dropped.</a:t>
            </a:r>
          </a:p>
          <a:p>
            <a:pPr marL="684213" lvl="1" indent="-285750">
              <a:spcBef>
                <a:spcPts val="300"/>
              </a:spcBef>
              <a:buClr>
                <a:srgbClr val="000000"/>
              </a:buClr>
              <a:buSzPct val="100000"/>
              <a:buFont typeface="+mj-lt"/>
              <a:buAutoNum type="romanUcPeriod"/>
            </a:pPr>
            <a:r>
              <a:rPr lang="en-US" sz="1000" dirty="0">
                <a:solidFill>
                  <a:schemeClr val="dk1"/>
                </a:solidFill>
              </a:rPr>
              <a:t>We then fit the logit function to the new training set and arrived at a F1 score of 0.68191 for our </a:t>
            </a:r>
            <a:r>
              <a:rPr lang="en-US" sz="1000" i="1" u="sng" dirty="0">
                <a:solidFill>
                  <a:schemeClr val="hlink"/>
                </a:solidFill>
                <a:hlinkClick r:id="rId3" action="ppaction://hlinksldjump"/>
              </a:rPr>
              <a:t>final model</a:t>
            </a:r>
            <a:r>
              <a:rPr lang="en-US" sz="1000" dirty="0">
                <a:solidFill>
                  <a:schemeClr val="tx1"/>
                </a:solidFill>
              </a:rPr>
              <a:t>.</a:t>
            </a:r>
          </a:p>
          <a:p>
            <a:pPr marL="684213" lvl="1" indent="-285750">
              <a:spcBef>
                <a:spcPts val="300"/>
              </a:spcBef>
              <a:buClr>
                <a:srgbClr val="000000"/>
              </a:buClr>
              <a:buSzPct val="100000"/>
              <a:buFont typeface="+mj-lt"/>
              <a:buAutoNum type="romanUcPeriod"/>
            </a:pPr>
            <a:r>
              <a:rPr lang="en-US" sz="1000" dirty="0">
                <a:solidFill>
                  <a:schemeClr val="tx1"/>
                </a:solidFill>
              </a:rPr>
              <a:t>Converting coefficients to odds: The coefficients of the logistic regression model are in terms of log(odd), to find the odds we have to take the exponential of the coefficients.</a:t>
            </a:r>
          </a:p>
          <a:p>
            <a:pPr marL="969963" lvl="2" indent="-285750">
              <a:spcBef>
                <a:spcPts val="300"/>
              </a:spcBef>
              <a:buClr>
                <a:srgbClr val="000000"/>
              </a:buClr>
              <a:buSzPct val="100000"/>
              <a:buFont typeface="+mj-lt"/>
              <a:buAutoNum type="romanUcPeriod"/>
            </a:pPr>
            <a:r>
              <a:rPr lang="en-US" sz="1000" dirty="0">
                <a:solidFill>
                  <a:schemeClr val="tx1"/>
                </a:solidFill>
              </a:rPr>
              <a:t>Therefore, odds = exp(b)</a:t>
            </a:r>
          </a:p>
          <a:p>
            <a:pPr marL="969963" lvl="2" indent="-285750">
              <a:spcBef>
                <a:spcPts val="300"/>
              </a:spcBef>
              <a:buClr>
                <a:srgbClr val="000000"/>
              </a:buClr>
              <a:buSzPct val="100000"/>
              <a:buFont typeface="+mj-lt"/>
              <a:buAutoNum type="romanUcPeriod"/>
            </a:pPr>
            <a:r>
              <a:rPr lang="en-US" sz="1000" dirty="0">
                <a:solidFill>
                  <a:schemeClr val="tx1"/>
                </a:solidFill>
              </a:rPr>
              <a:t>The percentage change in odds is given as odds = (exp(b) - 1) * 100</a:t>
            </a:r>
          </a:p>
          <a:p>
            <a:pPr marL="969963" lvl="2" indent="-285750">
              <a:spcBef>
                <a:spcPts val="300"/>
              </a:spcBef>
              <a:buClr>
                <a:srgbClr val="000000"/>
              </a:buClr>
              <a:buSzPct val="100000"/>
              <a:buFont typeface="+mj-lt"/>
              <a:buAutoNum type="romanUcPeriod"/>
            </a:pPr>
            <a:endParaRPr lang="en-US" sz="1000" dirty="0">
              <a:solidFill>
                <a:schemeClr val="tx1"/>
              </a:solidFill>
            </a:endParaRPr>
          </a:p>
          <a:p>
            <a:pPr marL="684213" lvl="2" indent="-285750">
              <a:spcBef>
                <a:spcPts val="300"/>
              </a:spcBef>
              <a:buClr>
                <a:srgbClr val="000000"/>
              </a:buClr>
              <a:buSzPct val="100000"/>
              <a:buFont typeface="+mj-lt"/>
              <a:buAutoNum type="romanUcPeriod"/>
            </a:pPr>
            <a:endParaRPr lang="en-US" sz="1000" dirty="0">
              <a:solidFill>
                <a:schemeClr val="tx1"/>
              </a:solidFill>
            </a:endParaRPr>
          </a:p>
          <a:p>
            <a:pPr marL="684213" lvl="2" indent="-285750">
              <a:spcBef>
                <a:spcPts val="300"/>
              </a:spcBef>
              <a:buClr>
                <a:srgbClr val="000000"/>
              </a:buClr>
              <a:buSzPct val="100000"/>
              <a:buFont typeface="+mj-lt"/>
              <a:buAutoNum type="romanUcPeriod"/>
            </a:pPr>
            <a:endParaRPr lang="en-US" sz="1000" dirty="0">
              <a:solidFill>
                <a:schemeClr val="tx1"/>
              </a:solidFill>
            </a:endParaRPr>
          </a:p>
          <a:p>
            <a:pPr marL="684213" lvl="2" indent="-285750">
              <a:spcBef>
                <a:spcPts val="300"/>
              </a:spcBef>
              <a:buClr>
                <a:srgbClr val="000000"/>
              </a:buClr>
              <a:buSzPct val="100000"/>
              <a:buFont typeface="+mj-lt"/>
              <a:buAutoNum type="romanUcPeriod"/>
            </a:pPr>
            <a:endParaRPr lang="en-US" sz="1000" dirty="0">
              <a:solidFill>
                <a:schemeClr val="tx1"/>
              </a:solidFill>
            </a:endParaRPr>
          </a:p>
          <a:p>
            <a:pPr marL="684213" lvl="2" indent="-285750">
              <a:spcBef>
                <a:spcPts val="300"/>
              </a:spcBef>
              <a:buClr>
                <a:srgbClr val="000000"/>
              </a:buClr>
              <a:buSzPct val="100000"/>
              <a:buNone/>
            </a:pPr>
            <a:endParaRPr lang="en-US" sz="1000" dirty="0">
              <a:solidFill>
                <a:schemeClr val="tx1"/>
              </a:solidFill>
            </a:endParaRPr>
          </a:p>
          <a:p>
            <a:pPr marL="684213" lvl="1" indent="-285750">
              <a:spcBef>
                <a:spcPts val="300"/>
              </a:spcBef>
              <a:buClr>
                <a:srgbClr val="000000"/>
              </a:buClr>
              <a:buSzPct val="100000"/>
              <a:buFont typeface="+mj-lt"/>
              <a:buAutoNum type="romanUcPeriod"/>
            </a:pPr>
            <a:r>
              <a:rPr lang="en-US" sz="1000" dirty="0">
                <a:solidFill>
                  <a:schemeClr val="tx1"/>
                </a:solidFill>
              </a:rPr>
              <a:t>We then calculate the optimal threshold from the </a:t>
            </a:r>
            <a:r>
              <a:rPr lang="en-US" sz="1000" i="1" u="sng" dirty="0">
                <a:solidFill>
                  <a:schemeClr val="hlink"/>
                </a:solidFill>
              </a:rPr>
              <a:t>ROC-AUC curve</a:t>
            </a:r>
            <a:r>
              <a:rPr lang="en-US" sz="1000" dirty="0">
                <a:solidFill>
                  <a:schemeClr val="hlink"/>
                </a:solidFill>
              </a:rPr>
              <a:t> </a:t>
            </a:r>
            <a:r>
              <a:rPr lang="en-US" sz="1000" dirty="0">
                <a:solidFill>
                  <a:schemeClr val="tx1"/>
                </a:solidFill>
              </a:rPr>
              <a:t>and using that build a new logistic </a:t>
            </a:r>
            <a:r>
              <a:rPr lang="en-US" sz="1000" i="1" u="sng" dirty="0">
                <a:solidFill>
                  <a:schemeClr val="hlink"/>
                </a:solidFill>
                <a:hlinkClick r:id="rId4" action="ppaction://hlinksldjump"/>
              </a:rPr>
              <a:t>model</a:t>
            </a:r>
            <a:endParaRPr lang="en-US" sz="1000" dirty="0">
              <a:solidFill>
                <a:schemeClr val="tx1"/>
              </a:solidFill>
            </a:endParaRPr>
          </a:p>
          <a:p>
            <a:pPr marL="684213" lvl="1" indent="-285750">
              <a:spcBef>
                <a:spcPts val="300"/>
              </a:spcBef>
              <a:buClr>
                <a:srgbClr val="000000"/>
              </a:buClr>
              <a:buSzPct val="100000"/>
              <a:buFont typeface="+mj-lt"/>
              <a:buAutoNum type="romanUcPeriod"/>
            </a:pPr>
            <a:r>
              <a:rPr lang="en-US" sz="1000" dirty="0">
                <a:solidFill>
                  <a:schemeClr val="tx1"/>
                </a:solidFill>
              </a:rPr>
              <a:t>We also tried using the </a:t>
            </a:r>
            <a:r>
              <a:rPr lang="en-US" sz="1000" i="1" u="sng" dirty="0">
                <a:solidFill>
                  <a:schemeClr val="hlink"/>
                </a:solidFill>
                <a:hlinkClick r:id="rId5" action="ppaction://hlinksldjump"/>
              </a:rPr>
              <a:t>precision-recall curve</a:t>
            </a:r>
            <a:r>
              <a:rPr lang="en-US" sz="1000" dirty="0">
                <a:solidFill>
                  <a:schemeClr val="hlink"/>
                </a:solidFill>
                <a:hlinkClick r:id="rId5" action="ppaction://hlinksldjump"/>
              </a:rPr>
              <a:t> </a:t>
            </a:r>
            <a:r>
              <a:rPr lang="en-US" sz="1000" dirty="0">
                <a:solidFill>
                  <a:schemeClr val="tx1"/>
                </a:solidFill>
              </a:rPr>
              <a:t>to see if we can find a better thresholds. </a:t>
            </a:r>
          </a:p>
          <a:p>
            <a:pPr marL="684213" lvl="1" indent="-285750">
              <a:spcBef>
                <a:spcPts val="300"/>
              </a:spcBef>
              <a:buClr>
                <a:srgbClr val="000000"/>
              </a:buClr>
              <a:buSzPct val="100000"/>
              <a:buFont typeface="+mj-lt"/>
              <a:buAutoNum type="romanUcPeriod"/>
            </a:pPr>
            <a:r>
              <a:rPr lang="en-US" sz="1000" dirty="0">
                <a:solidFill>
                  <a:schemeClr val="tx1"/>
                </a:solidFill>
              </a:rPr>
              <a:t>We then compare all the models and select the best performing one (Follow hyperlinks for comments on different models)</a:t>
            </a:r>
          </a:p>
        </p:txBody>
      </p:sp>
      <p:pic>
        <p:nvPicPr>
          <p:cNvPr id="5" name="Picture 4">
            <a:extLst>
              <a:ext uri="{FF2B5EF4-FFF2-40B4-BE49-F238E27FC236}">
                <a16:creationId xmlns:a16="http://schemas.microsoft.com/office/drawing/2014/main" id="{8286207A-8217-4A82-ABDC-70AA71AECE63}"/>
              </a:ext>
            </a:extLst>
          </p:cNvPr>
          <p:cNvPicPr>
            <a:picLocks noChangeAspect="1"/>
          </p:cNvPicPr>
          <p:nvPr/>
        </p:nvPicPr>
        <p:blipFill rotWithShape="1">
          <a:blip r:embed="rId6"/>
          <a:srcRect t="21467"/>
          <a:stretch/>
        </p:blipFill>
        <p:spPr>
          <a:xfrm>
            <a:off x="157851" y="3047553"/>
            <a:ext cx="4546536" cy="481135"/>
          </a:xfrm>
          <a:prstGeom prst="rect">
            <a:avLst/>
          </a:prstGeom>
        </p:spPr>
      </p:pic>
      <p:pic>
        <p:nvPicPr>
          <p:cNvPr id="7" name="Picture 6">
            <a:extLst>
              <a:ext uri="{FF2B5EF4-FFF2-40B4-BE49-F238E27FC236}">
                <a16:creationId xmlns:a16="http://schemas.microsoft.com/office/drawing/2014/main" id="{0BC64391-0A8D-4B94-A352-B7BBFFB43261}"/>
              </a:ext>
            </a:extLst>
          </p:cNvPr>
          <p:cNvPicPr>
            <a:picLocks noChangeAspect="1"/>
          </p:cNvPicPr>
          <p:nvPr/>
        </p:nvPicPr>
        <p:blipFill rotWithShape="1">
          <a:blip r:embed="rId7"/>
          <a:srcRect t="20990"/>
          <a:stretch/>
        </p:blipFill>
        <p:spPr>
          <a:xfrm>
            <a:off x="4704387" y="3041771"/>
            <a:ext cx="4287982" cy="486917"/>
          </a:xfrm>
          <a:prstGeom prst="rect">
            <a:avLst/>
          </a:prstGeom>
        </p:spPr>
      </p:pic>
      <p:pic>
        <p:nvPicPr>
          <p:cNvPr id="9" name="Picture 8">
            <a:extLst>
              <a:ext uri="{FF2B5EF4-FFF2-40B4-BE49-F238E27FC236}">
                <a16:creationId xmlns:a16="http://schemas.microsoft.com/office/drawing/2014/main" id="{11C1A397-DE62-4284-AAAB-54BB56B93FA5}"/>
              </a:ext>
            </a:extLst>
          </p:cNvPr>
          <p:cNvPicPr>
            <a:picLocks noChangeAspect="1"/>
          </p:cNvPicPr>
          <p:nvPr/>
        </p:nvPicPr>
        <p:blipFill rotWithShape="1">
          <a:blip r:embed="rId8"/>
          <a:srcRect t="17415"/>
          <a:stretch/>
        </p:blipFill>
        <p:spPr>
          <a:xfrm>
            <a:off x="1494439" y="3602254"/>
            <a:ext cx="4272334" cy="481135"/>
          </a:xfrm>
          <a:prstGeom prst="rect">
            <a:avLst/>
          </a:prstGeom>
        </p:spPr>
      </p:pic>
      <p:pic>
        <p:nvPicPr>
          <p:cNvPr id="11" name="Picture 10">
            <a:extLst>
              <a:ext uri="{FF2B5EF4-FFF2-40B4-BE49-F238E27FC236}">
                <a16:creationId xmlns:a16="http://schemas.microsoft.com/office/drawing/2014/main" id="{E8FB0AE4-3341-4FA3-B094-5F6D64C31563}"/>
              </a:ext>
            </a:extLst>
          </p:cNvPr>
          <p:cNvPicPr>
            <a:picLocks noChangeAspect="1"/>
          </p:cNvPicPr>
          <p:nvPr/>
        </p:nvPicPr>
        <p:blipFill rotWithShape="1">
          <a:blip r:embed="rId9"/>
          <a:srcRect t="18539"/>
          <a:stretch/>
        </p:blipFill>
        <p:spPr>
          <a:xfrm>
            <a:off x="5766773" y="3602253"/>
            <a:ext cx="2023077" cy="486916"/>
          </a:xfrm>
          <a:prstGeom prst="rect">
            <a:avLst/>
          </a:prstGeom>
        </p:spPr>
      </p:pic>
    </p:spTree>
    <p:extLst>
      <p:ext uri="{BB962C8B-B14F-4D97-AF65-F5344CB8AC3E}">
        <p14:creationId xmlns:p14="http://schemas.microsoft.com/office/powerpoint/2010/main" val="270027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29800" cy="754509"/>
          </a:xfrm>
        </p:spPr>
        <p:txBody>
          <a:bodyPr/>
          <a:lstStyle/>
          <a:p>
            <a:pPr indent="-317500">
              <a:spcBef>
                <a:spcPts val="1000"/>
              </a:spcBef>
              <a:buClr>
                <a:srgbClr val="000000"/>
              </a:buClr>
              <a:buSzPts val="1400"/>
            </a:pPr>
            <a:r>
              <a:rPr lang="en-US" sz="1200" dirty="0">
                <a:solidFill>
                  <a:srgbClr val="000000"/>
                </a:solidFill>
              </a:rPr>
              <a:t>Summary of key performance metrics for training and test data in tabular format for comparison of logistic regression model:</a:t>
            </a:r>
          </a:p>
        </p:txBody>
      </p:sp>
      <p:pic>
        <p:nvPicPr>
          <p:cNvPr id="6" name="Picture 5">
            <a:extLst>
              <a:ext uri="{FF2B5EF4-FFF2-40B4-BE49-F238E27FC236}">
                <a16:creationId xmlns:a16="http://schemas.microsoft.com/office/drawing/2014/main" id="{FB97CBE7-F7AD-41D9-BE9F-21D5265FF096}"/>
              </a:ext>
            </a:extLst>
          </p:cNvPr>
          <p:cNvPicPr>
            <a:picLocks noChangeAspect="1"/>
          </p:cNvPicPr>
          <p:nvPr/>
        </p:nvPicPr>
        <p:blipFill rotWithShape="1">
          <a:blip r:embed="rId2"/>
          <a:srcRect t="3807"/>
          <a:stretch/>
        </p:blipFill>
        <p:spPr>
          <a:xfrm>
            <a:off x="1397800" y="1451495"/>
            <a:ext cx="6239299" cy="1120255"/>
          </a:xfrm>
          <a:prstGeom prst="rect">
            <a:avLst/>
          </a:prstGeom>
        </p:spPr>
      </p:pic>
      <p:pic>
        <p:nvPicPr>
          <p:cNvPr id="10" name="Picture 9">
            <a:extLst>
              <a:ext uri="{FF2B5EF4-FFF2-40B4-BE49-F238E27FC236}">
                <a16:creationId xmlns:a16="http://schemas.microsoft.com/office/drawing/2014/main" id="{9FFFC553-BB85-4C60-BCB4-ED585642AA4D}"/>
              </a:ext>
            </a:extLst>
          </p:cNvPr>
          <p:cNvPicPr>
            <a:picLocks noChangeAspect="1"/>
          </p:cNvPicPr>
          <p:nvPr/>
        </p:nvPicPr>
        <p:blipFill rotWithShape="1">
          <a:blip r:embed="rId3"/>
          <a:srcRect t="4051"/>
          <a:stretch/>
        </p:blipFill>
        <p:spPr>
          <a:xfrm>
            <a:off x="1452350" y="2624536"/>
            <a:ext cx="6239299" cy="1250199"/>
          </a:xfrm>
          <a:prstGeom prst="rect">
            <a:avLst/>
          </a:prstGeom>
        </p:spPr>
      </p:pic>
      <p:sp>
        <p:nvSpPr>
          <p:cNvPr id="12" name="Text Placeholder 2">
            <a:extLst>
              <a:ext uri="{FF2B5EF4-FFF2-40B4-BE49-F238E27FC236}">
                <a16:creationId xmlns:a16="http://schemas.microsoft.com/office/drawing/2014/main" id="{BB377D7B-28C6-42A5-91B0-F8F66C5D4022}"/>
              </a:ext>
            </a:extLst>
          </p:cNvPr>
          <p:cNvSpPr txBox="1">
            <a:spLocks/>
          </p:cNvSpPr>
          <p:nvPr/>
        </p:nvSpPr>
        <p:spPr>
          <a:xfrm>
            <a:off x="257099" y="3779837"/>
            <a:ext cx="8629800" cy="10743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None/>
            </a:pPr>
            <a:r>
              <a:rPr lang="en-US" sz="1200" b="1" i="1" dirty="0">
                <a:solidFill>
                  <a:srgbClr val="000000"/>
                </a:solidFill>
              </a:rPr>
              <a:t>Conclusion:</a:t>
            </a:r>
          </a:p>
          <a:p>
            <a:pPr marL="139700" indent="0">
              <a:spcBef>
                <a:spcPts val="1000"/>
              </a:spcBef>
              <a:buClr>
                <a:srgbClr val="000000"/>
              </a:buClr>
              <a:buSzPts val="1400"/>
              <a:buNone/>
            </a:pPr>
            <a:r>
              <a:rPr lang="en-US" sz="1200" dirty="0">
                <a:solidFill>
                  <a:srgbClr val="000000"/>
                </a:solidFill>
              </a:rPr>
              <a:t>We can conclude that the threshold 0.42 has the highest accuracy and F1 score for the training and testing data set are slightly lower than the optimal threshold model but we need least errors so we pick the model with the best F1 score. Hence, it would be our best logistic regression model.</a:t>
            </a:r>
          </a:p>
        </p:txBody>
      </p:sp>
    </p:spTree>
    <p:extLst>
      <p:ext uri="{BB962C8B-B14F-4D97-AF65-F5344CB8AC3E}">
        <p14:creationId xmlns:p14="http://schemas.microsoft.com/office/powerpoint/2010/main" val="325398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29800" cy="2911870"/>
          </a:xfrm>
        </p:spPr>
        <p:txBody>
          <a:bodyPr/>
          <a:lstStyle/>
          <a:p>
            <a:pPr marL="457200" lvl="0" indent="-317500" algn="l" rtl="0">
              <a:lnSpc>
                <a:spcPct val="115000"/>
              </a:lnSpc>
              <a:spcBef>
                <a:spcPts val="1000"/>
              </a:spcBef>
              <a:spcAft>
                <a:spcPts val="0"/>
              </a:spcAft>
              <a:buClr>
                <a:srgbClr val="000000"/>
              </a:buClr>
              <a:buSzPts val="1400"/>
              <a:buChar char="●"/>
            </a:pPr>
            <a:r>
              <a:rPr lang="en-US" sz="1200" dirty="0">
                <a:solidFill>
                  <a:schemeClr val="dk1"/>
                </a:solidFill>
              </a:rPr>
              <a:t>Summary of most important factors used by the </a:t>
            </a:r>
            <a:r>
              <a:rPr lang="en-US" sz="1200" b="1" dirty="0">
                <a:solidFill>
                  <a:schemeClr val="dk1"/>
                </a:solidFill>
              </a:rPr>
              <a:t>DECISION TREE </a:t>
            </a:r>
            <a:r>
              <a:rPr lang="en-US" sz="1200" dirty="0">
                <a:solidFill>
                  <a:schemeClr val="dk1"/>
                </a:solidFill>
              </a:rPr>
              <a:t>model for prediction:</a:t>
            </a:r>
          </a:p>
          <a:p>
            <a:pPr marL="746125" lvl="1" indent="-285750">
              <a:spcBef>
                <a:spcPts val="300"/>
              </a:spcBef>
              <a:buClr>
                <a:srgbClr val="000000"/>
              </a:buClr>
              <a:buSzPct val="100000"/>
              <a:buFont typeface="+mj-lt"/>
              <a:buAutoNum type="romanUcPeriod"/>
            </a:pPr>
            <a:r>
              <a:rPr lang="en-US" sz="1000" dirty="0">
                <a:solidFill>
                  <a:schemeClr val="dk1"/>
                </a:solidFill>
              </a:rPr>
              <a:t>Pre-processed data was split into training and testing data with a 70:30 ratio. </a:t>
            </a:r>
          </a:p>
          <a:p>
            <a:pPr marL="746125" lvl="1" indent="-285750">
              <a:spcBef>
                <a:spcPts val="300"/>
              </a:spcBef>
              <a:buClr>
                <a:srgbClr val="000000"/>
              </a:buClr>
              <a:buSzPct val="100000"/>
              <a:buFont typeface="+mj-lt"/>
              <a:buAutoNum type="romanUcPeriod"/>
            </a:pPr>
            <a:r>
              <a:rPr lang="en-US" sz="1000" dirty="0">
                <a:solidFill>
                  <a:schemeClr val="dk1"/>
                </a:solidFill>
              </a:rPr>
              <a:t>Using DecisionTreeClassifier library we fit a decision tree model to the training data set. F1 was found to be 0.99117 for our </a:t>
            </a:r>
            <a:r>
              <a:rPr lang="en-US" sz="1000" i="1" u="sng" dirty="0">
                <a:solidFill>
                  <a:schemeClr val="hlink"/>
                </a:solidFill>
                <a:sym typeface="Arial"/>
                <a:hlinkClick r:id="rId2" action="ppaction://hlinksldjump"/>
              </a:rPr>
              <a:t>first</a:t>
            </a:r>
            <a:r>
              <a:rPr lang="en-US" sz="1000" i="1" u="sng" dirty="0">
                <a:solidFill>
                  <a:schemeClr val="hlink"/>
                </a:solidFill>
                <a:sym typeface="Arial"/>
              </a:rPr>
              <a:t> </a:t>
            </a:r>
            <a:r>
              <a:rPr lang="en-US" sz="1000" i="1" u="sng" dirty="0">
                <a:solidFill>
                  <a:schemeClr val="hlink"/>
                </a:solidFill>
                <a:sym typeface="Arial"/>
                <a:hlinkClick r:id="rId3" action="ppaction://hlinksldjump"/>
              </a:rPr>
              <a:t>model</a:t>
            </a:r>
            <a:r>
              <a:rPr lang="en-US" sz="1000" dirty="0">
                <a:solidFill>
                  <a:schemeClr val="dk1"/>
                </a:solidFill>
              </a:rPr>
              <a:t>. Our model was overfitting so we resolved this.</a:t>
            </a:r>
          </a:p>
          <a:p>
            <a:pPr marL="746125" lvl="1" indent="-285750">
              <a:spcBef>
                <a:spcPts val="300"/>
              </a:spcBef>
              <a:buClr>
                <a:srgbClr val="000000"/>
              </a:buClr>
              <a:buSzPct val="100000"/>
              <a:buFont typeface="+mj-lt"/>
              <a:buAutoNum type="romanUcPeriod"/>
            </a:pPr>
            <a:r>
              <a:rPr lang="en-US" sz="1000" dirty="0">
                <a:solidFill>
                  <a:schemeClr val="dk1"/>
                </a:solidFill>
              </a:rPr>
              <a:t>Using GridSearchCV we apply pre-pruning before building the decision tree. Using the </a:t>
            </a:r>
            <a:r>
              <a:rPr lang="en-US" sz="1000" i="1" u="sng" dirty="0">
                <a:solidFill>
                  <a:schemeClr val="hlink"/>
                </a:solidFill>
                <a:hlinkClick r:id="rId4" action="ppaction://hlinksldjump"/>
              </a:rPr>
              <a:t>grid search parameters</a:t>
            </a:r>
            <a:r>
              <a:rPr lang="en-US" sz="1000" dirty="0">
                <a:solidFill>
                  <a:schemeClr val="dk1"/>
                </a:solidFill>
                <a:hlinkClick r:id="rId4" action="ppaction://hlinksldjump"/>
              </a:rPr>
              <a:t> </a:t>
            </a:r>
            <a:r>
              <a:rPr lang="en-US" sz="1000" dirty="0">
                <a:solidFill>
                  <a:schemeClr val="dk1"/>
                </a:solidFill>
              </a:rPr>
              <a:t>we get </a:t>
            </a:r>
            <a:r>
              <a:rPr lang="en-US" sz="1000" i="1" u="sng" dirty="0">
                <a:solidFill>
                  <a:schemeClr val="hlink"/>
                </a:solidFill>
                <a:hlinkClick r:id="rId3" action="ppaction://hlinksldjump"/>
              </a:rPr>
              <a:t>model</a:t>
            </a:r>
            <a:r>
              <a:rPr lang="en-US" sz="1000" dirty="0">
                <a:solidFill>
                  <a:schemeClr val="dk1"/>
                </a:solidFill>
              </a:rPr>
              <a:t> with a F1 score of 0.77326.</a:t>
            </a:r>
          </a:p>
          <a:p>
            <a:pPr marL="746125" lvl="1" indent="-285750">
              <a:spcBef>
                <a:spcPts val="300"/>
              </a:spcBef>
              <a:buClr>
                <a:srgbClr val="000000"/>
              </a:buClr>
              <a:buSzPct val="100000"/>
              <a:buFont typeface="+mj-lt"/>
              <a:buAutoNum type="romanUcPeriod"/>
            </a:pPr>
            <a:r>
              <a:rPr lang="en-US" sz="1000" dirty="0">
                <a:solidFill>
                  <a:schemeClr val="tx1"/>
                </a:solidFill>
              </a:rPr>
              <a:t>Then using the </a:t>
            </a:r>
            <a:r>
              <a:rPr lang="en-US" sz="1000" i="1" u="sng" dirty="0">
                <a:solidFill>
                  <a:schemeClr val="hlink"/>
                </a:solidFill>
              </a:rPr>
              <a:t>cost </a:t>
            </a:r>
            <a:r>
              <a:rPr lang="en-US" sz="1000" i="1" u="sng" dirty="0">
                <a:solidFill>
                  <a:schemeClr val="hlink"/>
                </a:solidFill>
                <a:hlinkClick r:id="rId5" action="ppaction://hlinksldjump"/>
              </a:rPr>
              <a:t>complexity</a:t>
            </a:r>
            <a:r>
              <a:rPr lang="en-US" sz="1000" i="1" u="sng" dirty="0">
                <a:solidFill>
                  <a:schemeClr val="hlink"/>
                </a:solidFill>
              </a:rPr>
              <a:t> method</a:t>
            </a:r>
            <a:r>
              <a:rPr lang="en-US" sz="1000" dirty="0">
                <a:solidFill>
                  <a:schemeClr val="hlink"/>
                </a:solidFill>
              </a:rPr>
              <a:t> </a:t>
            </a:r>
            <a:r>
              <a:rPr lang="en-US" sz="1000" dirty="0">
                <a:solidFill>
                  <a:schemeClr val="tx1"/>
                </a:solidFill>
              </a:rPr>
              <a:t>we calculate various alphas and their impurities. Using different alphas we plot F1 score against the alpha values for training and testing set and determine the most optimal alpha for the highest F1 scores for training and testing data set.</a:t>
            </a:r>
          </a:p>
          <a:p>
            <a:pPr marL="746125" lvl="1" indent="-285750">
              <a:spcBef>
                <a:spcPts val="300"/>
              </a:spcBef>
              <a:buClr>
                <a:srgbClr val="000000"/>
              </a:buClr>
              <a:buSzPct val="100000"/>
              <a:buFont typeface="+mj-lt"/>
              <a:buAutoNum type="romanUcPeriod"/>
            </a:pPr>
            <a:r>
              <a:rPr lang="en-US" sz="1000" dirty="0">
                <a:solidFill>
                  <a:schemeClr val="tx1"/>
                </a:solidFill>
              </a:rPr>
              <a:t>Although the decision tree might look complex and hard to visualize, we leave it as is because this is the most optimal machine learning model.</a:t>
            </a:r>
          </a:p>
          <a:p>
            <a:pPr marL="746125" lvl="1" indent="-285750">
              <a:spcBef>
                <a:spcPts val="300"/>
              </a:spcBef>
              <a:buClr>
                <a:srgbClr val="000000"/>
              </a:buClr>
              <a:buSzPct val="100000"/>
              <a:buFont typeface="+mj-lt"/>
              <a:buAutoNum type="romanUcPeriod"/>
            </a:pPr>
            <a:r>
              <a:rPr lang="en-US" sz="1000" dirty="0">
                <a:solidFill>
                  <a:schemeClr val="tx1"/>
                </a:solidFill>
              </a:rPr>
              <a:t>We then compare all the models and select the best performing one. (Follow hyperlinks for comments on different models)</a:t>
            </a:r>
          </a:p>
        </p:txBody>
      </p:sp>
    </p:spTree>
    <p:extLst>
      <p:ext uri="{BB962C8B-B14F-4D97-AF65-F5344CB8AC3E}">
        <p14:creationId xmlns:p14="http://schemas.microsoft.com/office/powerpoint/2010/main" val="379833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29800" cy="754509"/>
          </a:xfrm>
        </p:spPr>
        <p:txBody>
          <a:bodyPr/>
          <a:lstStyle/>
          <a:p>
            <a:pPr indent="-317500">
              <a:spcBef>
                <a:spcPts val="1000"/>
              </a:spcBef>
              <a:buClr>
                <a:srgbClr val="000000"/>
              </a:buClr>
              <a:buSzPts val="1400"/>
            </a:pPr>
            <a:r>
              <a:rPr lang="en-US" sz="1200" dirty="0">
                <a:solidFill>
                  <a:srgbClr val="000000"/>
                </a:solidFill>
              </a:rPr>
              <a:t>Summary of key performance metrics for training and test data in tabular format for comparison of decision tree model:</a:t>
            </a:r>
          </a:p>
        </p:txBody>
      </p:sp>
      <p:sp>
        <p:nvSpPr>
          <p:cNvPr id="12" name="Text Placeholder 2">
            <a:extLst>
              <a:ext uri="{FF2B5EF4-FFF2-40B4-BE49-F238E27FC236}">
                <a16:creationId xmlns:a16="http://schemas.microsoft.com/office/drawing/2014/main" id="{BB377D7B-28C6-42A5-91B0-F8F66C5D4022}"/>
              </a:ext>
            </a:extLst>
          </p:cNvPr>
          <p:cNvSpPr txBox="1">
            <a:spLocks/>
          </p:cNvSpPr>
          <p:nvPr/>
        </p:nvSpPr>
        <p:spPr>
          <a:xfrm>
            <a:off x="257100" y="3195764"/>
            <a:ext cx="8629800" cy="1283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spcBef>
                <a:spcPts val="500"/>
              </a:spcBef>
              <a:buClr>
                <a:srgbClr val="000000"/>
              </a:buClr>
              <a:buSzPts val="1400"/>
              <a:buNone/>
            </a:pPr>
            <a:r>
              <a:rPr lang="en-US" sz="1200" b="1" i="1" dirty="0">
                <a:solidFill>
                  <a:srgbClr val="000000"/>
                </a:solidFill>
              </a:rPr>
              <a:t>Conclusion: </a:t>
            </a:r>
          </a:p>
          <a:p>
            <a:pPr marL="311150" indent="-171450">
              <a:spcBef>
                <a:spcPts val="500"/>
              </a:spcBef>
              <a:buClr>
                <a:srgbClr val="000000"/>
              </a:buClr>
              <a:buSzPct val="100000"/>
            </a:pPr>
            <a:r>
              <a:rPr lang="en-US" sz="1050" dirty="0">
                <a:solidFill>
                  <a:srgbClr val="000000"/>
                </a:solidFill>
              </a:rPr>
              <a:t>Post-pruning model has a higher F1 and accuracy score for both training and testing data as compared to the pre-pruning model. </a:t>
            </a:r>
          </a:p>
          <a:p>
            <a:pPr marL="311150" indent="-171450">
              <a:spcBef>
                <a:spcPts val="500"/>
              </a:spcBef>
              <a:buClr>
                <a:srgbClr val="000000"/>
              </a:buClr>
              <a:buSzPct val="100000"/>
            </a:pPr>
            <a:r>
              <a:rPr lang="en-US" sz="1050" dirty="0">
                <a:solidFill>
                  <a:srgbClr val="000000"/>
                </a:solidFill>
              </a:rPr>
              <a:t>The post pruning model seems to be more reliable as the performance for the training and testing data are relatively similar.</a:t>
            </a:r>
          </a:p>
          <a:p>
            <a:pPr marL="311150" indent="-171450">
              <a:spcBef>
                <a:spcPts val="500"/>
              </a:spcBef>
              <a:buClr>
                <a:srgbClr val="000000"/>
              </a:buClr>
              <a:buSzPct val="100000"/>
            </a:pPr>
            <a:r>
              <a:rPr lang="en-US" sz="1050" dirty="0">
                <a:solidFill>
                  <a:srgbClr val="000000"/>
                </a:solidFill>
              </a:rPr>
              <a:t>The objective was minimize false positives and false negatives therefore, we will pick the model with the highest F1 score which is the post pruning model.</a:t>
            </a:r>
          </a:p>
          <a:p>
            <a:pPr marL="139700" indent="0">
              <a:spcBef>
                <a:spcPts val="500"/>
              </a:spcBef>
              <a:buClr>
                <a:srgbClr val="000000"/>
              </a:buClr>
              <a:buSzPct val="100000"/>
              <a:buNone/>
            </a:pPr>
            <a:endParaRPr lang="en-US" sz="1050" dirty="0">
              <a:solidFill>
                <a:srgbClr val="000000"/>
              </a:solidFill>
            </a:endParaRPr>
          </a:p>
        </p:txBody>
      </p:sp>
      <p:pic>
        <p:nvPicPr>
          <p:cNvPr id="14" name="Picture 13">
            <a:extLst>
              <a:ext uri="{FF2B5EF4-FFF2-40B4-BE49-F238E27FC236}">
                <a16:creationId xmlns:a16="http://schemas.microsoft.com/office/drawing/2014/main" id="{3DADC940-16F3-4AE2-87AB-F16F33873C07}"/>
              </a:ext>
            </a:extLst>
          </p:cNvPr>
          <p:cNvPicPr>
            <a:picLocks noChangeAspect="1"/>
          </p:cNvPicPr>
          <p:nvPr/>
        </p:nvPicPr>
        <p:blipFill>
          <a:blip r:embed="rId2"/>
          <a:stretch>
            <a:fillRect/>
          </a:stretch>
        </p:blipFill>
        <p:spPr>
          <a:xfrm>
            <a:off x="483209" y="1697619"/>
            <a:ext cx="4037801" cy="1287300"/>
          </a:xfrm>
          <a:prstGeom prst="rect">
            <a:avLst/>
          </a:prstGeom>
        </p:spPr>
      </p:pic>
      <p:pic>
        <p:nvPicPr>
          <p:cNvPr id="16" name="Picture 15">
            <a:extLst>
              <a:ext uri="{FF2B5EF4-FFF2-40B4-BE49-F238E27FC236}">
                <a16:creationId xmlns:a16="http://schemas.microsoft.com/office/drawing/2014/main" id="{4723AF74-13AC-4143-B781-B8F1F14A057F}"/>
              </a:ext>
            </a:extLst>
          </p:cNvPr>
          <p:cNvPicPr>
            <a:picLocks noChangeAspect="1"/>
          </p:cNvPicPr>
          <p:nvPr/>
        </p:nvPicPr>
        <p:blipFill>
          <a:blip r:embed="rId3"/>
          <a:stretch>
            <a:fillRect/>
          </a:stretch>
        </p:blipFill>
        <p:spPr>
          <a:xfrm>
            <a:off x="4572000" y="1676677"/>
            <a:ext cx="4036297" cy="1283985"/>
          </a:xfrm>
          <a:prstGeom prst="rect">
            <a:avLst/>
          </a:prstGeom>
        </p:spPr>
      </p:pic>
    </p:spTree>
    <p:extLst>
      <p:ext uri="{BB962C8B-B14F-4D97-AF65-F5344CB8AC3E}">
        <p14:creationId xmlns:p14="http://schemas.microsoft.com/office/powerpoint/2010/main" val="293355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 (Univariate Analysis)</a:t>
            </a:r>
            <a:endParaRPr sz="28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dirty="0">
              <a:solidFill>
                <a:srgbClr val="000000"/>
              </a:solidFill>
            </a:endParaRPr>
          </a:p>
        </p:txBody>
      </p:sp>
      <p:sp>
        <p:nvSpPr>
          <p:cNvPr id="113" name="Google Shape;113;p2"/>
          <p:cNvSpPr txBox="1">
            <a:spLocks noGrp="1"/>
          </p:cNvSpPr>
          <p:nvPr>
            <p:ph type="body" idx="1"/>
          </p:nvPr>
        </p:nvSpPr>
        <p:spPr>
          <a:xfrm>
            <a:off x="202550" y="778216"/>
            <a:ext cx="8629800" cy="3996207"/>
          </a:xfrm>
          <a:prstGeom prst="rect">
            <a:avLst/>
          </a:prstGeom>
          <a:noFill/>
          <a:ln>
            <a:noFill/>
          </a:ln>
        </p:spPr>
        <p:txBody>
          <a:bodyPr spcFirstLastPara="1" wrap="square" lIns="91425" tIns="91425" rIns="91425" bIns="91425" anchor="t" anchorCtr="0">
            <a:noAutofit/>
          </a:bodyPr>
          <a:lstStyle/>
          <a:p>
            <a:pPr lvl="0" indent="-317500">
              <a:spcBef>
                <a:spcPts val="500"/>
              </a:spcBef>
              <a:buClr>
                <a:srgbClr val="000000"/>
              </a:buClr>
              <a:buSzPct val="120000"/>
              <a:buFont typeface="Arial" panose="020B0604020202020204" pitchFamily="34" charset="0"/>
              <a:buChar char="•"/>
            </a:pPr>
            <a:r>
              <a:rPr lang="en-US" sz="1400" dirty="0">
                <a:solidFill>
                  <a:srgbClr val="000000"/>
                </a:solidFill>
              </a:rPr>
              <a:t>Executive Summary </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Business Problem Overview and Solution Approach</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Data Background and Contents</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EDA Results</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Data Preprocessing </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Model Performance Summary</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Regression Model</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Classification Model</a:t>
            </a:r>
          </a:p>
          <a:p>
            <a:pPr lvl="0" indent="-317500">
              <a:spcBef>
                <a:spcPts val="1000"/>
              </a:spcBef>
              <a:buClr>
                <a:srgbClr val="000000"/>
              </a:buClr>
              <a:buSzPct val="120000"/>
              <a:buFont typeface="Arial" panose="020B0604020202020204" pitchFamily="34" charset="0"/>
              <a:buChar char="•"/>
            </a:pPr>
            <a:r>
              <a:rPr lang="en-US" sz="1400" dirty="0">
                <a:solidFill>
                  <a:srgbClr val="000000"/>
                </a:solidFill>
              </a:rPr>
              <a:t>Appendices</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Appendix-A: EDA Results</a:t>
            </a:r>
          </a:p>
          <a:p>
            <a:pPr lvl="1" indent="-317500">
              <a:spcBef>
                <a:spcPts val="500"/>
              </a:spcBef>
              <a:buClr>
                <a:srgbClr val="000000"/>
              </a:buClr>
              <a:buSzPct val="120000"/>
              <a:buFont typeface="Arial" panose="020B0604020202020204" pitchFamily="34" charset="0"/>
              <a:buChar char="•"/>
            </a:pPr>
            <a:r>
              <a:rPr lang="en-US" sz="1200" dirty="0">
                <a:solidFill>
                  <a:srgbClr val="000000"/>
                </a:solidFill>
              </a:rPr>
              <a:t>Appendix-B: Model Performance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Statistical Summary</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0BE5A9AC-C935-4533-85E1-604512050CD6}"/>
              </a:ext>
            </a:extLst>
          </p:cNvPr>
          <p:cNvPicPr>
            <a:picLocks noChangeAspect="1"/>
          </p:cNvPicPr>
          <p:nvPr/>
        </p:nvPicPr>
        <p:blipFill>
          <a:blip r:embed="rId2"/>
          <a:stretch>
            <a:fillRect/>
          </a:stretch>
        </p:blipFill>
        <p:spPr>
          <a:xfrm>
            <a:off x="906462" y="940437"/>
            <a:ext cx="7331075" cy="3619814"/>
          </a:xfrm>
          <a:prstGeom prst="rect">
            <a:avLst/>
          </a:prstGeom>
        </p:spPr>
      </p:pic>
    </p:spTree>
    <p:extLst>
      <p:ext uri="{BB962C8B-B14F-4D97-AF65-F5344CB8AC3E}">
        <p14:creationId xmlns:p14="http://schemas.microsoft.com/office/powerpoint/2010/main" val="377418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12EB2CDC-7F56-40CE-B2CC-1BF488287DB8}"/>
              </a:ext>
            </a:extLst>
          </p:cNvPr>
          <p:cNvPicPr>
            <a:picLocks noChangeAspect="1"/>
          </p:cNvPicPr>
          <p:nvPr/>
        </p:nvPicPr>
        <p:blipFill>
          <a:blip r:embed="rId2"/>
          <a:stretch>
            <a:fillRect/>
          </a:stretch>
        </p:blipFill>
        <p:spPr>
          <a:xfrm>
            <a:off x="88625" y="1214929"/>
            <a:ext cx="4078472" cy="2357327"/>
          </a:xfrm>
          <a:prstGeom prst="rect">
            <a:avLst/>
          </a:prstGeom>
        </p:spPr>
      </p:pic>
      <p:pic>
        <p:nvPicPr>
          <p:cNvPr id="4" name="Picture 3">
            <a:extLst>
              <a:ext uri="{FF2B5EF4-FFF2-40B4-BE49-F238E27FC236}">
                <a16:creationId xmlns:a16="http://schemas.microsoft.com/office/drawing/2014/main" id="{6CC9C36C-0DD7-4CB1-9996-F29E6ED0D528}"/>
              </a:ext>
            </a:extLst>
          </p:cNvPr>
          <p:cNvPicPr>
            <a:picLocks noChangeAspect="1"/>
          </p:cNvPicPr>
          <p:nvPr/>
        </p:nvPicPr>
        <p:blipFill>
          <a:blip r:embed="rId3"/>
          <a:stretch>
            <a:fillRect/>
          </a:stretch>
        </p:blipFill>
        <p:spPr>
          <a:xfrm>
            <a:off x="4376878" y="1214929"/>
            <a:ext cx="4678497" cy="2357327"/>
          </a:xfrm>
          <a:prstGeom prst="rect">
            <a:avLst/>
          </a:prstGeom>
        </p:spPr>
      </p:pic>
      <p:sp>
        <p:nvSpPr>
          <p:cNvPr id="2" name="TextBox 1">
            <a:extLst>
              <a:ext uri="{FF2B5EF4-FFF2-40B4-BE49-F238E27FC236}">
                <a16:creationId xmlns:a16="http://schemas.microsoft.com/office/drawing/2014/main" id="{B13064DF-48FF-4EAC-9CA1-F48D8C51BD5E}"/>
              </a:ext>
            </a:extLst>
          </p:cNvPr>
          <p:cNvSpPr txBox="1"/>
          <p:nvPr/>
        </p:nvSpPr>
        <p:spPr>
          <a:xfrm>
            <a:off x="5940111" y="3789060"/>
            <a:ext cx="1933502" cy="646331"/>
          </a:xfrm>
          <a:prstGeom prst="rect">
            <a:avLst/>
          </a:prstGeom>
          <a:noFill/>
        </p:spPr>
        <p:txBody>
          <a:bodyPr wrap="square" rtlCol="0">
            <a:spAutoFit/>
          </a:bodyPr>
          <a:lstStyle/>
          <a:p>
            <a:r>
              <a:rPr lang="en-US" sz="1200" dirty="0">
                <a:latin typeface="Nunito" pitchFamily="2" charset="0"/>
              </a:rPr>
              <a:t>Mean: 103.42354 Euros</a:t>
            </a:r>
          </a:p>
          <a:p>
            <a:r>
              <a:rPr lang="en-US" sz="1200" dirty="0">
                <a:latin typeface="Nunito" pitchFamily="2" charset="0"/>
              </a:rPr>
              <a:t>Median: 99.45000 </a:t>
            </a:r>
            <a:r>
              <a:rPr lang="en-US" sz="1200" dirty="0" err="1">
                <a:latin typeface="Nunito" pitchFamily="2" charset="0"/>
              </a:rPr>
              <a:t>Euris</a:t>
            </a:r>
            <a:endParaRPr lang="en-US" sz="1200" dirty="0">
              <a:latin typeface="Nunito" pitchFamily="2" charset="0"/>
            </a:endParaRPr>
          </a:p>
          <a:p>
            <a:r>
              <a:rPr lang="en-US" sz="1200" dirty="0">
                <a:latin typeface="Nunito" pitchFamily="2" charset="0"/>
              </a:rPr>
              <a:t>Light Right-skew</a:t>
            </a:r>
            <a:endParaRPr lang="en-GB" sz="1200" dirty="0">
              <a:latin typeface="Nunito" pitchFamily="2" charset="0"/>
            </a:endParaRPr>
          </a:p>
        </p:txBody>
      </p:sp>
      <p:sp>
        <p:nvSpPr>
          <p:cNvPr id="7" name="TextBox 6">
            <a:extLst>
              <a:ext uri="{FF2B5EF4-FFF2-40B4-BE49-F238E27FC236}">
                <a16:creationId xmlns:a16="http://schemas.microsoft.com/office/drawing/2014/main" id="{7696CC9F-70E7-4D20-9E73-17D6A9A88833}"/>
              </a:ext>
            </a:extLst>
          </p:cNvPr>
          <p:cNvSpPr txBox="1"/>
          <p:nvPr/>
        </p:nvSpPr>
        <p:spPr>
          <a:xfrm>
            <a:off x="1443728" y="3789060"/>
            <a:ext cx="1760162" cy="646331"/>
          </a:xfrm>
          <a:prstGeom prst="rect">
            <a:avLst/>
          </a:prstGeom>
          <a:noFill/>
        </p:spPr>
        <p:txBody>
          <a:bodyPr wrap="square" rtlCol="0">
            <a:spAutoFit/>
          </a:bodyPr>
          <a:lstStyle/>
          <a:p>
            <a:r>
              <a:rPr lang="en-US" sz="1200" dirty="0">
                <a:latin typeface="Nunito" pitchFamily="2" charset="0"/>
              </a:rPr>
              <a:t>Mean: 85.23256 days</a:t>
            </a:r>
          </a:p>
          <a:p>
            <a:r>
              <a:rPr lang="en-US" sz="1200" dirty="0">
                <a:latin typeface="Nunito" pitchFamily="2" charset="0"/>
              </a:rPr>
              <a:t>Median: 57 days</a:t>
            </a:r>
          </a:p>
          <a:p>
            <a:r>
              <a:rPr lang="en-US" sz="1200" dirty="0">
                <a:latin typeface="Nunito" pitchFamily="2" charset="0"/>
              </a:rPr>
              <a:t>Strong Right-skew</a:t>
            </a:r>
            <a:endParaRPr lang="en-GB" sz="1200" dirty="0">
              <a:latin typeface="Nunito" pitchFamily="2" charset="0"/>
            </a:endParaRPr>
          </a:p>
        </p:txBody>
      </p:sp>
    </p:spTree>
    <p:extLst>
      <p:ext uri="{BB962C8B-B14F-4D97-AF65-F5344CB8AC3E}">
        <p14:creationId xmlns:p14="http://schemas.microsoft.com/office/powerpoint/2010/main" val="149636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17759D-BA9E-4A37-9EE8-586609741793}"/>
              </a:ext>
            </a:extLst>
          </p:cNvPr>
          <p:cNvPicPr>
            <a:picLocks noChangeAspect="1"/>
          </p:cNvPicPr>
          <p:nvPr/>
        </p:nvPicPr>
        <p:blipFill>
          <a:blip r:embed="rId2"/>
          <a:stretch>
            <a:fillRect/>
          </a:stretch>
        </p:blipFill>
        <p:spPr>
          <a:xfrm>
            <a:off x="68304" y="1319566"/>
            <a:ext cx="4343676" cy="2504368"/>
          </a:xfrm>
          <a:prstGeom prst="rect">
            <a:avLst/>
          </a:prstGeom>
        </p:spPr>
      </p:pic>
      <p:pic>
        <p:nvPicPr>
          <p:cNvPr id="4" name="Picture 3">
            <a:extLst>
              <a:ext uri="{FF2B5EF4-FFF2-40B4-BE49-F238E27FC236}">
                <a16:creationId xmlns:a16="http://schemas.microsoft.com/office/drawing/2014/main" id="{F5D937E4-48FA-46C7-9A18-C17C1A16D68E}"/>
              </a:ext>
            </a:extLst>
          </p:cNvPr>
          <p:cNvPicPr>
            <a:picLocks noChangeAspect="1"/>
          </p:cNvPicPr>
          <p:nvPr/>
        </p:nvPicPr>
        <p:blipFill>
          <a:blip r:embed="rId3"/>
          <a:stretch>
            <a:fillRect/>
          </a:stretch>
        </p:blipFill>
        <p:spPr>
          <a:xfrm>
            <a:off x="4478572" y="1319567"/>
            <a:ext cx="4469485" cy="2554418"/>
          </a:xfrm>
          <a:prstGeom prst="rect">
            <a:avLst/>
          </a:prstGeom>
        </p:spPr>
      </p:pic>
      <p:sp>
        <p:nvSpPr>
          <p:cNvPr id="5" name="Google Shape;144;p6">
            <a:extLst>
              <a:ext uri="{FF2B5EF4-FFF2-40B4-BE49-F238E27FC236}">
                <a16:creationId xmlns:a16="http://schemas.microsoft.com/office/drawing/2014/main" id="{303B30E4-BB46-4C40-A072-8E617AA42A78}"/>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sp>
        <p:nvSpPr>
          <p:cNvPr id="2" name="TextBox 1">
            <a:extLst>
              <a:ext uri="{FF2B5EF4-FFF2-40B4-BE49-F238E27FC236}">
                <a16:creationId xmlns:a16="http://schemas.microsoft.com/office/drawing/2014/main" id="{F64C39DF-9F7C-46AB-98D6-3E7D3CBEFF0F}"/>
              </a:ext>
            </a:extLst>
          </p:cNvPr>
          <p:cNvSpPr txBox="1"/>
          <p:nvPr/>
        </p:nvSpPr>
        <p:spPr>
          <a:xfrm>
            <a:off x="404848" y="4150824"/>
            <a:ext cx="8479705" cy="461665"/>
          </a:xfrm>
          <a:prstGeom prst="rect">
            <a:avLst/>
          </a:prstGeom>
          <a:noFill/>
        </p:spPr>
        <p:txBody>
          <a:bodyPr wrap="square" rtlCol="0">
            <a:spAutoFit/>
          </a:bodyPr>
          <a:lstStyle/>
          <a:p>
            <a:r>
              <a:rPr lang="en-US" sz="1200" dirty="0">
                <a:latin typeface="Nunito" pitchFamily="2" charset="0"/>
              </a:rPr>
              <a:t>The two graphs show us that most customers have zero cancellations and a very small percentage has at least once cancellation. Most customers are not repeated customers because they don’t have any value for both the parameters.</a:t>
            </a:r>
          </a:p>
        </p:txBody>
      </p:sp>
    </p:spTree>
    <p:extLst>
      <p:ext uri="{BB962C8B-B14F-4D97-AF65-F5344CB8AC3E}">
        <p14:creationId xmlns:p14="http://schemas.microsoft.com/office/powerpoint/2010/main" val="282324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FAA51-1E0E-47F3-B205-B0FD5E982E48}"/>
              </a:ext>
            </a:extLst>
          </p:cNvPr>
          <p:cNvPicPr>
            <a:picLocks noChangeAspect="1"/>
          </p:cNvPicPr>
          <p:nvPr/>
        </p:nvPicPr>
        <p:blipFill>
          <a:blip r:embed="rId2"/>
          <a:stretch>
            <a:fillRect/>
          </a:stretch>
        </p:blipFill>
        <p:spPr>
          <a:xfrm>
            <a:off x="-1" y="1025719"/>
            <a:ext cx="2786063" cy="2670905"/>
          </a:xfrm>
          <a:prstGeom prst="rect">
            <a:avLst/>
          </a:prstGeom>
        </p:spPr>
      </p:pic>
      <p:pic>
        <p:nvPicPr>
          <p:cNvPr id="4" name="Picture 3">
            <a:extLst>
              <a:ext uri="{FF2B5EF4-FFF2-40B4-BE49-F238E27FC236}">
                <a16:creationId xmlns:a16="http://schemas.microsoft.com/office/drawing/2014/main" id="{B9D4C08B-0E04-4D90-AF0D-6F7B985918AB}"/>
              </a:ext>
            </a:extLst>
          </p:cNvPr>
          <p:cNvPicPr>
            <a:picLocks noChangeAspect="1"/>
          </p:cNvPicPr>
          <p:nvPr/>
        </p:nvPicPr>
        <p:blipFill>
          <a:blip r:embed="rId3"/>
          <a:stretch>
            <a:fillRect/>
          </a:stretch>
        </p:blipFill>
        <p:spPr>
          <a:xfrm>
            <a:off x="2786063" y="962898"/>
            <a:ext cx="3074276" cy="2670905"/>
          </a:xfrm>
          <a:prstGeom prst="rect">
            <a:avLst/>
          </a:prstGeom>
        </p:spPr>
      </p:pic>
      <p:pic>
        <p:nvPicPr>
          <p:cNvPr id="5" name="Picture 4">
            <a:extLst>
              <a:ext uri="{FF2B5EF4-FFF2-40B4-BE49-F238E27FC236}">
                <a16:creationId xmlns:a16="http://schemas.microsoft.com/office/drawing/2014/main" id="{3B652763-C5C8-463F-B220-444404B04107}"/>
              </a:ext>
            </a:extLst>
          </p:cNvPr>
          <p:cNvPicPr>
            <a:picLocks noChangeAspect="1"/>
          </p:cNvPicPr>
          <p:nvPr/>
        </p:nvPicPr>
        <p:blipFill rotWithShape="1">
          <a:blip r:embed="rId4"/>
          <a:srcRect t="1907"/>
          <a:stretch/>
        </p:blipFill>
        <p:spPr>
          <a:xfrm>
            <a:off x="5860339" y="1050331"/>
            <a:ext cx="3151038" cy="2646293"/>
          </a:xfrm>
          <a:prstGeom prst="rect">
            <a:avLst/>
          </a:prstGeom>
        </p:spPr>
      </p:pic>
      <p:sp>
        <p:nvSpPr>
          <p:cNvPr id="6" name="Google Shape;144;p6">
            <a:extLst>
              <a:ext uri="{FF2B5EF4-FFF2-40B4-BE49-F238E27FC236}">
                <a16:creationId xmlns:a16="http://schemas.microsoft.com/office/drawing/2014/main" id="{B2E9D532-91B1-43FC-AAC4-A8160AC9602B}"/>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spTree>
    <p:extLst>
      <p:ext uri="{BB962C8B-B14F-4D97-AF65-F5344CB8AC3E}">
        <p14:creationId xmlns:p14="http://schemas.microsoft.com/office/powerpoint/2010/main" val="198254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D3C36-C2C5-47F8-ABD3-93938C38D120}"/>
              </a:ext>
            </a:extLst>
          </p:cNvPr>
          <p:cNvPicPr>
            <a:picLocks noChangeAspect="1"/>
          </p:cNvPicPr>
          <p:nvPr/>
        </p:nvPicPr>
        <p:blipFill>
          <a:blip r:embed="rId2"/>
          <a:stretch>
            <a:fillRect/>
          </a:stretch>
        </p:blipFill>
        <p:spPr>
          <a:xfrm>
            <a:off x="173940" y="1048118"/>
            <a:ext cx="6041122" cy="2383711"/>
          </a:xfrm>
          <a:prstGeom prst="rect">
            <a:avLst/>
          </a:prstGeom>
        </p:spPr>
      </p:pic>
      <p:pic>
        <p:nvPicPr>
          <p:cNvPr id="4" name="Picture 3">
            <a:extLst>
              <a:ext uri="{FF2B5EF4-FFF2-40B4-BE49-F238E27FC236}">
                <a16:creationId xmlns:a16="http://schemas.microsoft.com/office/drawing/2014/main" id="{6DB3F5D1-6E15-4DF9-BEA6-BB09441F155C}"/>
              </a:ext>
            </a:extLst>
          </p:cNvPr>
          <p:cNvPicPr>
            <a:picLocks noChangeAspect="1"/>
          </p:cNvPicPr>
          <p:nvPr/>
        </p:nvPicPr>
        <p:blipFill rotWithShape="1">
          <a:blip r:embed="rId3"/>
          <a:srcRect t="2179"/>
          <a:stretch/>
        </p:blipFill>
        <p:spPr>
          <a:xfrm>
            <a:off x="6215062" y="1137765"/>
            <a:ext cx="2783573" cy="2294065"/>
          </a:xfrm>
          <a:prstGeom prst="rect">
            <a:avLst/>
          </a:prstGeom>
        </p:spPr>
      </p:pic>
      <p:sp>
        <p:nvSpPr>
          <p:cNvPr id="5" name="Google Shape;144;p6">
            <a:extLst>
              <a:ext uri="{FF2B5EF4-FFF2-40B4-BE49-F238E27FC236}">
                <a16:creationId xmlns:a16="http://schemas.microsoft.com/office/drawing/2014/main" id="{FC2CC52A-C85D-4662-8309-15AC2CF799B3}"/>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sp>
        <p:nvSpPr>
          <p:cNvPr id="2" name="TextBox 1">
            <a:extLst>
              <a:ext uri="{FF2B5EF4-FFF2-40B4-BE49-F238E27FC236}">
                <a16:creationId xmlns:a16="http://schemas.microsoft.com/office/drawing/2014/main" id="{BAEF9CD0-64A7-43DC-A9B4-4580AAE3B260}"/>
              </a:ext>
            </a:extLst>
          </p:cNvPr>
          <p:cNvSpPr txBox="1"/>
          <p:nvPr/>
        </p:nvSpPr>
        <p:spPr>
          <a:xfrm>
            <a:off x="502571" y="3842651"/>
            <a:ext cx="8496064" cy="276999"/>
          </a:xfrm>
          <a:prstGeom prst="rect">
            <a:avLst/>
          </a:prstGeom>
          <a:noFill/>
        </p:spPr>
        <p:txBody>
          <a:bodyPr wrap="square" rtlCol="0">
            <a:spAutoFit/>
          </a:bodyPr>
          <a:lstStyle/>
          <a:p>
            <a:r>
              <a:rPr lang="en-US" sz="1200" dirty="0">
                <a:latin typeface="Nunito" pitchFamily="2" charset="0"/>
              </a:rPr>
              <a:t>Most bookings are for short stays and most of them are over the weekend</a:t>
            </a:r>
            <a:endParaRPr lang="en-GB" sz="1200" dirty="0">
              <a:latin typeface="Nunito" pitchFamily="2" charset="0"/>
            </a:endParaRPr>
          </a:p>
        </p:txBody>
      </p:sp>
    </p:spTree>
    <p:extLst>
      <p:ext uri="{BB962C8B-B14F-4D97-AF65-F5344CB8AC3E}">
        <p14:creationId xmlns:p14="http://schemas.microsoft.com/office/powerpoint/2010/main" val="236371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EDE11-9CC0-40AB-8C8E-DCCB18F570F1}"/>
              </a:ext>
            </a:extLst>
          </p:cNvPr>
          <p:cNvPicPr>
            <a:picLocks noChangeAspect="1"/>
          </p:cNvPicPr>
          <p:nvPr/>
        </p:nvPicPr>
        <p:blipFill rotWithShape="1">
          <a:blip r:embed="rId2"/>
          <a:srcRect l="5685"/>
          <a:stretch/>
        </p:blipFill>
        <p:spPr>
          <a:xfrm>
            <a:off x="92705" y="1294959"/>
            <a:ext cx="1728788" cy="2439566"/>
          </a:xfrm>
          <a:prstGeom prst="rect">
            <a:avLst/>
          </a:prstGeom>
        </p:spPr>
      </p:pic>
      <p:pic>
        <p:nvPicPr>
          <p:cNvPr id="5" name="Picture 4">
            <a:extLst>
              <a:ext uri="{FF2B5EF4-FFF2-40B4-BE49-F238E27FC236}">
                <a16:creationId xmlns:a16="http://schemas.microsoft.com/office/drawing/2014/main" id="{CE829CF8-7AE9-4791-B740-552A4D485F6E}"/>
              </a:ext>
            </a:extLst>
          </p:cNvPr>
          <p:cNvPicPr>
            <a:picLocks noChangeAspect="1"/>
          </p:cNvPicPr>
          <p:nvPr/>
        </p:nvPicPr>
        <p:blipFill>
          <a:blip r:embed="rId3"/>
          <a:stretch>
            <a:fillRect/>
          </a:stretch>
        </p:blipFill>
        <p:spPr>
          <a:xfrm>
            <a:off x="1912070" y="1294959"/>
            <a:ext cx="2376833" cy="2439566"/>
          </a:xfrm>
          <a:prstGeom prst="rect">
            <a:avLst/>
          </a:prstGeom>
        </p:spPr>
      </p:pic>
      <p:pic>
        <p:nvPicPr>
          <p:cNvPr id="6" name="Picture 5">
            <a:extLst>
              <a:ext uri="{FF2B5EF4-FFF2-40B4-BE49-F238E27FC236}">
                <a16:creationId xmlns:a16="http://schemas.microsoft.com/office/drawing/2014/main" id="{3697EC52-3589-4987-8A04-0B2B8BEF4E51}"/>
              </a:ext>
            </a:extLst>
          </p:cNvPr>
          <p:cNvPicPr>
            <a:picLocks noChangeAspect="1"/>
          </p:cNvPicPr>
          <p:nvPr/>
        </p:nvPicPr>
        <p:blipFill>
          <a:blip r:embed="rId4"/>
          <a:stretch>
            <a:fillRect/>
          </a:stretch>
        </p:blipFill>
        <p:spPr>
          <a:xfrm>
            <a:off x="4288903" y="1294959"/>
            <a:ext cx="4764597" cy="2439566"/>
          </a:xfrm>
          <a:prstGeom prst="rect">
            <a:avLst/>
          </a:prstGeom>
        </p:spPr>
      </p:pic>
      <p:sp>
        <p:nvSpPr>
          <p:cNvPr id="7" name="Google Shape;144;p6">
            <a:extLst>
              <a:ext uri="{FF2B5EF4-FFF2-40B4-BE49-F238E27FC236}">
                <a16:creationId xmlns:a16="http://schemas.microsoft.com/office/drawing/2014/main" id="{BDE7F5CC-FF23-4C9D-8967-4C11501337DA}"/>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spTree>
    <p:extLst>
      <p:ext uri="{BB962C8B-B14F-4D97-AF65-F5344CB8AC3E}">
        <p14:creationId xmlns:p14="http://schemas.microsoft.com/office/powerpoint/2010/main" val="213370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DCF76-6F8F-479F-AA64-FEAF1ABED22D}"/>
              </a:ext>
            </a:extLst>
          </p:cNvPr>
          <p:cNvPicPr>
            <a:picLocks noChangeAspect="1"/>
          </p:cNvPicPr>
          <p:nvPr/>
        </p:nvPicPr>
        <p:blipFill>
          <a:blip r:embed="rId2"/>
          <a:stretch>
            <a:fillRect/>
          </a:stretch>
        </p:blipFill>
        <p:spPr>
          <a:xfrm>
            <a:off x="61938" y="1447283"/>
            <a:ext cx="2806904" cy="2510464"/>
          </a:xfrm>
          <a:prstGeom prst="rect">
            <a:avLst/>
          </a:prstGeom>
        </p:spPr>
      </p:pic>
      <p:pic>
        <p:nvPicPr>
          <p:cNvPr id="4" name="Picture 3">
            <a:extLst>
              <a:ext uri="{FF2B5EF4-FFF2-40B4-BE49-F238E27FC236}">
                <a16:creationId xmlns:a16="http://schemas.microsoft.com/office/drawing/2014/main" id="{01BD6796-92A3-4B94-A5D8-4BA4E3AF7DE9}"/>
              </a:ext>
            </a:extLst>
          </p:cNvPr>
          <p:cNvPicPr>
            <a:picLocks noChangeAspect="1"/>
          </p:cNvPicPr>
          <p:nvPr/>
        </p:nvPicPr>
        <p:blipFill>
          <a:blip r:embed="rId3"/>
          <a:stretch>
            <a:fillRect/>
          </a:stretch>
        </p:blipFill>
        <p:spPr>
          <a:xfrm>
            <a:off x="2868842" y="1447283"/>
            <a:ext cx="2737515" cy="2266159"/>
          </a:xfrm>
          <a:prstGeom prst="rect">
            <a:avLst/>
          </a:prstGeom>
        </p:spPr>
      </p:pic>
      <p:pic>
        <p:nvPicPr>
          <p:cNvPr id="5" name="Picture 4">
            <a:extLst>
              <a:ext uri="{FF2B5EF4-FFF2-40B4-BE49-F238E27FC236}">
                <a16:creationId xmlns:a16="http://schemas.microsoft.com/office/drawing/2014/main" id="{88723BF4-81E6-4188-96B3-6E93D4207DA5}"/>
              </a:ext>
            </a:extLst>
          </p:cNvPr>
          <p:cNvPicPr>
            <a:picLocks noChangeAspect="1"/>
          </p:cNvPicPr>
          <p:nvPr/>
        </p:nvPicPr>
        <p:blipFill>
          <a:blip r:embed="rId4"/>
          <a:stretch>
            <a:fillRect/>
          </a:stretch>
        </p:blipFill>
        <p:spPr>
          <a:xfrm>
            <a:off x="5606358" y="1447283"/>
            <a:ext cx="1590180" cy="2510464"/>
          </a:xfrm>
          <a:prstGeom prst="rect">
            <a:avLst/>
          </a:prstGeom>
        </p:spPr>
      </p:pic>
      <p:sp>
        <p:nvSpPr>
          <p:cNvPr id="6" name="Google Shape;144;p6">
            <a:extLst>
              <a:ext uri="{FF2B5EF4-FFF2-40B4-BE49-F238E27FC236}">
                <a16:creationId xmlns:a16="http://schemas.microsoft.com/office/drawing/2014/main" id="{C0E15B1F-79FA-43D0-9C94-CFD6094EE3C1}"/>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7" name="Picture 6">
            <a:extLst>
              <a:ext uri="{FF2B5EF4-FFF2-40B4-BE49-F238E27FC236}">
                <a16:creationId xmlns:a16="http://schemas.microsoft.com/office/drawing/2014/main" id="{6810A9E2-4E47-4226-93CC-06E80011F428}"/>
              </a:ext>
            </a:extLst>
          </p:cNvPr>
          <p:cNvPicPr>
            <a:picLocks noChangeAspect="1"/>
          </p:cNvPicPr>
          <p:nvPr/>
        </p:nvPicPr>
        <p:blipFill>
          <a:blip r:embed="rId5"/>
          <a:stretch>
            <a:fillRect/>
          </a:stretch>
        </p:blipFill>
        <p:spPr>
          <a:xfrm>
            <a:off x="7302496" y="1447284"/>
            <a:ext cx="1678621" cy="1868290"/>
          </a:xfrm>
          <a:prstGeom prst="rect">
            <a:avLst/>
          </a:prstGeom>
        </p:spPr>
      </p:pic>
    </p:spTree>
    <p:extLst>
      <p:ext uri="{BB962C8B-B14F-4D97-AF65-F5344CB8AC3E}">
        <p14:creationId xmlns:p14="http://schemas.microsoft.com/office/powerpoint/2010/main" val="107518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 (Bivariate Analysis)</a:t>
            </a:r>
            <a:endParaRPr sz="2800" dirty="0">
              <a:solidFill>
                <a:schemeClr val="lt1"/>
              </a:solidFill>
            </a:endParaRPr>
          </a:p>
        </p:txBody>
      </p:sp>
    </p:spTree>
    <p:extLst>
      <p:ext uri="{BB962C8B-B14F-4D97-AF65-F5344CB8AC3E}">
        <p14:creationId xmlns:p14="http://schemas.microsoft.com/office/powerpoint/2010/main" val="48917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1A8633A3-648B-42AF-9986-AD69F8D5D51C}"/>
              </a:ext>
            </a:extLst>
          </p:cNvPr>
          <p:cNvPicPr>
            <a:picLocks noChangeAspect="1"/>
          </p:cNvPicPr>
          <p:nvPr/>
        </p:nvPicPr>
        <p:blipFill rotWithShape="1">
          <a:blip r:embed="rId2"/>
          <a:srcRect l="656" t="1211" r="837"/>
          <a:stretch/>
        </p:blipFill>
        <p:spPr>
          <a:xfrm>
            <a:off x="1164431" y="837618"/>
            <a:ext cx="6443663" cy="4170152"/>
          </a:xfrm>
          <a:prstGeom prst="rect">
            <a:avLst/>
          </a:prstGeom>
        </p:spPr>
      </p:pic>
    </p:spTree>
    <p:extLst>
      <p:ext uri="{BB962C8B-B14F-4D97-AF65-F5344CB8AC3E}">
        <p14:creationId xmlns:p14="http://schemas.microsoft.com/office/powerpoint/2010/main" val="77483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47B6D-E5CC-4037-BC0C-EB9DC53A8438}"/>
              </a:ext>
            </a:extLst>
          </p:cNvPr>
          <p:cNvPicPr>
            <a:picLocks noChangeAspect="1"/>
          </p:cNvPicPr>
          <p:nvPr/>
        </p:nvPicPr>
        <p:blipFill rotWithShape="1">
          <a:blip r:embed="rId2"/>
          <a:srcRect t="2292" r="1100"/>
          <a:stretch/>
        </p:blipFill>
        <p:spPr>
          <a:xfrm>
            <a:off x="139784" y="879393"/>
            <a:ext cx="4510237" cy="2729346"/>
          </a:xfrm>
          <a:prstGeom prst="rect">
            <a:avLst/>
          </a:prstGeom>
        </p:spPr>
      </p:pic>
      <p:pic>
        <p:nvPicPr>
          <p:cNvPr id="4" name="Picture 3">
            <a:extLst>
              <a:ext uri="{FF2B5EF4-FFF2-40B4-BE49-F238E27FC236}">
                <a16:creationId xmlns:a16="http://schemas.microsoft.com/office/drawing/2014/main" id="{C4650AC9-AF41-4D73-B784-9969CB29D05B}"/>
              </a:ext>
            </a:extLst>
          </p:cNvPr>
          <p:cNvPicPr>
            <a:picLocks noChangeAspect="1"/>
          </p:cNvPicPr>
          <p:nvPr/>
        </p:nvPicPr>
        <p:blipFill>
          <a:blip r:embed="rId3"/>
          <a:stretch>
            <a:fillRect/>
          </a:stretch>
        </p:blipFill>
        <p:spPr>
          <a:xfrm>
            <a:off x="4847661" y="879393"/>
            <a:ext cx="4156555" cy="3741468"/>
          </a:xfrm>
          <a:prstGeom prst="rect">
            <a:avLst/>
          </a:prstGeom>
        </p:spPr>
      </p:pic>
      <p:sp>
        <p:nvSpPr>
          <p:cNvPr id="5" name="Google Shape;144;p6">
            <a:extLst>
              <a:ext uri="{FF2B5EF4-FFF2-40B4-BE49-F238E27FC236}">
                <a16:creationId xmlns:a16="http://schemas.microsoft.com/office/drawing/2014/main" id="{DFFEA646-A32A-43D6-BB67-1B9423A1F619}"/>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
        <p:nvSpPr>
          <p:cNvPr id="2" name="TextBox 1">
            <a:extLst>
              <a:ext uri="{FF2B5EF4-FFF2-40B4-BE49-F238E27FC236}">
                <a16:creationId xmlns:a16="http://schemas.microsoft.com/office/drawing/2014/main" id="{A1B7F3D0-CF48-4387-88B8-C10772DAFD4E}"/>
              </a:ext>
            </a:extLst>
          </p:cNvPr>
          <p:cNvSpPr txBox="1"/>
          <p:nvPr/>
        </p:nvSpPr>
        <p:spPr>
          <a:xfrm>
            <a:off x="453710" y="3699481"/>
            <a:ext cx="4196311" cy="1200329"/>
          </a:xfrm>
          <a:prstGeom prst="rect">
            <a:avLst/>
          </a:prstGeom>
          <a:noFill/>
        </p:spPr>
        <p:txBody>
          <a:bodyPr wrap="square" rtlCol="0">
            <a:spAutoFit/>
          </a:bodyPr>
          <a:lstStyle/>
          <a:p>
            <a:r>
              <a:rPr lang="en-US" sz="1200" dirty="0">
                <a:latin typeface="Nunito" pitchFamily="2" charset="0"/>
              </a:rPr>
              <a:t>Most bookings are made online and prices for online booking are highest.</a:t>
            </a:r>
          </a:p>
          <a:p>
            <a:r>
              <a:rPr lang="en-US" sz="1200" dirty="0">
                <a:latin typeface="Nunito" pitchFamily="2" charset="0"/>
              </a:rPr>
              <a:t>Lowest cancellation and prices are for complementary booking.</a:t>
            </a:r>
          </a:p>
          <a:p>
            <a:r>
              <a:rPr lang="en-US" sz="1200" dirty="0">
                <a:latin typeface="Nunito" pitchFamily="2" charset="0"/>
              </a:rPr>
              <a:t>Aviation bookings also have a high proportion or cancellations.</a:t>
            </a:r>
            <a:endParaRPr lang="en-GB" sz="1200" dirty="0">
              <a:latin typeface="Nunito" pitchFamily="2" charset="0"/>
            </a:endParaRPr>
          </a:p>
        </p:txBody>
      </p:sp>
    </p:spTree>
    <p:extLst>
      <p:ext uri="{BB962C8B-B14F-4D97-AF65-F5344CB8AC3E}">
        <p14:creationId xmlns:p14="http://schemas.microsoft.com/office/powerpoint/2010/main" val="167879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738901" cy="369606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500"/>
              </a:spcBef>
              <a:buClr>
                <a:srgbClr val="000000"/>
              </a:buClr>
              <a:buSzPts val="1400"/>
              <a:buChar char="●"/>
            </a:pPr>
            <a:r>
              <a:rPr lang="en" sz="1200" dirty="0">
                <a:solidFill>
                  <a:srgbClr val="000000"/>
                </a:solidFill>
              </a:rPr>
              <a:t>From exploratory analysis and relative importance we can </a:t>
            </a:r>
            <a:r>
              <a:rPr lang="en" sz="1200" b="1" i="1" dirty="0">
                <a:solidFill>
                  <a:srgbClr val="000000"/>
                </a:solidFill>
              </a:rPr>
              <a:t>conclude</a:t>
            </a:r>
            <a:r>
              <a:rPr lang="en" sz="1200" dirty="0">
                <a:solidFill>
                  <a:srgbClr val="000000"/>
                </a:solidFill>
              </a:rPr>
              <a:t> the likelihood of a booking cancellation depends primarily on the following parameters:</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Lead time</a:t>
            </a:r>
            <a:r>
              <a:rPr lang="en" sz="1000" dirty="0">
                <a:solidFill>
                  <a:srgbClr val="000000"/>
                </a:solidFill>
              </a:rPr>
              <a:t>: There is a strong correlation between lead time and cancellation of booking. Higher the lead time the greater the likelihood of cancellation.</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Average room price per day</a:t>
            </a:r>
            <a:r>
              <a:rPr lang="en" sz="1000" dirty="0">
                <a:solidFill>
                  <a:srgbClr val="000000"/>
                </a:solidFill>
              </a:rPr>
              <a:t>: Higher the room price greater the likelihood of booking cancellation.</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Segment</a:t>
            </a:r>
            <a:r>
              <a:rPr lang="en" sz="1000" dirty="0">
                <a:solidFill>
                  <a:srgbClr val="000000"/>
                </a:solidFill>
              </a:rPr>
              <a:t>: From various market segments it was observed that the bookings made online were the most likely to get cancelled. Followed by offline bookings, corporate bookings and no cancellations for complementary bookings.</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Speacial Requests</a:t>
            </a:r>
            <a:r>
              <a:rPr lang="en" sz="1000" dirty="0">
                <a:solidFill>
                  <a:srgbClr val="000000"/>
                </a:solidFill>
              </a:rPr>
              <a:t>: Greater the number of special requests the lesser is the likelihood of the booking being cancelled. </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Arrival Month</a:t>
            </a:r>
            <a:r>
              <a:rPr lang="en" sz="1000" dirty="0">
                <a:solidFill>
                  <a:srgbClr val="000000"/>
                </a:solidFill>
              </a:rPr>
              <a:t>: We observed that the months April to September have the most likelihood of cancellation.</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Week/Weekend Nights</a:t>
            </a:r>
            <a:r>
              <a:rPr lang="en" sz="1000" dirty="0">
                <a:solidFill>
                  <a:srgbClr val="000000"/>
                </a:solidFill>
              </a:rPr>
              <a:t>: It is also observed that if the numeber of weekend or weeknights increases the likelihood of cancellation increases. This means the longer the stay the more likely that it will be cancelled.</a:t>
            </a:r>
          </a:p>
          <a:p>
            <a:pPr lvl="1" indent="-317500">
              <a:spcBef>
                <a:spcPts val="1000"/>
              </a:spcBef>
              <a:buClr>
                <a:srgbClr val="000000"/>
              </a:buClr>
              <a:buSzPct val="100000"/>
              <a:buFont typeface="Wingdings" panose="05000000000000000000" pitchFamily="2" charset="2"/>
              <a:buChar char="Ø"/>
            </a:pPr>
            <a:r>
              <a:rPr lang="en" sz="1000" dirty="0">
                <a:solidFill>
                  <a:schemeClr val="accent2">
                    <a:lumMod val="75000"/>
                  </a:schemeClr>
                </a:solidFill>
              </a:rPr>
              <a:t>Arrival Month</a:t>
            </a:r>
            <a:r>
              <a:rPr lang="en" sz="1000" dirty="0">
                <a:solidFill>
                  <a:srgbClr val="000000"/>
                </a:solidFill>
              </a:rPr>
              <a:t>: The busiest months are usually June, July and August according and according to our data the most busiest month for 2017 and 2018 was October. October is also the month with the most number of cancellations and on average over the two years June has the highest cancellations followed by July and August.</a:t>
            </a:r>
          </a:p>
          <a:p>
            <a:pPr lvl="1" indent="-317500">
              <a:spcBef>
                <a:spcPts val="1000"/>
              </a:spcBef>
              <a:spcAft>
                <a:spcPts val="1000"/>
              </a:spcAft>
              <a:buClr>
                <a:srgbClr val="000000"/>
              </a:buClr>
              <a:buSzPts val="1400"/>
              <a:buChar char="●"/>
            </a:pPr>
            <a:endParaRPr lang="en" sz="1000" dirty="0">
              <a:solidFill>
                <a:srgbClr val="000000"/>
              </a:solidFill>
            </a:endParaRPr>
          </a:p>
          <a:p>
            <a:pPr lvl="1" indent="-317500">
              <a:spcBef>
                <a:spcPts val="1000"/>
              </a:spcBef>
              <a:spcAft>
                <a:spcPts val="1000"/>
              </a:spcAft>
              <a:buClr>
                <a:srgbClr val="000000"/>
              </a:buClr>
              <a:buSzPts val="1400"/>
              <a:buChar char="●"/>
            </a:pPr>
            <a:endParaRPr lang="en" sz="10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83AA65-7016-4704-8134-B573D65D3F7C}"/>
              </a:ext>
            </a:extLst>
          </p:cNvPr>
          <p:cNvPicPr>
            <a:picLocks noChangeAspect="1"/>
          </p:cNvPicPr>
          <p:nvPr/>
        </p:nvPicPr>
        <p:blipFill>
          <a:blip r:embed="rId2"/>
          <a:stretch>
            <a:fillRect/>
          </a:stretch>
        </p:blipFill>
        <p:spPr>
          <a:xfrm>
            <a:off x="4572000" y="992532"/>
            <a:ext cx="4515588" cy="3656250"/>
          </a:xfrm>
          <a:prstGeom prst="rect">
            <a:avLst/>
          </a:prstGeom>
        </p:spPr>
      </p:pic>
      <p:pic>
        <p:nvPicPr>
          <p:cNvPr id="4" name="Picture 3">
            <a:extLst>
              <a:ext uri="{FF2B5EF4-FFF2-40B4-BE49-F238E27FC236}">
                <a16:creationId xmlns:a16="http://schemas.microsoft.com/office/drawing/2014/main" id="{524660C6-E9F7-4FA5-AF0B-50786C8DF447}"/>
              </a:ext>
            </a:extLst>
          </p:cNvPr>
          <p:cNvPicPr>
            <a:picLocks noChangeAspect="1"/>
          </p:cNvPicPr>
          <p:nvPr/>
        </p:nvPicPr>
        <p:blipFill rotWithShape="1">
          <a:blip r:embed="rId3"/>
          <a:srcRect l="1905" t="2291" b="3545"/>
          <a:stretch/>
        </p:blipFill>
        <p:spPr>
          <a:xfrm>
            <a:off x="119882" y="1047023"/>
            <a:ext cx="4284430" cy="2240630"/>
          </a:xfrm>
          <a:prstGeom prst="rect">
            <a:avLst/>
          </a:prstGeom>
        </p:spPr>
      </p:pic>
      <p:sp>
        <p:nvSpPr>
          <p:cNvPr id="5" name="Google Shape;144;p6">
            <a:extLst>
              <a:ext uri="{FF2B5EF4-FFF2-40B4-BE49-F238E27FC236}">
                <a16:creationId xmlns:a16="http://schemas.microsoft.com/office/drawing/2014/main" id="{C64C5C5D-7942-429D-AC69-0786CC29F643}"/>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
        <p:nvSpPr>
          <p:cNvPr id="6" name="TextBox 5">
            <a:extLst>
              <a:ext uri="{FF2B5EF4-FFF2-40B4-BE49-F238E27FC236}">
                <a16:creationId xmlns:a16="http://schemas.microsoft.com/office/drawing/2014/main" id="{8FF91D46-CF31-458D-80E3-C81DA774B575}"/>
              </a:ext>
            </a:extLst>
          </p:cNvPr>
          <p:cNvSpPr txBox="1"/>
          <p:nvPr/>
        </p:nvSpPr>
        <p:spPr>
          <a:xfrm>
            <a:off x="453710" y="3699481"/>
            <a:ext cx="4196311" cy="830997"/>
          </a:xfrm>
          <a:prstGeom prst="rect">
            <a:avLst/>
          </a:prstGeom>
          <a:noFill/>
        </p:spPr>
        <p:txBody>
          <a:bodyPr wrap="square" rtlCol="0">
            <a:spAutoFit/>
          </a:bodyPr>
          <a:lstStyle/>
          <a:p>
            <a:r>
              <a:rPr lang="en-US" sz="1200" dirty="0">
                <a:latin typeface="Nunito" pitchFamily="2" charset="0"/>
              </a:rPr>
              <a:t>Price increases with number of special requests.</a:t>
            </a:r>
          </a:p>
          <a:p>
            <a:r>
              <a:rPr lang="en-US" sz="1200" dirty="0">
                <a:latin typeface="Nunito" pitchFamily="2" charset="0"/>
              </a:rPr>
              <a:t>Higher the special requests the more the customer is invested in the booking the lesser the likelihood of cancellation.</a:t>
            </a:r>
            <a:endParaRPr lang="en-GB" sz="1200" dirty="0">
              <a:latin typeface="Nunito" pitchFamily="2" charset="0"/>
            </a:endParaRPr>
          </a:p>
        </p:txBody>
      </p:sp>
    </p:spTree>
    <p:extLst>
      <p:ext uri="{BB962C8B-B14F-4D97-AF65-F5344CB8AC3E}">
        <p14:creationId xmlns:p14="http://schemas.microsoft.com/office/powerpoint/2010/main" val="3525703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9C157-086F-47F2-85AA-F12384F646F9}"/>
              </a:ext>
            </a:extLst>
          </p:cNvPr>
          <p:cNvPicPr>
            <a:picLocks noChangeAspect="1"/>
          </p:cNvPicPr>
          <p:nvPr/>
        </p:nvPicPr>
        <p:blipFill>
          <a:blip r:embed="rId2"/>
          <a:stretch>
            <a:fillRect/>
          </a:stretch>
        </p:blipFill>
        <p:spPr>
          <a:xfrm>
            <a:off x="340756" y="887511"/>
            <a:ext cx="4818850" cy="3925190"/>
          </a:xfrm>
          <a:prstGeom prst="rect">
            <a:avLst/>
          </a:prstGeom>
        </p:spPr>
      </p:pic>
      <p:sp>
        <p:nvSpPr>
          <p:cNvPr id="4" name="Google Shape;144;p6">
            <a:extLst>
              <a:ext uri="{FF2B5EF4-FFF2-40B4-BE49-F238E27FC236}">
                <a16:creationId xmlns:a16="http://schemas.microsoft.com/office/drawing/2014/main" id="{80ECB864-5918-4EDE-AF4B-66FFBDBD5BF5}"/>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
        <p:nvSpPr>
          <p:cNvPr id="2" name="TextBox 1">
            <a:extLst>
              <a:ext uri="{FF2B5EF4-FFF2-40B4-BE49-F238E27FC236}">
                <a16:creationId xmlns:a16="http://schemas.microsoft.com/office/drawing/2014/main" id="{46179DA7-E90D-4874-821A-F5B8F9DC99B8}"/>
              </a:ext>
            </a:extLst>
          </p:cNvPr>
          <p:cNvSpPr txBox="1"/>
          <p:nvPr/>
        </p:nvSpPr>
        <p:spPr>
          <a:xfrm>
            <a:off x="5309133" y="2434607"/>
            <a:ext cx="3406314" cy="830997"/>
          </a:xfrm>
          <a:prstGeom prst="rect">
            <a:avLst/>
          </a:prstGeom>
          <a:noFill/>
        </p:spPr>
        <p:txBody>
          <a:bodyPr wrap="square" rtlCol="0">
            <a:spAutoFit/>
          </a:bodyPr>
          <a:lstStyle/>
          <a:p>
            <a:r>
              <a:rPr lang="en-US" sz="1200" dirty="0">
                <a:latin typeface="Nunito" pitchFamily="2" charset="0"/>
              </a:rPr>
              <a:t>The average room price follows a normal distribution curve.</a:t>
            </a:r>
          </a:p>
          <a:p>
            <a:r>
              <a:rPr lang="en-US" sz="1200" dirty="0">
                <a:latin typeface="Nunito" pitchFamily="2" charset="0"/>
              </a:rPr>
              <a:t>The rooms with higher prices are more likely to be cancelled. </a:t>
            </a:r>
          </a:p>
        </p:txBody>
      </p:sp>
    </p:spTree>
    <p:extLst>
      <p:ext uri="{BB962C8B-B14F-4D97-AF65-F5344CB8AC3E}">
        <p14:creationId xmlns:p14="http://schemas.microsoft.com/office/powerpoint/2010/main" val="339595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55470-9B9F-4ED4-AED1-E00724F1F5C2}"/>
              </a:ext>
            </a:extLst>
          </p:cNvPr>
          <p:cNvPicPr>
            <a:picLocks noChangeAspect="1"/>
          </p:cNvPicPr>
          <p:nvPr/>
        </p:nvPicPr>
        <p:blipFill>
          <a:blip r:embed="rId2"/>
          <a:stretch>
            <a:fillRect/>
          </a:stretch>
        </p:blipFill>
        <p:spPr>
          <a:xfrm>
            <a:off x="235742" y="837618"/>
            <a:ext cx="4954266" cy="4107164"/>
          </a:xfrm>
          <a:prstGeom prst="rect">
            <a:avLst/>
          </a:prstGeom>
        </p:spPr>
      </p:pic>
      <p:sp>
        <p:nvSpPr>
          <p:cNvPr id="4" name="Google Shape;144;p6">
            <a:extLst>
              <a:ext uri="{FF2B5EF4-FFF2-40B4-BE49-F238E27FC236}">
                <a16:creationId xmlns:a16="http://schemas.microsoft.com/office/drawing/2014/main" id="{BFCA8E6C-1D34-4A40-9A87-69B5467E8874}"/>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
        <p:nvSpPr>
          <p:cNvPr id="5" name="TextBox 4">
            <a:extLst>
              <a:ext uri="{FF2B5EF4-FFF2-40B4-BE49-F238E27FC236}">
                <a16:creationId xmlns:a16="http://schemas.microsoft.com/office/drawing/2014/main" id="{6A6D8065-3EC3-46CE-B76B-B32DA2396E7E}"/>
              </a:ext>
            </a:extLst>
          </p:cNvPr>
          <p:cNvSpPr txBox="1"/>
          <p:nvPr/>
        </p:nvSpPr>
        <p:spPr>
          <a:xfrm>
            <a:off x="5309133" y="2434607"/>
            <a:ext cx="3406314" cy="461665"/>
          </a:xfrm>
          <a:prstGeom prst="rect">
            <a:avLst/>
          </a:prstGeom>
          <a:noFill/>
        </p:spPr>
        <p:txBody>
          <a:bodyPr wrap="square" rtlCol="0">
            <a:spAutoFit/>
          </a:bodyPr>
          <a:lstStyle/>
          <a:p>
            <a:r>
              <a:rPr lang="en-US" sz="1200" dirty="0">
                <a:latin typeface="Nunito" pitchFamily="2" charset="0"/>
              </a:rPr>
              <a:t>The bookings with higher lead times are more likely to be cancelled. </a:t>
            </a:r>
          </a:p>
        </p:txBody>
      </p:sp>
    </p:spTree>
    <p:extLst>
      <p:ext uri="{BB962C8B-B14F-4D97-AF65-F5344CB8AC3E}">
        <p14:creationId xmlns:p14="http://schemas.microsoft.com/office/powerpoint/2010/main" val="810996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397D1-2C93-48B3-B1AE-0929D9DF492D}"/>
              </a:ext>
            </a:extLst>
          </p:cNvPr>
          <p:cNvPicPr>
            <a:picLocks noChangeAspect="1"/>
          </p:cNvPicPr>
          <p:nvPr/>
        </p:nvPicPr>
        <p:blipFill>
          <a:blip r:embed="rId2"/>
          <a:stretch>
            <a:fillRect/>
          </a:stretch>
        </p:blipFill>
        <p:spPr>
          <a:xfrm>
            <a:off x="143855" y="937209"/>
            <a:ext cx="4046447" cy="3045142"/>
          </a:xfrm>
          <a:prstGeom prst="rect">
            <a:avLst/>
          </a:prstGeom>
        </p:spPr>
      </p:pic>
      <p:pic>
        <p:nvPicPr>
          <p:cNvPr id="4" name="Picture 3">
            <a:extLst>
              <a:ext uri="{FF2B5EF4-FFF2-40B4-BE49-F238E27FC236}">
                <a16:creationId xmlns:a16="http://schemas.microsoft.com/office/drawing/2014/main" id="{E6E8E8C6-10AD-40E8-A86B-2B0EADB7D57C}"/>
              </a:ext>
            </a:extLst>
          </p:cNvPr>
          <p:cNvPicPr>
            <a:picLocks noChangeAspect="1"/>
          </p:cNvPicPr>
          <p:nvPr/>
        </p:nvPicPr>
        <p:blipFill>
          <a:blip r:embed="rId3"/>
          <a:stretch>
            <a:fillRect/>
          </a:stretch>
        </p:blipFill>
        <p:spPr>
          <a:xfrm>
            <a:off x="4437250" y="1112297"/>
            <a:ext cx="3301382" cy="2945291"/>
          </a:xfrm>
          <a:prstGeom prst="rect">
            <a:avLst/>
          </a:prstGeom>
        </p:spPr>
      </p:pic>
      <p:sp>
        <p:nvSpPr>
          <p:cNvPr id="5" name="Google Shape;144;p6">
            <a:extLst>
              <a:ext uri="{FF2B5EF4-FFF2-40B4-BE49-F238E27FC236}">
                <a16:creationId xmlns:a16="http://schemas.microsoft.com/office/drawing/2014/main" id="{5C6C5690-19F7-421C-9395-473CC0F65748}"/>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Tree>
    <p:extLst>
      <p:ext uri="{BB962C8B-B14F-4D97-AF65-F5344CB8AC3E}">
        <p14:creationId xmlns:p14="http://schemas.microsoft.com/office/powerpoint/2010/main" val="3699297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E69247-146D-4915-B668-C87A6078E29C}"/>
              </a:ext>
            </a:extLst>
          </p:cNvPr>
          <p:cNvPicPr>
            <a:picLocks noChangeAspect="1"/>
          </p:cNvPicPr>
          <p:nvPr/>
        </p:nvPicPr>
        <p:blipFill rotWithShape="1">
          <a:blip r:embed="rId2"/>
          <a:srcRect t="2567" b="1"/>
          <a:stretch/>
        </p:blipFill>
        <p:spPr>
          <a:xfrm>
            <a:off x="235742" y="870247"/>
            <a:ext cx="4447739" cy="1761271"/>
          </a:xfrm>
          <a:prstGeom prst="rect">
            <a:avLst/>
          </a:prstGeom>
        </p:spPr>
      </p:pic>
      <p:pic>
        <p:nvPicPr>
          <p:cNvPr id="5" name="Picture 4">
            <a:extLst>
              <a:ext uri="{FF2B5EF4-FFF2-40B4-BE49-F238E27FC236}">
                <a16:creationId xmlns:a16="http://schemas.microsoft.com/office/drawing/2014/main" id="{798F7DAD-A6D7-4C8E-90A4-6217FB48C9BE}"/>
              </a:ext>
            </a:extLst>
          </p:cNvPr>
          <p:cNvPicPr>
            <a:picLocks noChangeAspect="1"/>
          </p:cNvPicPr>
          <p:nvPr/>
        </p:nvPicPr>
        <p:blipFill rotWithShape="1">
          <a:blip r:embed="rId3"/>
          <a:srcRect t="7914" b="4049"/>
          <a:stretch/>
        </p:blipFill>
        <p:spPr>
          <a:xfrm>
            <a:off x="249702" y="2708298"/>
            <a:ext cx="4447739" cy="1992246"/>
          </a:xfrm>
          <a:prstGeom prst="rect">
            <a:avLst/>
          </a:prstGeom>
        </p:spPr>
      </p:pic>
      <p:pic>
        <p:nvPicPr>
          <p:cNvPr id="3" name="Picture 2">
            <a:extLst>
              <a:ext uri="{FF2B5EF4-FFF2-40B4-BE49-F238E27FC236}">
                <a16:creationId xmlns:a16="http://schemas.microsoft.com/office/drawing/2014/main" id="{29E059BB-8D6B-472A-97A3-25DDECEB0EC0}"/>
              </a:ext>
            </a:extLst>
          </p:cNvPr>
          <p:cNvPicPr>
            <a:picLocks noChangeAspect="1"/>
          </p:cNvPicPr>
          <p:nvPr/>
        </p:nvPicPr>
        <p:blipFill>
          <a:blip r:embed="rId4"/>
          <a:stretch>
            <a:fillRect/>
          </a:stretch>
        </p:blipFill>
        <p:spPr>
          <a:xfrm>
            <a:off x="4683481" y="1396203"/>
            <a:ext cx="4252109" cy="3287652"/>
          </a:xfrm>
          <a:prstGeom prst="rect">
            <a:avLst/>
          </a:prstGeom>
        </p:spPr>
      </p:pic>
      <p:sp>
        <p:nvSpPr>
          <p:cNvPr id="6" name="Google Shape;144;p6">
            <a:extLst>
              <a:ext uri="{FF2B5EF4-FFF2-40B4-BE49-F238E27FC236}">
                <a16:creationId xmlns:a16="http://schemas.microsoft.com/office/drawing/2014/main" id="{72C0484F-9EA1-4337-9DF5-EEA9D85A7991}"/>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Tree>
    <p:extLst>
      <p:ext uri="{BB962C8B-B14F-4D97-AF65-F5344CB8AC3E}">
        <p14:creationId xmlns:p14="http://schemas.microsoft.com/office/powerpoint/2010/main" val="3722655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0D5FE-4A86-43DE-9FC1-D4E3A5775C7D}"/>
              </a:ext>
            </a:extLst>
          </p:cNvPr>
          <p:cNvPicPr>
            <a:picLocks noChangeAspect="1"/>
          </p:cNvPicPr>
          <p:nvPr/>
        </p:nvPicPr>
        <p:blipFill>
          <a:blip r:embed="rId2"/>
          <a:stretch>
            <a:fillRect/>
          </a:stretch>
        </p:blipFill>
        <p:spPr>
          <a:xfrm>
            <a:off x="240632" y="962399"/>
            <a:ext cx="7153149" cy="1873669"/>
          </a:xfrm>
          <a:prstGeom prst="rect">
            <a:avLst/>
          </a:prstGeom>
        </p:spPr>
      </p:pic>
      <p:pic>
        <p:nvPicPr>
          <p:cNvPr id="4" name="Picture 3">
            <a:extLst>
              <a:ext uri="{FF2B5EF4-FFF2-40B4-BE49-F238E27FC236}">
                <a16:creationId xmlns:a16="http://schemas.microsoft.com/office/drawing/2014/main" id="{1E05E48E-6D81-44B6-ADF0-50F4BB00D980}"/>
              </a:ext>
            </a:extLst>
          </p:cNvPr>
          <p:cNvPicPr>
            <a:picLocks noChangeAspect="1"/>
          </p:cNvPicPr>
          <p:nvPr/>
        </p:nvPicPr>
        <p:blipFill rotWithShape="1">
          <a:blip r:embed="rId3"/>
          <a:srcRect t="5189"/>
          <a:stretch/>
        </p:blipFill>
        <p:spPr>
          <a:xfrm>
            <a:off x="240632" y="2836068"/>
            <a:ext cx="7210298" cy="2164557"/>
          </a:xfrm>
          <a:prstGeom prst="rect">
            <a:avLst/>
          </a:prstGeom>
        </p:spPr>
      </p:pic>
      <p:sp>
        <p:nvSpPr>
          <p:cNvPr id="5" name="Google Shape;144;p6">
            <a:extLst>
              <a:ext uri="{FF2B5EF4-FFF2-40B4-BE49-F238E27FC236}">
                <a16:creationId xmlns:a16="http://schemas.microsoft.com/office/drawing/2014/main" id="{F1EF5540-9538-412F-8CA3-762BFEF4587B}"/>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spTree>
    <p:extLst>
      <p:ext uri="{BB962C8B-B14F-4D97-AF65-F5344CB8AC3E}">
        <p14:creationId xmlns:p14="http://schemas.microsoft.com/office/powerpoint/2010/main" val="2404584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73BD3-7042-45B3-A609-FF676CF43CC3}"/>
              </a:ext>
            </a:extLst>
          </p:cNvPr>
          <p:cNvPicPr>
            <a:picLocks noChangeAspect="1"/>
          </p:cNvPicPr>
          <p:nvPr/>
        </p:nvPicPr>
        <p:blipFill rotWithShape="1">
          <a:blip r:embed="rId2"/>
          <a:srcRect t="2460"/>
          <a:stretch/>
        </p:blipFill>
        <p:spPr>
          <a:xfrm>
            <a:off x="56924" y="1185863"/>
            <a:ext cx="2950595" cy="1689960"/>
          </a:xfrm>
          <a:prstGeom prst="rect">
            <a:avLst/>
          </a:prstGeom>
        </p:spPr>
      </p:pic>
      <p:pic>
        <p:nvPicPr>
          <p:cNvPr id="5" name="Picture 4">
            <a:extLst>
              <a:ext uri="{FF2B5EF4-FFF2-40B4-BE49-F238E27FC236}">
                <a16:creationId xmlns:a16="http://schemas.microsoft.com/office/drawing/2014/main" id="{5B0351E1-F04C-4694-A716-32643056CEAD}"/>
              </a:ext>
            </a:extLst>
          </p:cNvPr>
          <p:cNvPicPr>
            <a:picLocks noChangeAspect="1"/>
          </p:cNvPicPr>
          <p:nvPr/>
        </p:nvPicPr>
        <p:blipFill rotWithShape="1">
          <a:blip r:embed="rId3"/>
          <a:srcRect t="2261"/>
          <a:stretch/>
        </p:blipFill>
        <p:spPr>
          <a:xfrm>
            <a:off x="3007519" y="1185863"/>
            <a:ext cx="2950595" cy="1689960"/>
          </a:xfrm>
          <a:prstGeom prst="rect">
            <a:avLst/>
          </a:prstGeom>
        </p:spPr>
      </p:pic>
      <p:pic>
        <p:nvPicPr>
          <p:cNvPr id="6" name="Picture 5">
            <a:extLst>
              <a:ext uri="{FF2B5EF4-FFF2-40B4-BE49-F238E27FC236}">
                <a16:creationId xmlns:a16="http://schemas.microsoft.com/office/drawing/2014/main" id="{A0438EB1-4DCF-450E-840B-DCA4B5E48004}"/>
              </a:ext>
            </a:extLst>
          </p:cNvPr>
          <p:cNvPicPr>
            <a:picLocks noChangeAspect="1"/>
          </p:cNvPicPr>
          <p:nvPr/>
        </p:nvPicPr>
        <p:blipFill rotWithShape="1">
          <a:blip r:embed="rId4"/>
          <a:srcRect t="2581"/>
          <a:stretch/>
        </p:blipFill>
        <p:spPr>
          <a:xfrm>
            <a:off x="5958114" y="1214438"/>
            <a:ext cx="3128962" cy="1661385"/>
          </a:xfrm>
          <a:prstGeom prst="rect">
            <a:avLst/>
          </a:prstGeom>
        </p:spPr>
      </p:pic>
      <p:sp>
        <p:nvSpPr>
          <p:cNvPr id="7" name="Google Shape;144;p6">
            <a:extLst>
              <a:ext uri="{FF2B5EF4-FFF2-40B4-BE49-F238E27FC236}">
                <a16:creationId xmlns:a16="http://schemas.microsoft.com/office/drawing/2014/main" id="{8CCA978D-BB1E-4E94-87B4-80C179CEC900}"/>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8" name="Picture 7">
            <a:extLst>
              <a:ext uri="{FF2B5EF4-FFF2-40B4-BE49-F238E27FC236}">
                <a16:creationId xmlns:a16="http://schemas.microsoft.com/office/drawing/2014/main" id="{D78BB233-874B-456F-A089-AC2CA404695F}"/>
              </a:ext>
            </a:extLst>
          </p:cNvPr>
          <p:cNvPicPr>
            <a:picLocks noChangeAspect="1"/>
          </p:cNvPicPr>
          <p:nvPr/>
        </p:nvPicPr>
        <p:blipFill rotWithShape="1">
          <a:blip r:embed="rId5"/>
          <a:srcRect t="4549"/>
          <a:stretch/>
        </p:blipFill>
        <p:spPr>
          <a:xfrm>
            <a:off x="56924" y="3128192"/>
            <a:ext cx="2950595" cy="1658890"/>
          </a:xfrm>
          <a:prstGeom prst="rect">
            <a:avLst/>
          </a:prstGeom>
        </p:spPr>
      </p:pic>
      <p:pic>
        <p:nvPicPr>
          <p:cNvPr id="9" name="Picture 8">
            <a:extLst>
              <a:ext uri="{FF2B5EF4-FFF2-40B4-BE49-F238E27FC236}">
                <a16:creationId xmlns:a16="http://schemas.microsoft.com/office/drawing/2014/main" id="{5419258B-89B4-41EC-8B31-FF0C7CCB1E10}"/>
              </a:ext>
            </a:extLst>
          </p:cNvPr>
          <p:cNvPicPr>
            <a:picLocks noChangeAspect="1"/>
          </p:cNvPicPr>
          <p:nvPr/>
        </p:nvPicPr>
        <p:blipFill rotWithShape="1">
          <a:blip r:embed="rId6"/>
          <a:srcRect t="2798" b="2483"/>
          <a:stretch/>
        </p:blipFill>
        <p:spPr>
          <a:xfrm>
            <a:off x="3007521" y="3128192"/>
            <a:ext cx="2950594" cy="1553211"/>
          </a:xfrm>
          <a:prstGeom prst="rect">
            <a:avLst/>
          </a:prstGeom>
        </p:spPr>
      </p:pic>
      <p:sp>
        <p:nvSpPr>
          <p:cNvPr id="2" name="TextBox 1">
            <a:extLst>
              <a:ext uri="{FF2B5EF4-FFF2-40B4-BE49-F238E27FC236}">
                <a16:creationId xmlns:a16="http://schemas.microsoft.com/office/drawing/2014/main" id="{99138495-7398-4BBD-8D55-C8F5300F91CD}"/>
              </a:ext>
            </a:extLst>
          </p:cNvPr>
          <p:cNvSpPr txBox="1"/>
          <p:nvPr/>
        </p:nvSpPr>
        <p:spPr>
          <a:xfrm>
            <a:off x="6135554" y="3071267"/>
            <a:ext cx="2950594" cy="1569660"/>
          </a:xfrm>
          <a:prstGeom prst="rect">
            <a:avLst/>
          </a:prstGeom>
          <a:noFill/>
        </p:spPr>
        <p:txBody>
          <a:bodyPr wrap="square" rtlCol="0">
            <a:spAutoFit/>
          </a:bodyPr>
          <a:lstStyle/>
          <a:p>
            <a:r>
              <a:rPr lang="en-US" sz="1200" dirty="0">
                <a:latin typeface="Nunito" pitchFamily="2" charset="0"/>
              </a:rPr>
              <a:t>Average guests and average price is highest in the same in the busiest middle months of the year</a:t>
            </a:r>
            <a:r>
              <a:rPr lang="en-GB" sz="1200" dirty="0">
                <a:latin typeface="Nunito" pitchFamily="2" charset="0"/>
              </a:rPr>
              <a:t>.</a:t>
            </a:r>
          </a:p>
          <a:p>
            <a:r>
              <a:rPr lang="en-GB" sz="1200" dirty="0">
                <a:latin typeface="Nunito" pitchFamily="2" charset="0"/>
              </a:rPr>
              <a:t>Average guests and number of cancellations is the same in the busiest middle months of the year.</a:t>
            </a:r>
          </a:p>
          <a:p>
            <a:r>
              <a:rPr lang="en-GB" sz="1200" dirty="0">
                <a:latin typeface="Nunito" pitchFamily="2" charset="0"/>
              </a:rPr>
              <a:t>Total guests and total cancellations also follow the same trends as each other.</a:t>
            </a:r>
            <a:endParaRPr lang="en-US" sz="1200" dirty="0">
              <a:latin typeface="Nunito" pitchFamily="2" charset="0"/>
            </a:endParaRPr>
          </a:p>
        </p:txBody>
      </p:sp>
    </p:spTree>
    <p:extLst>
      <p:ext uri="{BB962C8B-B14F-4D97-AF65-F5344CB8AC3E}">
        <p14:creationId xmlns:p14="http://schemas.microsoft.com/office/powerpoint/2010/main" val="1556771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B </a:t>
            </a:r>
            <a:r>
              <a:rPr lang="en" sz="2800" dirty="0">
                <a:solidFill>
                  <a:schemeClr val="lt1"/>
                </a:solidFill>
              </a:rPr>
              <a:t>– </a:t>
            </a:r>
            <a:r>
              <a:rPr lang="en-US" sz="2800" dirty="0">
                <a:solidFill>
                  <a:schemeClr val="lt1"/>
                </a:solidFill>
              </a:rPr>
              <a:t>Model Performance Summary</a:t>
            </a:r>
            <a:endParaRPr sz="2800" dirty="0">
              <a:solidFill>
                <a:schemeClr val="lt1"/>
              </a:solidFill>
            </a:endParaRPr>
          </a:p>
        </p:txBody>
      </p:sp>
    </p:spTree>
    <p:extLst>
      <p:ext uri="{BB962C8B-B14F-4D97-AF65-F5344CB8AC3E}">
        <p14:creationId xmlns:p14="http://schemas.microsoft.com/office/powerpoint/2010/main" val="1664656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DE18E4-F0D5-4051-B037-6B953E816C44}"/>
              </a:ext>
            </a:extLst>
          </p:cNvPr>
          <p:cNvPicPr>
            <a:picLocks noChangeAspect="1"/>
          </p:cNvPicPr>
          <p:nvPr/>
        </p:nvPicPr>
        <p:blipFill>
          <a:blip r:embed="rId2"/>
          <a:stretch>
            <a:fillRect/>
          </a:stretch>
        </p:blipFill>
        <p:spPr>
          <a:xfrm>
            <a:off x="302867" y="816489"/>
            <a:ext cx="4920014" cy="3947148"/>
          </a:xfrm>
          <a:prstGeom prst="rect">
            <a:avLst/>
          </a:prstGeom>
        </p:spPr>
      </p:pic>
      <p:pic>
        <p:nvPicPr>
          <p:cNvPr id="4" name="Picture 3">
            <a:extLst>
              <a:ext uri="{FF2B5EF4-FFF2-40B4-BE49-F238E27FC236}">
                <a16:creationId xmlns:a16="http://schemas.microsoft.com/office/drawing/2014/main" id="{5147C304-2999-4EF2-B43C-916E7DA05A4B}"/>
              </a:ext>
            </a:extLst>
          </p:cNvPr>
          <p:cNvPicPr>
            <a:picLocks noChangeAspect="1"/>
          </p:cNvPicPr>
          <p:nvPr/>
        </p:nvPicPr>
        <p:blipFill>
          <a:blip r:embed="rId3"/>
          <a:stretch>
            <a:fillRect/>
          </a:stretch>
        </p:blipFill>
        <p:spPr>
          <a:xfrm>
            <a:off x="6044993" y="1633950"/>
            <a:ext cx="2600803" cy="981212"/>
          </a:xfrm>
          <a:prstGeom prst="rect">
            <a:avLst/>
          </a:prstGeom>
        </p:spPr>
      </p:pic>
      <p:sp>
        <p:nvSpPr>
          <p:cNvPr id="5" name="TextBox 4">
            <a:extLst>
              <a:ext uri="{FF2B5EF4-FFF2-40B4-BE49-F238E27FC236}">
                <a16:creationId xmlns:a16="http://schemas.microsoft.com/office/drawing/2014/main" id="{81B1F8E3-3CDA-4B4A-9E08-93BE0A76D6D2}"/>
              </a:ext>
            </a:extLst>
          </p:cNvPr>
          <p:cNvSpPr txBox="1"/>
          <p:nvPr/>
        </p:nvSpPr>
        <p:spPr>
          <a:xfrm>
            <a:off x="196437" y="179808"/>
            <a:ext cx="3775269" cy="400110"/>
          </a:xfrm>
          <a:prstGeom prst="rect">
            <a:avLst/>
          </a:prstGeom>
          <a:noFill/>
        </p:spPr>
        <p:txBody>
          <a:bodyPr wrap="square" rtlCol="0">
            <a:spAutoFit/>
          </a:bodyPr>
          <a:lstStyle/>
          <a:p>
            <a:r>
              <a:rPr lang="en-US" sz="2000" dirty="0">
                <a:latin typeface="Nunito" pitchFamily="2" charset="0"/>
              </a:rPr>
              <a:t>First Logistic Regression Model</a:t>
            </a:r>
            <a:endParaRPr lang="en-GB" sz="2000" dirty="0">
              <a:latin typeface="Nunito" pitchFamily="2" charset="0"/>
            </a:endParaRPr>
          </a:p>
        </p:txBody>
      </p:sp>
      <p:pic>
        <p:nvPicPr>
          <p:cNvPr id="7" name="Picture 6">
            <a:extLst>
              <a:ext uri="{FF2B5EF4-FFF2-40B4-BE49-F238E27FC236}">
                <a16:creationId xmlns:a16="http://schemas.microsoft.com/office/drawing/2014/main" id="{0AF29C34-DEA4-472D-B3F8-22F5BCA4EF32}"/>
              </a:ext>
            </a:extLst>
          </p:cNvPr>
          <p:cNvPicPr>
            <a:picLocks noChangeAspect="1"/>
          </p:cNvPicPr>
          <p:nvPr/>
        </p:nvPicPr>
        <p:blipFill rotWithShape="1">
          <a:blip r:embed="rId4"/>
          <a:srcRect t="5583" b="-1"/>
          <a:stretch/>
        </p:blipFill>
        <p:spPr>
          <a:xfrm>
            <a:off x="6044993" y="2980525"/>
            <a:ext cx="2610214" cy="926430"/>
          </a:xfrm>
          <a:prstGeom prst="rect">
            <a:avLst/>
          </a:prstGeom>
        </p:spPr>
      </p:pic>
    </p:spTree>
    <p:extLst>
      <p:ext uri="{BB962C8B-B14F-4D97-AF65-F5344CB8AC3E}">
        <p14:creationId xmlns:p14="http://schemas.microsoft.com/office/powerpoint/2010/main" val="29672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4DF57-9BE2-412F-9CDD-18422F332A72}"/>
              </a:ext>
            </a:extLst>
          </p:cNvPr>
          <p:cNvPicPr>
            <a:picLocks noChangeAspect="1"/>
          </p:cNvPicPr>
          <p:nvPr/>
        </p:nvPicPr>
        <p:blipFill>
          <a:blip r:embed="rId2"/>
          <a:stretch>
            <a:fillRect/>
          </a:stretch>
        </p:blipFill>
        <p:spPr>
          <a:xfrm>
            <a:off x="246488" y="902183"/>
            <a:ext cx="5093329" cy="4045857"/>
          </a:xfrm>
          <a:prstGeom prst="rect">
            <a:avLst/>
          </a:prstGeom>
        </p:spPr>
      </p:pic>
      <p:pic>
        <p:nvPicPr>
          <p:cNvPr id="4" name="Picture 3">
            <a:extLst>
              <a:ext uri="{FF2B5EF4-FFF2-40B4-BE49-F238E27FC236}">
                <a16:creationId xmlns:a16="http://schemas.microsoft.com/office/drawing/2014/main" id="{1A7B926F-6342-4FF9-BBB6-735A43637617}"/>
              </a:ext>
            </a:extLst>
          </p:cNvPr>
          <p:cNvPicPr>
            <a:picLocks noChangeAspect="1"/>
          </p:cNvPicPr>
          <p:nvPr/>
        </p:nvPicPr>
        <p:blipFill rotWithShape="1">
          <a:blip r:embed="rId3"/>
          <a:srcRect l="-2147" t="3057" r="2147" b="18053"/>
          <a:stretch/>
        </p:blipFill>
        <p:spPr>
          <a:xfrm>
            <a:off x="5835409" y="2177847"/>
            <a:ext cx="1856719" cy="582277"/>
          </a:xfrm>
          <a:prstGeom prst="rect">
            <a:avLst/>
          </a:prstGeom>
        </p:spPr>
      </p:pic>
      <p:sp>
        <p:nvSpPr>
          <p:cNvPr id="5" name="TextBox 4">
            <a:extLst>
              <a:ext uri="{FF2B5EF4-FFF2-40B4-BE49-F238E27FC236}">
                <a16:creationId xmlns:a16="http://schemas.microsoft.com/office/drawing/2014/main" id="{7C715A22-F2C2-4C8A-8F09-B0C1EAE80FD1}"/>
              </a:ext>
            </a:extLst>
          </p:cNvPr>
          <p:cNvSpPr txBox="1"/>
          <p:nvPr/>
        </p:nvSpPr>
        <p:spPr>
          <a:xfrm>
            <a:off x="196437" y="179808"/>
            <a:ext cx="7244406" cy="400110"/>
          </a:xfrm>
          <a:prstGeom prst="rect">
            <a:avLst/>
          </a:prstGeom>
          <a:noFill/>
        </p:spPr>
        <p:txBody>
          <a:bodyPr wrap="square" rtlCol="0">
            <a:spAutoFit/>
          </a:bodyPr>
          <a:lstStyle/>
          <a:p>
            <a:r>
              <a:rPr lang="en-US" sz="2000" dirty="0">
                <a:latin typeface="Nunito" pitchFamily="2" charset="0"/>
              </a:rPr>
              <a:t>Final Logistic Regression Model (Default Threshold = 0.5)</a:t>
            </a:r>
            <a:endParaRPr lang="en-GB" sz="2000" dirty="0">
              <a:latin typeface="Nunito" pitchFamily="2" charset="0"/>
            </a:endParaRPr>
          </a:p>
        </p:txBody>
      </p:sp>
      <p:pic>
        <p:nvPicPr>
          <p:cNvPr id="7" name="Picture 6">
            <a:extLst>
              <a:ext uri="{FF2B5EF4-FFF2-40B4-BE49-F238E27FC236}">
                <a16:creationId xmlns:a16="http://schemas.microsoft.com/office/drawing/2014/main" id="{40822022-2D59-4571-88FF-88864FDE1F22}"/>
              </a:ext>
            </a:extLst>
          </p:cNvPr>
          <p:cNvPicPr>
            <a:picLocks noChangeAspect="1"/>
          </p:cNvPicPr>
          <p:nvPr/>
        </p:nvPicPr>
        <p:blipFill>
          <a:blip r:embed="rId4"/>
          <a:stretch>
            <a:fillRect/>
          </a:stretch>
        </p:blipFill>
        <p:spPr>
          <a:xfrm>
            <a:off x="5513406" y="675187"/>
            <a:ext cx="3055478" cy="1502661"/>
          </a:xfrm>
          <a:prstGeom prst="rect">
            <a:avLst/>
          </a:prstGeom>
        </p:spPr>
      </p:pic>
      <p:pic>
        <p:nvPicPr>
          <p:cNvPr id="9" name="Picture 8">
            <a:extLst>
              <a:ext uri="{FF2B5EF4-FFF2-40B4-BE49-F238E27FC236}">
                <a16:creationId xmlns:a16="http://schemas.microsoft.com/office/drawing/2014/main" id="{150AF4F5-AEC0-4A21-88AF-27B87FB32B12}"/>
              </a:ext>
            </a:extLst>
          </p:cNvPr>
          <p:cNvPicPr>
            <a:picLocks noChangeAspect="1"/>
          </p:cNvPicPr>
          <p:nvPr/>
        </p:nvPicPr>
        <p:blipFill>
          <a:blip r:embed="rId5"/>
          <a:stretch>
            <a:fillRect/>
          </a:stretch>
        </p:blipFill>
        <p:spPr>
          <a:xfrm>
            <a:off x="5513405" y="2760125"/>
            <a:ext cx="3055477" cy="1435484"/>
          </a:xfrm>
          <a:prstGeom prst="rect">
            <a:avLst/>
          </a:prstGeom>
        </p:spPr>
      </p:pic>
      <p:pic>
        <p:nvPicPr>
          <p:cNvPr id="13" name="Picture 12">
            <a:extLst>
              <a:ext uri="{FF2B5EF4-FFF2-40B4-BE49-F238E27FC236}">
                <a16:creationId xmlns:a16="http://schemas.microsoft.com/office/drawing/2014/main" id="{38325BD2-3BFE-46DA-8991-BF1E1EEB6B01}"/>
              </a:ext>
            </a:extLst>
          </p:cNvPr>
          <p:cNvPicPr>
            <a:picLocks noChangeAspect="1"/>
          </p:cNvPicPr>
          <p:nvPr/>
        </p:nvPicPr>
        <p:blipFill rotWithShape="1">
          <a:blip r:embed="rId6"/>
          <a:srcRect t="7939"/>
          <a:stretch/>
        </p:blipFill>
        <p:spPr>
          <a:xfrm>
            <a:off x="5835409" y="4262786"/>
            <a:ext cx="1856719" cy="610369"/>
          </a:xfrm>
          <a:prstGeom prst="rect">
            <a:avLst/>
          </a:prstGeom>
        </p:spPr>
      </p:pic>
    </p:spTree>
    <p:extLst>
      <p:ext uri="{BB962C8B-B14F-4D97-AF65-F5344CB8AC3E}">
        <p14:creationId xmlns:p14="http://schemas.microsoft.com/office/powerpoint/2010/main" val="26150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829769" cy="4052052"/>
          </a:xfrm>
          <a:prstGeom prst="rect">
            <a:avLst/>
          </a:prstGeom>
          <a:noFill/>
          <a:ln>
            <a:noFill/>
          </a:ln>
        </p:spPr>
        <p:txBody>
          <a:bodyPr spcFirstLastPara="1" wrap="square" lIns="91425" tIns="91425" rIns="91425" bIns="91425" anchor="t" anchorCtr="0">
            <a:noAutofit/>
          </a:bodyPr>
          <a:lstStyle/>
          <a:p>
            <a:pPr indent="-317500">
              <a:spcBef>
                <a:spcPts val="500"/>
              </a:spcBef>
              <a:buClr>
                <a:srgbClr val="000000"/>
              </a:buClr>
              <a:buSzPts val="1400"/>
            </a:pPr>
            <a:r>
              <a:rPr lang="en" sz="1200" b="1" i="1" dirty="0">
                <a:solidFill>
                  <a:srgbClr val="000000"/>
                </a:solidFill>
              </a:rPr>
              <a:t>Recommendations</a:t>
            </a:r>
            <a:r>
              <a:rPr lang="en" sz="1200" dirty="0">
                <a:solidFill>
                  <a:srgbClr val="000000"/>
                </a:solidFill>
              </a:rPr>
              <a:t>: Based on the insights from EDA and building classification models to predict the booking cancellation we would like to make the following recommendations:</a:t>
            </a:r>
          </a:p>
          <a:p>
            <a:pPr marL="628650" lvl="1" indent="-168275">
              <a:spcBef>
                <a:spcPts val="500"/>
              </a:spcBef>
              <a:buClr>
                <a:srgbClr val="000000"/>
              </a:buClr>
              <a:buSzPct val="100000"/>
              <a:buFont typeface="+mj-lt"/>
              <a:buAutoNum type="romanUcPeriod"/>
            </a:pPr>
            <a:r>
              <a:rPr lang="en" sz="1000" dirty="0">
                <a:solidFill>
                  <a:srgbClr val="000000"/>
                </a:solidFill>
              </a:rPr>
              <a:t> For bookings with long lead time:</a:t>
            </a:r>
          </a:p>
          <a:p>
            <a:pPr marL="914400" lvl="2" indent="-285750">
              <a:spcBef>
                <a:spcPts val="300"/>
              </a:spcBef>
              <a:buClr>
                <a:srgbClr val="000000"/>
              </a:buClr>
              <a:buSzPct val="100000"/>
              <a:buFont typeface="+mj-lt"/>
              <a:buAutoNum type="romanUcPeriod"/>
            </a:pPr>
            <a:r>
              <a:rPr lang="en" sz="1000" dirty="0">
                <a:solidFill>
                  <a:srgbClr val="000000"/>
                </a:solidFill>
              </a:rPr>
              <a:t>Offer some amount of discount for early payment and incase of last minute cancellation deduct amount for one day booking to compensate for the INNs loss of resources and to arrange another booking.</a:t>
            </a:r>
          </a:p>
          <a:p>
            <a:pPr marL="914400" lvl="2" indent="-285750">
              <a:spcBef>
                <a:spcPts val="300"/>
              </a:spcBef>
              <a:buClr>
                <a:srgbClr val="000000"/>
              </a:buClr>
              <a:buSzPct val="100000"/>
              <a:buFont typeface="+mj-lt"/>
              <a:buAutoNum type="romanUcPeriod"/>
            </a:pPr>
            <a:r>
              <a:rPr lang="en" sz="1000" dirty="0">
                <a:solidFill>
                  <a:srgbClr val="000000"/>
                </a:solidFill>
              </a:rPr>
              <a:t>Send monthly and then weekly confirmation/reminder emails close to the arrival date. If the customer is responsive then we can confirm that they are serious and will be staying with the INN. If the customer is unresponsive we can call to confirm or cancel their booking.</a:t>
            </a:r>
          </a:p>
          <a:p>
            <a:pPr marL="914400" lvl="2" indent="-285750">
              <a:spcBef>
                <a:spcPts val="300"/>
              </a:spcBef>
              <a:buClr>
                <a:srgbClr val="000000"/>
              </a:buClr>
              <a:buSzPct val="100000"/>
              <a:buFont typeface="+mj-lt"/>
              <a:buAutoNum type="romanUcPeriod"/>
            </a:pPr>
            <a:r>
              <a:rPr lang="en" sz="1000" dirty="0">
                <a:solidFill>
                  <a:srgbClr val="000000"/>
                </a:solidFill>
              </a:rPr>
              <a:t>Make sure you the hotels have a solid and reasonable cancellation policy in place.</a:t>
            </a:r>
          </a:p>
          <a:p>
            <a:pPr marL="684213" lvl="1" indent="-223838">
              <a:spcBef>
                <a:spcPts val="500"/>
              </a:spcBef>
              <a:buClr>
                <a:srgbClr val="000000"/>
              </a:buClr>
              <a:buSzPct val="100000"/>
              <a:buFont typeface="+mj-lt"/>
              <a:buAutoNum type="romanUcPeriod"/>
            </a:pPr>
            <a:r>
              <a:rPr lang="en" sz="1000" dirty="0">
                <a:solidFill>
                  <a:srgbClr val="000000"/>
                </a:solidFill>
              </a:rPr>
              <a:t>Average room price: The INN Hotels must stratergize their prices and constantly maintains a competitive rate</a:t>
            </a:r>
            <a:r>
              <a:rPr lang="en" sz="1200" dirty="0">
                <a:solidFill>
                  <a:srgbClr val="000000"/>
                </a:solidFill>
              </a:rPr>
              <a:t>. </a:t>
            </a:r>
            <a:r>
              <a:rPr lang="en" sz="1000" dirty="0">
                <a:solidFill>
                  <a:srgbClr val="000000"/>
                </a:solidFill>
              </a:rPr>
              <a:t>A in depth price comparision should be conducted between INN hotels and other similar hotels to determine the best price per room depending on the following factors. </a:t>
            </a:r>
          </a:p>
          <a:p>
            <a:pPr marL="914400" lvl="2" indent="-285750">
              <a:spcBef>
                <a:spcPts val="300"/>
              </a:spcBef>
              <a:buClr>
                <a:srgbClr val="000000"/>
              </a:buClr>
              <a:buSzPct val="100000"/>
              <a:buFont typeface="+mj-lt"/>
              <a:buAutoNum type="romanUcPeriod"/>
            </a:pPr>
            <a:r>
              <a:rPr lang="en" sz="1000" dirty="0">
                <a:solidFill>
                  <a:srgbClr val="000000"/>
                </a:solidFill>
              </a:rPr>
              <a:t>Arrival month: Depending on the arrival month and its respective busyness the hotels must price their rooms appropriately and competitvely.</a:t>
            </a:r>
          </a:p>
          <a:p>
            <a:pPr marL="914400" lvl="2" indent="-285750">
              <a:spcBef>
                <a:spcPts val="300"/>
              </a:spcBef>
              <a:buClr>
                <a:srgbClr val="000000"/>
              </a:buClr>
              <a:buSzPct val="100000"/>
              <a:buFont typeface="+mj-lt"/>
              <a:buAutoNum type="romanUcPeriod"/>
            </a:pPr>
            <a:r>
              <a:rPr lang="en" sz="1000" dirty="0">
                <a:solidFill>
                  <a:srgbClr val="000000"/>
                </a:solidFill>
              </a:rPr>
              <a:t>Repeated guests: Target various coupons/offers for regular guests. Data also shows repeated guests are least likely to cancel bookings.</a:t>
            </a:r>
          </a:p>
          <a:p>
            <a:pPr marL="914400" lvl="2" indent="-285750">
              <a:spcBef>
                <a:spcPts val="300"/>
              </a:spcBef>
              <a:buClr>
                <a:srgbClr val="000000"/>
              </a:buClr>
              <a:buSzPct val="100000"/>
              <a:buFont typeface="+mj-lt"/>
              <a:buAutoNum type="romanUcPeriod"/>
            </a:pPr>
            <a:r>
              <a:rPr lang="en" sz="1000" dirty="0">
                <a:solidFill>
                  <a:srgbClr val="000000"/>
                </a:solidFill>
              </a:rPr>
              <a:t>New guests: Similary target various coupons/offers for first time guests to build popularity and gain trust through great service.</a:t>
            </a:r>
          </a:p>
          <a:p>
            <a:pPr marL="914400" lvl="2" indent="-285750">
              <a:spcBef>
                <a:spcPts val="300"/>
              </a:spcBef>
              <a:buClr>
                <a:srgbClr val="000000"/>
              </a:buClr>
              <a:buSzPct val="100000"/>
              <a:buFont typeface="+mj-lt"/>
              <a:buAutoNum type="romanUcPeriod"/>
            </a:pPr>
            <a:r>
              <a:rPr lang="en" sz="1000" dirty="0">
                <a:solidFill>
                  <a:srgbClr val="000000"/>
                </a:solidFill>
              </a:rPr>
              <a:t>Families: Make your hotels to appear more family friendly by including ads and coupons or offers for family bookings. Data shows that guests with children i.e. families bring in more revenue so, it is good to have an image as a family friendly business.</a:t>
            </a:r>
          </a:p>
          <a:p>
            <a:pPr marL="631825" lvl="1" indent="-285750">
              <a:spcBef>
                <a:spcPts val="500"/>
              </a:spcBef>
              <a:buClr>
                <a:srgbClr val="000000"/>
              </a:buClr>
              <a:buSzPct val="100000"/>
              <a:buFont typeface="+mj-lt"/>
              <a:buAutoNum type="romanUcPeriod"/>
            </a:pPr>
            <a:r>
              <a:rPr lang="en" sz="1000" dirty="0">
                <a:solidFill>
                  <a:srgbClr val="000000"/>
                </a:solidFill>
              </a:rPr>
              <a:t>Drive direct bookings rather than relying on online travel agents. As seen online bookings have the highest cancellation rate. With direct bookings there is a personalized connection and the hotel is better able to push rebooking or vouchers as an alternative to cancellation.</a:t>
            </a: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803275" lvl="2" indent="0">
              <a:spcBef>
                <a:spcPts val="500"/>
              </a:spcBef>
              <a:buClr>
                <a:srgbClr val="000000"/>
              </a:buClr>
              <a:buSzPct val="100000"/>
              <a:buNone/>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lvl="2" indent="-317500">
              <a:spcBef>
                <a:spcPts val="500"/>
              </a:spcBef>
              <a:buClr>
                <a:srgbClr val="000000"/>
              </a:buClr>
              <a:buSzPct val="100000"/>
              <a:buFont typeface="+mj-lt"/>
              <a:buAutoNum type="romanUcPeriod"/>
            </a:pPr>
            <a:endParaRPr lang="en" sz="900" dirty="0">
              <a:solidFill>
                <a:srgbClr val="000000"/>
              </a:solidFill>
            </a:endParaRPr>
          </a:p>
        </p:txBody>
      </p:sp>
    </p:spTree>
    <p:extLst>
      <p:ext uri="{BB962C8B-B14F-4D97-AF65-F5344CB8AC3E}">
        <p14:creationId xmlns:p14="http://schemas.microsoft.com/office/powerpoint/2010/main" val="3962139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C0948-D7BC-4D87-AD8B-D859B85BC650}"/>
              </a:ext>
            </a:extLst>
          </p:cNvPr>
          <p:cNvSpPr txBox="1"/>
          <p:nvPr/>
        </p:nvSpPr>
        <p:spPr>
          <a:xfrm>
            <a:off x="196437" y="179808"/>
            <a:ext cx="7244406" cy="400110"/>
          </a:xfrm>
          <a:prstGeom prst="rect">
            <a:avLst/>
          </a:prstGeom>
          <a:noFill/>
        </p:spPr>
        <p:txBody>
          <a:bodyPr wrap="square" rtlCol="0">
            <a:spAutoFit/>
          </a:bodyPr>
          <a:lstStyle/>
          <a:p>
            <a:r>
              <a:rPr lang="en-US" sz="2000" dirty="0">
                <a:latin typeface="Nunito" pitchFamily="2" charset="0"/>
              </a:rPr>
              <a:t>Model using ROC-AUC Curve</a:t>
            </a:r>
            <a:endParaRPr lang="en-GB" sz="2000" dirty="0">
              <a:latin typeface="Nunito" pitchFamily="2" charset="0"/>
            </a:endParaRPr>
          </a:p>
        </p:txBody>
      </p:sp>
      <p:pic>
        <p:nvPicPr>
          <p:cNvPr id="5" name="Picture 4">
            <a:extLst>
              <a:ext uri="{FF2B5EF4-FFF2-40B4-BE49-F238E27FC236}">
                <a16:creationId xmlns:a16="http://schemas.microsoft.com/office/drawing/2014/main" id="{484389AF-F2C8-4478-B262-59C3CE96E273}"/>
              </a:ext>
            </a:extLst>
          </p:cNvPr>
          <p:cNvPicPr>
            <a:picLocks noChangeAspect="1"/>
          </p:cNvPicPr>
          <p:nvPr/>
        </p:nvPicPr>
        <p:blipFill>
          <a:blip r:embed="rId2"/>
          <a:stretch>
            <a:fillRect/>
          </a:stretch>
        </p:blipFill>
        <p:spPr>
          <a:xfrm>
            <a:off x="321086" y="703943"/>
            <a:ext cx="2791068" cy="2080064"/>
          </a:xfrm>
          <a:prstGeom prst="rect">
            <a:avLst/>
          </a:prstGeom>
        </p:spPr>
      </p:pic>
      <p:sp>
        <p:nvSpPr>
          <p:cNvPr id="6" name="TextBox 5">
            <a:extLst>
              <a:ext uri="{FF2B5EF4-FFF2-40B4-BE49-F238E27FC236}">
                <a16:creationId xmlns:a16="http://schemas.microsoft.com/office/drawing/2014/main" id="{FCF69E97-94EF-4E41-9978-2296F5EDEBBD}"/>
              </a:ext>
            </a:extLst>
          </p:cNvPr>
          <p:cNvSpPr txBox="1"/>
          <p:nvPr/>
        </p:nvSpPr>
        <p:spPr>
          <a:xfrm>
            <a:off x="321087" y="2910101"/>
            <a:ext cx="2791067" cy="769441"/>
          </a:xfrm>
          <a:prstGeom prst="rect">
            <a:avLst/>
          </a:prstGeom>
          <a:noFill/>
        </p:spPr>
        <p:txBody>
          <a:bodyPr wrap="square" rtlCol="0">
            <a:spAutoFit/>
          </a:bodyPr>
          <a:lstStyle/>
          <a:p>
            <a:r>
              <a:rPr lang="en-US" sz="1000" dirty="0">
                <a:latin typeface="Nunito" pitchFamily="2" charset="0"/>
              </a:rPr>
              <a:t>Optimal threshold value from the ROC-AUC curve was found to be:</a:t>
            </a:r>
          </a:p>
          <a:p>
            <a:endParaRPr lang="en-US" dirty="0">
              <a:latin typeface="Nunito" pitchFamily="2" charset="0"/>
            </a:endParaRPr>
          </a:p>
          <a:p>
            <a:pPr marL="515938" indent="57150"/>
            <a:r>
              <a:rPr lang="en-US" sz="1000" dirty="0">
                <a:latin typeface="Nunito" pitchFamily="2" charset="0"/>
              </a:rPr>
              <a:t>0.33300753336836625</a:t>
            </a:r>
            <a:endParaRPr lang="en-GB" sz="1100" dirty="0">
              <a:latin typeface="Nunito" pitchFamily="2" charset="0"/>
            </a:endParaRPr>
          </a:p>
        </p:txBody>
      </p:sp>
      <p:pic>
        <p:nvPicPr>
          <p:cNvPr id="8" name="Picture 7">
            <a:extLst>
              <a:ext uri="{FF2B5EF4-FFF2-40B4-BE49-F238E27FC236}">
                <a16:creationId xmlns:a16="http://schemas.microsoft.com/office/drawing/2014/main" id="{8AB56BBF-BB74-4F9A-AA05-6D3D8687E601}"/>
              </a:ext>
            </a:extLst>
          </p:cNvPr>
          <p:cNvPicPr>
            <a:picLocks noChangeAspect="1"/>
          </p:cNvPicPr>
          <p:nvPr/>
        </p:nvPicPr>
        <p:blipFill>
          <a:blip r:embed="rId3"/>
          <a:stretch>
            <a:fillRect/>
          </a:stretch>
        </p:blipFill>
        <p:spPr>
          <a:xfrm>
            <a:off x="3331977" y="793611"/>
            <a:ext cx="2746465" cy="1900728"/>
          </a:xfrm>
          <a:prstGeom prst="rect">
            <a:avLst/>
          </a:prstGeom>
        </p:spPr>
      </p:pic>
      <p:pic>
        <p:nvPicPr>
          <p:cNvPr id="10" name="Picture 9">
            <a:extLst>
              <a:ext uri="{FF2B5EF4-FFF2-40B4-BE49-F238E27FC236}">
                <a16:creationId xmlns:a16="http://schemas.microsoft.com/office/drawing/2014/main" id="{B90CD9AF-85E5-44EB-8753-2A15EC723ACB}"/>
              </a:ext>
            </a:extLst>
          </p:cNvPr>
          <p:cNvPicPr>
            <a:picLocks noChangeAspect="1"/>
          </p:cNvPicPr>
          <p:nvPr/>
        </p:nvPicPr>
        <p:blipFill>
          <a:blip r:embed="rId4"/>
          <a:stretch>
            <a:fillRect/>
          </a:stretch>
        </p:blipFill>
        <p:spPr>
          <a:xfrm>
            <a:off x="3678225" y="2873675"/>
            <a:ext cx="2057687" cy="790685"/>
          </a:xfrm>
          <a:prstGeom prst="rect">
            <a:avLst/>
          </a:prstGeom>
        </p:spPr>
      </p:pic>
      <p:pic>
        <p:nvPicPr>
          <p:cNvPr id="12" name="Picture 11">
            <a:extLst>
              <a:ext uri="{FF2B5EF4-FFF2-40B4-BE49-F238E27FC236}">
                <a16:creationId xmlns:a16="http://schemas.microsoft.com/office/drawing/2014/main" id="{912C1445-E48E-422A-B3EC-DCA412F79740}"/>
              </a:ext>
            </a:extLst>
          </p:cNvPr>
          <p:cNvPicPr>
            <a:picLocks noChangeAspect="1"/>
          </p:cNvPicPr>
          <p:nvPr/>
        </p:nvPicPr>
        <p:blipFill>
          <a:blip r:embed="rId5"/>
          <a:stretch>
            <a:fillRect/>
          </a:stretch>
        </p:blipFill>
        <p:spPr>
          <a:xfrm>
            <a:off x="6295062" y="793610"/>
            <a:ext cx="2583692" cy="1802576"/>
          </a:xfrm>
          <a:prstGeom prst="rect">
            <a:avLst/>
          </a:prstGeom>
        </p:spPr>
      </p:pic>
      <p:pic>
        <p:nvPicPr>
          <p:cNvPr id="14" name="Picture 13">
            <a:extLst>
              <a:ext uri="{FF2B5EF4-FFF2-40B4-BE49-F238E27FC236}">
                <a16:creationId xmlns:a16="http://schemas.microsoft.com/office/drawing/2014/main" id="{9EF59696-F6EE-4713-95EC-21A47D369C62}"/>
              </a:ext>
            </a:extLst>
          </p:cNvPr>
          <p:cNvPicPr>
            <a:picLocks noChangeAspect="1"/>
          </p:cNvPicPr>
          <p:nvPr/>
        </p:nvPicPr>
        <p:blipFill rotWithShape="1">
          <a:blip r:embed="rId6"/>
          <a:srcRect l="-566" t="8119" r="566"/>
          <a:stretch/>
        </p:blipFill>
        <p:spPr>
          <a:xfrm>
            <a:off x="6590298" y="2901396"/>
            <a:ext cx="2095792" cy="735242"/>
          </a:xfrm>
          <a:prstGeom prst="rect">
            <a:avLst/>
          </a:prstGeom>
        </p:spPr>
      </p:pic>
      <p:sp>
        <p:nvSpPr>
          <p:cNvPr id="15" name="TextBox 14">
            <a:extLst>
              <a:ext uri="{FF2B5EF4-FFF2-40B4-BE49-F238E27FC236}">
                <a16:creationId xmlns:a16="http://schemas.microsoft.com/office/drawing/2014/main" id="{96501297-085D-457C-BF3C-10295EBF2748}"/>
              </a:ext>
            </a:extLst>
          </p:cNvPr>
          <p:cNvSpPr txBox="1"/>
          <p:nvPr/>
        </p:nvSpPr>
        <p:spPr>
          <a:xfrm>
            <a:off x="321086" y="4026723"/>
            <a:ext cx="4648783" cy="646331"/>
          </a:xfrm>
          <a:prstGeom prst="rect">
            <a:avLst/>
          </a:prstGeom>
          <a:noFill/>
        </p:spPr>
        <p:txBody>
          <a:bodyPr wrap="square" rtlCol="0">
            <a:spAutoFit/>
          </a:bodyPr>
          <a:lstStyle/>
          <a:p>
            <a:r>
              <a:rPr lang="en-US" sz="1200" b="1" i="1" dirty="0"/>
              <a:t>Observation:</a:t>
            </a:r>
          </a:p>
          <a:p>
            <a:endParaRPr lang="en-US" b="1" i="1" dirty="0"/>
          </a:p>
          <a:p>
            <a:r>
              <a:rPr lang="en-US" sz="1000" dirty="0"/>
              <a:t>ROC-AUC model performance slightly better than the default threshold model.</a:t>
            </a:r>
            <a:endParaRPr lang="en-GB" sz="1000" dirty="0"/>
          </a:p>
        </p:txBody>
      </p:sp>
    </p:spTree>
    <p:extLst>
      <p:ext uri="{BB962C8B-B14F-4D97-AF65-F5344CB8AC3E}">
        <p14:creationId xmlns:p14="http://schemas.microsoft.com/office/powerpoint/2010/main" val="3312878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706EB-64CD-4E0C-8F24-F751C918F676}"/>
              </a:ext>
            </a:extLst>
          </p:cNvPr>
          <p:cNvSpPr txBox="1"/>
          <p:nvPr/>
        </p:nvSpPr>
        <p:spPr>
          <a:xfrm>
            <a:off x="196437" y="179808"/>
            <a:ext cx="7244406" cy="400110"/>
          </a:xfrm>
          <a:prstGeom prst="rect">
            <a:avLst/>
          </a:prstGeom>
          <a:noFill/>
        </p:spPr>
        <p:txBody>
          <a:bodyPr wrap="square" rtlCol="0">
            <a:spAutoFit/>
          </a:bodyPr>
          <a:lstStyle/>
          <a:p>
            <a:r>
              <a:rPr lang="en-US" sz="2000" dirty="0">
                <a:latin typeface="Nunito" pitchFamily="2" charset="0"/>
              </a:rPr>
              <a:t>Model using Precision-Recall Curve</a:t>
            </a:r>
            <a:endParaRPr lang="en-GB" sz="2000" dirty="0">
              <a:latin typeface="Nunito" pitchFamily="2" charset="0"/>
            </a:endParaRPr>
          </a:p>
        </p:txBody>
      </p:sp>
      <p:pic>
        <p:nvPicPr>
          <p:cNvPr id="5" name="Picture 4">
            <a:extLst>
              <a:ext uri="{FF2B5EF4-FFF2-40B4-BE49-F238E27FC236}">
                <a16:creationId xmlns:a16="http://schemas.microsoft.com/office/drawing/2014/main" id="{CC74102C-375B-4C87-A0C4-FC313D2C6CF7}"/>
              </a:ext>
            </a:extLst>
          </p:cNvPr>
          <p:cNvPicPr>
            <a:picLocks noChangeAspect="1"/>
          </p:cNvPicPr>
          <p:nvPr/>
        </p:nvPicPr>
        <p:blipFill>
          <a:blip r:embed="rId2"/>
          <a:stretch>
            <a:fillRect/>
          </a:stretch>
        </p:blipFill>
        <p:spPr>
          <a:xfrm>
            <a:off x="284141" y="808281"/>
            <a:ext cx="4166548" cy="3907535"/>
          </a:xfrm>
          <a:prstGeom prst="rect">
            <a:avLst/>
          </a:prstGeom>
        </p:spPr>
      </p:pic>
      <p:pic>
        <p:nvPicPr>
          <p:cNvPr id="7" name="Picture 6">
            <a:extLst>
              <a:ext uri="{FF2B5EF4-FFF2-40B4-BE49-F238E27FC236}">
                <a16:creationId xmlns:a16="http://schemas.microsoft.com/office/drawing/2014/main" id="{410BDA41-8FDD-4110-AA24-AFB075A1065E}"/>
              </a:ext>
            </a:extLst>
          </p:cNvPr>
          <p:cNvPicPr>
            <a:picLocks noChangeAspect="1"/>
          </p:cNvPicPr>
          <p:nvPr/>
        </p:nvPicPr>
        <p:blipFill>
          <a:blip r:embed="rId3"/>
          <a:stretch>
            <a:fillRect/>
          </a:stretch>
        </p:blipFill>
        <p:spPr>
          <a:xfrm>
            <a:off x="4693313" y="930497"/>
            <a:ext cx="2181263" cy="1297620"/>
          </a:xfrm>
          <a:prstGeom prst="rect">
            <a:avLst/>
          </a:prstGeom>
        </p:spPr>
      </p:pic>
      <p:pic>
        <p:nvPicPr>
          <p:cNvPr id="11" name="Picture 10">
            <a:extLst>
              <a:ext uri="{FF2B5EF4-FFF2-40B4-BE49-F238E27FC236}">
                <a16:creationId xmlns:a16="http://schemas.microsoft.com/office/drawing/2014/main" id="{9A21BC55-FA5B-4B37-833B-C6EC339EC283}"/>
              </a:ext>
            </a:extLst>
          </p:cNvPr>
          <p:cNvPicPr>
            <a:picLocks noChangeAspect="1"/>
          </p:cNvPicPr>
          <p:nvPr/>
        </p:nvPicPr>
        <p:blipFill>
          <a:blip r:embed="rId4"/>
          <a:stretch>
            <a:fillRect/>
          </a:stretch>
        </p:blipFill>
        <p:spPr>
          <a:xfrm>
            <a:off x="4907518" y="2254111"/>
            <a:ext cx="1558293" cy="521485"/>
          </a:xfrm>
          <a:prstGeom prst="rect">
            <a:avLst/>
          </a:prstGeom>
        </p:spPr>
      </p:pic>
      <p:pic>
        <p:nvPicPr>
          <p:cNvPr id="13" name="Picture 12">
            <a:extLst>
              <a:ext uri="{FF2B5EF4-FFF2-40B4-BE49-F238E27FC236}">
                <a16:creationId xmlns:a16="http://schemas.microsoft.com/office/drawing/2014/main" id="{31BB0FA1-9821-4E08-8BC0-A11673D28F49}"/>
              </a:ext>
            </a:extLst>
          </p:cNvPr>
          <p:cNvPicPr>
            <a:picLocks noChangeAspect="1"/>
          </p:cNvPicPr>
          <p:nvPr/>
        </p:nvPicPr>
        <p:blipFill rotWithShape="1">
          <a:blip r:embed="rId5"/>
          <a:srcRect/>
          <a:stretch/>
        </p:blipFill>
        <p:spPr>
          <a:xfrm>
            <a:off x="6933728" y="930496"/>
            <a:ext cx="1985601" cy="1297620"/>
          </a:xfrm>
          <a:prstGeom prst="rect">
            <a:avLst/>
          </a:prstGeom>
        </p:spPr>
      </p:pic>
      <p:pic>
        <p:nvPicPr>
          <p:cNvPr id="15" name="Picture 14">
            <a:extLst>
              <a:ext uri="{FF2B5EF4-FFF2-40B4-BE49-F238E27FC236}">
                <a16:creationId xmlns:a16="http://schemas.microsoft.com/office/drawing/2014/main" id="{BEDF8CD0-0776-407B-9671-383504283C19}"/>
              </a:ext>
            </a:extLst>
          </p:cNvPr>
          <p:cNvPicPr>
            <a:picLocks noChangeAspect="1"/>
          </p:cNvPicPr>
          <p:nvPr/>
        </p:nvPicPr>
        <p:blipFill rotWithShape="1">
          <a:blip r:embed="rId6"/>
          <a:srcRect t="7011"/>
          <a:stretch/>
        </p:blipFill>
        <p:spPr>
          <a:xfrm>
            <a:off x="7084419" y="2254111"/>
            <a:ext cx="1621627" cy="493566"/>
          </a:xfrm>
          <a:prstGeom prst="rect">
            <a:avLst/>
          </a:prstGeom>
        </p:spPr>
      </p:pic>
      <p:sp>
        <p:nvSpPr>
          <p:cNvPr id="16" name="TextBox 15">
            <a:extLst>
              <a:ext uri="{FF2B5EF4-FFF2-40B4-BE49-F238E27FC236}">
                <a16:creationId xmlns:a16="http://schemas.microsoft.com/office/drawing/2014/main" id="{8A4D250A-8EA3-4447-B6FA-120C6F954B6A}"/>
              </a:ext>
            </a:extLst>
          </p:cNvPr>
          <p:cNvSpPr txBox="1"/>
          <p:nvPr/>
        </p:nvSpPr>
        <p:spPr>
          <a:xfrm>
            <a:off x="6214548" y="692151"/>
            <a:ext cx="1228091" cy="246221"/>
          </a:xfrm>
          <a:prstGeom prst="rect">
            <a:avLst/>
          </a:prstGeom>
          <a:noFill/>
        </p:spPr>
        <p:txBody>
          <a:bodyPr wrap="square" rtlCol="0">
            <a:spAutoFit/>
          </a:bodyPr>
          <a:lstStyle/>
          <a:p>
            <a:r>
              <a:rPr lang="en-US" sz="1000" dirty="0">
                <a:latin typeface="Nunito" pitchFamily="2" charset="0"/>
              </a:rPr>
              <a:t>Threshold = 0.42</a:t>
            </a:r>
            <a:endParaRPr lang="en-GB" sz="1000" dirty="0">
              <a:latin typeface="Nunito" pitchFamily="2" charset="0"/>
            </a:endParaRPr>
          </a:p>
        </p:txBody>
      </p:sp>
      <p:sp>
        <p:nvSpPr>
          <p:cNvPr id="17" name="TextBox 16">
            <a:extLst>
              <a:ext uri="{FF2B5EF4-FFF2-40B4-BE49-F238E27FC236}">
                <a16:creationId xmlns:a16="http://schemas.microsoft.com/office/drawing/2014/main" id="{8B1FF0F5-09C0-4415-B9FF-1A191F1D6BDC}"/>
              </a:ext>
            </a:extLst>
          </p:cNvPr>
          <p:cNvSpPr txBox="1"/>
          <p:nvPr/>
        </p:nvSpPr>
        <p:spPr>
          <a:xfrm>
            <a:off x="6238978" y="2824457"/>
            <a:ext cx="1179230" cy="246221"/>
          </a:xfrm>
          <a:prstGeom prst="rect">
            <a:avLst/>
          </a:prstGeom>
          <a:noFill/>
        </p:spPr>
        <p:txBody>
          <a:bodyPr wrap="square" rtlCol="0">
            <a:spAutoFit/>
          </a:bodyPr>
          <a:lstStyle>
            <a:defPPr marR="0" lvl="0" algn="l" rtl="0">
              <a:lnSpc>
                <a:spcPct val="100000"/>
              </a:lnSpc>
              <a:spcBef>
                <a:spcPts val="0"/>
              </a:spcBef>
              <a:spcAft>
                <a:spcPts val="0"/>
              </a:spcAft>
            </a:defPPr>
            <a:lvl1pPr>
              <a:defRPr sz="1000">
                <a:latin typeface="Nunito" pitchFamily="2" charset="0"/>
              </a:defRPr>
            </a:lvl1pPr>
          </a:lstStyle>
          <a:p>
            <a:r>
              <a:rPr lang="en-US" dirty="0"/>
              <a:t>Threshold = 0.37</a:t>
            </a:r>
            <a:endParaRPr lang="en-GB" dirty="0"/>
          </a:p>
        </p:txBody>
      </p:sp>
      <p:pic>
        <p:nvPicPr>
          <p:cNvPr id="19" name="Picture 18">
            <a:extLst>
              <a:ext uri="{FF2B5EF4-FFF2-40B4-BE49-F238E27FC236}">
                <a16:creationId xmlns:a16="http://schemas.microsoft.com/office/drawing/2014/main" id="{2A4D8C8D-3AEE-4B0F-85F5-CD7619273113}"/>
              </a:ext>
            </a:extLst>
          </p:cNvPr>
          <p:cNvPicPr>
            <a:picLocks noChangeAspect="1"/>
          </p:cNvPicPr>
          <p:nvPr/>
        </p:nvPicPr>
        <p:blipFill rotWithShape="1">
          <a:blip r:embed="rId7"/>
          <a:srcRect t="1615"/>
          <a:stretch/>
        </p:blipFill>
        <p:spPr>
          <a:xfrm>
            <a:off x="6993198" y="3070679"/>
            <a:ext cx="1926131" cy="1274946"/>
          </a:xfrm>
          <a:prstGeom prst="rect">
            <a:avLst/>
          </a:prstGeom>
        </p:spPr>
      </p:pic>
      <p:pic>
        <p:nvPicPr>
          <p:cNvPr id="21" name="Picture 20">
            <a:extLst>
              <a:ext uri="{FF2B5EF4-FFF2-40B4-BE49-F238E27FC236}">
                <a16:creationId xmlns:a16="http://schemas.microsoft.com/office/drawing/2014/main" id="{ACD70C08-B5DD-46DB-A6F6-2F43E1255CDE}"/>
              </a:ext>
            </a:extLst>
          </p:cNvPr>
          <p:cNvPicPr>
            <a:picLocks noChangeAspect="1"/>
          </p:cNvPicPr>
          <p:nvPr/>
        </p:nvPicPr>
        <p:blipFill rotWithShape="1">
          <a:blip r:embed="rId8"/>
          <a:srcRect t="3187" b="-1"/>
          <a:stretch/>
        </p:blipFill>
        <p:spPr>
          <a:xfrm>
            <a:off x="4693313" y="3070678"/>
            <a:ext cx="2126296" cy="1274946"/>
          </a:xfrm>
          <a:prstGeom prst="rect">
            <a:avLst/>
          </a:prstGeom>
        </p:spPr>
      </p:pic>
      <p:pic>
        <p:nvPicPr>
          <p:cNvPr id="23" name="Picture 22">
            <a:extLst>
              <a:ext uri="{FF2B5EF4-FFF2-40B4-BE49-F238E27FC236}">
                <a16:creationId xmlns:a16="http://schemas.microsoft.com/office/drawing/2014/main" id="{166DBF0B-EA8B-487D-BA36-10BAF0A3F036}"/>
              </a:ext>
            </a:extLst>
          </p:cNvPr>
          <p:cNvPicPr>
            <a:picLocks noChangeAspect="1"/>
          </p:cNvPicPr>
          <p:nvPr/>
        </p:nvPicPr>
        <p:blipFill rotWithShape="1">
          <a:blip r:embed="rId9"/>
          <a:srcRect t="1755"/>
          <a:stretch/>
        </p:blipFill>
        <p:spPr>
          <a:xfrm>
            <a:off x="4897679" y="4371618"/>
            <a:ext cx="1428960" cy="528070"/>
          </a:xfrm>
          <a:prstGeom prst="rect">
            <a:avLst/>
          </a:prstGeom>
        </p:spPr>
      </p:pic>
      <p:pic>
        <p:nvPicPr>
          <p:cNvPr id="25" name="Picture 24">
            <a:extLst>
              <a:ext uri="{FF2B5EF4-FFF2-40B4-BE49-F238E27FC236}">
                <a16:creationId xmlns:a16="http://schemas.microsoft.com/office/drawing/2014/main" id="{2BF34E87-A7D7-443E-B1C8-7033B1CFB317}"/>
              </a:ext>
            </a:extLst>
          </p:cNvPr>
          <p:cNvPicPr>
            <a:picLocks noChangeAspect="1"/>
          </p:cNvPicPr>
          <p:nvPr/>
        </p:nvPicPr>
        <p:blipFill>
          <a:blip r:embed="rId10"/>
          <a:stretch>
            <a:fillRect/>
          </a:stretch>
        </p:blipFill>
        <p:spPr>
          <a:xfrm>
            <a:off x="7084419" y="4315776"/>
            <a:ext cx="1371897" cy="525680"/>
          </a:xfrm>
          <a:prstGeom prst="rect">
            <a:avLst/>
          </a:prstGeom>
        </p:spPr>
      </p:pic>
    </p:spTree>
    <p:extLst>
      <p:ext uri="{BB962C8B-B14F-4D97-AF65-F5344CB8AC3E}">
        <p14:creationId xmlns:p14="http://schemas.microsoft.com/office/powerpoint/2010/main" val="283193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7" y="179808"/>
            <a:ext cx="3775269" cy="400110"/>
          </a:xfrm>
          <a:prstGeom prst="rect">
            <a:avLst/>
          </a:prstGeom>
          <a:noFill/>
        </p:spPr>
        <p:txBody>
          <a:bodyPr wrap="square" rtlCol="0">
            <a:spAutoFit/>
          </a:bodyPr>
          <a:lstStyle/>
          <a:p>
            <a:r>
              <a:rPr lang="en-US" sz="2000" dirty="0">
                <a:latin typeface="Nunito" pitchFamily="2" charset="0"/>
              </a:rPr>
              <a:t>First Decision Tree Model</a:t>
            </a:r>
            <a:endParaRPr lang="en-GB" sz="2000" dirty="0">
              <a:latin typeface="Nunito" pitchFamily="2" charset="0"/>
            </a:endParaRPr>
          </a:p>
        </p:txBody>
      </p:sp>
      <p:sp>
        <p:nvSpPr>
          <p:cNvPr id="15" name="TextBox 14">
            <a:extLst>
              <a:ext uri="{FF2B5EF4-FFF2-40B4-BE49-F238E27FC236}">
                <a16:creationId xmlns:a16="http://schemas.microsoft.com/office/drawing/2014/main" id="{CE0230FF-628C-4F5A-9EFA-3F37DDB3FB05}"/>
              </a:ext>
            </a:extLst>
          </p:cNvPr>
          <p:cNvSpPr txBox="1"/>
          <p:nvPr/>
        </p:nvSpPr>
        <p:spPr>
          <a:xfrm>
            <a:off x="480684" y="3685520"/>
            <a:ext cx="4745041" cy="1046440"/>
          </a:xfrm>
          <a:prstGeom prst="rect">
            <a:avLst/>
          </a:prstGeom>
          <a:noFill/>
        </p:spPr>
        <p:txBody>
          <a:bodyPr wrap="square" rtlCol="0">
            <a:spAutoFit/>
          </a:bodyPr>
          <a:lstStyle/>
          <a:p>
            <a:r>
              <a:rPr lang="en-US" sz="1200" b="1" i="1" dirty="0">
                <a:latin typeface="Nunito" pitchFamily="2" charset="0"/>
              </a:rPr>
              <a:t>Observations:</a:t>
            </a:r>
          </a:p>
          <a:p>
            <a:pPr marL="171450" lvl="1" indent="-171450">
              <a:buFont typeface="Arial" panose="020B0604020202020204" pitchFamily="34" charset="0"/>
              <a:buChar char="•"/>
            </a:pPr>
            <a:endParaRPr lang="en-US" sz="1000" dirty="0">
              <a:latin typeface="Nunito" pitchFamily="2" charset="0"/>
            </a:endParaRPr>
          </a:p>
          <a:p>
            <a:pPr marL="171450" lvl="1" indent="-171450">
              <a:buFont typeface="Arial" panose="020B0604020202020204" pitchFamily="34" charset="0"/>
              <a:buChar char="•"/>
            </a:pPr>
            <a:r>
              <a:rPr lang="en-US" sz="1000" dirty="0">
                <a:latin typeface="Nunito" pitchFamily="2" charset="0"/>
              </a:rPr>
              <a:t>The training model is overfitted as our performance on testing data is relatively weaker.</a:t>
            </a:r>
          </a:p>
          <a:p>
            <a:pPr marL="171450" lvl="1" indent="-171450">
              <a:buFont typeface="Arial" panose="020B0604020202020204" pitchFamily="34" charset="0"/>
              <a:buChar char="•"/>
            </a:pPr>
            <a:r>
              <a:rPr lang="en-US" sz="1000" dirty="0">
                <a:latin typeface="Nunito" pitchFamily="2" charset="0"/>
              </a:rPr>
              <a:t>Lead time, average price per room per day and market segment are the top three important feature in this model tree</a:t>
            </a:r>
          </a:p>
        </p:txBody>
      </p:sp>
      <p:pic>
        <p:nvPicPr>
          <p:cNvPr id="3" name="Picture 2">
            <a:extLst>
              <a:ext uri="{FF2B5EF4-FFF2-40B4-BE49-F238E27FC236}">
                <a16:creationId xmlns:a16="http://schemas.microsoft.com/office/drawing/2014/main" id="{9A37B91A-904F-4C11-B4A4-F7C3D044E54D}"/>
              </a:ext>
            </a:extLst>
          </p:cNvPr>
          <p:cNvPicPr>
            <a:picLocks noChangeAspect="1"/>
          </p:cNvPicPr>
          <p:nvPr/>
        </p:nvPicPr>
        <p:blipFill>
          <a:blip r:embed="rId2"/>
          <a:stretch>
            <a:fillRect/>
          </a:stretch>
        </p:blipFill>
        <p:spPr>
          <a:xfrm>
            <a:off x="180696" y="863479"/>
            <a:ext cx="2435569" cy="1682757"/>
          </a:xfrm>
          <a:prstGeom prst="rect">
            <a:avLst/>
          </a:prstGeom>
        </p:spPr>
      </p:pic>
      <p:pic>
        <p:nvPicPr>
          <p:cNvPr id="7" name="Picture 6">
            <a:extLst>
              <a:ext uri="{FF2B5EF4-FFF2-40B4-BE49-F238E27FC236}">
                <a16:creationId xmlns:a16="http://schemas.microsoft.com/office/drawing/2014/main" id="{D2A40D6B-255A-47C1-9487-0A7BB4651326}"/>
              </a:ext>
            </a:extLst>
          </p:cNvPr>
          <p:cNvPicPr>
            <a:picLocks noChangeAspect="1"/>
          </p:cNvPicPr>
          <p:nvPr/>
        </p:nvPicPr>
        <p:blipFill>
          <a:blip r:embed="rId3"/>
          <a:stretch>
            <a:fillRect/>
          </a:stretch>
        </p:blipFill>
        <p:spPr>
          <a:xfrm>
            <a:off x="403143" y="2723590"/>
            <a:ext cx="1852570" cy="720444"/>
          </a:xfrm>
          <a:prstGeom prst="rect">
            <a:avLst/>
          </a:prstGeom>
        </p:spPr>
      </p:pic>
      <p:pic>
        <p:nvPicPr>
          <p:cNvPr id="11" name="Picture 10">
            <a:extLst>
              <a:ext uri="{FF2B5EF4-FFF2-40B4-BE49-F238E27FC236}">
                <a16:creationId xmlns:a16="http://schemas.microsoft.com/office/drawing/2014/main" id="{A2BA7F6C-DCE5-4B7C-8872-E95ABA6898C7}"/>
              </a:ext>
            </a:extLst>
          </p:cNvPr>
          <p:cNvPicPr>
            <a:picLocks noChangeAspect="1"/>
          </p:cNvPicPr>
          <p:nvPr/>
        </p:nvPicPr>
        <p:blipFill>
          <a:blip r:embed="rId4"/>
          <a:stretch>
            <a:fillRect/>
          </a:stretch>
        </p:blipFill>
        <p:spPr>
          <a:xfrm>
            <a:off x="2686451" y="808471"/>
            <a:ext cx="2508514" cy="1763279"/>
          </a:xfrm>
          <a:prstGeom prst="rect">
            <a:avLst/>
          </a:prstGeom>
        </p:spPr>
      </p:pic>
      <p:pic>
        <p:nvPicPr>
          <p:cNvPr id="16" name="Picture 15">
            <a:extLst>
              <a:ext uri="{FF2B5EF4-FFF2-40B4-BE49-F238E27FC236}">
                <a16:creationId xmlns:a16="http://schemas.microsoft.com/office/drawing/2014/main" id="{93888827-735B-490F-80DE-8C23813C725B}"/>
              </a:ext>
            </a:extLst>
          </p:cNvPr>
          <p:cNvPicPr>
            <a:picLocks noChangeAspect="1"/>
          </p:cNvPicPr>
          <p:nvPr/>
        </p:nvPicPr>
        <p:blipFill>
          <a:blip r:embed="rId5"/>
          <a:stretch>
            <a:fillRect/>
          </a:stretch>
        </p:blipFill>
        <p:spPr>
          <a:xfrm>
            <a:off x="2950925" y="2715562"/>
            <a:ext cx="1963102" cy="727306"/>
          </a:xfrm>
          <a:prstGeom prst="rect">
            <a:avLst/>
          </a:prstGeom>
        </p:spPr>
      </p:pic>
      <p:pic>
        <p:nvPicPr>
          <p:cNvPr id="18" name="Picture 17">
            <a:extLst>
              <a:ext uri="{FF2B5EF4-FFF2-40B4-BE49-F238E27FC236}">
                <a16:creationId xmlns:a16="http://schemas.microsoft.com/office/drawing/2014/main" id="{76DEFB1A-9C38-450B-987D-A2D2960D096D}"/>
              </a:ext>
            </a:extLst>
          </p:cNvPr>
          <p:cNvPicPr>
            <a:picLocks noChangeAspect="1"/>
          </p:cNvPicPr>
          <p:nvPr/>
        </p:nvPicPr>
        <p:blipFill>
          <a:blip r:embed="rId6"/>
          <a:stretch>
            <a:fillRect/>
          </a:stretch>
        </p:blipFill>
        <p:spPr>
          <a:xfrm>
            <a:off x="5172297" y="579918"/>
            <a:ext cx="3971704" cy="4271288"/>
          </a:xfrm>
          <a:prstGeom prst="rect">
            <a:avLst/>
          </a:prstGeom>
        </p:spPr>
      </p:pic>
    </p:spTree>
    <p:extLst>
      <p:ext uri="{BB962C8B-B14F-4D97-AF65-F5344CB8AC3E}">
        <p14:creationId xmlns:p14="http://schemas.microsoft.com/office/powerpoint/2010/main" val="1819217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E8D61-CC9F-4EC7-873C-BB679B03DEA1}"/>
              </a:ext>
            </a:extLst>
          </p:cNvPr>
          <p:cNvPicPr>
            <a:picLocks noChangeAspect="1"/>
          </p:cNvPicPr>
          <p:nvPr/>
        </p:nvPicPr>
        <p:blipFill>
          <a:blip r:embed="rId2"/>
          <a:stretch>
            <a:fillRect/>
          </a:stretch>
        </p:blipFill>
        <p:spPr>
          <a:xfrm>
            <a:off x="1277368" y="733410"/>
            <a:ext cx="7217478" cy="4055149"/>
          </a:xfrm>
          <a:prstGeom prst="rect">
            <a:avLst/>
          </a:prstGeom>
        </p:spPr>
      </p:pic>
      <p:sp>
        <p:nvSpPr>
          <p:cNvPr id="4" name="TextBox 3">
            <a:extLst>
              <a:ext uri="{FF2B5EF4-FFF2-40B4-BE49-F238E27FC236}">
                <a16:creationId xmlns:a16="http://schemas.microsoft.com/office/drawing/2014/main" id="{22A5041F-D836-465D-92DC-D1ADAAFFDEC2}"/>
              </a:ext>
            </a:extLst>
          </p:cNvPr>
          <p:cNvSpPr txBox="1"/>
          <p:nvPr/>
        </p:nvSpPr>
        <p:spPr>
          <a:xfrm>
            <a:off x="196437" y="179808"/>
            <a:ext cx="7593413" cy="400110"/>
          </a:xfrm>
          <a:prstGeom prst="rect">
            <a:avLst/>
          </a:prstGeom>
          <a:noFill/>
        </p:spPr>
        <p:txBody>
          <a:bodyPr wrap="square" rtlCol="0">
            <a:spAutoFit/>
          </a:bodyPr>
          <a:lstStyle/>
          <a:p>
            <a:r>
              <a:rPr lang="en-US" sz="2000" dirty="0">
                <a:latin typeface="Nunito" pitchFamily="2" charset="0"/>
              </a:rPr>
              <a:t>Pre-pruning using Grid Search - Decision Tree Model</a:t>
            </a:r>
            <a:endParaRPr lang="en-GB" sz="2000" dirty="0">
              <a:latin typeface="Nunito" pitchFamily="2" charset="0"/>
            </a:endParaRPr>
          </a:p>
        </p:txBody>
      </p:sp>
      <p:pic>
        <p:nvPicPr>
          <p:cNvPr id="5" name="Picture 4">
            <a:extLst>
              <a:ext uri="{FF2B5EF4-FFF2-40B4-BE49-F238E27FC236}">
                <a16:creationId xmlns:a16="http://schemas.microsoft.com/office/drawing/2014/main" id="{6F28BF28-A93B-4503-B911-175657D1E898}"/>
              </a:ext>
            </a:extLst>
          </p:cNvPr>
          <p:cNvPicPr>
            <a:picLocks noChangeAspect="1"/>
          </p:cNvPicPr>
          <p:nvPr/>
        </p:nvPicPr>
        <p:blipFill>
          <a:blip r:embed="rId3"/>
          <a:stretch>
            <a:fillRect/>
          </a:stretch>
        </p:blipFill>
        <p:spPr>
          <a:xfrm>
            <a:off x="304393" y="903511"/>
            <a:ext cx="2573373" cy="687390"/>
          </a:xfrm>
          <a:prstGeom prst="rect">
            <a:avLst/>
          </a:prstGeom>
        </p:spPr>
      </p:pic>
    </p:spTree>
    <p:extLst>
      <p:ext uri="{BB962C8B-B14F-4D97-AF65-F5344CB8AC3E}">
        <p14:creationId xmlns:p14="http://schemas.microsoft.com/office/powerpoint/2010/main" val="1000455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7" y="179808"/>
            <a:ext cx="7593413" cy="400110"/>
          </a:xfrm>
          <a:prstGeom prst="rect">
            <a:avLst/>
          </a:prstGeom>
          <a:noFill/>
        </p:spPr>
        <p:txBody>
          <a:bodyPr wrap="square" rtlCol="0">
            <a:spAutoFit/>
          </a:bodyPr>
          <a:lstStyle/>
          <a:p>
            <a:r>
              <a:rPr lang="en-US" sz="2000" dirty="0">
                <a:latin typeface="Nunito" pitchFamily="2" charset="0"/>
              </a:rPr>
              <a:t>Pre-pruning using Grid Search - Decision Tree Model</a:t>
            </a:r>
            <a:endParaRPr lang="en-GB" sz="2000" dirty="0">
              <a:latin typeface="Nunito" pitchFamily="2" charset="0"/>
            </a:endParaRPr>
          </a:p>
        </p:txBody>
      </p:sp>
      <p:sp>
        <p:nvSpPr>
          <p:cNvPr id="15" name="TextBox 14">
            <a:extLst>
              <a:ext uri="{FF2B5EF4-FFF2-40B4-BE49-F238E27FC236}">
                <a16:creationId xmlns:a16="http://schemas.microsoft.com/office/drawing/2014/main" id="{CE0230FF-628C-4F5A-9EFA-3F37DDB3FB05}"/>
              </a:ext>
            </a:extLst>
          </p:cNvPr>
          <p:cNvSpPr txBox="1"/>
          <p:nvPr/>
        </p:nvSpPr>
        <p:spPr>
          <a:xfrm>
            <a:off x="271972" y="3375466"/>
            <a:ext cx="4656016" cy="1200329"/>
          </a:xfrm>
          <a:prstGeom prst="rect">
            <a:avLst/>
          </a:prstGeom>
          <a:noFill/>
        </p:spPr>
        <p:txBody>
          <a:bodyPr wrap="square" rtlCol="0">
            <a:spAutoFit/>
          </a:bodyPr>
          <a:lstStyle/>
          <a:p>
            <a:r>
              <a:rPr lang="en-US" sz="1200" b="1" i="1" dirty="0">
                <a:latin typeface="Nunito" pitchFamily="2" charset="0"/>
              </a:rPr>
              <a:t>Observations:</a:t>
            </a:r>
          </a:p>
          <a:p>
            <a:endParaRPr lang="en-US" sz="1000" dirty="0">
              <a:latin typeface="Nunito" pitchFamily="2" charset="0"/>
            </a:endParaRPr>
          </a:p>
          <a:p>
            <a:pPr marL="171450" lvl="1" indent="-171450">
              <a:buFont typeface="Arial" panose="020B0604020202020204" pitchFamily="34" charset="0"/>
              <a:buChar char="•"/>
            </a:pPr>
            <a:r>
              <a:rPr lang="en-US" sz="1000" dirty="0">
                <a:latin typeface="Nunito" pitchFamily="2" charset="0"/>
              </a:rPr>
              <a:t>The training and test performance parameters are relatively similar. </a:t>
            </a:r>
          </a:p>
          <a:p>
            <a:pPr marL="171450" lvl="1" indent="-171450">
              <a:buFont typeface="Arial" panose="020B0604020202020204" pitchFamily="34" charset="0"/>
              <a:buChar char="•"/>
            </a:pPr>
            <a:r>
              <a:rPr lang="en-US" sz="1000" dirty="0">
                <a:latin typeface="Nunito" pitchFamily="2" charset="0"/>
              </a:rPr>
              <a:t>The decision tree has:</a:t>
            </a:r>
          </a:p>
          <a:p>
            <a:pPr marL="341313" lvl="3" indent="-60325">
              <a:buFont typeface="Arial" panose="020B0604020202020204" pitchFamily="34" charset="0"/>
              <a:buChar char="•"/>
              <a:tabLst>
                <a:tab pos="285750" algn="l"/>
              </a:tabLst>
            </a:pPr>
            <a:r>
              <a:rPr lang="en-US" sz="1000" dirty="0">
                <a:latin typeface="Nunito" pitchFamily="2" charset="0"/>
              </a:rPr>
              <a:t>Max depth: 7</a:t>
            </a:r>
          </a:p>
          <a:p>
            <a:pPr marL="341313" lvl="3" indent="-60325">
              <a:buFont typeface="Arial" panose="020B0604020202020204" pitchFamily="34" charset="0"/>
              <a:buChar char="•"/>
              <a:tabLst>
                <a:tab pos="285750" algn="l"/>
              </a:tabLst>
            </a:pPr>
            <a:r>
              <a:rPr lang="en-US" sz="1000" dirty="0">
                <a:latin typeface="Nunito" pitchFamily="2" charset="0"/>
              </a:rPr>
              <a:t>Max leaf nodes: 60</a:t>
            </a:r>
          </a:p>
          <a:p>
            <a:pPr marL="341313" lvl="3" indent="-60325">
              <a:buFont typeface="Arial" panose="020B0604020202020204" pitchFamily="34" charset="0"/>
              <a:buChar char="•"/>
              <a:tabLst>
                <a:tab pos="285750" algn="l"/>
              </a:tabLst>
            </a:pPr>
            <a:r>
              <a:rPr lang="en-US" sz="1000" dirty="0">
                <a:latin typeface="Nunito" pitchFamily="2" charset="0"/>
              </a:rPr>
              <a:t>Min samples split: 100</a:t>
            </a:r>
          </a:p>
        </p:txBody>
      </p:sp>
      <p:pic>
        <p:nvPicPr>
          <p:cNvPr id="17" name="Picture 16">
            <a:extLst>
              <a:ext uri="{FF2B5EF4-FFF2-40B4-BE49-F238E27FC236}">
                <a16:creationId xmlns:a16="http://schemas.microsoft.com/office/drawing/2014/main" id="{94925371-CC13-480E-B1CD-CB157FFA2B27}"/>
              </a:ext>
            </a:extLst>
          </p:cNvPr>
          <p:cNvPicPr>
            <a:picLocks noChangeAspect="1"/>
          </p:cNvPicPr>
          <p:nvPr/>
        </p:nvPicPr>
        <p:blipFill>
          <a:blip r:embed="rId2"/>
          <a:stretch>
            <a:fillRect/>
          </a:stretch>
        </p:blipFill>
        <p:spPr>
          <a:xfrm>
            <a:off x="55050" y="780579"/>
            <a:ext cx="2463867" cy="1706244"/>
          </a:xfrm>
          <a:prstGeom prst="rect">
            <a:avLst/>
          </a:prstGeom>
        </p:spPr>
      </p:pic>
      <p:pic>
        <p:nvPicPr>
          <p:cNvPr id="19" name="Picture 18">
            <a:extLst>
              <a:ext uri="{FF2B5EF4-FFF2-40B4-BE49-F238E27FC236}">
                <a16:creationId xmlns:a16="http://schemas.microsoft.com/office/drawing/2014/main" id="{67552D48-D1C8-46D1-B595-0D5FECD737C5}"/>
              </a:ext>
            </a:extLst>
          </p:cNvPr>
          <p:cNvPicPr>
            <a:picLocks noChangeAspect="1"/>
          </p:cNvPicPr>
          <p:nvPr/>
        </p:nvPicPr>
        <p:blipFill rotWithShape="1">
          <a:blip r:embed="rId3"/>
          <a:srcRect t="4925" b="1"/>
          <a:stretch/>
        </p:blipFill>
        <p:spPr>
          <a:xfrm>
            <a:off x="340514" y="2559704"/>
            <a:ext cx="1503098" cy="559197"/>
          </a:xfrm>
          <a:prstGeom prst="rect">
            <a:avLst/>
          </a:prstGeom>
        </p:spPr>
      </p:pic>
      <p:pic>
        <p:nvPicPr>
          <p:cNvPr id="21" name="Picture 20">
            <a:extLst>
              <a:ext uri="{FF2B5EF4-FFF2-40B4-BE49-F238E27FC236}">
                <a16:creationId xmlns:a16="http://schemas.microsoft.com/office/drawing/2014/main" id="{48F17F94-4A58-4801-8C7B-A05D081D6650}"/>
              </a:ext>
            </a:extLst>
          </p:cNvPr>
          <p:cNvPicPr>
            <a:picLocks noChangeAspect="1"/>
          </p:cNvPicPr>
          <p:nvPr/>
        </p:nvPicPr>
        <p:blipFill>
          <a:blip r:embed="rId4"/>
          <a:stretch>
            <a:fillRect/>
          </a:stretch>
        </p:blipFill>
        <p:spPr>
          <a:xfrm>
            <a:off x="2584767" y="780579"/>
            <a:ext cx="2458037" cy="1706244"/>
          </a:xfrm>
          <a:prstGeom prst="rect">
            <a:avLst/>
          </a:prstGeom>
        </p:spPr>
      </p:pic>
      <p:pic>
        <p:nvPicPr>
          <p:cNvPr id="23" name="Picture 22">
            <a:extLst>
              <a:ext uri="{FF2B5EF4-FFF2-40B4-BE49-F238E27FC236}">
                <a16:creationId xmlns:a16="http://schemas.microsoft.com/office/drawing/2014/main" id="{C0062B12-CABA-475D-AD58-56A906C20094}"/>
              </a:ext>
            </a:extLst>
          </p:cNvPr>
          <p:cNvPicPr>
            <a:picLocks noChangeAspect="1"/>
          </p:cNvPicPr>
          <p:nvPr/>
        </p:nvPicPr>
        <p:blipFill>
          <a:blip r:embed="rId5"/>
          <a:stretch>
            <a:fillRect/>
          </a:stretch>
        </p:blipFill>
        <p:spPr>
          <a:xfrm>
            <a:off x="2808852" y="2542066"/>
            <a:ext cx="1503098" cy="576835"/>
          </a:xfrm>
          <a:prstGeom prst="rect">
            <a:avLst/>
          </a:prstGeom>
        </p:spPr>
      </p:pic>
      <p:pic>
        <p:nvPicPr>
          <p:cNvPr id="3" name="Picture 2">
            <a:extLst>
              <a:ext uri="{FF2B5EF4-FFF2-40B4-BE49-F238E27FC236}">
                <a16:creationId xmlns:a16="http://schemas.microsoft.com/office/drawing/2014/main" id="{A8D7B417-368B-4814-A036-4E009E76DECA}"/>
              </a:ext>
            </a:extLst>
          </p:cNvPr>
          <p:cNvPicPr>
            <a:picLocks noChangeAspect="1"/>
          </p:cNvPicPr>
          <p:nvPr/>
        </p:nvPicPr>
        <p:blipFill>
          <a:blip r:embed="rId6"/>
          <a:stretch>
            <a:fillRect/>
          </a:stretch>
        </p:blipFill>
        <p:spPr>
          <a:xfrm>
            <a:off x="5042804" y="780579"/>
            <a:ext cx="4101196" cy="4014786"/>
          </a:xfrm>
          <a:prstGeom prst="rect">
            <a:avLst/>
          </a:prstGeom>
        </p:spPr>
      </p:pic>
    </p:spTree>
    <p:extLst>
      <p:ext uri="{BB962C8B-B14F-4D97-AF65-F5344CB8AC3E}">
        <p14:creationId xmlns:p14="http://schemas.microsoft.com/office/powerpoint/2010/main" val="2031658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7" y="179808"/>
            <a:ext cx="7593413" cy="400110"/>
          </a:xfrm>
          <a:prstGeom prst="rect">
            <a:avLst/>
          </a:prstGeom>
          <a:noFill/>
        </p:spPr>
        <p:txBody>
          <a:bodyPr wrap="square" rtlCol="0">
            <a:spAutoFit/>
          </a:bodyPr>
          <a:lstStyle/>
          <a:p>
            <a:r>
              <a:rPr lang="en-US" sz="2000" dirty="0">
                <a:latin typeface="Nunito" pitchFamily="2" charset="0"/>
              </a:rPr>
              <a:t>Cost Complexity Method- Decision Tree Model</a:t>
            </a:r>
            <a:endParaRPr lang="en-GB" sz="2000" dirty="0">
              <a:latin typeface="Nunito" pitchFamily="2" charset="0"/>
            </a:endParaRPr>
          </a:p>
        </p:txBody>
      </p:sp>
      <p:sp>
        <p:nvSpPr>
          <p:cNvPr id="15" name="TextBox 14">
            <a:extLst>
              <a:ext uri="{FF2B5EF4-FFF2-40B4-BE49-F238E27FC236}">
                <a16:creationId xmlns:a16="http://schemas.microsoft.com/office/drawing/2014/main" id="{CE0230FF-628C-4F5A-9EFA-3F37DDB3FB05}"/>
              </a:ext>
            </a:extLst>
          </p:cNvPr>
          <p:cNvSpPr txBox="1"/>
          <p:nvPr/>
        </p:nvSpPr>
        <p:spPr>
          <a:xfrm>
            <a:off x="258012" y="3546037"/>
            <a:ext cx="4656016" cy="1200329"/>
          </a:xfrm>
          <a:prstGeom prst="rect">
            <a:avLst/>
          </a:prstGeom>
          <a:noFill/>
        </p:spPr>
        <p:txBody>
          <a:bodyPr wrap="square" rtlCol="0">
            <a:spAutoFit/>
          </a:bodyPr>
          <a:lstStyle/>
          <a:p>
            <a:r>
              <a:rPr lang="en-US" sz="1200" b="1" i="1" dirty="0">
                <a:latin typeface="Nunito" pitchFamily="2" charset="0"/>
              </a:rPr>
              <a:t>Observations:</a:t>
            </a:r>
          </a:p>
          <a:p>
            <a:endParaRPr lang="en-US" sz="1000" dirty="0">
              <a:latin typeface="Nunito" pitchFamily="2" charset="0"/>
            </a:endParaRPr>
          </a:p>
          <a:p>
            <a:pPr marL="171450" lvl="1" indent="-171450">
              <a:buFont typeface="Arial" panose="020B0604020202020204" pitchFamily="34" charset="0"/>
              <a:buChar char="•"/>
            </a:pPr>
            <a:r>
              <a:rPr lang="en-US" sz="1000" dirty="0">
                <a:latin typeface="Nunito" pitchFamily="2" charset="0"/>
              </a:rPr>
              <a:t>The best alpha value was found to be:</a:t>
            </a:r>
          </a:p>
          <a:p>
            <a:pPr lvl="1"/>
            <a:endParaRPr lang="en-US" sz="1000" dirty="0">
              <a:latin typeface="Nunito" pitchFamily="2" charset="0"/>
            </a:endParaRPr>
          </a:p>
          <a:p>
            <a:pPr marL="174625" lvl="1"/>
            <a:r>
              <a:rPr lang="en-US" sz="1000" dirty="0">
                <a:latin typeface="Nunito" pitchFamily="2" charset="0"/>
              </a:rPr>
              <a:t>0.0001226763315516706</a:t>
            </a:r>
          </a:p>
          <a:p>
            <a:pPr marL="174625" lvl="1"/>
            <a:endParaRPr lang="en-US" sz="1000" dirty="0">
              <a:latin typeface="Nunito" pitchFamily="2" charset="0"/>
            </a:endParaRPr>
          </a:p>
          <a:p>
            <a:pPr marL="174625" lvl="1"/>
            <a:endParaRPr lang="en-US" sz="1000" dirty="0">
              <a:latin typeface="Nunito" pitchFamily="2" charset="0"/>
            </a:endParaRPr>
          </a:p>
        </p:txBody>
      </p:sp>
      <p:pic>
        <p:nvPicPr>
          <p:cNvPr id="4" name="Picture 3">
            <a:extLst>
              <a:ext uri="{FF2B5EF4-FFF2-40B4-BE49-F238E27FC236}">
                <a16:creationId xmlns:a16="http://schemas.microsoft.com/office/drawing/2014/main" id="{CF99907E-138D-46CA-AB40-E1DB301796A9}"/>
              </a:ext>
            </a:extLst>
          </p:cNvPr>
          <p:cNvPicPr>
            <a:picLocks noChangeAspect="1"/>
          </p:cNvPicPr>
          <p:nvPr/>
        </p:nvPicPr>
        <p:blipFill rotWithShape="1">
          <a:blip r:embed="rId2"/>
          <a:srcRect t="1369"/>
          <a:stretch/>
        </p:blipFill>
        <p:spPr>
          <a:xfrm>
            <a:off x="4914028" y="2013491"/>
            <a:ext cx="4229971" cy="3005239"/>
          </a:xfrm>
          <a:prstGeom prst="rect">
            <a:avLst/>
          </a:prstGeom>
        </p:spPr>
      </p:pic>
      <p:pic>
        <p:nvPicPr>
          <p:cNvPr id="7" name="Picture 6">
            <a:extLst>
              <a:ext uri="{FF2B5EF4-FFF2-40B4-BE49-F238E27FC236}">
                <a16:creationId xmlns:a16="http://schemas.microsoft.com/office/drawing/2014/main" id="{ECC986E7-67BD-4096-A89F-4DCC7D876F2D}"/>
              </a:ext>
            </a:extLst>
          </p:cNvPr>
          <p:cNvPicPr>
            <a:picLocks noChangeAspect="1"/>
          </p:cNvPicPr>
          <p:nvPr/>
        </p:nvPicPr>
        <p:blipFill rotWithShape="1">
          <a:blip r:embed="rId3"/>
          <a:srcRect t="3204"/>
          <a:stretch/>
        </p:blipFill>
        <p:spPr>
          <a:xfrm>
            <a:off x="5598082" y="659907"/>
            <a:ext cx="3357456" cy="1273595"/>
          </a:xfrm>
          <a:prstGeom prst="rect">
            <a:avLst/>
          </a:prstGeom>
        </p:spPr>
      </p:pic>
      <p:pic>
        <p:nvPicPr>
          <p:cNvPr id="9" name="Picture 8">
            <a:extLst>
              <a:ext uri="{FF2B5EF4-FFF2-40B4-BE49-F238E27FC236}">
                <a16:creationId xmlns:a16="http://schemas.microsoft.com/office/drawing/2014/main" id="{FCF722A8-B8BF-41BD-832F-75A490C35111}"/>
              </a:ext>
            </a:extLst>
          </p:cNvPr>
          <p:cNvPicPr>
            <a:picLocks noChangeAspect="1"/>
          </p:cNvPicPr>
          <p:nvPr/>
        </p:nvPicPr>
        <p:blipFill>
          <a:blip r:embed="rId4"/>
          <a:stretch>
            <a:fillRect/>
          </a:stretch>
        </p:blipFill>
        <p:spPr>
          <a:xfrm>
            <a:off x="158643" y="832760"/>
            <a:ext cx="2398908" cy="1655496"/>
          </a:xfrm>
          <a:prstGeom prst="rect">
            <a:avLst/>
          </a:prstGeom>
        </p:spPr>
      </p:pic>
      <p:pic>
        <p:nvPicPr>
          <p:cNvPr id="11" name="Picture 10">
            <a:extLst>
              <a:ext uri="{FF2B5EF4-FFF2-40B4-BE49-F238E27FC236}">
                <a16:creationId xmlns:a16="http://schemas.microsoft.com/office/drawing/2014/main" id="{E1A79C11-ED30-4EFB-AC62-99479D9ABEB5}"/>
              </a:ext>
            </a:extLst>
          </p:cNvPr>
          <p:cNvPicPr>
            <a:picLocks noChangeAspect="1"/>
          </p:cNvPicPr>
          <p:nvPr/>
        </p:nvPicPr>
        <p:blipFill rotWithShape="1">
          <a:blip r:embed="rId5"/>
          <a:srcRect t="5015"/>
          <a:stretch/>
        </p:blipFill>
        <p:spPr>
          <a:xfrm>
            <a:off x="397616" y="2697390"/>
            <a:ext cx="1647135" cy="639513"/>
          </a:xfrm>
          <a:prstGeom prst="rect">
            <a:avLst/>
          </a:prstGeom>
        </p:spPr>
      </p:pic>
      <p:pic>
        <p:nvPicPr>
          <p:cNvPr id="13" name="Picture 12">
            <a:extLst>
              <a:ext uri="{FF2B5EF4-FFF2-40B4-BE49-F238E27FC236}">
                <a16:creationId xmlns:a16="http://schemas.microsoft.com/office/drawing/2014/main" id="{2FE04BEE-E332-4E33-9253-E9D0B43D005C}"/>
              </a:ext>
            </a:extLst>
          </p:cNvPr>
          <p:cNvPicPr>
            <a:picLocks noChangeAspect="1"/>
          </p:cNvPicPr>
          <p:nvPr/>
        </p:nvPicPr>
        <p:blipFill>
          <a:blip r:embed="rId6"/>
          <a:stretch>
            <a:fillRect/>
          </a:stretch>
        </p:blipFill>
        <p:spPr>
          <a:xfrm>
            <a:off x="2613941" y="832760"/>
            <a:ext cx="2359700" cy="1655496"/>
          </a:xfrm>
          <a:prstGeom prst="rect">
            <a:avLst/>
          </a:prstGeom>
        </p:spPr>
      </p:pic>
      <p:pic>
        <p:nvPicPr>
          <p:cNvPr id="16" name="Picture 15">
            <a:extLst>
              <a:ext uri="{FF2B5EF4-FFF2-40B4-BE49-F238E27FC236}">
                <a16:creationId xmlns:a16="http://schemas.microsoft.com/office/drawing/2014/main" id="{D3F0B1EB-6103-410F-9C4A-E84973E9307B}"/>
              </a:ext>
            </a:extLst>
          </p:cNvPr>
          <p:cNvPicPr>
            <a:picLocks noChangeAspect="1"/>
          </p:cNvPicPr>
          <p:nvPr/>
        </p:nvPicPr>
        <p:blipFill>
          <a:blip r:embed="rId7"/>
          <a:stretch>
            <a:fillRect/>
          </a:stretch>
        </p:blipFill>
        <p:spPr>
          <a:xfrm>
            <a:off x="2829354" y="2697390"/>
            <a:ext cx="1674915" cy="639513"/>
          </a:xfrm>
          <a:prstGeom prst="rect">
            <a:avLst/>
          </a:prstGeom>
        </p:spPr>
      </p:pic>
    </p:spTree>
    <p:extLst>
      <p:ext uri="{BB962C8B-B14F-4D97-AF65-F5344CB8AC3E}">
        <p14:creationId xmlns:p14="http://schemas.microsoft.com/office/powerpoint/2010/main" val="3298958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A5C6B1-EDDC-44A8-8372-4FA0BA965BC4}"/>
              </a:ext>
            </a:extLst>
          </p:cNvPr>
          <p:cNvPicPr>
            <a:picLocks noChangeAspect="1"/>
          </p:cNvPicPr>
          <p:nvPr/>
        </p:nvPicPr>
        <p:blipFill>
          <a:blip r:embed="rId2"/>
          <a:stretch>
            <a:fillRect/>
          </a:stretch>
        </p:blipFill>
        <p:spPr>
          <a:xfrm>
            <a:off x="0" y="766931"/>
            <a:ext cx="9144000" cy="4168049"/>
          </a:xfrm>
          <a:prstGeom prst="rect">
            <a:avLst/>
          </a:prstGeom>
        </p:spPr>
      </p:pic>
      <p:sp>
        <p:nvSpPr>
          <p:cNvPr id="6" name="TextBox 5">
            <a:extLst>
              <a:ext uri="{FF2B5EF4-FFF2-40B4-BE49-F238E27FC236}">
                <a16:creationId xmlns:a16="http://schemas.microsoft.com/office/drawing/2014/main" id="{70140B87-6F4D-4B63-B06E-ED9B5EB0F4A4}"/>
              </a:ext>
            </a:extLst>
          </p:cNvPr>
          <p:cNvSpPr txBox="1"/>
          <p:nvPr/>
        </p:nvSpPr>
        <p:spPr>
          <a:xfrm>
            <a:off x="196437" y="179808"/>
            <a:ext cx="7593413" cy="400110"/>
          </a:xfrm>
          <a:prstGeom prst="rect">
            <a:avLst/>
          </a:prstGeom>
          <a:noFill/>
        </p:spPr>
        <p:txBody>
          <a:bodyPr wrap="square" rtlCol="0">
            <a:spAutoFit/>
          </a:bodyPr>
          <a:lstStyle/>
          <a:p>
            <a:r>
              <a:rPr lang="en-US" sz="2000" dirty="0">
                <a:latin typeface="Nunito" pitchFamily="2" charset="0"/>
              </a:rPr>
              <a:t>Cost Complexity Method- Decision Tree Model</a:t>
            </a:r>
            <a:endParaRPr lang="en-GB" sz="2000" dirty="0">
              <a:latin typeface="Nunito" pitchFamily="2" charset="0"/>
            </a:endParaRPr>
          </a:p>
        </p:txBody>
      </p:sp>
    </p:spTree>
    <p:extLst>
      <p:ext uri="{BB962C8B-B14F-4D97-AF65-F5344CB8AC3E}">
        <p14:creationId xmlns:p14="http://schemas.microsoft.com/office/powerpoint/2010/main" val="2078241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dirty="0"/>
          </a:p>
        </p:txBody>
      </p:sp>
      <p:sp>
        <p:nvSpPr>
          <p:cNvPr id="176" name="Google Shape;176;g10ee00f67ea_0_55"/>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738901" cy="4052052"/>
          </a:xfrm>
          <a:prstGeom prst="rect">
            <a:avLst/>
          </a:prstGeom>
          <a:noFill/>
          <a:ln>
            <a:noFill/>
          </a:ln>
        </p:spPr>
        <p:txBody>
          <a:bodyPr spcFirstLastPara="1" wrap="square" lIns="91425" tIns="91425" rIns="91425" bIns="91425" anchor="t" anchorCtr="0">
            <a:noAutofit/>
          </a:bodyPr>
          <a:lstStyle/>
          <a:p>
            <a:pPr indent="-317500">
              <a:spcBef>
                <a:spcPts val="500"/>
              </a:spcBef>
              <a:buClr>
                <a:srgbClr val="000000"/>
              </a:buClr>
              <a:buSzPts val="1400"/>
            </a:pPr>
            <a:r>
              <a:rPr lang="en" sz="1200" b="1" i="1" dirty="0">
                <a:solidFill>
                  <a:srgbClr val="000000"/>
                </a:solidFill>
              </a:rPr>
              <a:t>Recommendations</a:t>
            </a:r>
            <a:r>
              <a:rPr lang="en" sz="1200" dirty="0">
                <a:solidFill>
                  <a:srgbClr val="000000"/>
                </a:solidFill>
              </a:rPr>
              <a:t>: </a:t>
            </a:r>
          </a:p>
          <a:p>
            <a:pPr marL="684213" lvl="1" indent="-223838">
              <a:spcBef>
                <a:spcPts val="500"/>
              </a:spcBef>
              <a:buClr>
                <a:srgbClr val="000000"/>
              </a:buClr>
              <a:buSzPct val="100000"/>
              <a:buFont typeface="+mj-lt"/>
              <a:buAutoNum type="romanUcPeriod" startAt="4"/>
            </a:pPr>
            <a:r>
              <a:rPr lang="en" sz="1000" dirty="0">
                <a:solidFill>
                  <a:srgbClr val="000000"/>
                </a:solidFill>
              </a:rPr>
              <a:t>Drive direct bookings rather than relying on online travel agents. As seen online bookings have the highest cancellation rate. With direct bookings there is a personalized connection and the hotel is better able to push rebooking or vouchers as an alternative to cancellation.</a:t>
            </a:r>
          </a:p>
          <a:p>
            <a:pPr marL="684213" lvl="1" indent="-223838">
              <a:spcBef>
                <a:spcPts val="500"/>
              </a:spcBef>
              <a:buClr>
                <a:srgbClr val="000000"/>
              </a:buClr>
              <a:buSzPct val="100000"/>
              <a:buFont typeface="+mj-lt"/>
              <a:buAutoNum type="romanUcPeriod" startAt="4"/>
            </a:pPr>
            <a:r>
              <a:rPr lang="en" sz="1000" dirty="0">
                <a:solidFill>
                  <a:srgbClr val="000000"/>
                </a:solidFill>
              </a:rPr>
              <a:t>Upsell value-added packages or amenities during booking. Those who upgrade will have more invested with your hotel and therefore are more committed to their booking.</a:t>
            </a:r>
          </a:p>
          <a:p>
            <a:pPr marL="684213" lvl="1" indent="-223838">
              <a:spcBef>
                <a:spcPts val="500"/>
              </a:spcBef>
              <a:buClr>
                <a:srgbClr val="000000"/>
              </a:buClr>
              <a:buSzPct val="100000"/>
              <a:buFont typeface="+mj-lt"/>
              <a:buAutoNum type="romanUcPeriod" startAt="4"/>
            </a:pPr>
            <a:r>
              <a:rPr lang="en" sz="1000" dirty="0">
                <a:solidFill>
                  <a:srgbClr val="000000"/>
                </a:solidFill>
              </a:rPr>
              <a:t>Pre-arrival emails don’t only have to be for reminders but can also be created to build excit</a:t>
            </a:r>
            <a:r>
              <a:rPr lang="en-GB" sz="1000" dirty="0">
                <a:solidFill>
                  <a:srgbClr val="000000"/>
                </a:solidFill>
              </a:rPr>
              <a:t>e</a:t>
            </a:r>
            <a:r>
              <a:rPr lang="en" sz="1000" dirty="0">
                <a:solidFill>
                  <a:srgbClr val="000000"/>
                </a:solidFill>
              </a:rPr>
              <a:t>ment and anticipation for upcoming stays. Remind guests of their selected room type and ammenities they are sure to enjoy. </a:t>
            </a:r>
          </a:p>
          <a:p>
            <a:pPr marL="684213" lvl="1" indent="-223838">
              <a:spcBef>
                <a:spcPts val="500"/>
              </a:spcBef>
              <a:buClr>
                <a:srgbClr val="000000"/>
              </a:buClr>
              <a:buSzPct val="100000"/>
              <a:buFont typeface="+mj-lt"/>
              <a:buAutoNum type="romanUcPeriod" startAt="4"/>
            </a:pPr>
            <a:r>
              <a:rPr lang="en" sz="1000" dirty="0">
                <a:solidFill>
                  <a:srgbClr val="000000"/>
                </a:solidFill>
              </a:rPr>
              <a:t>Overbook. Overbooking is a tricky maneuver but it can work with contingency plan in place. The idea is to overbook more rooms then you have, in anticipation of cancellations or no shows. To this successfully we must analyze the reservation trends. Based on our data cancellation is most seen in the busiest months so it makes to overbook then. </a:t>
            </a:r>
            <a:r>
              <a:rPr lang="en-US" sz="1000" dirty="0">
                <a:solidFill>
                  <a:srgbClr val="000000"/>
                </a:solidFill>
              </a:rPr>
              <a:t>Also, you should have a backup plan, just in case. Shifting a guest to a similar property at the time of check-in could be one way to handle the situation.</a:t>
            </a:r>
            <a:endParaRPr lang="en" sz="1000" dirty="0">
              <a:solidFill>
                <a:srgbClr val="000000"/>
              </a:solidFill>
            </a:endParaRPr>
          </a:p>
          <a:p>
            <a:pPr marL="684213" lvl="1" indent="-223838">
              <a:spcBef>
                <a:spcPts val="500"/>
              </a:spcBef>
              <a:buClr>
                <a:srgbClr val="000000"/>
              </a:buClr>
              <a:buSzPct val="100000"/>
              <a:buFont typeface="+mj-lt"/>
              <a:buAutoNum type="romanUcPeriod" startAt="4"/>
            </a:pPr>
            <a:r>
              <a:rPr lang="en-US" sz="1000" dirty="0">
                <a:solidFill>
                  <a:srgbClr val="000000"/>
                </a:solidFill>
              </a:rPr>
              <a:t>Use Length of Stay Restrictions Checkout your competitors’ policies on length of stay restrictions. Some hotels do not allow one night bookings on busy days, or when an event is happening nearby. Longer bookings mean less booking count, which reduces the number of cancellations. Our data also shows the same, the longer the stay the more the cancellations.</a:t>
            </a:r>
          </a:p>
          <a:p>
            <a:pPr marL="684213" lvl="1" indent="-223838">
              <a:spcBef>
                <a:spcPts val="500"/>
              </a:spcBef>
              <a:buClr>
                <a:srgbClr val="000000"/>
              </a:buClr>
              <a:buSzPct val="100000"/>
              <a:buFont typeface="+mj-lt"/>
              <a:buAutoNum type="romanUcPeriod" startAt="4"/>
            </a:pPr>
            <a:r>
              <a:rPr lang="en-US" sz="1000" dirty="0">
                <a:solidFill>
                  <a:srgbClr val="000000"/>
                </a:solidFill>
              </a:rPr>
              <a:t>Be Responsive and Proactive. Keep a track of cancellations. Your front desk needs to be proactive and responsive. When guests don’t turn up, get in touch as soon as possible. Information is power and gives you the chance to resell the room. </a:t>
            </a:r>
            <a:endParaRPr lang="en" sz="10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803275" lvl="2" indent="0">
              <a:spcBef>
                <a:spcPts val="500"/>
              </a:spcBef>
              <a:buClr>
                <a:srgbClr val="000000"/>
              </a:buClr>
              <a:buSzPct val="100000"/>
              <a:buNone/>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lvl="2" indent="-317500">
              <a:spcBef>
                <a:spcPts val="500"/>
              </a:spcBef>
              <a:buClr>
                <a:srgbClr val="000000"/>
              </a:buClr>
              <a:buSzPct val="100000"/>
              <a:buFont typeface="+mj-lt"/>
              <a:buAutoNum type="romanUcPeriod"/>
            </a:pPr>
            <a:endParaRPr lang="en" sz="900" dirty="0">
              <a:solidFill>
                <a:srgbClr val="000000"/>
              </a:solidFill>
            </a:endParaRPr>
          </a:p>
        </p:txBody>
      </p:sp>
    </p:spTree>
    <p:extLst>
      <p:ext uri="{BB962C8B-B14F-4D97-AF65-F5344CB8AC3E}">
        <p14:creationId xmlns:p14="http://schemas.microsoft.com/office/powerpoint/2010/main" val="80011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dirty="0">
              <a:solidFill>
                <a:srgbClr val="000000"/>
              </a:solidFill>
            </a:endParaRPr>
          </a:p>
        </p:txBody>
      </p:sp>
      <p:sp>
        <p:nvSpPr>
          <p:cNvPr id="6" name="Google Shape;125;p3">
            <a:extLst>
              <a:ext uri="{FF2B5EF4-FFF2-40B4-BE49-F238E27FC236}">
                <a16:creationId xmlns:a16="http://schemas.microsoft.com/office/drawing/2014/main" id="{8E1A3A75-0439-4F12-8374-0C880DBFF2EC}"/>
              </a:ext>
            </a:extLst>
          </p:cNvPr>
          <p:cNvSpPr txBox="1">
            <a:spLocks noGrp="1"/>
          </p:cNvSpPr>
          <p:nvPr>
            <p:ph type="body" idx="1"/>
          </p:nvPr>
        </p:nvSpPr>
        <p:spPr>
          <a:xfrm>
            <a:off x="202550" y="900300"/>
            <a:ext cx="8629800" cy="4110075"/>
          </a:xfrm>
          <a:prstGeom prst="rect">
            <a:avLst/>
          </a:prstGeom>
          <a:noFill/>
          <a:ln>
            <a:noFill/>
          </a:ln>
        </p:spPr>
        <p:txBody>
          <a:bodyPr spcFirstLastPara="1" wrap="square" lIns="91425" tIns="91425" rIns="91425" bIns="91425" anchor="t" anchorCtr="0">
            <a:noAutofit/>
          </a:bodyPr>
          <a:lstStyle/>
          <a:p>
            <a:pPr lvl="0" indent="-317500">
              <a:buClr>
                <a:srgbClr val="000000"/>
              </a:buClr>
              <a:buSzPts val="1400"/>
            </a:pPr>
            <a:r>
              <a:rPr lang="en-US" sz="1200" b="1" i="1" dirty="0">
                <a:solidFill>
                  <a:srgbClr val="000000"/>
                </a:solidFill>
              </a:rPr>
              <a:t>Problem Overview</a:t>
            </a:r>
            <a:r>
              <a:rPr lang="en-US" sz="1200" i="1" dirty="0">
                <a:solidFill>
                  <a:srgbClr val="000000"/>
                </a:solidFill>
              </a:rPr>
              <a:t>: </a:t>
            </a:r>
          </a:p>
          <a:p>
            <a:pPr marL="460375" lvl="1" indent="0">
              <a:spcBef>
                <a:spcPts val="500"/>
              </a:spcBef>
              <a:buNone/>
            </a:pPr>
            <a:r>
              <a:rPr lang="en-US" sz="1000" dirty="0"/>
              <a:t>A significant number of hotel bookings are called off due to cancellations or no-shows. The cancellation of bookings impact a hotel on various fronts:</a:t>
            </a:r>
          </a:p>
          <a:p>
            <a:pPr marL="858838" lvl="2" indent="-230188">
              <a:spcBef>
                <a:spcPts val="300"/>
              </a:spcBef>
              <a:buSzPct val="100000"/>
              <a:buFont typeface="Wingdings" panose="05000000000000000000" pitchFamily="2" charset="2"/>
              <a:buChar char="Ø"/>
            </a:pPr>
            <a:r>
              <a:rPr lang="en-US" sz="1000" dirty="0"/>
              <a:t>Loss of resources (revenue) when the hotel cannot resell the room.</a:t>
            </a:r>
          </a:p>
          <a:p>
            <a:pPr marL="858838" lvl="2" indent="-230188">
              <a:spcBef>
                <a:spcPts val="300"/>
              </a:spcBef>
              <a:buSzPct val="100000"/>
              <a:buFont typeface="Wingdings" panose="05000000000000000000" pitchFamily="2" charset="2"/>
              <a:buChar char="Ø"/>
            </a:pPr>
            <a:r>
              <a:rPr lang="en-US" sz="1000" dirty="0"/>
              <a:t>Additional costs of distribution channels by increasing commissions or paying for publicity to help sell these rooms.</a:t>
            </a:r>
          </a:p>
          <a:p>
            <a:pPr marL="858838" lvl="2" indent="-230188">
              <a:spcBef>
                <a:spcPts val="300"/>
              </a:spcBef>
              <a:buSzPct val="100000"/>
              <a:buFont typeface="Wingdings" panose="05000000000000000000" pitchFamily="2" charset="2"/>
              <a:buChar char="Ø"/>
            </a:pPr>
            <a:r>
              <a:rPr lang="en-US" sz="1000" dirty="0"/>
              <a:t>Lowering prices last minute, so the hotel can resell a room, resulting in reducing the profit margin.</a:t>
            </a:r>
          </a:p>
          <a:p>
            <a:pPr marL="858838" lvl="2" indent="-230188">
              <a:spcBef>
                <a:spcPts val="300"/>
              </a:spcBef>
              <a:buSzPct val="100000"/>
              <a:buFont typeface="Wingdings" panose="05000000000000000000" pitchFamily="2" charset="2"/>
              <a:buChar char="Ø"/>
            </a:pPr>
            <a:r>
              <a:rPr lang="en-US" sz="1000" dirty="0"/>
              <a:t>Human resources to make arrangements for the guests.</a:t>
            </a:r>
          </a:p>
          <a:p>
            <a:pPr marL="460375" lvl="1" indent="0">
              <a:spcBef>
                <a:spcPts val="500"/>
              </a:spcBef>
              <a:buClr>
                <a:srgbClr val="000000"/>
              </a:buClr>
              <a:buSzPts val="1400"/>
              <a:buNone/>
            </a:pPr>
            <a:r>
              <a:rPr lang="en-US" sz="1000" dirty="0">
                <a:solidFill>
                  <a:srgbClr val="000000"/>
                </a:solidFill>
              </a:rPr>
              <a:t>The objective is to analyze the data provided to find which factors have a high influence on booking cancellations, build a predictive model that can predict which booking is going to be canceled in advance, and help in formulating profitable policies for cancellations and refunds.</a:t>
            </a:r>
          </a:p>
          <a:p>
            <a:pPr indent="-317500">
              <a:spcBef>
                <a:spcPts val="1000"/>
              </a:spcBef>
              <a:buClr>
                <a:srgbClr val="000000"/>
              </a:buClr>
              <a:buSzPts val="1400"/>
            </a:pPr>
            <a:r>
              <a:rPr lang="en-US" sz="1200" b="1" i="1" dirty="0">
                <a:solidFill>
                  <a:srgbClr val="000000"/>
                </a:solidFill>
              </a:rPr>
              <a:t>Solution Approach</a:t>
            </a:r>
            <a:r>
              <a:rPr lang="en-US" sz="1200" i="1" dirty="0">
                <a:solidFill>
                  <a:srgbClr val="000000"/>
                </a:solidFill>
              </a:rPr>
              <a:t>:</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Data Overview &amp; EDA</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Data pre-processing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Regression Model Building &amp; Testing</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Decision Tree Model Building </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Pruning &amp; Model Comparison</a:t>
            </a:r>
          </a:p>
          <a:p>
            <a:pPr marL="858838" lvl="1" indent="-230188">
              <a:spcBef>
                <a:spcPts val="500"/>
              </a:spcBef>
              <a:buClr>
                <a:srgbClr val="000000"/>
              </a:buClr>
              <a:buSzPct val="100000"/>
              <a:buFont typeface="Wingdings" panose="05000000000000000000" pitchFamily="2" charset="2"/>
              <a:buChar char="Ø"/>
            </a:pPr>
            <a:r>
              <a:rPr lang="en-US" sz="1000" dirty="0">
                <a:solidFill>
                  <a:srgbClr val="000000"/>
                </a:solidFill>
              </a:rPr>
              <a:t>Executive Summary - Actionable insights and summary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4" name="Google Shape;124;p3">
            <a:extLst>
              <a:ext uri="{FF2B5EF4-FFF2-40B4-BE49-F238E27FC236}">
                <a16:creationId xmlns:a16="http://schemas.microsoft.com/office/drawing/2014/main" id="{B56335D7-2D7D-4087-8CDD-45422F1A0FA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lvl="0"/>
            <a:r>
              <a:rPr lang="en" dirty="0">
                <a:solidFill>
                  <a:srgbClr val="000000"/>
                </a:solidFill>
              </a:rPr>
              <a:t>Data Background and Contents</a:t>
            </a:r>
            <a:endParaRPr dirty="0">
              <a:solidFill>
                <a:srgbClr val="000000"/>
              </a:solidFill>
            </a:endParaRPr>
          </a:p>
        </p:txBody>
      </p:sp>
      <p:graphicFrame>
        <p:nvGraphicFramePr>
          <p:cNvPr id="17" name="Table 16">
            <a:extLst>
              <a:ext uri="{FF2B5EF4-FFF2-40B4-BE49-F238E27FC236}">
                <a16:creationId xmlns:a16="http://schemas.microsoft.com/office/drawing/2014/main" id="{DD6B3D55-6FD7-4D80-BBDC-714E6F49F6F1}"/>
              </a:ext>
            </a:extLst>
          </p:cNvPr>
          <p:cNvGraphicFramePr>
            <a:graphicFrameLocks noGrp="1"/>
          </p:cNvGraphicFramePr>
          <p:nvPr>
            <p:extLst>
              <p:ext uri="{D42A27DB-BD31-4B8C-83A1-F6EECF244321}">
                <p14:modId xmlns:p14="http://schemas.microsoft.com/office/powerpoint/2010/main" val="2975194269"/>
              </p:ext>
            </p:extLst>
          </p:nvPr>
        </p:nvGraphicFramePr>
        <p:xfrm>
          <a:off x="430817" y="4119806"/>
          <a:ext cx="1848196" cy="286944"/>
        </p:xfrm>
        <a:graphic>
          <a:graphicData uri="http://schemas.openxmlformats.org/drawingml/2006/table">
            <a:tbl>
              <a:tblPr/>
              <a:tblGrid>
                <a:gridCol w="1037311">
                  <a:extLst>
                    <a:ext uri="{9D8B030D-6E8A-4147-A177-3AD203B41FA5}">
                      <a16:colId xmlns:a16="http://schemas.microsoft.com/office/drawing/2014/main" val="2976509371"/>
                    </a:ext>
                  </a:extLst>
                </a:gridCol>
                <a:gridCol w="810885">
                  <a:extLst>
                    <a:ext uri="{9D8B030D-6E8A-4147-A177-3AD203B41FA5}">
                      <a16:colId xmlns:a16="http://schemas.microsoft.com/office/drawing/2014/main" val="1544025106"/>
                    </a:ext>
                  </a:extLst>
                </a:gridCol>
              </a:tblGrid>
              <a:tr h="0">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itchFamily="2" charset="0"/>
                          <a:ea typeface="+mn-ea"/>
                          <a:cs typeface="+mn-cs"/>
                          <a:sym typeface="Arial"/>
                        </a:rPr>
                        <a:t>Observations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itchFamily="2" charset="0"/>
                          <a:ea typeface="+mn-ea"/>
                          <a:cs typeface="+mn-cs"/>
                          <a:sym typeface="Arial"/>
                        </a:rPr>
                        <a:t>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109683956"/>
                  </a:ext>
                </a:extLst>
              </a:tr>
              <a:tr h="157404">
                <a:tc>
                  <a:txBody>
                    <a:bodyPr/>
                    <a:lstStyle/>
                    <a:p>
                      <a:pPr algn="ctr" fontAlgn="ctr"/>
                      <a:r>
                        <a:rPr lang="en-US" sz="800" dirty="0">
                          <a:latin typeface="Nunito" pitchFamily="2" charset="0"/>
                        </a:rPr>
                        <a:t>36,275</a:t>
                      </a:r>
                      <a:endParaRPr lang="en-US" sz="800" b="0" i="0" u="none" strike="noStrike" dirty="0">
                        <a:solidFill>
                          <a:srgbClr val="000000"/>
                        </a:solidFill>
                        <a:effectLst/>
                        <a:latin typeface="Nunito" pitchFamily="2" charset="0"/>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Nunito" pitchFamily="2" charset="0"/>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305156"/>
                  </a:ext>
                </a:extLst>
              </a:tr>
            </a:tbl>
          </a:graphicData>
        </a:graphic>
      </p:graphicFrame>
      <p:sp>
        <p:nvSpPr>
          <p:cNvPr id="18" name="TextBox 17">
            <a:extLst>
              <a:ext uri="{FF2B5EF4-FFF2-40B4-BE49-F238E27FC236}">
                <a16:creationId xmlns:a16="http://schemas.microsoft.com/office/drawing/2014/main" id="{41455E24-B556-4270-A822-D43E8B0EF16C}"/>
              </a:ext>
            </a:extLst>
          </p:cNvPr>
          <p:cNvSpPr txBox="1"/>
          <p:nvPr/>
        </p:nvSpPr>
        <p:spPr>
          <a:xfrm>
            <a:off x="5350895" y="4607999"/>
            <a:ext cx="1108627" cy="246221"/>
          </a:xfrm>
          <a:prstGeom prst="rect">
            <a:avLst/>
          </a:prstGeom>
          <a:noFill/>
        </p:spPr>
        <p:txBody>
          <a:bodyPr wrap="square" rtlCol="0">
            <a:spAutoFit/>
          </a:bodyPr>
          <a:lstStyle/>
          <a:p>
            <a:r>
              <a:rPr lang="en-US" sz="1000" i="1" dirty="0">
                <a:solidFill>
                  <a:schemeClr val="tx1">
                    <a:lumMod val="75000"/>
                    <a:lumOff val="25000"/>
                  </a:schemeClr>
                </a:solidFill>
              </a:rPr>
              <a:t>Table 2: Details</a:t>
            </a:r>
          </a:p>
        </p:txBody>
      </p:sp>
      <p:sp>
        <p:nvSpPr>
          <p:cNvPr id="19" name="TextBox 18">
            <a:extLst>
              <a:ext uri="{FF2B5EF4-FFF2-40B4-BE49-F238E27FC236}">
                <a16:creationId xmlns:a16="http://schemas.microsoft.com/office/drawing/2014/main" id="{E31A4853-CBBC-4CEE-AF33-A593A306CE6C}"/>
              </a:ext>
            </a:extLst>
          </p:cNvPr>
          <p:cNvSpPr txBox="1"/>
          <p:nvPr/>
        </p:nvSpPr>
        <p:spPr>
          <a:xfrm>
            <a:off x="497216" y="4608000"/>
            <a:ext cx="1715397" cy="246221"/>
          </a:xfrm>
          <a:prstGeom prst="rect">
            <a:avLst/>
          </a:prstGeom>
          <a:noFill/>
        </p:spPr>
        <p:txBody>
          <a:bodyPr wrap="square" rtlCol="0">
            <a:spAutoFit/>
          </a:bodyPr>
          <a:lstStyle/>
          <a:p>
            <a:r>
              <a:rPr lang="en-US" sz="1000" i="1" dirty="0">
                <a:solidFill>
                  <a:schemeClr val="tx1">
                    <a:lumMod val="75000"/>
                    <a:lumOff val="25000"/>
                  </a:schemeClr>
                </a:solidFill>
              </a:rPr>
              <a:t>Table 1: Shape of the data</a:t>
            </a:r>
          </a:p>
        </p:txBody>
      </p:sp>
      <p:graphicFrame>
        <p:nvGraphicFramePr>
          <p:cNvPr id="20" name="Table 19">
            <a:extLst>
              <a:ext uri="{FF2B5EF4-FFF2-40B4-BE49-F238E27FC236}">
                <a16:creationId xmlns:a16="http://schemas.microsoft.com/office/drawing/2014/main" id="{E8F3B075-3384-4867-8F6B-D6B6C1228396}"/>
              </a:ext>
            </a:extLst>
          </p:cNvPr>
          <p:cNvGraphicFramePr>
            <a:graphicFrameLocks noGrp="1"/>
          </p:cNvGraphicFramePr>
          <p:nvPr>
            <p:extLst>
              <p:ext uri="{D42A27DB-BD31-4B8C-83A1-F6EECF244321}">
                <p14:modId xmlns:p14="http://schemas.microsoft.com/office/powerpoint/2010/main" val="4010326636"/>
              </p:ext>
            </p:extLst>
          </p:nvPr>
        </p:nvGraphicFramePr>
        <p:xfrm>
          <a:off x="2477954" y="957171"/>
          <a:ext cx="3427255" cy="3508182"/>
        </p:xfrm>
        <a:graphic>
          <a:graphicData uri="http://schemas.openxmlformats.org/drawingml/2006/table">
            <a:tbl>
              <a:tblPr/>
              <a:tblGrid>
                <a:gridCol w="1368110">
                  <a:extLst>
                    <a:ext uri="{9D8B030D-6E8A-4147-A177-3AD203B41FA5}">
                      <a16:colId xmlns:a16="http://schemas.microsoft.com/office/drawing/2014/main" val="3942618366"/>
                    </a:ext>
                  </a:extLst>
                </a:gridCol>
                <a:gridCol w="2059145">
                  <a:extLst>
                    <a:ext uri="{9D8B030D-6E8A-4147-A177-3AD203B41FA5}">
                      <a16:colId xmlns:a16="http://schemas.microsoft.com/office/drawing/2014/main" val="923344643"/>
                    </a:ext>
                  </a:extLst>
                </a:gridCol>
              </a:tblGrid>
              <a:tr h="103533">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Variable </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Description</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501583529"/>
                  </a:ext>
                </a:extLst>
              </a:tr>
              <a:tr h="155520">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Booking_ID</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unique identifier of each booking</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881703"/>
                  </a:ext>
                </a:extLst>
              </a:tr>
              <a:tr h="155520">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no_of_adults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adults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79371"/>
                  </a:ext>
                </a:extLst>
              </a:tr>
              <a:tr h="155520">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no_of_children</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Children</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918835"/>
                  </a:ext>
                </a:extLst>
              </a:tr>
              <a:tr h="342561">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no_of_weekend_nights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weekend nights (Saturday or Sunday) the guest stayed or booked to stay at the hotel</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180035"/>
                  </a:ext>
                </a:extLst>
              </a:tr>
              <a:tr h="283818">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no_of_week_nights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week nights (Monday to Friday) the guest stayed or booked to stay at the hotel</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741977"/>
                  </a:ext>
                </a:extLst>
              </a:tr>
              <a:tr h="816524">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type_of_meal_plan</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Type of meal plan booked by the customer</a:t>
                      </a:r>
                      <a:br>
                        <a:rPr lang="en-US" sz="800" b="0" i="0" u="none" strike="noStrike" cap="none" dirty="0">
                          <a:solidFill>
                            <a:srgbClr val="000000"/>
                          </a:solidFill>
                          <a:effectLst/>
                          <a:latin typeface="Nunito" panose="020B0604020202020204" charset="0"/>
                          <a:ea typeface="+mn-ea"/>
                          <a:cs typeface="+mn-cs"/>
                          <a:sym typeface="Arial"/>
                        </a:rPr>
                      </a:br>
                      <a:r>
                        <a:rPr lang="en-US" sz="800" b="0" i="0" u="none" strike="noStrike" cap="none" dirty="0">
                          <a:solidFill>
                            <a:srgbClr val="000000"/>
                          </a:solidFill>
                          <a:effectLst/>
                          <a:latin typeface="Nunito" panose="020B0604020202020204" charset="0"/>
                          <a:ea typeface="+mn-ea"/>
                          <a:cs typeface="+mn-cs"/>
                          <a:sym typeface="Arial"/>
                        </a:rPr>
                        <a:t>Not Selected – No meal plan selected</a:t>
                      </a:r>
                      <a:br>
                        <a:rPr lang="en-US" sz="800" b="0" i="0" u="none" strike="noStrike" cap="none" dirty="0">
                          <a:solidFill>
                            <a:srgbClr val="000000"/>
                          </a:solidFill>
                          <a:effectLst/>
                          <a:latin typeface="Nunito" panose="020B0604020202020204" charset="0"/>
                          <a:ea typeface="+mn-ea"/>
                          <a:cs typeface="+mn-cs"/>
                          <a:sym typeface="Arial"/>
                        </a:rPr>
                      </a:br>
                      <a:r>
                        <a:rPr lang="en-US" sz="800" b="0" i="0" u="none" strike="noStrike" cap="none" dirty="0">
                          <a:solidFill>
                            <a:srgbClr val="000000"/>
                          </a:solidFill>
                          <a:effectLst/>
                          <a:latin typeface="Nunito" panose="020B0604020202020204" charset="0"/>
                          <a:ea typeface="+mn-ea"/>
                          <a:cs typeface="+mn-cs"/>
                          <a:sym typeface="Arial"/>
                        </a:rPr>
                        <a:t>Meal Plan 1 – Breakfast</a:t>
                      </a:r>
                      <a:br>
                        <a:rPr lang="en-US" sz="800" b="0" i="0" u="none" strike="noStrike" cap="none" dirty="0">
                          <a:solidFill>
                            <a:srgbClr val="000000"/>
                          </a:solidFill>
                          <a:effectLst/>
                          <a:latin typeface="Nunito" panose="020B0604020202020204" charset="0"/>
                          <a:ea typeface="+mn-ea"/>
                          <a:cs typeface="+mn-cs"/>
                          <a:sym typeface="Arial"/>
                        </a:rPr>
                      </a:br>
                      <a:r>
                        <a:rPr lang="en-US" sz="800" b="0" i="0" u="none" strike="noStrike" cap="none" dirty="0">
                          <a:solidFill>
                            <a:srgbClr val="000000"/>
                          </a:solidFill>
                          <a:effectLst/>
                          <a:latin typeface="Nunito" panose="020B0604020202020204" charset="0"/>
                          <a:ea typeface="+mn-ea"/>
                          <a:cs typeface="+mn-cs"/>
                          <a:sym typeface="Arial"/>
                        </a:rPr>
                        <a:t>Meal Plan 2 – Half board (breakfast and one other meal)</a:t>
                      </a:r>
                      <a:br>
                        <a:rPr lang="en-US" sz="800" b="0" i="0" u="none" strike="noStrike" cap="none" dirty="0">
                          <a:solidFill>
                            <a:srgbClr val="000000"/>
                          </a:solidFill>
                          <a:effectLst/>
                          <a:latin typeface="Nunito" panose="020B0604020202020204" charset="0"/>
                          <a:ea typeface="+mn-ea"/>
                          <a:cs typeface="+mn-cs"/>
                          <a:sym typeface="Arial"/>
                        </a:rPr>
                      </a:br>
                      <a:r>
                        <a:rPr lang="en-US" sz="800" b="0" i="0" u="none" strike="noStrike" cap="none" dirty="0">
                          <a:solidFill>
                            <a:srgbClr val="000000"/>
                          </a:solidFill>
                          <a:effectLst/>
                          <a:latin typeface="Nunito" panose="020B0604020202020204" charset="0"/>
                          <a:ea typeface="+mn-ea"/>
                          <a:cs typeface="+mn-cs"/>
                          <a:sym typeface="Arial"/>
                        </a:rPr>
                        <a:t>Meal Plan 3 – Full board (breakfast, lunch, and dinner)</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440187"/>
                  </a:ext>
                </a:extLst>
              </a:tr>
              <a:tr h="283818">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required_car_parking_space</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Does the customer require a car parking space? (0 - No, 1- Yes)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898934"/>
                  </a:ext>
                </a:extLst>
              </a:tr>
              <a:tr h="283818">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room_type_reserved</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Type of room reserved by the customer. The values are ciphered (encoded) by INN Hotels.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479728"/>
                  </a:ext>
                </a:extLst>
              </a:tr>
              <a:tr h="342561">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no_of_special_requests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Total number of special requests made by the customer (e.g. high floor, view from the room, etc)</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93521"/>
                  </a:ext>
                </a:extLst>
              </a:tr>
              <a:tr h="283818">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booking_status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l"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Flag indicating if the booking was canceled or not.</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801071"/>
                  </a:ext>
                </a:extLst>
              </a:tr>
            </a:tbl>
          </a:graphicData>
        </a:graphic>
      </p:graphicFrame>
      <p:graphicFrame>
        <p:nvGraphicFramePr>
          <p:cNvPr id="21" name="Table 20">
            <a:extLst>
              <a:ext uri="{FF2B5EF4-FFF2-40B4-BE49-F238E27FC236}">
                <a16:creationId xmlns:a16="http://schemas.microsoft.com/office/drawing/2014/main" id="{9CD45933-6DCB-4931-86FE-8DF6ABC6A54A}"/>
              </a:ext>
            </a:extLst>
          </p:cNvPr>
          <p:cNvGraphicFramePr>
            <a:graphicFrameLocks noGrp="1"/>
          </p:cNvGraphicFramePr>
          <p:nvPr>
            <p:extLst>
              <p:ext uri="{D42A27DB-BD31-4B8C-83A1-F6EECF244321}">
                <p14:modId xmlns:p14="http://schemas.microsoft.com/office/powerpoint/2010/main" val="4254097429"/>
              </p:ext>
            </p:extLst>
          </p:nvPr>
        </p:nvGraphicFramePr>
        <p:xfrm>
          <a:off x="6011257" y="957171"/>
          <a:ext cx="3014081" cy="3508182"/>
        </p:xfrm>
        <a:graphic>
          <a:graphicData uri="http://schemas.openxmlformats.org/drawingml/2006/table">
            <a:tbl>
              <a:tblPr/>
              <a:tblGrid>
                <a:gridCol w="1439979">
                  <a:extLst>
                    <a:ext uri="{9D8B030D-6E8A-4147-A177-3AD203B41FA5}">
                      <a16:colId xmlns:a16="http://schemas.microsoft.com/office/drawing/2014/main" val="789205253"/>
                    </a:ext>
                  </a:extLst>
                </a:gridCol>
                <a:gridCol w="1574102">
                  <a:extLst>
                    <a:ext uri="{9D8B030D-6E8A-4147-A177-3AD203B41FA5}">
                      <a16:colId xmlns:a16="http://schemas.microsoft.com/office/drawing/2014/main" val="988254116"/>
                    </a:ext>
                  </a:extLst>
                </a:gridCol>
              </a:tblGrid>
              <a:tr h="130898">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Variable </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Description</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158938647"/>
                  </a:ext>
                </a:extLst>
              </a:tr>
              <a:tr h="443639">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lead_time</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days between the date of booking and the arrival date</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4830"/>
                  </a:ext>
                </a:extLst>
              </a:tr>
              <a:tr h="162783">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arrival_year</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Year of arrival date</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03071"/>
                  </a:ext>
                </a:extLst>
              </a:tr>
              <a:tr h="162783">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arrival_month</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Month of arrival date</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487308"/>
                  </a:ext>
                </a:extLst>
              </a:tr>
              <a:tr h="162783">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arrival_date</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Date of the month</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365716"/>
                  </a:ext>
                </a:extLst>
              </a:tr>
              <a:tr h="293108">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market_segment_type</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Market segment designation.</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560571"/>
                  </a:ext>
                </a:extLst>
              </a:tr>
              <a:tr h="370466">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repeated_guest</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Is the customer a repeated guest? (0 - No, 1- Yes)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492531"/>
                  </a:ext>
                </a:extLst>
              </a:tr>
              <a:tr h="613502">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no_of_previous_cancellations</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previous bookings that were canceled by the customer prior to the current booking</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069567"/>
                  </a:ext>
                </a:extLst>
              </a:tr>
              <a:tr h="589161">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no_of_previous_bookings_not_canceled</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Number of previous bookings not canceled by the customer prior to the current booking</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279459"/>
                  </a:ext>
                </a:extLst>
              </a:tr>
              <a:tr h="579059">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avg_price_per_room</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Nunito" panose="020B0604020202020204" charset="0"/>
                          <a:ea typeface="+mn-ea"/>
                          <a:cs typeface="+mn-cs"/>
                          <a:sym typeface="Arial"/>
                        </a:rPr>
                        <a:t> Average price per day of the reservation; prices of the rooms are dynamic. (in euros)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12015"/>
                  </a:ext>
                </a:extLst>
              </a:tr>
            </a:tbl>
          </a:graphicData>
        </a:graphic>
      </p:graphicFrame>
      <p:sp>
        <p:nvSpPr>
          <p:cNvPr id="3" name="Text Placeholder 2">
            <a:extLst>
              <a:ext uri="{FF2B5EF4-FFF2-40B4-BE49-F238E27FC236}">
                <a16:creationId xmlns:a16="http://schemas.microsoft.com/office/drawing/2014/main" id="{C6399889-F13D-4016-8501-C0CB5F4D64C2}"/>
              </a:ext>
            </a:extLst>
          </p:cNvPr>
          <p:cNvSpPr>
            <a:spLocks noGrp="1"/>
          </p:cNvSpPr>
          <p:nvPr>
            <p:ph type="body" idx="1"/>
          </p:nvPr>
        </p:nvSpPr>
        <p:spPr>
          <a:xfrm>
            <a:off x="202550" y="819928"/>
            <a:ext cx="2169356" cy="2474538"/>
          </a:xfrm>
        </p:spPr>
        <p:txBody>
          <a:bodyPr/>
          <a:lstStyle/>
          <a:p>
            <a:pPr marL="230188" lvl="0" indent="-206375">
              <a:buClr>
                <a:srgbClr val="000000"/>
              </a:buClr>
              <a:buSzPts val="1400"/>
            </a:pPr>
            <a:r>
              <a:rPr lang="en-US" sz="1200" b="1" i="1" dirty="0">
                <a:solidFill>
                  <a:srgbClr val="000000"/>
                </a:solidFill>
              </a:rPr>
              <a:t>Observations</a:t>
            </a:r>
            <a:r>
              <a:rPr lang="en-US" sz="1200" dirty="0">
                <a:solidFill>
                  <a:srgbClr val="000000"/>
                </a:solidFill>
              </a:rPr>
              <a:t>:</a:t>
            </a:r>
          </a:p>
          <a:p>
            <a:pPr marL="573088" lvl="1" indent="-231775">
              <a:spcBef>
                <a:spcPts val="1000"/>
              </a:spcBef>
              <a:buClr>
                <a:srgbClr val="000000"/>
              </a:buClr>
              <a:buSzPct val="100000"/>
              <a:buFont typeface="+mj-lt"/>
              <a:buAutoNum type="romanUcPeriod"/>
            </a:pPr>
            <a:r>
              <a:rPr lang="en-US" sz="1000" dirty="0">
                <a:solidFill>
                  <a:srgbClr val="000000"/>
                </a:solidFill>
              </a:rPr>
              <a:t>Data was formatted appropriately.</a:t>
            </a:r>
          </a:p>
          <a:p>
            <a:pPr marL="573088" lvl="1" indent="-231775">
              <a:spcBef>
                <a:spcPts val="1000"/>
              </a:spcBef>
              <a:buClr>
                <a:srgbClr val="000000"/>
              </a:buClr>
              <a:buSzPct val="100000"/>
              <a:buFont typeface="+mj-lt"/>
              <a:buAutoNum type="romanUcPeriod"/>
            </a:pPr>
            <a:r>
              <a:rPr lang="en-US" sz="1000" dirty="0">
                <a:solidFill>
                  <a:srgbClr val="000000"/>
                </a:solidFill>
              </a:rPr>
              <a:t>There is no missing or duplicated data</a:t>
            </a:r>
          </a:p>
          <a:p>
            <a:pPr marL="573088" lvl="1" indent="-231775">
              <a:spcBef>
                <a:spcPts val="1000"/>
              </a:spcBef>
              <a:buClr>
                <a:srgbClr val="000000"/>
              </a:buClr>
              <a:buSzPct val="100000"/>
              <a:buFont typeface="+mj-lt"/>
              <a:buAutoNum type="romanUcPeriod"/>
            </a:pPr>
            <a:r>
              <a:rPr lang="en-US" sz="1000" dirty="0">
                <a:solidFill>
                  <a:srgbClr val="000000"/>
                </a:solidFill>
              </a:rPr>
              <a:t>This data is for the years 2017 &amp; 2018</a:t>
            </a:r>
          </a:p>
          <a:p>
            <a:pPr marL="882650" lvl="1" indent="-285750">
              <a:spcBef>
                <a:spcPts val="1000"/>
              </a:spcBef>
              <a:buClr>
                <a:srgbClr val="000000"/>
              </a:buClr>
              <a:buSzPct val="100000"/>
              <a:buFont typeface="+mj-lt"/>
              <a:buAutoNum type="romanUcPeriod"/>
            </a:pPr>
            <a:endParaRPr lang="en-US" sz="1200" dirty="0">
              <a:solidFill>
                <a:srgbClr val="000000"/>
              </a:solidFill>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Univariate Analysis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7" name="TextBox 6">
            <a:extLst>
              <a:ext uri="{FF2B5EF4-FFF2-40B4-BE49-F238E27FC236}">
                <a16:creationId xmlns:a16="http://schemas.microsoft.com/office/drawing/2014/main" id="{BF3BE7A4-ED56-4C05-AC28-53F581F027F6}"/>
              </a:ext>
            </a:extLst>
          </p:cNvPr>
          <p:cNvSpPr txBox="1"/>
          <p:nvPr/>
        </p:nvSpPr>
        <p:spPr>
          <a:xfrm>
            <a:off x="311700" y="861979"/>
            <a:ext cx="8520600" cy="3313728"/>
          </a:xfrm>
          <a:prstGeom prst="rect">
            <a:avLst/>
          </a:prstGeom>
          <a:noFill/>
        </p:spPr>
        <p:txBody>
          <a:bodyPr wrap="square" rtlCol="0">
            <a:spAutoFit/>
          </a:bodyPr>
          <a:lstStyle/>
          <a:p>
            <a:pPr>
              <a:spcBef>
                <a:spcPts val="1000"/>
              </a:spcBef>
            </a:pPr>
            <a:r>
              <a:rPr lang="en-US" sz="1200" dirty="0">
                <a:latin typeface="Nunito" panose="020B0604020202020204" charset="0"/>
              </a:rPr>
              <a:t>Upon conducting a univariate analysis of the raw data and computing the statistical summary we observed the following:</a:t>
            </a:r>
          </a:p>
          <a:p>
            <a:pPr marL="460375" indent="-285750">
              <a:spcBef>
                <a:spcPts val="1000"/>
              </a:spcBef>
              <a:buFont typeface="+mj-lt"/>
              <a:buAutoNum type="romanUcPeriod"/>
            </a:pPr>
            <a:r>
              <a:rPr lang="en-US" sz="1000" dirty="0">
                <a:latin typeface="Nunito" panose="020B0604020202020204" charset="0"/>
              </a:rPr>
              <a:t>The average lead time is found to be 85 days and the median is 57 days. We also notice that longer the lead time the more likely the customer would cancel the booking.</a:t>
            </a:r>
          </a:p>
          <a:p>
            <a:pPr marL="460375" indent="-285750">
              <a:spcBef>
                <a:spcPts val="1000"/>
              </a:spcBef>
              <a:buFont typeface="+mj-lt"/>
              <a:buAutoNum type="romanUcPeriod"/>
            </a:pPr>
            <a:r>
              <a:rPr lang="en-US" sz="1000" dirty="0">
                <a:latin typeface="Nunito" panose="020B0604020202020204" charset="0"/>
              </a:rPr>
              <a:t>Average price per room per day is found to be at a mean of 103 and a median of 99 euros.</a:t>
            </a:r>
          </a:p>
          <a:p>
            <a:pPr marL="460375" indent="-285750">
              <a:spcBef>
                <a:spcPts val="1000"/>
              </a:spcBef>
              <a:buFont typeface="+mj-lt"/>
              <a:buAutoNum type="romanUcPeriod"/>
            </a:pPr>
            <a:r>
              <a:rPr lang="en-US" sz="1000" dirty="0">
                <a:latin typeface="Nunito" panose="020B0604020202020204" charset="0"/>
              </a:rPr>
              <a:t>Majority (72.1%) of the bookings are for two adults and very few of them (7-8%) having bookings with children.</a:t>
            </a:r>
          </a:p>
          <a:p>
            <a:pPr marL="460375" indent="-285750">
              <a:spcBef>
                <a:spcPts val="1000"/>
              </a:spcBef>
              <a:buFont typeface="+mj-lt"/>
              <a:buAutoNum type="romanUcPeriod"/>
            </a:pPr>
            <a:r>
              <a:rPr lang="en-US" sz="1000" dirty="0">
                <a:latin typeface="Nunito" panose="020B0604020202020204" charset="0"/>
              </a:rPr>
              <a:t>77.5 % of the customers are given Room Type 1. 76.7% prefer meal type 1 only 3.1 % of customers require parking,</a:t>
            </a:r>
          </a:p>
          <a:p>
            <a:pPr marL="460375" indent="-285750">
              <a:spcBef>
                <a:spcPts val="1000"/>
              </a:spcBef>
              <a:buFont typeface="+mj-lt"/>
              <a:buAutoNum type="romanUcPeriod"/>
            </a:pPr>
            <a:r>
              <a:rPr lang="en-US" sz="1000" dirty="0">
                <a:latin typeface="Nunito" panose="020B0604020202020204" charset="0"/>
              </a:rPr>
              <a:t>64% bookings were online booking, 29% offline, 5.6% corporate, 1.1% complementary  and 0.3% aviation.</a:t>
            </a:r>
          </a:p>
          <a:p>
            <a:pPr marL="460375" indent="-285750">
              <a:spcBef>
                <a:spcPts val="1000"/>
              </a:spcBef>
              <a:buFont typeface="+mj-lt"/>
              <a:buAutoNum type="romanUcPeriod"/>
            </a:pPr>
            <a:r>
              <a:rPr lang="en-US" sz="1000" dirty="0">
                <a:latin typeface="Nunito" panose="020B0604020202020204" charset="0"/>
              </a:rPr>
              <a:t>Almost half (54.5%) of the bookings have no special requests but the remaining do have 1 special request at least. </a:t>
            </a:r>
          </a:p>
          <a:p>
            <a:pPr marL="460375" indent="-285750">
              <a:spcBef>
                <a:spcPts val="1000"/>
              </a:spcBef>
              <a:buFont typeface="+mj-lt"/>
              <a:buAutoNum type="romanUcPeriod"/>
            </a:pPr>
            <a:r>
              <a:rPr lang="en-US" sz="1000" dirty="0">
                <a:latin typeface="Nunito" panose="020B0604020202020204" charset="0"/>
              </a:rPr>
              <a:t>67.2% of all the bookings in the data were not cancelled while 32.8% were.</a:t>
            </a:r>
          </a:p>
          <a:p>
            <a:pPr marL="460375" indent="-285750">
              <a:spcBef>
                <a:spcPts val="1000"/>
              </a:spcBef>
              <a:buFont typeface="+mj-lt"/>
              <a:buAutoNum type="romanUcPeriod"/>
            </a:pPr>
            <a:r>
              <a:rPr lang="en-US" sz="1000" dirty="0">
                <a:latin typeface="Nunito" panose="020B0604020202020204" charset="0"/>
              </a:rPr>
              <a:t>Only 2.6% of the guests are repeated customers</a:t>
            </a:r>
          </a:p>
          <a:p>
            <a:pPr marL="174625">
              <a:spcBef>
                <a:spcPts val="1000"/>
              </a:spcBef>
            </a:pPr>
            <a:endParaRPr lang="en-US" sz="1200" dirty="0">
              <a:latin typeface="Nunito" panose="020B0604020202020204" charset="0"/>
            </a:endParaRPr>
          </a:p>
          <a:p>
            <a:pPr>
              <a:spcBef>
                <a:spcPts val="1000"/>
              </a:spcBef>
            </a:pPr>
            <a:r>
              <a:rPr lang="en-US" sz="1200" b="1" i="1" u="sng" dirty="0">
                <a:latin typeface="Nunito" panose="020B0604020202020204" charset="0"/>
              </a:rPr>
              <a:t>Note</a:t>
            </a:r>
            <a:r>
              <a:rPr lang="en-US" sz="1200" dirty="0">
                <a:latin typeface="Nunito" panose="020B0604020202020204" charset="0"/>
              </a:rPr>
              <a:t>: The mean, min, max etc. for all columns are given in the statistical summary in a table in Appendix-A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Bivariate Analysis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rPr>
              <a:t>Link to Appendix slide on data background check</a:t>
            </a:r>
            <a:endParaRPr sz="1200" i="1" dirty="0">
              <a:solidFill>
                <a:srgbClr val="666666"/>
              </a:solidFill>
              <a:latin typeface="Nunito"/>
              <a:ea typeface="Nunito"/>
              <a:cs typeface="Nunito"/>
              <a:sym typeface="Nunito"/>
            </a:endParaRPr>
          </a:p>
        </p:txBody>
      </p:sp>
      <p:sp>
        <p:nvSpPr>
          <p:cNvPr id="8" name="TextBox 7">
            <a:hlinkClick r:id="rId3" action="ppaction://hlinksldjump"/>
            <a:extLst>
              <a:ext uri="{FF2B5EF4-FFF2-40B4-BE49-F238E27FC236}">
                <a16:creationId xmlns:a16="http://schemas.microsoft.com/office/drawing/2014/main" id="{AF5EF9AF-8204-413A-A6F6-1AC6AAC2AA67}"/>
              </a:ext>
            </a:extLst>
          </p:cNvPr>
          <p:cNvSpPr txBox="1"/>
          <p:nvPr/>
        </p:nvSpPr>
        <p:spPr>
          <a:xfrm>
            <a:off x="311700" y="861979"/>
            <a:ext cx="8520600" cy="3149580"/>
          </a:xfrm>
          <a:prstGeom prst="rect">
            <a:avLst/>
          </a:prstGeom>
          <a:noFill/>
        </p:spPr>
        <p:txBody>
          <a:bodyPr wrap="square" rtlCol="0">
            <a:spAutoFit/>
          </a:bodyPr>
          <a:lstStyle/>
          <a:p>
            <a:r>
              <a:rPr lang="en-US" sz="1200" dirty="0">
                <a:latin typeface="Nunito" panose="020B0604020202020204" charset="0"/>
              </a:rPr>
              <a:t>Upon conducting a bivariate analysis of the raw data we observed the following:</a:t>
            </a:r>
          </a:p>
          <a:p>
            <a:pPr marL="460375" indent="-285750">
              <a:spcBef>
                <a:spcPts val="1000"/>
              </a:spcBef>
              <a:buFont typeface="+mj-lt"/>
              <a:buAutoNum type="romanUcPeriod"/>
            </a:pPr>
            <a:r>
              <a:rPr lang="en-US" sz="1000" dirty="0">
                <a:latin typeface="Nunito" panose="020B0604020202020204" charset="0"/>
              </a:rPr>
              <a:t>From the heatmap we can see that lead time has a strong positive correlation with booking status. Average price also seems to have a slight positive correlation with booking status.</a:t>
            </a:r>
          </a:p>
          <a:p>
            <a:pPr marL="460375" indent="-285750">
              <a:spcBef>
                <a:spcPts val="1000"/>
              </a:spcBef>
              <a:buFont typeface="+mj-lt"/>
              <a:buAutoNum type="romanUcPeriod"/>
            </a:pPr>
            <a:r>
              <a:rPr lang="en-US" sz="1000" dirty="0">
                <a:latin typeface="Nunito" panose="020B0604020202020204" charset="0"/>
              </a:rPr>
              <a:t>Across market segments average prices are highest for online bookings and lowest for complementary bookings. We notice a similar pattern for number of cancellations across market segments as it is highest for online bookings and lowest for complementary bookings.</a:t>
            </a:r>
          </a:p>
          <a:p>
            <a:pPr marL="460375" indent="-285750">
              <a:spcBef>
                <a:spcPts val="1000"/>
              </a:spcBef>
              <a:buFont typeface="+mj-lt"/>
              <a:buAutoNum type="romanUcPeriod"/>
            </a:pPr>
            <a:r>
              <a:rPr lang="en-US" sz="1000" dirty="0">
                <a:latin typeface="Nunito" panose="020B0604020202020204" charset="0"/>
              </a:rPr>
              <a:t>The more special requests a customer has the lesser they are likely to cancel the booking but, we it is also seen that special requests come at a price as the average price per room increases with number of requests.</a:t>
            </a:r>
          </a:p>
          <a:p>
            <a:pPr marL="460375" indent="-285750">
              <a:spcBef>
                <a:spcPts val="1000"/>
              </a:spcBef>
              <a:buFont typeface="+mj-lt"/>
              <a:buAutoNum type="romanUcPeriod"/>
            </a:pPr>
            <a:r>
              <a:rPr lang="en-US" sz="1000" dirty="0">
                <a:latin typeface="Nunito" panose="020B0604020202020204" charset="0"/>
              </a:rPr>
              <a:t>The higher the room prices are the more likely is the customer to cancel the bookings.</a:t>
            </a:r>
          </a:p>
          <a:p>
            <a:pPr marL="460375" indent="-285750">
              <a:spcBef>
                <a:spcPts val="1000"/>
              </a:spcBef>
              <a:buFont typeface="+mj-lt"/>
              <a:buAutoNum type="romanUcPeriod"/>
            </a:pPr>
            <a:r>
              <a:rPr lang="en-US" sz="1000" dirty="0">
                <a:latin typeface="Nunito" panose="020B0604020202020204" charset="0"/>
              </a:rPr>
              <a:t>Percentage of cancellation does not significantly differ depending on the number of family members per booking.</a:t>
            </a:r>
          </a:p>
          <a:p>
            <a:pPr marL="460375" indent="-285750">
              <a:spcBef>
                <a:spcPts val="1000"/>
              </a:spcBef>
              <a:buFont typeface="+mj-lt"/>
              <a:buAutoNum type="romanUcPeriod"/>
            </a:pPr>
            <a:r>
              <a:rPr lang="en-US" sz="1000" dirty="0">
                <a:latin typeface="Nunito" panose="020B0604020202020204" charset="0"/>
              </a:rPr>
              <a:t>Longer the booking is for the more likely is the customer to cancel the booking.</a:t>
            </a:r>
          </a:p>
          <a:p>
            <a:pPr marL="460375" indent="-285750">
              <a:spcBef>
                <a:spcPts val="1000"/>
              </a:spcBef>
              <a:buFont typeface="+mj-lt"/>
              <a:buAutoNum type="romanUcPeriod"/>
            </a:pPr>
            <a:r>
              <a:rPr lang="en-US" sz="1000" dirty="0">
                <a:latin typeface="Nunito" panose="020B0604020202020204" charset="0"/>
              </a:rPr>
              <a:t>Repeated guests are less likely to cancel bookings.</a:t>
            </a:r>
          </a:p>
          <a:p>
            <a:pPr marL="460375" indent="-285750">
              <a:spcBef>
                <a:spcPts val="1000"/>
              </a:spcBef>
              <a:buFont typeface="+mj-lt"/>
              <a:buAutoNum type="romanUcPeriod"/>
            </a:pPr>
            <a:r>
              <a:rPr lang="en-US" sz="1000" dirty="0">
                <a:latin typeface="Nunito" panose="020B0604020202020204" charset="0"/>
              </a:rPr>
              <a:t>Based on total guests the busiest months seem to be August, September and October but, based on mean June, July and August seem to be the busiest month.</a:t>
            </a:r>
          </a:p>
        </p:txBody>
      </p:sp>
    </p:spTree>
    <p:extLst>
      <p:ext uri="{BB962C8B-B14F-4D97-AF65-F5344CB8AC3E}">
        <p14:creationId xmlns:p14="http://schemas.microsoft.com/office/powerpoint/2010/main" val="1739489145"/>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1930</TotalTime>
  <Words>3784</Words>
  <Application>Microsoft Office PowerPoint</Application>
  <PresentationFormat>On-screen Show (16:9)</PresentationFormat>
  <Paragraphs>295</Paragraphs>
  <Slides>47</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Calibri</vt:lpstr>
      <vt:lpstr>Wingdings</vt:lpstr>
      <vt:lpstr>Nunito ExtraBold</vt:lpstr>
      <vt:lpstr>Arial</vt:lpstr>
      <vt:lpstr>Nunito</vt:lpstr>
      <vt:lpstr>Nunito SemiBold</vt:lpstr>
      <vt:lpstr>Just Logo</vt:lpstr>
      <vt:lpstr>Just Logo</vt:lpstr>
      <vt:lpstr>INN HOTELS</vt:lpstr>
      <vt:lpstr>Contents / Agenda</vt:lpstr>
      <vt:lpstr>Executive Summary </vt:lpstr>
      <vt:lpstr>Executive Summary </vt:lpstr>
      <vt:lpstr>Executive Summary </vt:lpstr>
      <vt:lpstr>Business Problem Overview and Solution Approach</vt:lpstr>
      <vt:lpstr>Data Background and Contents</vt:lpstr>
      <vt:lpstr>EDA Results – Univariate Analysis</vt:lpstr>
      <vt:lpstr>EDA Results – Bivariate Analysis</vt:lpstr>
      <vt:lpstr>Data Preprocessing </vt:lpstr>
      <vt:lpstr>Data Preprocessing</vt:lpstr>
      <vt:lpstr>Data Preprocessing</vt:lpstr>
      <vt:lpstr>Model Performance Summary</vt:lpstr>
      <vt:lpstr>Model Performance Summary</vt:lpstr>
      <vt:lpstr>Model Performance Summary</vt:lpstr>
      <vt:lpstr>Model Performance Summary</vt:lpstr>
      <vt:lpstr>Model Performance Summary</vt:lpstr>
      <vt:lpstr>Model Performance Summary</vt:lpstr>
      <vt:lpstr>APPENDIX A – EDA Results (Univariate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A – EDA Results (Bivariate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B – Model Performance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dc:title>
  <cp:lastModifiedBy>arsalaan saiyed</cp:lastModifiedBy>
  <cp:revision>150</cp:revision>
  <dcterms:modified xsi:type="dcterms:W3CDTF">2022-06-03T21:05:14Z</dcterms:modified>
</cp:coreProperties>
</file>