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5" r:id="rId8"/>
    <p:sldId id="264" r:id="rId9"/>
    <p:sldId id="268" r:id="rId10"/>
    <p:sldId id="266" r:id="rId11"/>
    <p:sldId id="267"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salaan saiyed" initials="as" lastIdx="1" clrIdx="0">
    <p:extLst>
      <p:ext uri="{19B8F6BF-5375-455C-9EA6-DF929625EA0E}">
        <p15:presenceInfo xmlns:p15="http://schemas.microsoft.com/office/powerpoint/2012/main" userId="arsalaan saiy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12345908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26364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BE47846-0592-4E10-B207-F649F55A799F}" type="datetimeFigureOut">
              <a:rPr lang="en-GB" smtClean="0"/>
              <a:t>04/03/2022</a:t>
            </a:fld>
            <a:endParaRPr lang="en-GB" dirty="0"/>
          </a:p>
        </p:txBody>
      </p:sp>
      <p:sp>
        <p:nvSpPr>
          <p:cNvPr id="5" name="Footer Placeholder 4"/>
          <p:cNvSpPr>
            <a:spLocks noGrp="1"/>
          </p:cNvSpPr>
          <p:nvPr>
            <p:ph type="ftr" sz="quarter" idx="11"/>
          </p:nvPr>
        </p:nvSpPr>
        <p:spPr>
          <a:xfrm>
            <a:off x="3776135" y="6422854"/>
            <a:ext cx="4279669" cy="365125"/>
          </a:xfrm>
        </p:spPr>
        <p:txBody>
          <a:bodyPr/>
          <a:lstStyle/>
          <a:p>
            <a:endParaRPr lang="en-GB" dirty="0"/>
          </a:p>
        </p:txBody>
      </p:sp>
      <p:sp>
        <p:nvSpPr>
          <p:cNvPr id="6" name="Slide Number Placeholder 5"/>
          <p:cNvSpPr>
            <a:spLocks noGrp="1"/>
          </p:cNvSpPr>
          <p:nvPr>
            <p:ph type="sldNum" sz="quarter" idx="12"/>
          </p:nvPr>
        </p:nvSpPr>
        <p:spPr>
          <a:xfrm>
            <a:off x="8073048" y="6422854"/>
            <a:ext cx="879759" cy="365125"/>
          </a:xfrm>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197704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332786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BE47846-0592-4E10-B207-F649F55A799F}" type="datetimeFigureOut">
              <a:rPr lang="en-GB" smtClean="0"/>
              <a:t>04/03/2022</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0A2632B-FEF4-4481-BA34-ADE6F15FF7A1}" type="slidenum">
              <a:rPr lang="en-GB" smtClean="0"/>
              <a:t>‹#›</a:t>
            </a:fld>
            <a:endParaRPr lang="en-GB" dirty="0"/>
          </a:p>
        </p:txBody>
      </p:sp>
    </p:spTree>
    <p:extLst>
      <p:ext uri="{BB962C8B-B14F-4D97-AF65-F5344CB8AC3E}">
        <p14:creationId xmlns:p14="http://schemas.microsoft.com/office/powerpoint/2010/main" val="33992160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50195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146430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16845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426253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5209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E47846-0592-4E10-B207-F649F55A799F}" type="datetimeFigureOut">
              <a:rPr lang="en-GB" smtClean="0"/>
              <a:t>04/03/2022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0A2632B-FEF4-4481-BA34-ADE6F15FF7A1}" type="slidenum">
              <a:rPr lang="en-GB" smtClean="0"/>
              <a:t>‹#›</a:t>
            </a:fld>
            <a:endParaRPr lang="en-GB" dirty="0"/>
          </a:p>
        </p:txBody>
      </p:sp>
    </p:spTree>
    <p:extLst>
      <p:ext uri="{BB962C8B-B14F-4D97-AF65-F5344CB8AC3E}">
        <p14:creationId xmlns:p14="http://schemas.microsoft.com/office/powerpoint/2010/main" val="319710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BE47846-0592-4E10-B207-F649F55A799F}" type="datetimeFigureOut">
              <a:rPr lang="en-GB" smtClean="0"/>
              <a:t>04/03/2022</a:t>
            </a:fld>
            <a:endParaRPr lang="en-GB"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0A2632B-FEF4-4481-BA34-ADE6F15FF7A1}" type="slidenum">
              <a:rPr lang="en-GB" smtClean="0"/>
              <a:t>‹#›</a:t>
            </a:fld>
            <a:endParaRPr lang="en-GB" dirty="0"/>
          </a:p>
        </p:txBody>
      </p:sp>
    </p:spTree>
    <p:extLst>
      <p:ext uri="{BB962C8B-B14F-4D97-AF65-F5344CB8AC3E}">
        <p14:creationId xmlns:p14="http://schemas.microsoft.com/office/powerpoint/2010/main" val="306749327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4905-167F-4C85-AC67-2388D10ABEA0}"/>
              </a:ext>
            </a:extLst>
          </p:cNvPr>
          <p:cNvSpPr>
            <a:spLocks noGrp="1"/>
          </p:cNvSpPr>
          <p:nvPr>
            <p:ph type="ctrTitle"/>
          </p:nvPr>
        </p:nvSpPr>
        <p:spPr/>
        <p:txBody>
          <a:bodyPr/>
          <a:lstStyle/>
          <a:p>
            <a:r>
              <a:rPr lang="en-US" dirty="0"/>
              <a:t>FOOD HUB business STUDY</a:t>
            </a:r>
            <a:endParaRPr lang="en-GB" dirty="0"/>
          </a:p>
        </p:txBody>
      </p:sp>
      <p:sp>
        <p:nvSpPr>
          <p:cNvPr id="3" name="Subtitle 2">
            <a:extLst>
              <a:ext uri="{FF2B5EF4-FFF2-40B4-BE49-F238E27FC236}">
                <a16:creationId xmlns:a16="http://schemas.microsoft.com/office/drawing/2014/main" id="{DFFE02B9-02F2-4EF6-B8F8-BF70CC4FB949}"/>
              </a:ext>
            </a:extLst>
          </p:cNvPr>
          <p:cNvSpPr>
            <a:spLocks noGrp="1"/>
          </p:cNvSpPr>
          <p:nvPr>
            <p:ph type="subTitle" idx="1"/>
          </p:nvPr>
        </p:nvSpPr>
        <p:spPr/>
        <p:txBody>
          <a:bodyPr/>
          <a:lstStyle/>
          <a:p>
            <a:r>
              <a:rPr lang="en-US" dirty="0"/>
              <a:t>By Arsalaan Saiyed</a:t>
            </a:r>
            <a:endParaRPr lang="en-GB" dirty="0"/>
          </a:p>
        </p:txBody>
      </p:sp>
    </p:spTree>
    <p:extLst>
      <p:ext uri="{BB962C8B-B14F-4D97-AF65-F5344CB8AC3E}">
        <p14:creationId xmlns:p14="http://schemas.microsoft.com/office/powerpoint/2010/main" val="322216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CDC6-B80D-4262-9A51-0DDC5DD157CD}"/>
              </a:ext>
            </a:extLst>
          </p:cNvPr>
          <p:cNvSpPr>
            <a:spLocks noGrp="1"/>
          </p:cNvSpPr>
          <p:nvPr>
            <p:ph type="title"/>
          </p:nvPr>
        </p:nvSpPr>
        <p:spPr>
          <a:xfrm>
            <a:off x="677333" y="284176"/>
            <a:ext cx="10632351" cy="1508760"/>
          </a:xfrm>
        </p:spPr>
        <p:txBody>
          <a:bodyPr>
            <a:normAutofit/>
          </a:bodyPr>
          <a:lstStyle/>
          <a:p>
            <a:r>
              <a:rPr lang="en-US" sz="3600" dirty="0">
                <a:solidFill>
                  <a:schemeClr val="tx2">
                    <a:lumMod val="50000"/>
                  </a:schemeClr>
                </a:solidFill>
              </a:rPr>
              <a:t>Multivariate Data Analysis - Rating</a:t>
            </a:r>
            <a:endParaRPr lang="en-GB" sz="3600" dirty="0">
              <a:solidFill>
                <a:schemeClr val="tx2">
                  <a:lumMod val="50000"/>
                </a:schemeClr>
              </a:solidFill>
            </a:endParaRPr>
          </a:p>
        </p:txBody>
      </p:sp>
      <p:sp>
        <p:nvSpPr>
          <p:cNvPr id="3" name="Content Placeholder 2">
            <a:extLst>
              <a:ext uri="{FF2B5EF4-FFF2-40B4-BE49-F238E27FC236}">
                <a16:creationId xmlns:a16="http://schemas.microsoft.com/office/drawing/2014/main" id="{18A20E6E-8A5A-42B3-86FD-DE26503B2E7E}"/>
              </a:ext>
            </a:extLst>
          </p:cNvPr>
          <p:cNvSpPr>
            <a:spLocks noGrp="1"/>
          </p:cNvSpPr>
          <p:nvPr>
            <p:ph idx="1"/>
          </p:nvPr>
        </p:nvSpPr>
        <p:spPr>
          <a:xfrm>
            <a:off x="304561" y="4732421"/>
            <a:ext cx="3781953" cy="2125579"/>
          </a:xfrm>
        </p:spPr>
        <p:txBody>
          <a:bodyPr>
            <a:normAutofit/>
          </a:bodyPr>
          <a:lstStyle/>
          <a:p>
            <a:pPr marL="0" indent="0">
              <a:buNone/>
            </a:pPr>
            <a:r>
              <a:rPr lang="en-US" sz="1600" i="1" dirty="0"/>
              <a:t>Observation</a:t>
            </a:r>
            <a:r>
              <a:rPr lang="en-US" sz="1600" dirty="0"/>
              <a:t>:</a:t>
            </a:r>
          </a:p>
          <a:p>
            <a:r>
              <a:rPr lang="en-US" sz="1600" dirty="0"/>
              <a:t>3 is the most given rating to orders ranging from $15-$17.</a:t>
            </a:r>
          </a:p>
          <a:p>
            <a:r>
              <a:rPr lang="en-US" sz="1600" dirty="0"/>
              <a:t>4 &amp; 5 rating is given to orders with higher costs.</a:t>
            </a:r>
          </a:p>
          <a:p>
            <a:r>
              <a:rPr lang="en-US" sz="1600" dirty="0"/>
              <a:t>Orders w/ lower costs were not rated.</a:t>
            </a:r>
            <a:endParaRPr lang="en-GB" sz="1600" dirty="0"/>
          </a:p>
        </p:txBody>
      </p:sp>
      <p:pic>
        <p:nvPicPr>
          <p:cNvPr id="5" name="Picture 4">
            <a:extLst>
              <a:ext uri="{FF2B5EF4-FFF2-40B4-BE49-F238E27FC236}">
                <a16:creationId xmlns:a16="http://schemas.microsoft.com/office/drawing/2014/main" id="{38E3BCC4-5DFB-4DD1-A82B-9C67B728A419}"/>
              </a:ext>
            </a:extLst>
          </p:cNvPr>
          <p:cNvPicPr>
            <a:picLocks noChangeAspect="1"/>
          </p:cNvPicPr>
          <p:nvPr/>
        </p:nvPicPr>
        <p:blipFill rotWithShape="1">
          <a:blip r:embed="rId2"/>
          <a:srcRect t="3560" b="1429"/>
          <a:stretch/>
        </p:blipFill>
        <p:spPr>
          <a:xfrm>
            <a:off x="4323535" y="2340074"/>
            <a:ext cx="3781953" cy="2328179"/>
          </a:xfrm>
          <a:prstGeom prst="rect">
            <a:avLst/>
          </a:prstGeom>
        </p:spPr>
      </p:pic>
      <p:pic>
        <p:nvPicPr>
          <p:cNvPr id="7" name="Picture 6">
            <a:extLst>
              <a:ext uri="{FF2B5EF4-FFF2-40B4-BE49-F238E27FC236}">
                <a16:creationId xmlns:a16="http://schemas.microsoft.com/office/drawing/2014/main" id="{285DF0BA-19EF-48E1-833B-66C6397F552B}"/>
              </a:ext>
            </a:extLst>
          </p:cNvPr>
          <p:cNvPicPr>
            <a:picLocks noChangeAspect="1"/>
          </p:cNvPicPr>
          <p:nvPr/>
        </p:nvPicPr>
        <p:blipFill rotWithShape="1">
          <a:blip r:embed="rId3"/>
          <a:srcRect r="2457"/>
          <a:stretch/>
        </p:blipFill>
        <p:spPr>
          <a:xfrm>
            <a:off x="304561" y="2340074"/>
            <a:ext cx="3781953" cy="2328179"/>
          </a:xfrm>
          <a:prstGeom prst="rect">
            <a:avLst/>
          </a:prstGeom>
        </p:spPr>
      </p:pic>
      <p:pic>
        <p:nvPicPr>
          <p:cNvPr id="9" name="Picture 8">
            <a:extLst>
              <a:ext uri="{FF2B5EF4-FFF2-40B4-BE49-F238E27FC236}">
                <a16:creationId xmlns:a16="http://schemas.microsoft.com/office/drawing/2014/main" id="{93DB4C1C-153E-42CB-B06F-21F0C272F9C4}"/>
              </a:ext>
            </a:extLst>
          </p:cNvPr>
          <p:cNvPicPr>
            <a:picLocks noChangeAspect="1"/>
          </p:cNvPicPr>
          <p:nvPr/>
        </p:nvPicPr>
        <p:blipFill>
          <a:blip r:embed="rId4"/>
          <a:stretch>
            <a:fillRect/>
          </a:stretch>
        </p:blipFill>
        <p:spPr>
          <a:xfrm>
            <a:off x="8307248" y="2340074"/>
            <a:ext cx="3787047" cy="2328179"/>
          </a:xfrm>
          <a:prstGeom prst="rect">
            <a:avLst/>
          </a:prstGeom>
        </p:spPr>
      </p:pic>
      <p:sp>
        <p:nvSpPr>
          <p:cNvPr id="10" name="TextBox 9">
            <a:extLst>
              <a:ext uri="{FF2B5EF4-FFF2-40B4-BE49-F238E27FC236}">
                <a16:creationId xmlns:a16="http://schemas.microsoft.com/office/drawing/2014/main" id="{178039A8-91F3-4E7E-856B-A3A4897CE34B}"/>
              </a:ext>
            </a:extLst>
          </p:cNvPr>
          <p:cNvSpPr txBox="1"/>
          <p:nvPr/>
        </p:nvSpPr>
        <p:spPr>
          <a:xfrm>
            <a:off x="1273116" y="1969036"/>
            <a:ext cx="1844842" cy="368968"/>
          </a:xfrm>
          <a:prstGeom prst="rect">
            <a:avLst/>
          </a:prstGeom>
          <a:noFill/>
        </p:spPr>
        <p:txBody>
          <a:bodyPr wrap="square" rtlCol="0">
            <a:spAutoFit/>
          </a:bodyPr>
          <a:lstStyle/>
          <a:p>
            <a:pPr algn="ctr"/>
            <a:r>
              <a:rPr lang="en-US" dirty="0"/>
              <a:t>Cost of order</a:t>
            </a:r>
            <a:endParaRPr lang="en-GB" dirty="0"/>
          </a:p>
        </p:txBody>
      </p:sp>
      <p:sp>
        <p:nvSpPr>
          <p:cNvPr id="11" name="TextBox 10">
            <a:extLst>
              <a:ext uri="{FF2B5EF4-FFF2-40B4-BE49-F238E27FC236}">
                <a16:creationId xmlns:a16="http://schemas.microsoft.com/office/drawing/2014/main" id="{4EE51311-A8CD-4945-9CDC-7BAF551250CF}"/>
              </a:ext>
            </a:extLst>
          </p:cNvPr>
          <p:cNvSpPr txBox="1"/>
          <p:nvPr/>
        </p:nvSpPr>
        <p:spPr>
          <a:xfrm>
            <a:off x="4972207" y="1971109"/>
            <a:ext cx="2454442" cy="369332"/>
          </a:xfrm>
          <a:prstGeom prst="rect">
            <a:avLst/>
          </a:prstGeom>
          <a:noFill/>
        </p:spPr>
        <p:txBody>
          <a:bodyPr wrap="square" rtlCol="0">
            <a:spAutoFit/>
          </a:bodyPr>
          <a:lstStyle/>
          <a:p>
            <a:pPr algn="ctr"/>
            <a:r>
              <a:rPr lang="en-US" dirty="0"/>
              <a:t>Food preparation time</a:t>
            </a:r>
            <a:endParaRPr lang="en-GB" dirty="0"/>
          </a:p>
        </p:txBody>
      </p:sp>
      <p:sp>
        <p:nvSpPr>
          <p:cNvPr id="12" name="TextBox 11">
            <a:extLst>
              <a:ext uri="{FF2B5EF4-FFF2-40B4-BE49-F238E27FC236}">
                <a16:creationId xmlns:a16="http://schemas.microsoft.com/office/drawing/2014/main" id="{E29D476D-A206-47EA-BE17-4927D9BE4515}"/>
              </a:ext>
            </a:extLst>
          </p:cNvPr>
          <p:cNvSpPr txBox="1"/>
          <p:nvPr/>
        </p:nvSpPr>
        <p:spPr>
          <a:xfrm>
            <a:off x="8973550" y="1971109"/>
            <a:ext cx="2454442" cy="369332"/>
          </a:xfrm>
          <a:prstGeom prst="rect">
            <a:avLst/>
          </a:prstGeom>
          <a:noFill/>
        </p:spPr>
        <p:txBody>
          <a:bodyPr wrap="square" rtlCol="0">
            <a:spAutoFit/>
          </a:bodyPr>
          <a:lstStyle/>
          <a:p>
            <a:pPr algn="ctr"/>
            <a:r>
              <a:rPr lang="en-US" dirty="0"/>
              <a:t>Delivery time</a:t>
            </a:r>
            <a:endParaRPr lang="en-GB" dirty="0"/>
          </a:p>
        </p:txBody>
      </p:sp>
      <p:sp>
        <p:nvSpPr>
          <p:cNvPr id="13" name="Content Placeholder 2">
            <a:extLst>
              <a:ext uri="{FF2B5EF4-FFF2-40B4-BE49-F238E27FC236}">
                <a16:creationId xmlns:a16="http://schemas.microsoft.com/office/drawing/2014/main" id="{D23D1177-CC33-4701-A4A6-EEBBB61DE12C}"/>
              </a:ext>
            </a:extLst>
          </p:cNvPr>
          <p:cNvSpPr txBox="1">
            <a:spLocks/>
          </p:cNvSpPr>
          <p:nvPr/>
        </p:nvSpPr>
        <p:spPr>
          <a:xfrm>
            <a:off x="4323535" y="4732420"/>
            <a:ext cx="3781953" cy="212557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600" i="1" dirty="0"/>
              <a:t>Observation</a:t>
            </a:r>
            <a:r>
              <a:rPr lang="en-US" sz="1600" dirty="0"/>
              <a:t>:</a:t>
            </a:r>
          </a:p>
          <a:p>
            <a:r>
              <a:rPr lang="en-US" sz="1600" dirty="0"/>
              <a:t>Most orders that were rated poorly if the food preparation time exceeded 27.8 mins. </a:t>
            </a:r>
          </a:p>
          <a:p>
            <a:r>
              <a:rPr lang="en-US" sz="1600" dirty="0"/>
              <a:t>Higher ratings or no rating don’t seem to be strongly correlated to food preparation time.</a:t>
            </a:r>
          </a:p>
          <a:p>
            <a:endParaRPr lang="en-US" sz="1600" dirty="0"/>
          </a:p>
          <a:p>
            <a:endParaRPr lang="en-GB" sz="1600" dirty="0"/>
          </a:p>
        </p:txBody>
      </p:sp>
      <p:sp>
        <p:nvSpPr>
          <p:cNvPr id="14" name="Content Placeholder 2">
            <a:extLst>
              <a:ext uri="{FF2B5EF4-FFF2-40B4-BE49-F238E27FC236}">
                <a16:creationId xmlns:a16="http://schemas.microsoft.com/office/drawing/2014/main" id="{684DA53C-EE70-419E-A755-A6735D46092C}"/>
              </a:ext>
            </a:extLst>
          </p:cNvPr>
          <p:cNvSpPr txBox="1">
            <a:spLocks/>
          </p:cNvSpPr>
          <p:nvPr/>
        </p:nvSpPr>
        <p:spPr>
          <a:xfrm>
            <a:off x="8307248" y="4732421"/>
            <a:ext cx="3781953" cy="212557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600" i="1" dirty="0"/>
              <a:t>Observation</a:t>
            </a:r>
            <a:r>
              <a:rPr lang="en-US" sz="1600" dirty="0"/>
              <a:t>:</a:t>
            </a:r>
          </a:p>
          <a:p>
            <a:r>
              <a:rPr lang="en-US" sz="1600" dirty="0"/>
              <a:t>Most orders that were rated poorly if the delivery time exceeded 24 mins. </a:t>
            </a:r>
          </a:p>
          <a:p>
            <a:r>
              <a:rPr lang="en-US" sz="1600" dirty="0"/>
              <a:t>Positive ratings (4 or 5) were given for faster deliveries i.e. delivery time lesser than 24 mins.</a:t>
            </a:r>
          </a:p>
          <a:p>
            <a:endParaRPr lang="en-GB" sz="1600" dirty="0"/>
          </a:p>
        </p:txBody>
      </p:sp>
    </p:spTree>
    <p:extLst>
      <p:ext uri="{BB962C8B-B14F-4D97-AF65-F5344CB8AC3E}">
        <p14:creationId xmlns:p14="http://schemas.microsoft.com/office/powerpoint/2010/main" val="223640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A68F-0EC0-47B0-9C0C-3E8C42981187}"/>
              </a:ext>
            </a:extLst>
          </p:cNvPr>
          <p:cNvSpPr>
            <a:spLocks noGrp="1"/>
          </p:cNvSpPr>
          <p:nvPr>
            <p:ph type="title"/>
          </p:nvPr>
        </p:nvSpPr>
        <p:spPr>
          <a:xfrm>
            <a:off x="643467" y="258775"/>
            <a:ext cx="11122667" cy="1508760"/>
          </a:xfrm>
        </p:spPr>
        <p:txBody>
          <a:bodyPr/>
          <a:lstStyle/>
          <a:p>
            <a:r>
              <a:rPr lang="en-US" sz="3600" dirty="0">
                <a:solidFill>
                  <a:schemeClr val="tx2">
                    <a:lumMod val="50000"/>
                  </a:schemeClr>
                </a:solidFill>
              </a:rPr>
              <a:t>Foodhub’s business model &amp; performance</a:t>
            </a:r>
            <a:endParaRPr lang="en-GB" sz="3600" dirty="0">
              <a:solidFill>
                <a:schemeClr val="tx2">
                  <a:lumMod val="50000"/>
                </a:schemeClr>
              </a:solidFill>
            </a:endParaRPr>
          </a:p>
        </p:txBody>
      </p:sp>
      <p:sp>
        <p:nvSpPr>
          <p:cNvPr id="3" name="Content Placeholder 2">
            <a:extLst>
              <a:ext uri="{FF2B5EF4-FFF2-40B4-BE49-F238E27FC236}">
                <a16:creationId xmlns:a16="http://schemas.microsoft.com/office/drawing/2014/main" id="{B9A59519-DB7B-457E-A8E5-0E952A43C96E}"/>
              </a:ext>
            </a:extLst>
          </p:cNvPr>
          <p:cNvSpPr>
            <a:spLocks noGrp="1"/>
          </p:cNvSpPr>
          <p:nvPr>
            <p:ph idx="1"/>
          </p:nvPr>
        </p:nvSpPr>
        <p:spPr>
          <a:xfrm>
            <a:off x="643467" y="1858887"/>
            <a:ext cx="11336934" cy="2901654"/>
          </a:xfrm>
        </p:spPr>
        <p:txBody>
          <a:bodyPr>
            <a:noAutofit/>
          </a:bodyPr>
          <a:lstStyle/>
          <a:p>
            <a:pPr marL="0" indent="0">
              <a:buNone/>
            </a:pPr>
            <a:r>
              <a:rPr lang="en-US" sz="1400" b="1" dirty="0"/>
              <a:t>Business Model:</a:t>
            </a:r>
          </a:p>
          <a:p>
            <a:pPr lvl="1"/>
            <a:r>
              <a:rPr lang="en-US" sz="1400" dirty="0"/>
              <a:t>The company charges the restaurant 25% on the orders having cost greater than 20 dollars and 15% on the orders having cost greater than 5 dollars.</a:t>
            </a:r>
          </a:p>
          <a:p>
            <a:pPr lvl="1"/>
            <a:r>
              <a:rPr lang="en-US" sz="1400" dirty="0"/>
              <a:t>In the given data the total revenue generated by FoodHub on all orders was $6,166.3 which is 19.69% of the cost of all orders placed. </a:t>
            </a:r>
          </a:p>
          <a:p>
            <a:pPr marL="0" indent="0">
              <a:buNone/>
            </a:pPr>
            <a:r>
              <a:rPr lang="en-US" sz="1400" b="1" dirty="0"/>
              <a:t>Performance:</a:t>
            </a:r>
          </a:p>
          <a:p>
            <a:pPr marL="514350" lvl="1" indent="-285750">
              <a:lnSpc>
                <a:spcPct val="120000"/>
              </a:lnSpc>
              <a:spcAft>
                <a:spcPts val="50"/>
              </a:spcAft>
              <a:buFont typeface="Arial" panose="020B0604020202020204" pitchFamily="34" charset="0"/>
              <a:buChar char="•"/>
            </a:pPr>
            <a:r>
              <a:rPr lang="en-US" sz="1400" dirty="0"/>
              <a:t>20.3%  of the orders are between 5 to 10 dollars.</a:t>
            </a:r>
          </a:p>
          <a:p>
            <a:pPr marL="514350" lvl="1" indent="-285750">
              <a:lnSpc>
                <a:spcPct val="120000"/>
              </a:lnSpc>
              <a:spcAft>
                <a:spcPts val="50"/>
              </a:spcAft>
              <a:buFont typeface="Arial" panose="020B0604020202020204" pitchFamily="34" charset="0"/>
              <a:buChar char="•"/>
            </a:pPr>
            <a:r>
              <a:rPr lang="en-US" sz="1400" dirty="0"/>
              <a:t>50% of the orders are between 10 to 20 dollars.</a:t>
            </a:r>
          </a:p>
          <a:p>
            <a:pPr marL="514350" lvl="1" indent="-285750">
              <a:lnSpc>
                <a:spcPct val="120000"/>
              </a:lnSpc>
              <a:spcAft>
                <a:spcPts val="50"/>
              </a:spcAft>
              <a:buFont typeface="Arial" panose="020B0604020202020204" pitchFamily="34" charset="0"/>
              <a:buChar char="•"/>
            </a:pPr>
            <a:r>
              <a:rPr lang="en-US" sz="1400" dirty="0"/>
              <a:t>29.2% of the orders are above 20 dollars.</a:t>
            </a:r>
          </a:p>
          <a:p>
            <a:pPr marL="514350" lvl="1" indent="-285750">
              <a:lnSpc>
                <a:spcPct val="120000"/>
              </a:lnSpc>
              <a:spcAft>
                <a:spcPts val="50"/>
              </a:spcAft>
              <a:buFont typeface="Arial" panose="020B0604020202020204" pitchFamily="34" charset="0"/>
              <a:buChar char="•"/>
            </a:pPr>
            <a:r>
              <a:rPr lang="en-US" sz="1400" dirty="0"/>
              <a:t>0.5% of orders are below 5 dollars.</a:t>
            </a:r>
          </a:p>
          <a:p>
            <a:pPr marL="514350" lvl="1" indent="-285750">
              <a:lnSpc>
                <a:spcPct val="120000"/>
              </a:lnSpc>
              <a:spcAft>
                <a:spcPts val="50"/>
              </a:spcAft>
              <a:buFont typeface="Arial" panose="020B0604020202020204" pitchFamily="34" charset="0"/>
              <a:buChar char="•"/>
            </a:pPr>
            <a:r>
              <a:rPr lang="en-US" sz="1400" dirty="0"/>
              <a:t>85% of all revenue is made by the top 5 cuisine types.</a:t>
            </a:r>
          </a:p>
          <a:p>
            <a:pPr marL="228600" lvl="1" indent="0">
              <a:buNone/>
            </a:pPr>
            <a:endParaRPr lang="en-US" sz="1400" dirty="0"/>
          </a:p>
        </p:txBody>
      </p:sp>
      <p:pic>
        <p:nvPicPr>
          <p:cNvPr id="6" name="Picture 5">
            <a:extLst>
              <a:ext uri="{FF2B5EF4-FFF2-40B4-BE49-F238E27FC236}">
                <a16:creationId xmlns:a16="http://schemas.microsoft.com/office/drawing/2014/main" id="{7698FE04-BAB6-4D20-9D27-CF5A0BE225A0}"/>
              </a:ext>
            </a:extLst>
          </p:cNvPr>
          <p:cNvPicPr>
            <a:picLocks noChangeAspect="1"/>
          </p:cNvPicPr>
          <p:nvPr/>
        </p:nvPicPr>
        <p:blipFill rotWithShape="1">
          <a:blip r:embed="rId2"/>
          <a:srcRect l="6809"/>
          <a:stretch/>
        </p:blipFill>
        <p:spPr>
          <a:xfrm>
            <a:off x="9296401" y="3348637"/>
            <a:ext cx="2684000" cy="3445933"/>
          </a:xfrm>
          <a:prstGeom prst="rect">
            <a:avLst/>
          </a:prstGeom>
        </p:spPr>
      </p:pic>
      <p:pic>
        <p:nvPicPr>
          <p:cNvPr id="11" name="Picture 10">
            <a:extLst>
              <a:ext uri="{FF2B5EF4-FFF2-40B4-BE49-F238E27FC236}">
                <a16:creationId xmlns:a16="http://schemas.microsoft.com/office/drawing/2014/main" id="{A432490E-9600-4CAF-B7F0-C06913AE51EB}"/>
              </a:ext>
            </a:extLst>
          </p:cNvPr>
          <p:cNvPicPr>
            <a:picLocks noChangeAspect="1"/>
          </p:cNvPicPr>
          <p:nvPr/>
        </p:nvPicPr>
        <p:blipFill>
          <a:blip r:embed="rId3"/>
          <a:stretch>
            <a:fillRect/>
          </a:stretch>
        </p:blipFill>
        <p:spPr>
          <a:xfrm>
            <a:off x="1413934" y="4760541"/>
            <a:ext cx="6976534" cy="2034029"/>
          </a:xfrm>
          <a:prstGeom prst="rect">
            <a:avLst/>
          </a:prstGeom>
        </p:spPr>
      </p:pic>
    </p:spTree>
    <p:extLst>
      <p:ext uri="{BB962C8B-B14F-4D97-AF65-F5344CB8AC3E}">
        <p14:creationId xmlns:p14="http://schemas.microsoft.com/office/powerpoint/2010/main" val="92577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E4EB-3DA4-4195-B2A7-C7C9A324A185}"/>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5C66DF3C-2F6B-450B-BF2C-DC0CB4238C1F}"/>
              </a:ext>
            </a:extLst>
          </p:cNvPr>
          <p:cNvSpPr>
            <a:spLocks noGrp="1"/>
          </p:cNvSpPr>
          <p:nvPr>
            <p:ph idx="1"/>
          </p:nvPr>
        </p:nvSpPr>
        <p:spPr>
          <a:xfrm>
            <a:off x="922866" y="2011679"/>
            <a:ext cx="10363201" cy="4758145"/>
          </a:xfrm>
        </p:spPr>
        <p:txBody>
          <a:bodyPr>
            <a:normAutofit/>
          </a:bodyPr>
          <a:lstStyle/>
          <a:p>
            <a:pPr>
              <a:lnSpc>
                <a:spcPct val="150000"/>
              </a:lnSpc>
            </a:pPr>
            <a:r>
              <a:rPr lang="en-GB" sz="1600" dirty="0"/>
              <a:t>71.2% of the orders are placed on weekends, which means there is capacity for more orders during the weekdays.</a:t>
            </a:r>
          </a:p>
          <a:p>
            <a:pPr>
              <a:lnSpc>
                <a:spcPct val="150000"/>
              </a:lnSpc>
            </a:pPr>
            <a:r>
              <a:rPr lang="en-GB" sz="1600" dirty="0"/>
              <a:t>Order costs ranging from 10-20 dollars make up for 50% of all orders.</a:t>
            </a:r>
          </a:p>
          <a:p>
            <a:pPr>
              <a:lnSpc>
                <a:spcPct val="150000"/>
              </a:lnSpc>
            </a:pPr>
            <a:r>
              <a:rPr lang="en-GB" sz="1600" dirty="0"/>
              <a:t>American, Japanese and Italian are the most popular and profitable cuisines.</a:t>
            </a:r>
          </a:p>
          <a:p>
            <a:pPr>
              <a:lnSpc>
                <a:spcPct val="150000"/>
              </a:lnSpc>
            </a:pPr>
            <a:r>
              <a:rPr lang="en-GB" sz="1600" dirty="0"/>
              <a:t>The factors that driving FoodHub’s revenue are:</a:t>
            </a:r>
          </a:p>
          <a:p>
            <a:pPr marL="685800" lvl="1" indent="-457200">
              <a:lnSpc>
                <a:spcPct val="100000"/>
              </a:lnSpc>
              <a:buFont typeface="+mj-lt"/>
              <a:buAutoNum type="arabicPeriod"/>
            </a:pPr>
            <a:r>
              <a:rPr lang="en-GB" sz="1600" dirty="0"/>
              <a:t>Number of orders raised through FoodHub.</a:t>
            </a:r>
          </a:p>
          <a:p>
            <a:pPr marL="685800" lvl="1" indent="-457200">
              <a:lnSpc>
                <a:spcPct val="100000"/>
              </a:lnSpc>
              <a:buFont typeface="+mj-lt"/>
              <a:buAutoNum type="arabicPeriod"/>
            </a:pPr>
            <a:r>
              <a:rPr lang="en-GB" sz="1600" dirty="0"/>
              <a:t>Cost of orders. </a:t>
            </a:r>
          </a:p>
          <a:p>
            <a:pPr marL="685800" lvl="1" indent="-457200">
              <a:lnSpc>
                <a:spcPct val="100000"/>
              </a:lnSpc>
              <a:buFont typeface="+mj-lt"/>
              <a:buAutoNum type="arabicPeriod"/>
            </a:pPr>
            <a:r>
              <a:rPr lang="en-GB" sz="1600" dirty="0"/>
              <a:t>Customer service and their experience. </a:t>
            </a:r>
          </a:p>
          <a:p>
            <a:pPr>
              <a:lnSpc>
                <a:spcPct val="150000"/>
              </a:lnSpc>
            </a:pPr>
            <a:r>
              <a:rPr lang="en-GB" sz="1600" dirty="0"/>
              <a:t>38.8% of the orders are not rated which means that performance of orders and restaurants is not completely accurate.</a:t>
            </a:r>
          </a:p>
          <a:p>
            <a:pPr>
              <a:lnSpc>
                <a:spcPct val="150000"/>
              </a:lnSpc>
            </a:pPr>
            <a:r>
              <a:rPr lang="en-GB" sz="1600" dirty="0"/>
              <a:t>10.54% of the orders take longer than 60 minutes to get to the customer.</a:t>
            </a:r>
          </a:p>
        </p:txBody>
      </p:sp>
    </p:spTree>
    <p:extLst>
      <p:ext uri="{BB962C8B-B14F-4D97-AF65-F5344CB8AC3E}">
        <p14:creationId xmlns:p14="http://schemas.microsoft.com/office/powerpoint/2010/main" val="200062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E4EB-3DA4-4195-B2A7-C7C9A324A185}"/>
              </a:ext>
            </a:extLst>
          </p:cNvPr>
          <p:cNvSpPr>
            <a:spLocks noGrp="1"/>
          </p:cNvSpPr>
          <p:nvPr>
            <p:ph type="title"/>
          </p:nvPr>
        </p:nvSpPr>
        <p:spPr/>
        <p:txBody>
          <a:bodyPr/>
          <a:lstStyle/>
          <a:p>
            <a:r>
              <a:rPr lang="en-US" dirty="0"/>
              <a:t>recommendations</a:t>
            </a:r>
            <a:endParaRPr lang="en-GB" dirty="0"/>
          </a:p>
        </p:txBody>
      </p:sp>
      <p:sp>
        <p:nvSpPr>
          <p:cNvPr id="3" name="Content Placeholder 2">
            <a:extLst>
              <a:ext uri="{FF2B5EF4-FFF2-40B4-BE49-F238E27FC236}">
                <a16:creationId xmlns:a16="http://schemas.microsoft.com/office/drawing/2014/main" id="{5C66DF3C-2F6B-450B-BF2C-DC0CB4238C1F}"/>
              </a:ext>
            </a:extLst>
          </p:cNvPr>
          <p:cNvSpPr>
            <a:spLocks noGrp="1"/>
          </p:cNvSpPr>
          <p:nvPr>
            <p:ph idx="1"/>
          </p:nvPr>
        </p:nvSpPr>
        <p:spPr>
          <a:xfrm>
            <a:off x="644118" y="1922235"/>
            <a:ext cx="11192282" cy="1811565"/>
          </a:xfrm>
        </p:spPr>
        <p:txBody>
          <a:bodyPr>
            <a:noAutofit/>
          </a:bodyPr>
          <a:lstStyle/>
          <a:p>
            <a:pPr marL="0" indent="0">
              <a:buNone/>
            </a:pPr>
            <a:r>
              <a:rPr lang="en-GB" sz="1400" b="1" i="1" u="sng" dirty="0"/>
              <a:t>Goal 1 – Increase Number of Orders</a:t>
            </a:r>
            <a:r>
              <a:rPr lang="en-GB" sz="1400" dirty="0"/>
              <a:t>:</a:t>
            </a:r>
          </a:p>
          <a:p>
            <a:r>
              <a:rPr lang="en-GB" sz="1400" dirty="0"/>
              <a:t>There are always new people moving in to the city so provide discounts for new customers on their first orders through FoodHub.</a:t>
            </a:r>
          </a:p>
          <a:p>
            <a:r>
              <a:rPr lang="en-GB" sz="1400" dirty="0"/>
              <a:t>Suggest kitchens for in-demand restaurants to stay open for longer hours. If our data included date and time stamps we could analyse which cuisines/restaurants are popular during which hours of what day of the week and target boosting those orders.</a:t>
            </a:r>
          </a:p>
          <a:p>
            <a:r>
              <a:rPr lang="en-GB" sz="1400" dirty="0"/>
              <a:t>Target ads and promotional offers for American, Japanese and Italian (the top 3 cuisines)</a:t>
            </a:r>
          </a:p>
          <a:p>
            <a:pPr marL="0" indent="0">
              <a:buNone/>
            </a:pPr>
            <a:endParaRPr lang="en-GB" sz="1400" dirty="0"/>
          </a:p>
        </p:txBody>
      </p:sp>
      <p:graphicFrame>
        <p:nvGraphicFramePr>
          <p:cNvPr id="4" name="Table 3">
            <a:extLst>
              <a:ext uri="{FF2B5EF4-FFF2-40B4-BE49-F238E27FC236}">
                <a16:creationId xmlns:a16="http://schemas.microsoft.com/office/drawing/2014/main" id="{7053A493-2F1F-4FF6-B69C-ED63182257FE}"/>
              </a:ext>
            </a:extLst>
          </p:cNvPr>
          <p:cNvGraphicFramePr>
            <a:graphicFrameLocks noGrp="1"/>
          </p:cNvGraphicFramePr>
          <p:nvPr>
            <p:extLst>
              <p:ext uri="{D42A27DB-BD31-4B8C-83A1-F6EECF244321}">
                <p14:modId xmlns:p14="http://schemas.microsoft.com/office/powerpoint/2010/main" val="2101586651"/>
              </p:ext>
            </p:extLst>
          </p:nvPr>
        </p:nvGraphicFramePr>
        <p:xfrm>
          <a:off x="8822265" y="3621626"/>
          <a:ext cx="3175001" cy="1226820"/>
        </p:xfrm>
        <a:graphic>
          <a:graphicData uri="http://schemas.openxmlformats.org/drawingml/2006/table">
            <a:tbl>
              <a:tblPr firstRow="1" bandRow="1">
                <a:tableStyleId>{21E4AEA4-8DFA-4A89-87EB-49C32662AFE0}</a:tableStyleId>
              </a:tblPr>
              <a:tblGrid>
                <a:gridCol w="562076">
                  <a:extLst>
                    <a:ext uri="{9D8B030D-6E8A-4147-A177-3AD203B41FA5}">
                      <a16:colId xmlns:a16="http://schemas.microsoft.com/office/drawing/2014/main" val="2277573619"/>
                    </a:ext>
                  </a:extLst>
                </a:gridCol>
                <a:gridCol w="1218134">
                  <a:extLst>
                    <a:ext uri="{9D8B030D-6E8A-4147-A177-3AD203B41FA5}">
                      <a16:colId xmlns:a16="http://schemas.microsoft.com/office/drawing/2014/main" val="1914142883"/>
                    </a:ext>
                  </a:extLst>
                </a:gridCol>
                <a:gridCol w="1394791">
                  <a:extLst>
                    <a:ext uri="{9D8B030D-6E8A-4147-A177-3AD203B41FA5}">
                      <a16:colId xmlns:a16="http://schemas.microsoft.com/office/drawing/2014/main" val="2085125926"/>
                    </a:ext>
                  </a:extLst>
                </a:gridCol>
              </a:tblGrid>
              <a:tr h="194543">
                <a:tc gridSpan="2">
                  <a:txBody>
                    <a:bodyPr/>
                    <a:lstStyle/>
                    <a:p>
                      <a:pPr algn="ctr"/>
                      <a:r>
                        <a:rPr lang="en-US" sz="1050" dirty="0"/>
                        <a:t>Previous Model</a:t>
                      </a:r>
                      <a:endParaRPr lang="en-US" sz="1050" dirty="0">
                        <a:latin typeface="Arial" panose="020B0604020202020204" pitchFamily="34" charset="0"/>
                        <a:cs typeface="Arial" panose="020B0604020202020204" pitchFamily="34" charset="0"/>
                      </a:endParaRPr>
                    </a:p>
                  </a:txBody>
                  <a:tcPr/>
                </a:tc>
                <a:tc hMerge="1">
                  <a:txBody>
                    <a:bodyPr/>
                    <a:lstStyle/>
                    <a:p>
                      <a:endParaRPr lang="en-US" dirty="0"/>
                    </a:p>
                  </a:txBody>
                  <a:tcPr/>
                </a:tc>
                <a:tc>
                  <a:txBody>
                    <a:bodyPr/>
                    <a:lstStyle/>
                    <a:p>
                      <a:pPr algn="ctr"/>
                      <a:r>
                        <a:rPr lang="en-US" sz="1050" dirty="0"/>
                        <a:t>Suggested Model</a:t>
                      </a:r>
                      <a:endParaRPr lang="en-US" sz="10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5893964"/>
                  </a:ext>
                </a:extLst>
              </a:tr>
              <a:tr h="183728">
                <a:tc>
                  <a:txBody>
                    <a:bodyPr/>
                    <a:lstStyle/>
                    <a:p>
                      <a:pPr algn="ctr"/>
                      <a:r>
                        <a:rPr lang="en-US" sz="1000" dirty="0"/>
                        <a:t>Range</a:t>
                      </a:r>
                      <a:endParaRPr lang="en-US" sz="1000" b="1" dirty="0">
                        <a:solidFill>
                          <a:schemeClr val="tx2">
                            <a:lumMod val="50000"/>
                          </a:schemeClr>
                        </a:solidFill>
                        <a:latin typeface="Arial" panose="020B0604020202020204" pitchFamily="34" charset="0"/>
                        <a:cs typeface="Arial" panose="020B0604020202020204" pitchFamily="34" charset="0"/>
                      </a:endParaRPr>
                    </a:p>
                  </a:txBody>
                  <a:tcPr/>
                </a:tc>
                <a:tc>
                  <a:txBody>
                    <a:bodyPr/>
                    <a:lstStyle/>
                    <a:p>
                      <a:pPr algn="ctr"/>
                      <a:r>
                        <a:rPr lang="en-US" sz="1000" dirty="0"/>
                        <a:t>FoodHub Revenue</a:t>
                      </a:r>
                      <a:endParaRPr lang="en-US" sz="1000" b="1" dirty="0">
                        <a:solidFill>
                          <a:schemeClr val="tx2">
                            <a:lumMod val="50000"/>
                          </a:schemeClr>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FoodHub Revenue</a:t>
                      </a:r>
                      <a:endParaRPr lang="en-US" sz="1000" b="1" dirty="0">
                        <a:solidFill>
                          <a:schemeClr val="tx2">
                            <a:lumMod val="5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99862903"/>
                  </a:ext>
                </a:extLst>
              </a:tr>
              <a:tr h="216971">
                <a:tc>
                  <a:txBody>
                    <a:bodyPr/>
                    <a:lstStyle/>
                    <a:p>
                      <a:pPr algn="ctr"/>
                      <a:r>
                        <a:rPr lang="en-US" sz="1000" dirty="0"/>
                        <a:t>5-10</a:t>
                      </a:r>
                      <a:endParaRPr lang="en-US" sz="1000" dirty="0">
                        <a:latin typeface="Arial" panose="020B0604020202020204" pitchFamily="34" charset="0"/>
                        <a:cs typeface="Arial" panose="020B0604020202020204" pitchFamily="34" charset="0"/>
                      </a:endParaRPr>
                    </a:p>
                  </a:txBody>
                  <a:tcPr/>
                </a:tc>
                <a:tc>
                  <a:txBody>
                    <a:bodyPr/>
                    <a:lstStyle/>
                    <a:p>
                      <a:pPr algn="ctr"/>
                      <a:r>
                        <a:rPr lang="en-US" sz="1000" dirty="0"/>
                        <a:t>15%</a:t>
                      </a:r>
                      <a:endParaRPr lang="en-US" sz="1000" dirty="0">
                        <a:latin typeface="Arial" panose="020B0604020202020204" pitchFamily="34" charset="0"/>
                        <a:cs typeface="Arial" panose="020B0604020202020204" pitchFamily="34" charset="0"/>
                      </a:endParaRPr>
                    </a:p>
                  </a:txBody>
                  <a:tcPr/>
                </a:tc>
                <a:tc>
                  <a:txBody>
                    <a:bodyPr/>
                    <a:lstStyle/>
                    <a:p>
                      <a:pPr algn="ctr"/>
                      <a:r>
                        <a:rPr lang="en-US" sz="1000" dirty="0"/>
                        <a:t>15%</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47883719"/>
                  </a:ext>
                </a:extLst>
              </a:tr>
              <a:tr h="216971">
                <a:tc>
                  <a:txBody>
                    <a:bodyPr/>
                    <a:lstStyle/>
                    <a:p>
                      <a:pPr algn="ctr"/>
                      <a:r>
                        <a:rPr lang="en-US" sz="1000" dirty="0"/>
                        <a:t>10-20</a:t>
                      </a:r>
                      <a:endParaRPr lang="en-US" sz="1000" dirty="0">
                        <a:latin typeface="Arial" panose="020B0604020202020204" pitchFamily="34" charset="0"/>
                        <a:cs typeface="Arial" panose="020B0604020202020204" pitchFamily="34" charset="0"/>
                      </a:endParaRPr>
                    </a:p>
                  </a:txBody>
                  <a:tcPr/>
                </a:tc>
                <a:tc>
                  <a:txBody>
                    <a:bodyPr/>
                    <a:lstStyle/>
                    <a:p>
                      <a:pPr algn="ctr"/>
                      <a:r>
                        <a:rPr lang="en-US" sz="1000" dirty="0"/>
                        <a:t>15%</a:t>
                      </a:r>
                      <a:endParaRPr lang="en-US" sz="1000" dirty="0">
                        <a:latin typeface="Arial" panose="020B0604020202020204" pitchFamily="34" charset="0"/>
                        <a:cs typeface="Arial" panose="020B0604020202020204" pitchFamily="34" charset="0"/>
                      </a:endParaRPr>
                    </a:p>
                  </a:txBody>
                  <a:tcPr/>
                </a:tc>
                <a:tc>
                  <a:txBody>
                    <a:bodyPr/>
                    <a:lstStyle/>
                    <a:p>
                      <a:pPr algn="ctr"/>
                      <a:r>
                        <a:rPr lang="en-US" sz="1000" dirty="0"/>
                        <a:t>20%</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5690552"/>
                  </a:ext>
                </a:extLst>
              </a:tr>
              <a:tr h="216971">
                <a:tc>
                  <a:txBody>
                    <a:bodyPr/>
                    <a:lstStyle/>
                    <a:p>
                      <a:pPr algn="ctr"/>
                      <a:r>
                        <a:rPr lang="en-US" sz="1000" dirty="0"/>
                        <a:t>20+</a:t>
                      </a:r>
                      <a:endParaRPr lang="en-US" sz="1000" dirty="0">
                        <a:latin typeface="Arial" panose="020B0604020202020204" pitchFamily="34" charset="0"/>
                        <a:cs typeface="Arial" panose="020B0604020202020204" pitchFamily="34" charset="0"/>
                      </a:endParaRPr>
                    </a:p>
                  </a:txBody>
                  <a:tcPr/>
                </a:tc>
                <a:tc>
                  <a:txBody>
                    <a:bodyPr/>
                    <a:lstStyle/>
                    <a:p>
                      <a:pPr algn="ctr"/>
                      <a:r>
                        <a:rPr lang="en-US" sz="1000" dirty="0"/>
                        <a:t>25%</a:t>
                      </a:r>
                      <a:endParaRPr lang="en-US" sz="1000" dirty="0">
                        <a:latin typeface="Arial" panose="020B0604020202020204" pitchFamily="34" charset="0"/>
                        <a:cs typeface="Arial" panose="020B0604020202020204" pitchFamily="34" charset="0"/>
                      </a:endParaRPr>
                    </a:p>
                  </a:txBody>
                  <a:tcPr/>
                </a:tc>
                <a:tc>
                  <a:txBody>
                    <a:bodyPr/>
                    <a:lstStyle/>
                    <a:p>
                      <a:pPr algn="ctr"/>
                      <a:r>
                        <a:rPr lang="en-US" sz="1000" dirty="0"/>
                        <a:t>25%</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92576547"/>
                  </a:ext>
                </a:extLst>
              </a:tr>
            </a:tbl>
          </a:graphicData>
        </a:graphic>
      </p:graphicFrame>
      <p:sp>
        <p:nvSpPr>
          <p:cNvPr id="6" name="Content Placeholder 2">
            <a:extLst>
              <a:ext uri="{FF2B5EF4-FFF2-40B4-BE49-F238E27FC236}">
                <a16:creationId xmlns:a16="http://schemas.microsoft.com/office/drawing/2014/main" id="{01C55984-239F-438A-BE0F-4D0F23C3DB3A}"/>
              </a:ext>
            </a:extLst>
          </p:cNvPr>
          <p:cNvSpPr txBox="1">
            <a:spLocks/>
          </p:cNvSpPr>
          <p:nvPr/>
        </p:nvSpPr>
        <p:spPr>
          <a:xfrm>
            <a:off x="644117" y="4766734"/>
            <a:ext cx="11353149" cy="20912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GB" sz="1400" b="1" i="1" u="sng" dirty="0"/>
              <a:t>Goal 3 – Improve Customer Service and Experience</a:t>
            </a:r>
            <a:r>
              <a:rPr lang="en-GB" sz="1400" dirty="0"/>
              <a:t>:</a:t>
            </a:r>
          </a:p>
          <a:p>
            <a:r>
              <a:rPr lang="en-GB" sz="1400" dirty="0"/>
              <a:t>Rating plays a important role in customer service, it gives appropriate representation of the quality of services provided. Hence, incentivise customers to rate the orders by giving them discounts on delivery on their next order.</a:t>
            </a:r>
          </a:p>
          <a:p>
            <a:r>
              <a:rPr lang="en-GB" sz="1400" dirty="0"/>
              <a:t>Display expected delivery time based on customer location and restaurant location to avoid receiving low rating based on delivery time. Delivery time can be reduced by allotting more delivery vehicles or not accepting orders in areas that take more than 20mins to reach the customer. Restaurants should consider preparation time and delivery time when accepting orders and aim to not exceed the 60min mark to complete the orders.</a:t>
            </a:r>
          </a:p>
          <a:p>
            <a:endParaRPr lang="en-GB" sz="1400" dirty="0"/>
          </a:p>
          <a:p>
            <a:pPr marL="0" indent="0">
              <a:buFont typeface="Wingdings" pitchFamily="2" charset="2"/>
              <a:buNone/>
            </a:pPr>
            <a:endParaRPr lang="en-GB" sz="1400" dirty="0"/>
          </a:p>
        </p:txBody>
      </p:sp>
      <p:sp>
        <p:nvSpPr>
          <p:cNvPr id="5" name="TextBox 4">
            <a:extLst>
              <a:ext uri="{FF2B5EF4-FFF2-40B4-BE49-F238E27FC236}">
                <a16:creationId xmlns:a16="http://schemas.microsoft.com/office/drawing/2014/main" id="{0CEF2016-ACFF-48B9-A1BE-2276EE055857}"/>
              </a:ext>
            </a:extLst>
          </p:cNvPr>
          <p:cNvSpPr txBox="1"/>
          <p:nvPr/>
        </p:nvSpPr>
        <p:spPr>
          <a:xfrm>
            <a:off x="644117" y="3757983"/>
            <a:ext cx="8068083" cy="954107"/>
          </a:xfrm>
          <a:prstGeom prst="rect">
            <a:avLst/>
          </a:prstGeom>
          <a:noFill/>
        </p:spPr>
        <p:txBody>
          <a:bodyPr wrap="square" rtlCol="0">
            <a:spAutoFit/>
          </a:bodyPr>
          <a:lstStyle/>
          <a:p>
            <a:r>
              <a:rPr lang="en-GB" sz="1400" b="1" i="1" u="sng" dirty="0"/>
              <a:t>Goal 2 – Increase Earning on Orders</a:t>
            </a:r>
            <a:r>
              <a:rPr lang="en-GB" sz="1400" dirty="0"/>
              <a:t>:</a:t>
            </a:r>
          </a:p>
          <a:p>
            <a:r>
              <a:rPr lang="en-GB" sz="1400" dirty="0"/>
              <a:t>Add two additional ranges of order cost that such that we make more than 15% per order on orders lying between 5-10 dollars and 10-20 dollars. The suggested model would have made </a:t>
            </a:r>
            <a:r>
              <a:rPr lang="en-US" sz="1400" dirty="0"/>
              <a:t>≈</a:t>
            </a:r>
            <a:r>
              <a:rPr lang="en-US" sz="1400" dirty="0">
                <a:solidFill>
                  <a:schemeClr val="accent3">
                    <a:lumMod val="60000"/>
                    <a:lumOff val="40000"/>
                  </a:schemeClr>
                </a:solidFill>
              </a:rPr>
              <a:t>11%</a:t>
            </a:r>
            <a:r>
              <a:rPr lang="en-US" sz="1400" dirty="0"/>
              <a:t> more profit.</a:t>
            </a:r>
            <a:endParaRPr lang="en-GB" sz="1400" dirty="0"/>
          </a:p>
          <a:p>
            <a:endParaRPr lang="en-US" sz="1400" dirty="0"/>
          </a:p>
        </p:txBody>
      </p:sp>
    </p:spTree>
    <p:extLst>
      <p:ext uri="{BB962C8B-B14F-4D97-AF65-F5344CB8AC3E}">
        <p14:creationId xmlns:p14="http://schemas.microsoft.com/office/powerpoint/2010/main" val="287855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F6A7-352E-49D6-AC2E-61FF54EEA2D3}"/>
              </a:ext>
            </a:extLst>
          </p:cNvPr>
          <p:cNvSpPr>
            <a:spLocks noGrp="1"/>
          </p:cNvSpPr>
          <p:nvPr>
            <p:ph type="title"/>
          </p:nvPr>
        </p:nvSpPr>
        <p:spPr>
          <a:xfrm>
            <a:off x="898358" y="284176"/>
            <a:ext cx="10088641" cy="1508760"/>
          </a:xfrm>
        </p:spPr>
        <p:txBody>
          <a:bodyPr>
            <a:normAutofit/>
          </a:bodyPr>
          <a:lstStyle/>
          <a:p>
            <a:r>
              <a:rPr lang="en-US" sz="3600" dirty="0">
                <a:solidFill>
                  <a:schemeClr val="tx2">
                    <a:lumMod val="50000"/>
                  </a:schemeClr>
                </a:solidFill>
              </a:rPr>
              <a:t>Business overview</a:t>
            </a:r>
            <a:endParaRPr lang="en-GB" sz="3600" dirty="0">
              <a:solidFill>
                <a:schemeClr val="tx2">
                  <a:lumMod val="50000"/>
                </a:schemeClr>
              </a:solidFill>
            </a:endParaRPr>
          </a:p>
        </p:txBody>
      </p:sp>
      <p:pic>
        <p:nvPicPr>
          <p:cNvPr id="10" name="Content Placeholder 9">
            <a:extLst>
              <a:ext uri="{FF2B5EF4-FFF2-40B4-BE49-F238E27FC236}">
                <a16:creationId xmlns:a16="http://schemas.microsoft.com/office/drawing/2014/main" id="{51BF85AE-175B-4A30-9803-9C8B337EFC70}"/>
              </a:ext>
            </a:extLst>
          </p:cNvPr>
          <p:cNvPicPr>
            <a:picLocks noGrp="1" noChangeAspect="1"/>
          </p:cNvPicPr>
          <p:nvPr>
            <p:ph idx="1"/>
          </p:nvPr>
        </p:nvPicPr>
        <p:blipFill>
          <a:blip r:embed="rId2"/>
          <a:stretch>
            <a:fillRect/>
          </a:stretch>
        </p:blipFill>
        <p:spPr>
          <a:xfrm>
            <a:off x="10635917" y="284176"/>
            <a:ext cx="1436532" cy="1436532"/>
          </a:xfrm>
          <a:prstGeom prst="rect">
            <a:avLst/>
          </a:prstGeom>
        </p:spPr>
      </p:pic>
      <p:sp>
        <p:nvSpPr>
          <p:cNvPr id="5" name="TextBox 4">
            <a:extLst>
              <a:ext uri="{FF2B5EF4-FFF2-40B4-BE49-F238E27FC236}">
                <a16:creationId xmlns:a16="http://schemas.microsoft.com/office/drawing/2014/main" id="{F33DEF07-70F0-417F-9CEE-74D5C3342456}"/>
              </a:ext>
            </a:extLst>
          </p:cNvPr>
          <p:cNvSpPr txBox="1"/>
          <p:nvPr/>
        </p:nvSpPr>
        <p:spPr>
          <a:xfrm>
            <a:off x="898358" y="1925568"/>
            <a:ext cx="10514709" cy="3046988"/>
          </a:xfrm>
          <a:prstGeom prst="rect">
            <a:avLst/>
          </a:prstGeom>
          <a:noFill/>
        </p:spPr>
        <p:txBody>
          <a:bodyPr wrap="square" rtlCol="0">
            <a:spAutoFit/>
          </a:bodyPr>
          <a:lstStyle/>
          <a:p>
            <a:r>
              <a:rPr lang="en-US" sz="1600" dirty="0"/>
              <a:t>The FoodHub app allows the restaurants to receive a direct online orders from a customers. The app assigns a delivery person from the company to pick up the order after it is confirmed by the restaurant. The delivery person then uses the map to reach the restaurant and waits for the food package. Once the food package is handed over to the delivery person, he/she confirms the pick-up in the app and travels to the customer's location to deliver the food. The delivery person confirms the drop-off in the app after delivering the food package to the customer. The customer can rate the order in the app. The food aggregator earns money by collecting a fixed margin of the delivery order from the restaurants.</a:t>
            </a:r>
          </a:p>
          <a:p>
            <a:endParaRPr lang="en-US" sz="1600" dirty="0"/>
          </a:p>
          <a:p>
            <a:r>
              <a:rPr lang="en-US" sz="1600" dirty="0"/>
              <a:t>The data given to us is from an app from a </a:t>
            </a:r>
            <a:r>
              <a:rPr lang="en-GB" sz="1600" dirty="0"/>
              <a:t>food aggregator company </a:t>
            </a:r>
            <a:r>
              <a:rPr lang="en-GB" sz="1600" b="1" i="1" dirty="0"/>
              <a:t>FoodHub</a:t>
            </a:r>
            <a:r>
              <a:rPr lang="en-US" sz="1600" dirty="0"/>
              <a:t> for restaurants in </a:t>
            </a:r>
            <a:r>
              <a:rPr lang="en-US" sz="1600" b="1" i="1" dirty="0"/>
              <a:t>New York City</a:t>
            </a:r>
            <a:r>
              <a:rPr lang="en-US" sz="1600" dirty="0"/>
              <a:t>. The food aggregator company has stored the data of the different orders made by the registered customers in their online portal. The data sample contains information related to the orders.</a:t>
            </a:r>
          </a:p>
          <a:p>
            <a:endParaRPr lang="en-US" sz="1600" dirty="0"/>
          </a:p>
          <a:p>
            <a:r>
              <a:rPr lang="en-US" sz="1600" u="sng" dirty="0"/>
              <a:t>Data Sample:</a:t>
            </a:r>
          </a:p>
        </p:txBody>
      </p:sp>
      <p:pic>
        <p:nvPicPr>
          <p:cNvPr id="7" name="Picture 6">
            <a:extLst>
              <a:ext uri="{FF2B5EF4-FFF2-40B4-BE49-F238E27FC236}">
                <a16:creationId xmlns:a16="http://schemas.microsoft.com/office/drawing/2014/main" id="{E039BDE7-CADE-4CDE-B658-E0A2BCDC4823}"/>
              </a:ext>
            </a:extLst>
          </p:cNvPr>
          <p:cNvPicPr>
            <a:picLocks noChangeAspect="1"/>
          </p:cNvPicPr>
          <p:nvPr/>
        </p:nvPicPr>
        <p:blipFill rotWithShape="1">
          <a:blip r:embed="rId3"/>
          <a:srcRect b="24917"/>
          <a:stretch/>
        </p:blipFill>
        <p:spPr>
          <a:xfrm>
            <a:off x="1650419" y="5125454"/>
            <a:ext cx="8891161" cy="1732546"/>
          </a:xfrm>
          <a:prstGeom prst="rect">
            <a:avLst/>
          </a:prstGeom>
        </p:spPr>
      </p:pic>
    </p:spTree>
    <p:extLst>
      <p:ext uri="{BB962C8B-B14F-4D97-AF65-F5344CB8AC3E}">
        <p14:creationId xmlns:p14="http://schemas.microsoft.com/office/powerpoint/2010/main" val="163802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AE84-CD08-40D7-B544-0D4B6AAD3F40}"/>
              </a:ext>
            </a:extLst>
          </p:cNvPr>
          <p:cNvSpPr>
            <a:spLocks noGrp="1"/>
          </p:cNvSpPr>
          <p:nvPr>
            <p:ph type="title"/>
          </p:nvPr>
        </p:nvSpPr>
        <p:spPr>
          <a:xfrm>
            <a:off x="898357" y="284176"/>
            <a:ext cx="10088642" cy="1508760"/>
          </a:xfrm>
        </p:spPr>
        <p:txBody>
          <a:bodyPr>
            <a:normAutofit/>
          </a:bodyPr>
          <a:lstStyle/>
          <a:p>
            <a:r>
              <a:rPr lang="en-US" sz="3600" dirty="0">
                <a:solidFill>
                  <a:schemeClr val="tx2">
                    <a:lumMod val="50000"/>
                  </a:schemeClr>
                </a:solidFill>
              </a:rPr>
              <a:t>Objective</a:t>
            </a:r>
            <a:endParaRPr lang="en-GB" sz="3600" dirty="0">
              <a:solidFill>
                <a:schemeClr val="tx2">
                  <a:lumMod val="50000"/>
                </a:schemeClr>
              </a:solidFill>
            </a:endParaRPr>
          </a:p>
        </p:txBody>
      </p:sp>
      <p:sp>
        <p:nvSpPr>
          <p:cNvPr id="3" name="Content Placeholder 2">
            <a:extLst>
              <a:ext uri="{FF2B5EF4-FFF2-40B4-BE49-F238E27FC236}">
                <a16:creationId xmlns:a16="http://schemas.microsoft.com/office/drawing/2014/main" id="{B7CFA6BD-F9C8-489C-998D-8EDE5E3A827D}"/>
              </a:ext>
            </a:extLst>
          </p:cNvPr>
          <p:cNvSpPr>
            <a:spLocks noGrp="1"/>
          </p:cNvSpPr>
          <p:nvPr>
            <p:ph idx="1"/>
          </p:nvPr>
        </p:nvSpPr>
        <p:spPr>
          <a:xfrm>
            <a:off x="898357" y="2053389"/>
            <a:ext cx="10088641" cy="4804611"/>
          </a:xfrm>
        </p:spPr>
        <p:txBody>
          <a:bodyPr>
            <a:normAutofit/>
          </a:bodyPr>
          <a:lstStyle/>
          <a:p>
            <a:pPr marL="0" indent="0">
              <a:buNone/>
            </a:pPr>
            <a:r>
              <a:rPr lang="en-US" sz="1800" dirty="0"/>
              <a:t>The number of restaurants are increasing as there is an increasing demand as lot of students and busy professionals rely on those restaurants due to their hectic lifestyles. Online food delivery service is a great option for them. It provides them with good food from their favorite restaurants. A food aggregator company FoodHub offers access to multiple restaurants through a single smartphone app.</a:t>
            </a:r>
          </a:p>
          <a:p>
            <a:pPr marL="0" indent="0">
              <a:buNone/>
            </a:pPr>
            <a:r>
              <a:rPr lang="en-US" sz="1800" dirty="0"/>
              <a:t>The objective of this document is to display the extracted insights from the data and showcase the identified areas of improvement.</a:t>
            </a:r>
            <a:endParaRPr lang="en-GB" sz="1800" dirty="0"/>
          </a:p>
          <a:p>
            <a:pPr marL="0" indent="0">
              <a:buNone/>
            </a:pPr>
            <a:r>
              <a:rPr lang="en-GB" sz="1800" dirty="0"/>
              <a:t>Analysis Methodology:</a:t>
            </a:r>
          </a:p>
          <a:p>
            <a:pPr lvl="1">
              <a:lnSpc>
                <a:spcPct val="100000"/>
              </a:lnSpc>
              <a:buFont typeface="Wingdings" panose="05000000000000000000" pitchFamily="2" charset="2"/>
              <a:buChar char="Ø"/>
            </a:pPr>
            <a:r>
              <a:rPr lang="en-GB" sz="1600" dirty="0"/>
              <a:t> Understanding the raw data</a:t>
            </a:r>
          </a:p>
          <a:p>
            <a:pPr lvl="1">
              <a:lnSpc>
                <a:spcPct val="100000"/>
              </a:lnSpc>
              <a:buFont typeface="Wingdings" panose="05000000000000000000" pitchFamily="2" charset="2"/>
              <a:buChar char="Ø"/>
            </a:pPr>
            <a:r>
              <a:rPr lang="en-GB" sz="1600" dirty="0"/>
              <a:t> </a:t>
            </a:r>
            <a:r>
              <a:rPr lang="en-GB" sz="1800" dirty="0"/>
              <a:t>Univariate Exploratory analysis of individual variables</a:t>
            </a:r>
          </a:p>
          <a:p>
            <a:pPr lvl="1">
              <a:lnSpc>
                <a:spcPct val="100000"/>
              </a:lnSpc>
              <a:buFont typeface="Wingdings" panose="05000000000000000000" pitchFamily="2" charset="2"/>
              <a:buChar char="Ø"/>
            </a:pPr>
            <a:r>
              <a:rPr lang="en-GB" sz="1800" dirty="0"/>
              <a:t> Multivariate Exploratory  analysis and identifying correlations</a:t>
            </a:r>
          </a:p>
          <a:p>
            <a:pPr marL="228600" lvl="1" indent="0">
              <a:lnSpc>
                <a:spcPct val="100000"/>
              </a:lnSpc>
              <a:buNone/>
            </a:pPr>
            <a:endParaRPr lang="en-GB" sz="1800" dirty="0"/>
          </a:p>
          <a:p>
            <a:pPr marL="0" indent="0">
              <a:buNone/>
            </a:pPr>
            <a:r>
              <a:rPr lang="en-GB" sz="1800" dirty="0"/>
              <a:t>Following the analysis we showcase key findings and insights and recommended some improvements that can drive business decision that help boost revenue and enhance customer experience.</a:t>
            </a:r>
          </a:p>
        </p:txBody>
      </p:sp>
    </p:spTree>
    <p:extLst>
      <p:ext uri="{BB962C8B-B14F-4D97-AF65-F5344CB8AC3E}">
        <p14:creationId xmlns:p14="http://schemas.microsoft.com/office/powerpoint/2010/main" val="371962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98C0-F35D-430B-80A4-FFE2C15B017C}"/>
              </a:ext>
            </a:extLst>
          </p:cNvPr>
          <p:cNvSpPr>
            <a:spLocks noGrp="1"/>
          </p:cNvSpPr>
          <p:nvPr>
            <p:ph type="title"/>
          </p:nvPr>
        </p:nvSpPr>
        <p:spPr>
          <a:xfrm>
            <a:off x="200333" y="284176"/>
            <a:ext cx="11606656" cy="1508760"/>
          </a:xfrm>
        </p:spPr>
        <p:txBody>
          <a:bodyPr>
            <a:normAutofit/>
          </a:bodyPr>
          <a:lstStyle/>
          <a:p>
            <a:r>
              <a:rPr lang="en-US" sz="3600" dirty="0">
                <a:solidFill>
                  <a:schemeClr val="tx2">
                    <a:lumMod val="50000"/>
                  </a:schemeClr>
                </a:solidFill>
              </a:rPr>
              <a:t>Data</a:t>
            </a:r>
            <a:r>
              <a:rPr lang="en-US" sz="3600" dirty="0"/>
              <a:t> </a:t>
            </a:r>
            <a:r>
              <a:rPr lang="en-US" sz="3600" dirty="0">
                <a:solidFill>
                  <a:schemeClr val="tx2">
                    <a:lumMod val="50000"/>
                  </a:schemeClr>
                </a:solidFill>
              </a:rPr>
              <a:t>information</a:t>
            </a:r>
            <a:endParaRPr lang="en-GB" sz="3600" dirty="0">
              <a:solidFill>
                <a:schemeClr val="tx2">
                  <a:lumMod val="50000"/>
                </a:schemeClr>
              </a:solidFill>
            </a:endParaRPr>
          </a:p>
        </p:txBody>
      </p:sp>
      <p:pic>
        <p:nvPicPr>
          <p:cNvPr id="12" name="Picture 11">
            <a:extLst>
              <a:ext uri="{FF2B5EF4-FFF2-40B4-BE49-F238E27FC236}">
                <a16:creationId xmlns:a16="http://schemas.microsoft.com/office/drawing/2014/main" id="{0E912246-9368-49C2-8F86-42549AD90FBC}"/>
              </a:ext>
            </a:extLst>
          </p:cNvPr>
          <p:cNvPicPr>
            <a:picLocks noChangeAspect="1"/>
          </p:cNvPicPr>
          <p:nvPr/>
        </p:nvPicPr>
        <p:blipFill>
          <a:blip r:embed="rId2"/>
          <a:stretch>
            <a:fillRect/>
          </a:stretch>
        </p:blipFill>
        <p:spPr>
          <a:xfrm>
            <a:off x="6730528" y="2533442"/>
            <a:ext cx="5324669" cy="4164430"/>
          </a:xfrm>
          <a:prstGeom prst="rect">
            <a:avLst/>
          </a:prstGeom>
        </p:spPr>
      </p:pic>
      <p:pic>
        <p:nvPicPr>
          <p:cNvPr id="15" name="Picture 14">
            <a:extLst>
              <a:ext uri="{FF2B5EF4-FFF2-40B4-BE49-F238E27FC236}">
                <a16:creationId xmlns:a16="http://schemas.microsoft.com/office/drawing/2014/main" id="{9CFCE5EF-11A3-4D71-BA3B-6C576E44AC27}"/>
              </a:ext>
            </a:extLst>
          </p:cNvPr>
          <p:cNvPicPr>
            <a:picLocks noChangeAspect="1"/>
          </p:cNvPicPr>
          <p:nvPr/>
        </p:nvPicPr>
        <p:blipFill>
          <a:blip r:embed="rId3"/>
          <a:stretch>
            <a:fillRect/>
          </a:stretch>
        </p:blipFill>
        <p:spPr>
          <a:xfrm>
            <a:off x="6730528" y="1917189"/>
            <a:ext cx="1886851" cy="474746"/>
          </a:xfrm>
          <a:prstGeom prst="rect">
            <a:avLst/>
          </a:prstGeom>
        </p:spPr>
      </p:pic>
      <p:sp>
        <p:nvSpPr>
          <p:cNvPr id="16" name="TextBox 15">
            <a:extLst>
              <a:ext uri="{FF2B5EF4-FFF2-40B4-BE49-F238E27FC236}">
                <a16:creationId xmlns:a16="http://schemas.microsoft.com/office/drawing/2014/main" id="{E45F16B1-7DBB-4182-9D1A-1162DFD1B9F8}"/>
              </a:ext>
            </a:extLst>
          </p:cNvPr>
          <p:cNvSpPr txBox="1"/>
          <p:nvPr/>
        </p:nvSpPr>
        <p:spPr>
          <a:xfrm>
            <a:off x="340798" y="1997839"/>
            <a:ext cx="5662863" cy="2862322"/>
          </a:xfrm>
          <a:prstGeom prst="rect">
            <a:avLst/>
          </a:prstGeom>
          <a:noFill/>
        </p:spPr>
        <p:txBody>
          <a:bodyPr wrap="square" rtlCol="0">
            <a:spAutoFit/>
          </a:bodyPr>
          <a:lstStyle/>
          <a:p>
            <a:r>
              <a:rPr lang="en-US" dirty="0"/>
              <a:t>Given data consists of 1898 orders. </a:t>
            </a:r>
          </a:p>
          <a:p>
            <a:endParaRPr lang="en-US" dirty="0"/>
          </a:p>
          <a:p>
            <a:r>
              <a:rPr lang="en-US" b="1" i="1" u="sng" dirty="0"/>
              <a:t>Note</a:t>
            </a:r>
            <a:r>
              <a:rPr lang="en-US" b="1" i="1" dirty="0"/>
              <a:t>:</a:t>
            </a:r>
          </a:p>
          <a:p>
            <a:endParaRPr lang="en-US" i="1" dirty="0"/>
          </a:p>
          <a:p>
            <a:pPr marL="342900" indent="-342900">
              <a:buFont typeface="Arial" panose="020B0604020202020204" pitchFamily="34" charset="0"/>
              <a:buChar char="•"/>
            </a:pPr>
            <a:r>
              <a:rPr lang="en-GB" i="1" dirty="0"/>
              <a:t>There is no missing data</a:t>
            </a:r>
          </a:p>
          <a:p>
            <a:pPr marL="342900" indent="-342900">
              <a:buFont typeface="Arial" panose="020B0604020202020204" pitchFamily="34" charset="0"/>
              <a:buChar char="•"/>
            </a:pPr>
            <a:r>
              <a:rPr lang="en-GB" i="1" dirty="0"/>
              <a:t>Some of the orders are not rated hence marked as ‘Not given’</a:t>
            </a:r>
          </a:p>
          <a:p>
            <a:pPr marL="342900" indent="-342900">
              <a:buFont typeface="Arial" panose="020B0604020202020204" pitchFamily="34" charset="0"/>
              <a:buChar char="•"/>
            </a:pPr>
            <a:r>
              <a:rPr lang="en-GB" i="1" dirty="0"/>
              <a:t>There are 14 types of cuisine the customers have ordered</a:t>
            </a:r>
          </a:p>
          <a:p>
            <a:pPr marL="342900" indent="-342900">
              <a:buFont typeface="Arial" panose="020B0604020202020204" pitchFamily="34" charset="0"/>
              <a:buChar char="•"/>
            </a:pPr>
            <a:r>
              <a:rPr lang="en-GB" i="1" dirty="0"/>
              <a:t>Duration for the data is not specified.</a:t>
            </a:r>
          </a:p>
          <a:p>
            <a:endParaRPr lang="en-GB" dirty="0"/>
          </a:p>
        </p:txBody>
      </p:sp>
    </p:spTree>
    <p:extLst>
      <p:ext uri="{BB962C8B-B14F-4D97-AF65-F5344CB8AC3E}">
        <p14:creationId xmlns:p14="http://schemas.microsoft.com/office/powerpoint/2010/main" val="276308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3989-37C4-4480-BDC4-F6213252C7C9}"/>
              </a:ext>
            </a:extLst>
          </p:cNvPr>
          <p:cNvSpPr>
            <a:spLocks noGrp="1"/>
          </p:cNvSpPr>
          <p:nvPr>
            <p:ph type="title"/>
          </p:nvPr>
        </p:nvSpPr>
        <p:spPr>
          <a:xfrm>
            <a:off x="417094" y="284176"/>
            <a:ext cx="11511321" cy="1508760"/>
          </a:xfrm>
        </p:spPr>
        <p:txBody>
          <a:bodyPr>
            <a:normAutofit/>
          </a:bodyPr>
          <a:lstStyle/>
          <a:p>
            <a:r>
              <a:rPr lang="en-US" sz="3600" dirty="0">
                <a:solidFill>
                  <a:schemeClr val="tx2">
                    <a:lumMod val="50000"/>
                  </a:schemeClr>
                </a:solidFill>
              </a:rPr>
              <a:t>Exploratory</a:t>
            </a:r>
            <a:r>
              <a:rPr lang="en-US" sz="3600" b="0" i="0" dirty="0">
                <a:effectLst/>
                <a:latin typeface="Arial" panose="020B0604020202020204" pitchFamily="34" charset="0"/>
              </a:rPr>
              <a:t> </a:t>
            </a:r>
            <a:r>
              <a:rPr lang="en-US" sz="3600" dirty="0">
                <a:solidFill>
                  <a:schemeClr val="tx2">
                    <a:lumMod val="50000"/>
                  </a:schemeClr>
                </a:solidFill>
              </a:rPr>
              <a:t>Data Analysis – CUISINE TYPE</a:t>
            </a:r>
            <a:endParaRPr lang="en-GB" sz="3600" dirty="0">
              <a:solidFill>
                <a:schemeClr val="tx2">
                  <a:lumMod val="50000"/>
                </a:schemeClr>
              </a:solidFill>
            </a:endParaRPr>
          </a:p>
        </p:txBody>
      </p:sp>
      <p:sp>
        <p:nvSpPr>
          <p:cNvPr id="3" name="Content Placeholder 2">
            <a:extLst>
              <a:ext uri="{FF2B5EF4-FFF2-40B4-BE49-F238E27FC236}">
                <a16:creationId xmlns:a16="http://schemas.microsoft.com/office/drawing/2014/main" id="{1CC60BB8-2DDE-410E-AB30-B04008BC8447}"/>
              </a:ext>
            </a:extLst>
          </p:cNvPr>
          <p:cNvSpPr>
            <a:spLocks noGrp="1"/>
          </p:cNvSpPr>
          <p:nvPr>
            <p:ph idx="1"/>
          </p:nvPr>
        </p:nvSpPr>
        <p:spPr>
          <a:xfrm>
            <a:off x="417093" y="2292755"/>
            <a:ext cx="5053263" cy="3644090"/>
          </a:xfrm>
        </p:spPr>
        <p:txBody>
          <a:bodyPr>
            <a:normAutofit/>
          </a:bodyPr>
          <a:lstStyle/>
          <a:p>
            <a:pPr marL="0" indent="0">
              <a:buNone/>
            </a:pPr>
            <a:r>
              <a:rPr lang="en-US" sz="1800" i="1" dirty="0"/>
              <a:t>Observation:</a:t>
            </a:r>
          </a:p>
          <a:p>
            <a:pPr marL="0" indent="0">
              <a:buNone/>
            </a:pPr>
            <a:r>
              <a:rPr lang="en-US" sz="1800" dirty="0"/>
              <a:t>As observed the top 5 most popular cuisines are:</a:t>
            </a:r>
          </a:p>
          <a:p>
            <a:pPr lvl="1"/>
            <a:r>
              <a:rPr lang="en-US" sz="1800" dirty="0"/>
              <a:t>American 30.8%</a:t>
            </a:r>
          </a:p>
          <a:p>
            <a:pPr lvl="1"/>
            <a:r>
              <a:rPr lang="en-US" sz="1800" dirty="0"/>
              <a:t>Japanese 34.8%</a:t>
            </a:r>
          </a:p>
          <a:p>
            <a:pPr lvl="1"/>
            <a:r>
              <a:rPr lang="en-US" sz="1800" dirty="0"/>
              <a:t>Italian 15.7%</a:t>
            </a:r>
          </a:p>
          <a:p>
            <a:pPr lvl="1"/>
            <a:r>
              <a:rPr lang="en-US" sz="1800" dirty="0"/>
              <a:t>Chinese 11.3%</a:t>
            </a:r>
          </a:p>
          <a:p>
            <a:pPr lvl="1"/>
            <a:r>
              <a:rPr lang="en-US" sz="1800" dirty="0"/>
              <a:t>Mexican 4% </a:t>
            </a:r>
          </a:p>
          <a:p>
            <a:pPr marL="228600" lvl="1" indent="0">
              <a:buNone/>
            </a:pPr>
            <a:endParaRPr lang="en-GB" sz="1800" dirty="0"/>
          </a:p>
          <a:p>
            <a:pPr marL="228600" lvl="1" indent="0">
              <a:buNone/>
            </a:pPr>
            <a:r>
              <a:rPr lang="en-GB" sz="1800" b="1" i="1" u="sng" dirty="0"/>
              <a:t>Note</a:t>
            </a:r>
            <a:r>
              <a:rPr lang="en-GB" sz="1800" b="1" i="1" dirty="0"/>
              <a:t>: </a:t>
            </a:r>
          </a:p>
          <a:p>
            <a:pPr marL="228600" lvl="1" indent="0">
              <a:buNone/>
            </a:pPr>
            <a:r>
              <a:rPr lang="en-GB" sz="1800" dirty="0"/>
              <a:t>Similar popularity ratio is maintained throughout the week</a:t>
            </a:r>
            <a:endParaRPr lang="en-US" sz="1800" dirty="0"/>
          </a:p>
        </p:txBody>
      </p:sp>
      <p:pic>
        <p:nvPicPr>
          <p:cNvPr id="5" name="Picture 4">
            <a:extLst>
              <a:ext uri="{FF2B5EF4-FFF2-40B4-BE49-F238E27FC236}">
                <a16:creationId xmlns:a16="http://schemas.microsoft.com/office/drawing/2014/main" id="{C97DE519-8B64-4020-8C37-0753C6EE3E50}"/>
              </a:ext>
            </a:extLst>
          </p:cNvPr>
          <p:cNvPicPr>
            <a:picLocks noChangeAspect="1"/>
          </p:cNvPicPr>
          <p:nvPr/>
        </p:nvPicPr>
        <p:blipFill>
          <a:blip r:embed="rId2"/>
          <a:stretch>
            <a:fillRect/>
          </a:stretch>
        </p:blipFill>
        <p:spPr>
          <a:xfrm>
            <a:off x="5470357" y="2292755"/>
            <a:ext cx="6458059" cy="3644090"/>
          </a:xfrm>
          <a:prstGeom prst="rect">
            <a:avLst/>
          </a:prstGeom>
        </p:spPr>
      </p:pic>
    </p:spTree>
    <p:extLst>
      <p:ext uri="{BB962C8B-B14F-4D97-AF65-F5344CB8AC3E}">
        <p14:creationId xmlns:p14="http://schemas.microsoft.com/office/powerpoint/2010/main" val="16074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2A04-006B-456A-812C-E04AFC55406D}"/>
              </a:ext>
            </a:extLst>
          </p:cNvPr>
          <p:cNvSpPr>
            <a:spLocks noGrp="1"/>
          </p:cNvSpPr>
          <p:nvPr>
            <p:ph type="title"/>
          </p:nvPr>
        </p:nvSpPr>
        <p:spPr>
          <a:xfrm>
            <a:off x="288758" y="284176"/>
            <a:ext cx="11662611" cy="1508760"/>
          </a:xfrm>
        </p:spPr>
        <p:txBody>
          <a:bodyPr>
            <a:normAutofit/>
          </a:bodyPr>
          <a:lstStyle/>
          <a:p>
            <a:r>
              <a:rPr lang="en-US" sz="3600" dirty="0">
                <a:solidFill>
                  <a:schemeClr val="tx2">
                    <a:lumMod val="50000"/>
                  </a:schemeClr>
                </a:solidFill>
              </a:rPr>
              <a:t>Exploratory Data Analysis – Cost of order, Food preparation &amp; delivery time</a:t>
            </a:r>
            <a:endParaRPr lang="en-GB" sz="3600" dirty="0">
              <a:solidFill>
                <a:schemeClr val="tx2">
                  <a:lumMod val="50000"/>
                </a:schemeClr>
              </a:solidFill>
            </a:endParaRPr>
          </a:p>
        </p:txBody>
      </p:sp>
      <p:sp>
        <p:nvSpPr>
          <p:cNvPr id="3" name="Content Placeholder 2">
            <a:extLst>
              <a:ext uri="{FF2B5EF4-FFF2-40B4-BE49-F238E27FC236}">
                <a16:creationId xmlns:a16="http://schemas.microsoft.com/office/drawing/2014/main" id="{8F63942A-74BE-4D7A-ABBE-5C3F767F99ED}"/>
              </a:ext>
            </a:extLst>
          </p:cNvPr>
          <p:cNvSpPr>
            <a:spLocks noGrp="1"/>
          </p:cNvSpPr>
          <p:nvPr>
            <p:ph idx="1"/>
          </p:nvPr>
        </p:nvSpPr>
        <p:spPr>
          <a:xfrm>
            <a:off x="186000" y="4753730"/>
            <a:ext cx="3754879" cy="1852863"/>
          </a:xfrm>
        </p:spPr>
        <p:txBody>
          <a:bodyPr>
            <a:normAutofit/>
          </a:bodyPr>
          <a:lstStyle/>
          <a:p>
            <a:pPr marL="0" indent="0">
              <a:buNone/>
            </a:pPr>
            <a:r>
              <a:rPr lang="en-US" sz="1800" i="1" dirty="0"/>
              <a:t>Observation</a:t>
            </a:r>
            <a:r>
              <a:rPr lang="en-US" sz="1800" dirty="0"/>
              <a:t>:</a:t>
            </a:r>
          </a:p>
          <a:p>
            <a:r>
              <a:rPr lang="en-US" sz="1800" dirty="0"/>
              <a:t>Mean is higher than median indicating right skew.</a:t>
            </a:r>
          </a:p>
          <a:p>
            <a:r>
              <a:rPr lang="en-US" sz="1800" dirty="0"/>
              <a:t>Mean value around 16.5 dollars and median of 14.14 dollars per order</a:t>
            </a:r>
            <a:endParaRPr lang="en-GB" sz="1800" dirty="0"/>
          </a:p>
        </p:txBody>
      </p:sp>
      <p:pic>
        <p:nvPicPr>
          <p:cNvPr id="5" name="Picture 4">
            <a:extLst>
              <a:ext uri="{FF2B5EF4-FFF2-40B4-BE49-F238E27FC236}">
                <a16:creationId xmlns:a16="http://schemas.microsoft.com/office/drawing/2014/main" id="{BE65DBE2-B867-4A0D-89A0-2E4D4F00D525}"/>
              </a:ext>
            </a:extLst>
          </p:cNvPr>
          <p:cNvPicPr>
            <a:picLocks noChangeAspect="1"/>
          </p:cNvPicPr>
          <p:nvPr/>
        </p:nvPicPr>
        <p:blipFill>
          <a:blip r:embed="rId2"/>
          <a:stretch>
            <a:fillRect/>
          </a:stretch>
        </p:blipFill>
        <p:spPr>
          <a:xfrm>
            <a:off x="186000" y="2518614"/>
            <a:ext cx="3754879" cy="2180444"/>
          </a:xfrm>
          <a:prstGeom prst="rect">
            <a:avLst/>
          </a:prstGeom>
        </p:spPr>
      </p:pic>
      <p:pic>
        <p:nvPicPr>
          <p:cNvPr id="7" name="Picture 6">
            <a:extLst>
              <a:ext uri="{FF2B5EF4-FFF2-40B4-BE49-F238E27FC236}">
                <a16:creationId xmlns:a16="http://schemas.microsoft.com/office/drawing/2014/main" id="{6A455FCC-C369-41BE-8F90-213F1E727444}"/>
              </a:ext>
            </a:extLst>
          </p:cNvPr>
          <p:cNvPicPr>
            <a:picLocks noChangeAspect="1"/>
          </p:cNvPicPr>
          <p:nvPr/>
        </p:nvPicPr>
        <p:blipFill>
          <a:blip r:embed="rId3"/>
          <a:stretch>
            <a:fillRect/>
          </a:stretch>
        </p:blipFill>
        <p:spPr>
          <a:xfrm>
            <a:off x="4183557" y="2518614"/>
            <a:ext cx="3789882" cy="2180444"/>
          </a:xfrm>
          <a:prstGeom prst="rect">
            <a:avLst/>
          </a:prstGeom>
        </p:spPr>
      </p:pic>
      <p:pic>
        <p:nvPicPr>
          <p:cNvPr id="9" name="Picture 8">
            <a:extLst>
              <a:ext uri="{FF2B5EF4-FFF2-40B4-BE49-F238E27FC236}">
                <a16:creationId xmlns:a16="http://schemas.microsoft.com/office/drawing/2014/main" id="{EE7DEEC1-862D-4A64-BF30-140BB9455409}"/>
              </a:ext>
            </a:extLst>
          </p:cNvPr>
          <p:cNvPicPr>
            <a:picLocks noChangeAspect="1"/>
          </p:cNvPicPr>
          <p:nvPr/>
        </p:nvPicPr>
        <p:blipFill>
          <a:blip r:embed="rId4"/>
          <a:stretch>
            <a:fillRect/>
          </a:stretch>
        </p:blipFill>
        <p:spPr>
          <a:xfrm>
            <a:off x="8216117" y="2501495"/>
            <a:ext cx="3789883" cy="2197563"/>
          </a:xfrm>
          <a:prstGeom prst="rect">
            <a:avLst/>
          </a:prstGeom>
        </p:spPr>
      </p:pic>
      <p:sp>
        <p:nvSpPr>
          <p:cNvPr id="11" name="TextBox 10">
            <a:extLst>
              <a:ext uri="{FF2B5EF4-FFF2-40B4-BE49-F238E27FC236}">
                <a16:creationId xmlns:a16="http://schemas.microsoft.com/office/drawing/2014/main" id="{C11469F1-37B2-4217-A844-BE91C53C9324}"/>
              </a:ext>
            </a:extLst>
          </p:cNvPr>
          <p:cNvSpPr txBox="1"/>
          <p:nvPr/>
        </p:nvSpPr>
        <p:spPr>
          <a:xfrm>
            <a:off x="1141018" y="1971473"/>
            <a:ext cx="1844842" cy="368968"/>
          </a:xfrm>
          <a:prstGeom prst="rect">
            <a:avLst/>
          </a:prstGeom>
          <a:noFill/>
        </p:spPr>
        <p:txBody>
          <a:bodyPr wrap="square" rtlCol="0">
            <a:spAutoFit/>
          </a:bodyPr>
          <a:lstStyle/>
          <a:p>
            <a:pPr algn="ctr"/>
            <a:r>
              <a:rPr lang="en-US" dirty="0"/>
              <a:t>Cost of order</a:t>
            </a:r>
            <a:endParaRPr lang="en-GB" dirty="0"/>
          </a:p>
        </p:txBody>
      </p:sp>
      <p:sp>
        <p:nvSpPr>
          <p:cNvPr id="12" name="TextBox 11">
            <a:extLst>
              <a:ext uri="{FF2B5EF4-FFF2-40B4-BE49-F238E27FC236}">
                <a16:creationId xmlns:a16="http://schemas.microsoft.com/office/drawing/2014/main" id="{62BE068D-69C4-440A-9A5B-AE7FDD363E8B}"/>
              </a:ext>
            </a:extLst>
          </p:cNvPr>
          <p:cNvSpPr txBox="1"/>
          <p:nvPr/>
        </p:nvSpPr>
        <p:spPr>
          <a:xfrm>
            <a:off x="4892842" y="1971109"/>
            <a:ext cx="2454442" cy="369332"/>
          </a:xfrm>
          <a:prstGeom prst="rect">
            <a:avLst/>
          </a:prstGeom>
          <a:noFill/>
        </p:spPr>
        <p:txBody>
          <a:bodyPr wrap="square" rtlCol="0">
            <a:spAutoFit/>
          </a:bodyPr>
          <a:lstStyle/>
          <a:p>
            <a:pPr algn="ctr"/>
            <a:r>
              <a:rPr lang="en-US" dirty="0"/>
              <a:t>Food preparation time</a:t>
            </a:r>
            <a:endParaRPr lang="en-GB" dirty="0"/>
          </a:p>
        </p:txBody>
      </p:sp>
      <p:sp>
        <p:nvSpPr>
          <p:cNvPr id="13" name="TextBox 12">
            <a:extLst>
              <a:ext uri="{FF2B5EF4-FFF2-40B4-BE49-F238E27FC236}">
                <a16:creationId xmlns:a16="http://schemas.microsoft.com/office/drawing/2014/main" id="{8CBFB610-293A-41C4-AEA7-E81EF5EA6A95}"/>
              </a:ext>
            </a:extLst>
          </p:cNvPr>
          <p:cNvSpPr txBox="1"/>
          <p:nvPr/>
        </p:nvSpPr>
        <p:spPr>
          <a:xfrm>
            <a:off x="8883837" y="1949585"/>
            <a:ext cx="2454442" cy="369332"/>
          </a:xfrm>
          <a:prstGeom prst="rect">
            <a:avLst/>
          </a:prstGeom>
          <a:noFill/>
        </p:spPr>
        <p:txBody>
          <a:bodyPr wrap="square" rtlCol="0">
            <a:spAutoFit/>
          </a:bodyPr>
          <a:lstStyle/>
          <a:p>
            <a:pPr algn="ctr"/>
            <a:r>
              <a:rPr lang="en-US" dirty="0"/>
              <a:t>Delivery time</a:t>
            </a:r>
            <a:endParaRPr lang="en-GB" dirty="0"/>
          </a:p>
        </p:txBody>
      </p:sp>
      <p:sp>
        <p:nvSpPr>
          <p:cNvPr id="14" name="Content Placeholder 2">
            <a:extLst>
              <a:ext uri="{FF2B5EF4-FFF2-40B4-BE49-F238E27FC236}">
                <a16:creationId xmlns:a16="http://schemas.microsoft.com/office/drawing/2014/main" id="{1C32D696-9202-4EF3-8825-089F48BA273E}"/>
              </a:ext>
            </a:extLst>
          </p:cNvPr>
          <p:cNvSpPr txBox="1">
            <a:spLocks/>
          </p:cNvSpPr>
          <p:nvPr/>
        </p:nvSpPr>
        <p:spPr>
          <a:xfrm>
            <a:off x="4183557" y="4753730"/>
            <a:ext cx="3789882" cy="18528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1800" i="1" dirty="0"/>
              <a:t>Observation</a:t>
            </a:r>
            <a:r>
              <a:rPr lang="en-US" sz="1800" dirty="0"/>
              <a:t>:</a:t>
            </a:r>
          </a:p>
          <a:p>
            <a:r>
              <a:rPr lang="en-US" sz="1800" dirty="0"/>
              <a:t>Mean is higher than median indicating right skew.</a:t>
            </a:r>
          </a:p>
          <a:p>
            <a:r>
              <a:rPr lang="en-US" sz="1800" dirty="0"/>
              <a:t>Mean value around 27.4 mins and median of 27 mins per order</a:t>
            </a:r>
            <a:endParaRPr lang="en-GB" sz="1800" dirty="0"/>
          </a:p>
        </p:txBody>
      </p:sp>
      <p:sp>
        <p:nvSpPr>
          <p:cNvPr id="15" name="Content Placeholder 2">
            <a:extLst>
              <a:ext uri="{FF2B5EF4-FFF2-40B4-BE49-F238E27FC236}">
                <a16:creationId xmlns:a16="http://schemas.microsoft.com/office/drawing/2014/main" id="{F204E39E-2F5F-4141-B6AD-25B8A09DDC8E}"/>
              </a:ext>
            </a:extLst>
          </p:cNvPr>
          <p:cNvSpPr txBox="1">
            <a:spLocks/>
          </p:cNvSpPr>
          <p:nvPr/>
        </p:nvSpPr>
        <p:spPr>
          <a:xfrm>
            <a:off x="8216118" y="4753730"/>
            <a:ext cx="3789882" cy="18528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1800" i="1" dirty="0"/>
              <a:t>Observation</a:t>
            </a:r>
            <a:r>
              <a:rPr lang="en-US" sz="1800" dirty="0"/>
              <a:t>:</a:t>
            </a:r>
          </a:p>
          <a:p>
            <a:r>
              <a:rPr lang="en-US" sz="1800" dirty="0"/>
              <a:t>Mean is lower than median indicating left skew.</a:t>
            </a:r>
          </a:p>
          <a:p>
            <a:r>
              <a:rPr lang="en-US" sz="1800" dirty="0"/>
              <a:t>Mean value around 24.16 mins and median of 25 mins per order</a:t>
            </a:r>
            <a:endParaRPr lang="en-GB" sz="1800" dirty="0"/>
          </a:p>
        </p:txBody>
      </p:sp>
    </p:spTree>
    <p:extLst>
      <p:ext uri="{BB962C8B-B14F-4D97-AF65-F5344CB8AC3E}">
        <p14:creationId xmlns:p14="http://schemas.microsoft.com/office/powerpoint/2010/main" val="74046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8BA3-82B2-4A9B-9346-4AA8B44EB626}"/>
              </a:ext>
            </a:extLst>
          </p:cNvPr>
          <p:cNvSpPr>
            <a:spLocks noGrp="1"/>
          </p:cNvSpPr>
          <p:nvPr>
            <p:ph type="title"/>
          </p:nvPr>
        </p:nvSpPr>
        <p:spPr>
          <a:xfrm>
            <a:off x="673768" y="284176"/>
            <a:ext cx="10876548" cy="1508760"/>
          </a:xfrm>
        </p:spPr>
        <p:txBody>
          <a:bodyPr>
            <a:normAutofit/>
          </a:bodyPr>
          <a:lstStyle/>
          <a:p>
            <a:r>
              <a:rPr lang="en-GB" sz="3600" dirty="0">
                <a:solidFill>
                  <a:schemeClr val="tx2">
                    <a:lumMod val="50000"/>
                  </a:schemeClr>
                </a:solidFill>
              </a:rPr>
              <a:t>Exploratory</a:t>
            </a:r>
            <a:r>
              <a:rPr lang="en-GB" sz="3600" b="0" i="0" dirty="0">
                <a:effectLst/>
                <a:latin typeface="Arial" panose="020B0604020202020204" pitchFamily="34" charset="0"/>
              </a:rPr>
              <a:t> </a:t>
            </a:r>
            <a:r>
              <a:rPr lang="en-GB" sz="3600" dirty="0">
                <a:solidFill>
                  <a:schemeClr val="tx2">
                    <a:lumMod val="50000"/>
                  </a:schemeClr>
                </a:solidFill>
              </a:rPr>
              <a:t>Data Analysis - Correlation matrix</a:t>
            </a:r>
          </a:p>
        </p:txBody>
      </p:sp>
      <p:pic>
        <p:nvPicPr>
          <p:cNvPr id="5" name="Picture 4">
            <a:extLst>
              <a:ext uri="{FF2B5EF4-FFF2-40B4-BE49-F238E27FC236}">
                <a16:creationId xmlns:a16="http://schemas.microsoft.com/office/drawing/2014/main" id="{13D8622E-0F6C-4592-BDCD-04E07DC1BFE9}"/>
              </a:ext>
            </a:extLst>
          </p:cNvPr>
          <p:cNvPicPr>
            <a:picLocks noChangeAspect="1"/>
          </p:cNvPicPr>
          <p:nvPr/>
        </p:nvPicPr>
        <p:blipFill>
          <a:blip r:embed="rId2"/>
          <a:stretch>
            <a:fillRect/>
          </a:stretch>
        </p:blipFill>
        <p:spPr>
          <a:xfrm>
            <a:off x="4298282" y="2138406"/>
            <a:ext cx="7573882" cy="4465050"/>
          </a:xfrm>
          <a:prstGeom prst="rect">
            <a:avLst/>
          </a:prstGeom>
        </p:spPr>
      </p:pic>
      <p:sp>
        <p:nvSpPr>
          <p:cNvPr id="6" name="TextBox 5">
            <a:extLst>
              <a:ext uri="{FF2B5EF4-FFF2-40B4-BE49-F238E27FC236}">
                <a16:creationId xmlns:a16="http://schemas.microsoft.com/office/drawing/2014/main" id="{11D311EA-82F5-45CF-A110-D97D3FA82385}"/>
              </a:ext>
            </a:extLst>
          </p:cNvPr>
          <p:cNvSpPr txBox="1"/>
          <p:nvPr/>
        </p:nvSpPr>
        <p:spPr>
          <a:xfrm>
            <a:off x="272716" y="2108774"/>
            <a:ext cx="3834063" cy="4247317"/>
          </a:xfrm>
          <a:prstGeom prst="rect">
            <a:avLst/>
          </a:prstGeom>
          <a:noFill/>
        </p:spPr>
        <p:txBody>
          <a:bodyPr wrap="square" rtlCol="0">
            <a:spAutoFit/>
          </a:bodyPr>
          <a:lstStyle/>
          <a:p>
            <a:r>
              <a:rPr lang="en-US" i="1" dirty="0"/>
              <a:t>Observations</a:t>
            </a:r>
            <a:r>
              <a:rPr lang="en-US" dirty="0"/>
              <a:t>:</a:t>
            </a:r>
          </a:p>
          <a:p>
            <a:endParaRPr lang="en-US" dirty="0"/>
          </a:p>
          <a:p>
            <a:r>
              <a:rPr lang="en-US" dirty="0"/>
              <a:t>No significant correlation between any variables in the given data i.e. numerical v/s numerical relations are not strong.</a:t>
            </a:r>
          </a:p>
          <a:p>
            <a:endParaRPr lang="en-US" dirty="0"/>
          </a:p>
          <a:p>
            <a:r>
              <a:rPr lang="en-US" dirty="0"/>
              <a:t>Lets analyze the categorical data.</a:t>
            </a:r>
          </a:p>
          <a:p>
            <a:endParaRPr lang="en-US" dirty="0"/>
          </a:p>
          <a:p>
            <a:r>
              <a:rPr lang="en-US" b="1" i="1" u="sng" dirty="0"/>
              <a:t>Note:</a:t>
            </a:r>
          </a:p>
          <a:p>
            <a:r>
              <a:rPr lang="en-GB" dirty="0"/>
              <a:t>Given heat map is for the orders for which ratings were given but, there is no difference in correlation between those orders where rating is given and those where it is not.</a:t>
            </a:r>
            <a:endParaRPr lang="en-US" dirty="0"/>
          </a:p>
        </p:txBody>
      </p:sp>
    </p:spTree>
    <p:extLst>
      <p:ext uri="{BB962C8B-B14F-4D97-AF65-F5344CB8AC3E}">
        <p14:creationId xmlns:p14="http://schemas.microsoft.com/office/powerpoint/2010/main" val="281505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78D5-E505-43D7-8D92-1B1080F72B9B}"/>
              </a:ext>
            </a:extLst>
          </p:cNvPr>
          <p:cNvSpPr>
            <a:spLocks noGrp="1"/>
          </p:cNvSpPr>
          <p:nvPr>
            <p:ph type="title"/>
          </p:nvPr>
        </p:nvSpPr>
        <p:spPr>
          <a:xfrm>
            <a:off x="705852" y="284176"/>
            <a:ext cx="10587789" cy="1508760"/>
          </a:xfrm>
        </p:spPr>
        <p:txBody>
          <a:bodyPr>
            <a:normAutofit/>
          </a:bodyPr>
          <a:lstStyle/>
          <a:p>
            <a:r>
              <a:rPr lang="en-GB" sz="3600" dirty="0">
                <a:solidFill>
                  <a:schemeClr val="tx2">
                    <a:lumMod val="50000"/>
                  </a:schemeClr>
                </a:solidFill>
              </a:rPr>
              <a:t>Exploratory Data Analysis – Univariate Categorical</a:t>
            </a:r>
          </a:p>
        </p:txBody>
      </p:sp>
      <p:pic>
        <p:nvPicPr>
          <p:cNvPr id="6" name="Picture 5">
            <a:extLst>
              <a:ext uri="{FF2B5EF4-FFF2-40B4-BE49-F238E27FC236}">
                <a16:creationId xmlns:a16="http://schemas.microsoft.com/office/drawing/2014/main" id="{7F41209F-8C31-4BCD-B5EA-87DC646E4DC2}"/>
              </a:ext>
            </a:extLst>
          </p:cNvPr>
          <p:cNvPicPr>
            <a:picLocks noChangeAspect="1"/>
          </p:cNvPicPr>
          <p:nvPr/>
        </p:nvPicPr>
        <p:blipFill>
          <a:blip r:embed="rId2"/>
          <a:stretch>
            <a:fillRect/>
          </a:stretch>
        </p:blipFill>
        <p:spPr>
          <a:xfrm>
            <a:off x="705852" y="2287173"/>
            <a:ext cx="1954324" cy="3585027"/>
          </a:xfrm>
          <a:prstGeom prst="rect">
            <a:avLst/>
          </a:prstGeom>
        </p:spPr>
      </p:pic>
      <p:pic>
        <p:nvPicPr>
          <p:cNvPr id="8" name="Picture 7">
            <a:extLst>
              <a:ext uri="{FF2B5EF4-FFF2-40B4-BE49-F238E27FC236}">
                <a16:creationId xmlns:a16="http://schemas.microsoft.com/office/drawing/2014/main" id="{E2A4A430-45A3-4BFD-8C31-D5F8FB310CB9}"/>
              </a:ext>
            </a:extLst>
          </p:cNvPr>
          <p:cNvPicPr>
            <a:picLocks noChangeAspect="1"/>
          </p:cNvPicPr>
          <p:nvPr/>
        </p:nvPicPr>
        <p:blipFill>
          <a:blip r:embed="rId3"/>
          <a:stretch>
            <a:fillRect/>
          </a:stretch>
        </p:blipFill>
        <p:spPr>
          <a:xfrm>
            <a:off x="6348562" y="2287172"/>
            <a:ext cx="2203680" cy="3585028"/>
          </a:xfrm>
          <a:prstGeom prst="rect">
            <a:avLst/>
          </a:prstGeom>
        </p:spPr>
      </p:pic>
      <p:sp>
        <p:nvSpPr>
          <p:cNvPr id="9" name="TextBox 8">
            <a:extLst>
              <a:ext uri="{FF2B5EF4-FFF2-40B4-BE49-F238E27FC236}">
                <a16:creationId xmlns:a16="http://schemas.microsoft.com/office/drawing/2014/main" id="{D0599A93-6AB9-4BAB-92ED-FA3CF9A420A5}"/>
              </a:ext>
            </a:extLst>
          </p:cNvPr>
          <p:cNvSpPr txBox="1"/>
          <p:nvPr/>
        </p:nvSpPr>
        <p:spPr>
          <a:xfrm>
            <a:off x="845389" y="1979396"/>
            <a:ext cx="1675250" cy="338554"/>
          </a:xfrm>
          <a:prstGeom prst="rect">
            <a:avLst/>
          </a:prstGeom>
          <a:noFill/>
        </p:spPr>
        <p:txBody>
          <a:bodyPr wrap="square" rtlCol="0">
            <a:spAutoFit/>
          </a:bodyPr>
          <a:lstStyle/>
          <a:p>
            <a:pPr algn="ctr"/>
            <a:r>
              <a:rPr lang="en-US" sz="1600" dirty="0"/>
              <a:t>Day of the week</a:t>
            </a:r>
            <a:endParaRPr lang="en-GB" sz="1600" dirty="0"/>
          </a:p>
        </p:txBody>
      </p:sp>
      <p:sp>
        <p:nvSpPr>
          <p:cNvPr id="10" name="TextBox 9">
            <a:extLst>
              <a:ext uri="{FF2B5EF4-FFF2-40B4-BE49-F238E27FC236}">
                <a16:creationId xmlns:a16="http://schemas.microsoft.com/office/drawing/2014/main" id="{6698B7BE-EB04-47F9-B79E-D893239D9115}"/>
              </a:ext>
            </a:extLst>
          </p:cNvPr>
          <p:cNvSpPr txBox="1"/>
          <p:nvPr/>
        </p:nvSpPr>
        <p:spPr>
          <a:xfrm>
            <a:off x="6400747" y="1964007"/>
            <a:ext cx="2203680" cy="338554"/>
          </a:xfrm>
          <a:prstGeom prst="rect">
            <a:avLst/>
          </a:prstGeom>
          <a:noFill/>
        </p:spPr>
        <p:txBody>
          <a:bodyPr wrap="square" rtlCol="0">
            <a:spAutoFit/>
          </a:bodyPr>
          <a:lstStyle/>
          <a:p>
            <a:pPr algn="ctr"/>
            <a:r>
              <a:rPr lang="en-US" sz="1600" dirty="0"/>
              <a:t>Rating</a:t>
            </a:r>
            <a:endParaRPr lang="en-GB" sz="1600" dirty="0"/>
          </a:p>
        </p:txBody>
      </p:sp>
      <p:sp>
        <p:nvSpPr>
          <p:cNvPr id="11" name="TextBox 10">
            <a:extLst>
              <a:ext uri="{FF2B5EF4-FFF2-40B4-BE49-F238E27FC236}">
                <a16:creationId xmlns:a16="http://schemas.microsoft.com/office/drawing/2014/main" id="{09ACB4F7-EF19-4EC0-B95D-94EF49A4CD85}"/>
              </a:ext>
            </a:extLst>
          </p:cNvPr>
          <p:cNvSpPr txBox="1"/>
          <p:nvPr/>
        </p:nvSpPr>
        <p:spPr>
          <a:xfrm>
            <a:off x="2785533" y="2777068"/>
            <a:ext cx="3390074" cy="3248472"/>
          </a:xfrm>
          <a:prstGeom prst="rect">
            <a:avLst/>
          </a:prstGeom>
          <a:noFill/>
        </p:spPr>
        <p:txBody>
          <a:bodyPr wrap="square" rtlCol="0">
            <a:spAutoFit/>
          </a:bodyPr>
          <a:lstStyle/>
          <a:p>
            <a:r>
              <a:rPr lang="en-US" sz="1600" i="1" dirty="0"/>
              <a:t>Observation</a:t>
            </a:r>
            <a:r>
              <a:rPr lang="en-US" sz="1600" dirty="0"/>
              <a:t>:</a:t>
            </a:r>
          </a:p>
          <a:p>
            <a:endParaRPr lang="en-GB" sz="1600" dirty="0"/>
          </a:p>
          <a:p>
            <a:pPr>
              <a:lnSpc>
                <a:spcPct val="150000"/>
              </a:lnSpc>
            </a:pPr>
            <a:r>
              <a:rPr lang="en-GB" sz="1600" dirty="0"/>
              <a:t>As we can see, most of the orders are placed are over the weekend.</a:t>
            </a:r>
          </a:p>
          <a:p>
            <a:pPr>
              <a:lnSpc>
                <a:spcPct val="150000"/>
              </a:lnSpc>
            </a:pPr>
            <a:endParaRPr lang="en-GB" sz="1600" dirty="0"/>
          </a:p>
          <a:p>
            <a:pPr marL="285750" indent="-285750">
              <a:lnSpc>
                <a:spcPct val="150000"/>
              </a:lnSpc>
              <a:buFont typeface="Arial" panose="020B0604020202020204" pitchFamily="34" charset="0"/>
              <a:buChar char="•"/>
            </a:pPr>
            <a:r>
              <a:rPr lang="en-GB" sz="1600" dirty="0"/>
              <a:t>Only 28.8% of orders were placed on the weekday</a:t>
            </a:r>
          </a:p>
          <a:p>
            <a:pPr marL="285750" indent="-285750">
              <a:lnSpc>
                <a:spcPct val="150000"/>
              </a:lnSpc>
              <a:buFont typeface="Arial" panose="020B0604020202020204" pitchFamily="34" charset="0"/>
              <a:buChar char="•"/>
            </a:pPr>
            <a:r>
              <a:rPr lang="en-GB" sz="1600" dirty="0"/>
              <a:t>71.2 % of the orders were placed over the weekend</a:t>
            </a:r>
            <a:endParaRPr lang="en-US" sz="1600" dirty="0"/>
          </a:p>
        </p:txBody>
      </p:sp>
      <p:sp>
        <p:nvSpPr>
          <p:cNvPr id="13" name="TextBox 12">
            <a:extLst>
              <a:ext uri="{FF2B5EF4-FFF2-40B4-BE49-F238E27FC236}">
                <a16:creationId xmlns:a16="http://schemas.microsoft.com/office/drawing/2014/main" id="{95CA0BA1-F3C1-4246-B924-3207785916AD}"/>
              </a:ext>
            </a:extLst>
          </p:cNvPr>
          <p:cNvSpPr txBox="1"/>
          <p:nvPr/>
        </p:nvSpPr>
        <p:spPr>
          <a:xfrm>
            <a:off x="8669866" y="2893656"/>
            <a:ext cx="3251201" cy="2023887"/>
          </a:xfrm>
          <a:prstGeom prst="rect">
            <a:avLst/>
          </a:prstGeom>
          <a:noFill/>
        </p:spPr>
        <p:txBody>
          <a:bodyPr wrap="square" rtlCol="0">
            <a:spAutoFit/>
          </a:bodyPr>
          <a:lstStyle/>
          <a:p>
            <a:r>
              <a:rPr lang="en-US" sz="1600" i="1" dirty="0"/>
              <a:t>Observation</a:t>
            </a:r>
            <a:r>
              <a:rPr lang="en-US" sz="1600" dirty="0"/>
              <a:t>:</a:t>
            </a:r>
          </a:p>
          <a:p>
            <a:endParaRPr lang="en-GB" sz="1600" dirty="0"/>
          </a:p>
          <a:p>
            <a:pPr marL="285750" indent="-285750">
              <a:lnSpc>
                <a:spcPct val="150000"/>
              </a:lnSpc>
              <a:buFont typeface="Arial" panose="020B0604020202020204" pitchFamily="34" charset="0"/>
              <a:buChar char="•"/>
            </a:pPr>
            <a:r>
              <a:rPr lang="en-GB" sz="1600" dirty="0"/>
              <a:t>38.8% of orders were not rated</a:t>
            </a:r>
          </a:p>
          <a:p>
            <a:pPr marL="285750" indent="-285750">
              <a:lnSpc>
                <a:spcPct val="150000"/>
              </a:lnSpc>
              <a:buFont typeface="Arial" panose="020B0604020202020204" pitchFamily="34" charset="0"/>
              <a:buChar char="•"/>
            </a:pPr>
            <a:r>
              <a:rPr lang="en-GB" sz="1600" dirty="0"/>
              <a:t>31% of orders – rated 5</a:t>
            </a:r>
          </a:p>
          <a:p>
            <a:pPr marL="285750" indent="-285750">
              <a:lnSpc>
                <a:spcPct val="150000"/>
              </a:lnSpc>
              <a:buFont typeface="Arial" panose="020B0604020202020204" pitchFamily="34" charset="0"/>
              <a:buChar char="•"/>
            </a:pPr>
            <a:r>
              <a:rPr lang="en-GB" sz="1600" dirty="0"/>
              <a:t>20.3 % of orders – rated 4</a:t>
            </a:r>
          </a:p>
          <a:p>
            <a:pPr marL="285750" indent="-285750">
              <a:lnSpc>
                <a:spcPct val="150000"/>
              </a:lnSpc>
              <a:buFont typeface="Arial" panose="020B0604020202020204" pitchFamily="34" charset="0"/>
              <a:buChar char="•"/>
            </a:pPr>
            <a:r>
              <a:rPr lang="en-GB" sz="1600" dirty="0"/>
              <a:t>9.9% of orders – rated 3</a:t>
            </a:r>
            <a:endParaRPr lang="en-US" sz="1600" dirty="0"/>
          </a:p>
        </p:txBody>
      </p:sp>
    </p:spTree>
    <p:extLst>
      <p:ext uri="{BB962C8B-B14F-4D97-AF65-F5344CB8AC3E}">
        <p14:creationId xmlns:p14="http://schemas.microsoft.com/office/powerpoint/2010/main" val="396654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78D5-E505-43D7-8D92-1B1080F72B9B}"/>
              </a:ext>
            </a:extLst>
          </p:cNvPr>
          <p:cNvSpPr>
            <a:spLocks noGrp="1"/>
          </p:cNvSpPr>
          <p:nvPr>
            <p:ph type="title"/>
          </p:nvPr>
        </p:nvSpPr>
        <p:spPr>
          <a:xfrm>
            <a:off x="705852" y="284176"/>
            <a:ext cx="10587789" cy="1508760"/>
          </a:xfrm>
        </p:spPr>
        <p:txBody>
          <a:bodyPr>
            <a:normAutofit/>
          </a:bodyPr>
          <a:lstStyle/>
          <a:p>
            <a:r>
              <a:rPr lang="en-GB" sz="3600" dirty="0">
                <a:solidFill>
                  <a:schemeClr val="tx2">
                    <a:lumMod val="50000"/>
                  </a:schemeClr>
                </a:solidFill>
              </a:rPr>
              <a:t>Exploratory Data Analysis – Univariate Categorical</a:t>
            </a:r>
          </a:p>
        </p:txBody>
      </p:sp>
      <p:pic>
        <p:nvPicPr>
          <p:cNvPr id="12" name="Picture 11">
            <a:extLst>
              <a:ext uri="{FF2B5EF4-FFF2-40B4-BE49-F238E27FC236}">
                <a16:creationId xmlns:a16="http://schemas.microsoft.com/office/drawing/2014/main" id="{6B146858-69E5-4265-BED7-B84A050CF1A5}"/>
              </a:ext>
            </a:extLst>
          </p:cNvPr>
          <p:cNvPicPr>
            <a:picLocks noChangeAspect="1"/>
          </p:cNvPicPr>
          <p:nvPr/>
        </p:nvPicPr>
        <p:blipFill>
          <a:blip r:embed="rId2"/>
          <a:stretch>
            <a:fillRect/>
          </a:stretch>
        </p:blipFill>
        <p:spPr>
          <a:xfrm>
            <a:off x="392585" y="2614283"/>
            <a:ext cx="7097671" cy="3820485"/>
          </a:xfrm>
          <a:prstGeom prst="rect">
            <a:avLst/>
          </a:prstGeom>
        </p:spPr>
      </p:pic>
      <p:sp>
        <p:nvSpPr>
          <p:cNvPr id="14" name="TextBox 13">
            <a:extLst>
              <a:ext uri="{FF2B5EF4-FFF2-40B4-BE49-F238E27FC236}">
                <a16:creationId xmlns:a16="http://schemas.microsoft.com/office/drawing/2014/main" id="{E26ECCC5-E1BF-4B32-91A0-04EB76E001DD}"/>
              </a:ext>
            </a:extLst>
          </p:cNvPr>
          <p:cNvSpPr txBox="1"/>
          <p:nvPr/>
        </p:nvSpPr>
        <p:spPr>
          <a:xfrm>
            <a:off x="3103795" y="2226493"/>
            <a:ext cx="1675250" cy="338554"/>
          </a:xfrm>
          <a:prstGeom prst="rect">
            <a:avLst/>
          </a:prstGeom>
          <a:noFill/>
        </p:spPr>
        <p:txBody>
          <a:bodyPr wrap="square" rtlCol="0">
            <a:spAutoFit/>
          </a:bodyPr>
          <a:lstStyle/>
          <a:p>
            <a:pPr algn="ctr"/>
            <a:r>
              <a:rPr lang="en-US" sz="1600" dirty="0"/>
              <a:t>Restaurant Name</a:t>
            </a:r>
            <a:endParaRPr lang="en-GB" sz="1600" dirty="0"/>
          </a:p>
        </p:txBody>
      </p:sp>
      <p:sp>
        <p:nvSpPr>
          <p:cNvPr id="16" name="TextBox 15">
            <a:extLst>
              <a:ext uri="{FF2B5EF4-FFF2-40B4-BE49-F238E27FC236}">
                <a16:creationId xmlns:a16="http://schemas.microsoft.com/office/drawing/2014/main" id="{37B92A26-74E2-44A7-BCA2-90721C853097}"/>
              </a:ext>
            </a:extLst>
          </p:cNvPr>
          <p:cNvSpPr txBox="1"/>
          <p:nvPr/>
        </p:nvSpPr>
        <p:spPr>
          <a:xfrm>
            <a:off x="7603066" y="3041178"/>
            <a:ext cx="4428067" cy="1885837"/>
          </a:xfrm>
          <a:prstGeom prst="rect">
            <a:avLst/>
          </a:prstGeom>
          <a:noFill/>
        </p:spPr>
        <p:txBody>
          <a:bodyPr wrap="square" rtlCol="0">
            <a:spAutoFit/>
          </a:bodyPr>
          <a:lstStyle/>
          <a:p>
            <a:r>
              <a:rPr lang="en-US" sz="1600" i="1" dirty="0"/>
              <a:t>Observation</a:t>
            </a:r>
            <a:r>
              <a:rPr lang="en-US" sz="1600" dirty="0"/>
              <a:t>:</a:t>
            </a:r>
          </a:p>
          <a:p>
            <a:endParaRPr lang="en-GB" sz="1600" dirty="0"/>
          </a:p>
          <a:p>
            <a:pPr marL="514350" lvl="1" indent="-285750">
              <a:lnSpc>
                <a:spcPct val="120000"/>
              </a:lnSpc>
              <a:spcAft>
                <a:spcPts val="50"/>
              </a:spcAft>
              <a:buFont typeface="Arial" panose="020B0604020202020204" pitchFamily="34" charset="0"/>
              <a:buChar char="•"/>
            </a:pPr>
            <a:r>
              <a:rPr lang="en-US" sz="1400" dirty="0"/>
              <a:t>85% of all revenue is made by the top 5 cuisine types.</a:t>
            </a:r>
          </a:p>
          <a:p>
            <a:pPr marL="514350" lvl="1" indent="-285750">
              <a:lnSpc>
                <a:spcPct val="120000"/>
              </a:lnSpc>
              <a:spcAft>
                <a:spcPts val="50"/>
              </a:spcAft>
              <a:buFont typeface="Arial" panose="020B0604020202020204" pitchFamily="34" charset="0"/>
              <a:buChar char="•"/>
            </a:pPr>
            <a:r>
              <a:rPr lang="en-US" sz="1400" dirty="0"/>
              <a:t>Top 5 earning restaurant serve American or Japanese cuisines.</a:t>
            </a:r>
          </a:p>
          <a:p>
            <a:pPr marL="514350" lvl="1" indent="-285750">
              <a:lnSpc>
                <a:spcPct val="120000"/>
              </a:lnSpc>
              <a:spcAft>
                <a:spcPts val="5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629716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2880</TotalTime>
  <Words>1352</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Wingdings</vt:lpstr>
      <vt:lpstr>Banded</vt:lpstr>
      <vt:lpstr>FOOD HUB business STUDY</vt:lpstr>
      <vt:lpstr>Business overview</vt:lpstr>
      <vt:lpstr>Objective</vt:lpstr>
      <vt:lpstr>Data information</vt:lpstr>
      <vt:lpstr>Exploratory Data Analysis – CUISINE TYPE</vt:lpstr>
      <vt:lpstr>Exploratory Data Analysis – Cost of order, Food preparation &amp; delivery time</vt:lpstr>
      <vt:lpstr>Exploratory Data Analysis - Correlation matrix</vt:lpstr>
      <vt:lpstr>Exploratory Data Analysis – Univariate Categorical</vt:lpstr>
      <vt:lpstr>Exploratory Data Analysis – Univariate Categorical</vt:lpstr>
      <vt:lpstr>Multivariate Data Analysis - Rating</vt:lpstr>
      <vt:lpstr>Foodhub’s business model &amp; performance</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HUB CASE STUDY</dc:title>
  <dc:creator>arsalaan saiyed</dc:creator>
  <cp:lastModifiedBy>Arsalaan S</cp:lastModifiedBy>
  <cp:revision>47</cp:revision>
  <dcterms:created xsi:type="dcterms:W3CDTF">2022-02-27T11:02:28Z</dcterms:created>
  <dcterms:modified xsi:type="dcterms:W3CDTF">2022-03-04T07:58:10Z</dcterms:modified>
</cp:coreProperties>
</file>