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43"/>
  </p:notesMasterIdLst>
  <p:sldIdLst>
    <p:sldId id="256" r:id="rId3"/>
    <p:sldId id="257" r:id="rId4"/>
    <p:sldId id="315" r:id="rId5"/>
    <p:sldId id="259" r:id="rId6"/>
    <p:sldId id="264" r:id="rId7"/>
    <p:sldId id="260" r:id="rId8"/>
    <p:sldId id="348" r:id="rId9"/>
    <p:sldId id="261" r:id="rId10"/>
    <p:sldId id="272" r:id="rId11"/>
    <p:sldId id="274" r:id="rId12"/>
    <p:sldId id="262" r:id="rId13"/>
    <p:sldId id="303" r:id="rId14"/>
    <p:sldId id="335" r:id="rId15"/>
    <p:sldId id="307" r:id="rId16"/>
    <p:sldId id="263" r:id="rId17"/>
    <p:sldId id="280" r:id="rId18"/>
    <p:sldId id="281" r:id="rId19"/>
    <p:sldId id="327" r:id="rId20"/>
    <p:sldId id="328" r:id="rId21"/>
    <p:sldId id="329" r:id="rId22"/>
    <p:sldId id="330" r:id="rId23"/>
    <p:sldId id="331" r:id="rId24"/>
    <p:sldId id="332" r:id="rId25"/>
    <p:sldId id="298" r:id="rId26"/>
    <p:sldId id="282" r:id="rId27"/>
    <p:sldId id="333" r:id="rId28"/>
    <p:sldId id="334" r:id="rId29"/>
    <p:sldId id="300" r:id="rId30"/>
    <p:sldId id="342" r:id="rId31"/>
    <p:sldId id="340" r:id="rId32"/>
    <p:sldId id="341" r:id="rId33"/>
    <p:sldId id="347" r:id="rId34"/>
    <p:sldId id="337" r:id="rId35"/>
    <p:sldId id="338" r:id="rId36"/>
    <p:sldId id="339" r:id="rId37"/>
    <p:sldId id="345" r:id="rId38"/>
    <p:sldId id="343" r:id="rId39"/>
    <p:sldId id="344" r:id="rId40"/>
    <p:sldId id="346" r:id="rId41"/>
    <p:sldId id="267" r:id="rId42"/>
  </p:sldIdLst>
  <p:sldSz cx="9144000" cy="5143500" type="screen16x9"/>
  <p:notesSz cx="6858000" cy="9144000"/>
  <p:embeddedFontLst>
    <p:embeddedFont>
      <p:font typeface="Calibri" panose="020F0502020204030204" pitchFamily="34" charset="0"/>
      <p:regular r:id="rId44"/>
      <p:bold r:id="rId45"/>
      <p:italic r:id="rId46"/>
      <p:boldItalic r:id="rId47"/>
    </p:embeddedFont>
    <p:embeddedFont>
      <p:font typeface="Nunito" panose="020B0604020202020204" pitchFamily="2" charset="0"/>
      <p:regular r:id="rId48"/>
      <p:bold r:id="rId49"/>
      <p:italic r:id="rId50"/>
      <p:boldItalic r:id="rId51"/>
    </p:embeddedFont>
    <p:embeddedFont>
      <p:font typeface="Nunito ExtraBold" pitchFamily="2" charset="0"/>
      <p:bold r:id="rId52"/>
      <p:boldItalic r:id="rId53"/>
    </p:embeddedFont>
    <p:embeddedFont>
      <p:font typeface="Nunito SemiBold"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5" roundtripDataSignature="AMtx7mjwdwYEQIogQOlUgKBxfnbE/RTIS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salaan saiyed" initials="as" lastIdx="1" clrIdx="0">
    <p:extLst>
      <p:ext uri="{19B8F6BF-5375-455C-9EA6-DF929625EA0E}">
        <p15:presenceInfo xmlns:p15="http://schemas.microsoft.com/office/powerpoint/2012/main" userId="f4bf5ebe823ea2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99CA59-443E-4FB2-8D58-7844A8A72EB0}">
  <a:tblStyle styleId="{4B99CA59-443E-4FB2-8D58-7844A8A72EB0}"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28" autoAdjust="0"/>
    <p:restoredTop sz="96340" autoAdjust="0"/>
  </p:normalViewPr>
  <p:slideViewPr>
    <p:cSldViewPr snapToGrid="0">
      <p:cViewPr varScale="1">
        <p:scale>
          <a:sx n="76" d="100"/>
          <a:sy n="76" d="100"/>
        </p:scale>
        <p:origin x="96" y="123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2.fntdata"/><Relationship Id="rId53" Type="http://schemas.openxmlformats.org/officeDocument/2006/relationships/font" Target="fonts/font10.fntdata"/><Relationship Id="rId66" Type="http://schemas.openxmlformats.org/officeDocument/2006/relationships/commentAuthors" Target="commentAuthors.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3.fntdata"/><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1.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fntdata"/><Relationship Id="rId52" Type="http://schemas.openxmlformats.org/officeDocument/2006/relationships/font" Target="fonts/font9.fntdata"/><Relationship Id="rId65"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2976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3724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769638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81806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e00f67ea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1" name="Google Shape;171;g10ee00f67ea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10ee00f67ea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40</a:t>
            </a:fld>
            <a:endParaRPr sz="1200" b="0" i="0" u="none" strike="noStrike" cap="none" dirty="0">
              <a:solidFill>
                <a:schemeClr val="dk1"/>
              </a:solidFill>
              <a:latin typeface="Calibri"/>
              <a:ea typeface="Calibri"/>
              <a:cs typeface="Calibri"/>
              <a:sym typeface="Calibri"/>
            </a:endParaRPr>
          </a:p>
        </p:txBody>
      </p:sp>
      <p:sp>
        <p:nvSpPr>
          <p:cNvPr id="173" name="Google Shape;173;g10ee00f67ea_0_5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a:t>| Proprietary content. ©Great Learning. All Rights Reserved. Unauthorized use or distribution prohibited</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969060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659728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7249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g10ee00f67ea_0_71"/>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64" name="Google Shape;64;g10ee00f67ea_0_71"/>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g10ee00f67ea_0_7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67" name="Google Shape;67;g10ee00f67ea_0_7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g10ee00f67ea_0_77"/>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0" name="Google Shape;70;g10ee00f67ea_0_77"/>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1" name="Google Shape;71;g10ee00f67ea_0_77"/>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2"/>
        <p:cNvGrpSpPr/>
        <p:nvPr/>
      </p:nvGrpSpPr>
      <p:grpSpPr>
        <a:xfrm>
          <a:off x="0" y="0"/>
          <a:ext cx="0" cy="0"/>
          <a:chOff x="0" y="0"/>
          <a:chExt cx="0" cy="0"/>
        </a:xfrm>
      </p:grpSpPr>
      <p:sp>
        <p:nvSpPr>
          <p:cNvPr id="73" name="Google Shape;73;g10ee00f67ea_0_81"/>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74" name="Google Shape;74;g10ee00f67ea_0_81"/>
          <p:cNvGraphicFramePr/>
          <p:nvPr/>
        </p:nvGraphicFramePr>
        <p:xfrm>
          <a:off x="201942" y="833662"/>
          <a:ext cx="3000000" cy="3000000"/>
        </p:xfrm>
        <a:graphic>
          <a:graphicData uri="http://schemas.openxmlformats.org/drawingml/2006/table">
            <a:tbl>
              <a:tblPr firstRow="1" bandRow="1">
                <a:noFill/>
                <a:tableStyleId>{4B99CA59-443E-4FB2-8D58-7844A8A72EB0}</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75" name="Google Shape;75;g10ee00f67ea_0_8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g10ee00f67ea_0_85"/>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8" name="Google Shape;78;g10ee00f67ea_0_8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g10ee00f67ea_0_8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g10ee00f67ea_0_8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g10ee00f67ea_0_90"/>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83" name="Google Shape;83;g10ee00f67ea_0_9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g10ee00f67ea_0_9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6" name="Google Shape;86;g10ee00f67ea_0_9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g10ee00f67ea_0_9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g10ee00f67ea_0_9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0" name="Google Shape;90;g10ee00f67ea_0_9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1" name="Google Shape;91;g10ee00f67ea_0_9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92" name="Google Shape;92;g10ee00f67ea_0_9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g10ee00f67ea_0_10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95"/>
        <p:cNvGrpSpPr/>
        <p:nvPr/>
      </p:nvGrpSpPr>
      <p:grpSpPr>
        <a:xfrm>
          <a:off x="0" y="0"/>
          <a:ext cx="0" cy="0"/>
          <a:chOff x="0" y="0"/>
          <a:chExt cx="0" cy="0"/>
        </a:xfrm>
      </p:grpSpPr>
      <p:sp>
        <p:nvSpPr>
          <p:cNvPr id="96" name="Google Shape;96;g10ee00f67ea_0_104"/>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dirty="0">
              <a:solidFill>
                <a:schemeClr val="dk1"/>
              </a:solidFill>
              <a:latin typeface="Calibri"/>
              <a:ea typeface="Calibri"/>
              <a:cs typeface="Calibri"/>
              <a:sym typeface="Calibri"/>
            </a:endParaRPr>
          </a:p>
        </p:txBody>
      </p:sp>
      <p:pic>
        <p:nvPicPr>
          <p:cNvPr id="97" name="Google Shape;97;g10ee00f67ea_0_104"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98" name="Google Shape;98;g10ee00f67ea_0_104"/>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99" name="Google Shape;99;g10ee00f67ea_0_104"/>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dirty="0">
              <a:solidFill>
                <a:schemeClr val="lt1"/>
              </a:solidFill>
              <a:latin typeface="Nunito ExtraBold"/>
              <a:ea typeface="Nunito ExtraBold"/>
              <a:cs typeface="Nunito ExtraBold"/>
              <a:sym typeface="Nunito ExtraBold"/>
            </a:endParaRPr>
          </a:p>
        </p:txBody>
      </p:sp>
      <p:pic>
        <p:nvPicPr>
          <p:cNvPr id="100" name="Google Shape;100;g10ee00f67ea_0_104"/>
          <p:cNvPicPr preferRelativeResize="0"/>
          <p:nvPr/>
        </p:nvPicPr>
        <p:blipFill>
          <a:blip r:embed="rId3">
            <a:alphaModFix/>
          </a:blip>
          <a:stretch>
            <a:fillRect/>
          </a:stretch>
        </p:blipFill>
        <p:spPr>
          <a:xfrm>
            <a:off x="421875" y="769949"/>
            <a:ext cx="3071452" cy="12612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e1a9588eba_0_1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19" name="Google Shape;19;ge1a9588eba_0_1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e1a9588eba_0_15"/>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2" name="Google Shape;22;ge1a9588eba_0_15"/>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3" name="Google Shape;23;ge1a9588eba_0_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{4B99CA59-443E-4FB2-8D58-7844A8A72EB0}</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ge1a9588eba_0_3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dirty="0">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dirty="0">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a:blip r:embed="rId3">
            <a:alphaModFix/>
          </a:blip>
          <a:stretch>
            <a:fillRect/>
          </a:stretch>
        </p:blipFill>
        <p:spPr>
          <a:xfrm>
            <a:off x="295874" y="683275"/>
            <a:ext cx="3757725" cy="8258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dirty="0">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pic>
        <p:nvPicPr>
          <p:cNvPr id="10" name="Google Shape;10;ge1a9588eba_0_0"/>
          <p:cNvPicPr preferRelativeResize="0"/>
          <p:nvPr/>
        </p:nvPicPr>
        <p:blipFill>
          <a:blip r:embed="rId11">
            <a:alphaModFix/>
          </a:blip>
          <a:stretch>
            <a:fill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g10ee00f67ea_0_6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55" name="Google Shape;55;g10ee00f67ea_0_6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56" name="Google Shape;56;g10ee00f67ea_0_6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dirty="0">
              <a:solidFill>
                <a:srgbClr val="434343"/>
              </a:solidFill>
              <a:latin typeface="Nunito"/>
              <a:ea typeface="Nunito"/>
              <a:cs typeface="Nunito"/>
              <a:sym typeface="Nunito"/>
            </a:endParaRPr>
          </a:p>
        </p:txBody>
      </p:sp>
      <p:sp>
        <p:nvSpPr>
          <p:cNvPr id="57" name="Google Shape;57;g10ee00f67ea_0_6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pic>
        <p:nvPicPr>
          <p:cNvPr id="58" name="Google Shape;58;g10ee00f67ea_0_62"/>
          <p:cNvPicPr preferRelativeResize="0"/>
          <p:nvPr/>
        </p:nvPicPr>
        <p:blipFill>
          <a:blip r:embed="rId12">
            <a:alphaModFix/>
          </a:blip>
          <a:stretch>
            <a:fillRect/>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g10ee00f67ea_0_6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14:dur="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892904" y="1062999"/>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US" sz="3600" dirty="0"/>
              <a:t>Trade &amp; Ahead</a:t>
            </a:r>
            <a:endParaRPr sz="3600" dirty="0"/>
          </a:p>
        </p:txBody>
      </p:sp>
      <p:sp>
        <p:nvSpPr>
          <p:cNvPr id="106" name="Google Shape;106;p1"/>
          <p:cNvSpPr txBox="1">
            <a:spLocks noGrp="1"/>
          </p:cNvSpPr>
          <p:nvPr>
            <p:ph type="ctrTitle"/>
          </p:nvPr>
        </p:nvSpPr>
        <p:spPr>
          <a:xfrm>
            <a:off x="892904" y="1682799"/>
            <a:ext cx="7971696" cy="2036833"/>
          </a:xfrm>
          <a:prstGeom prst="rect">
            <a:avLst/>
          </a:prstGeom>
          <a:noFill/>
          <a:ln>
            <a:noFill/>
          </a:ln>
        </p:spPr>
        <p:txBody>
          <a:bodyPr spcFirstLastPara="1" wrap="square" lIns="91425" tIns="91425" rIns="91425" bIns="91425" anchor="b" anchorCtr="0">
            <a:noAutofit/>
          </a:bodyPr>
          <a:lstStyle/>
          <a:p>
            <a:pPr lvl="0">
              <a:lnSpc>
                <a:spcPct val="150000"/>
              </a:lnSpc>
            </a:pPr>
            <a:r>
              <a:rPr lang="en-US" sz="3000" b="0" dirty="0"/>
              <a:t>Unsupervised Learning</a:t>
            </a:r>
            <a:br>
              <a:rPr lang="en-US" sz="3000" b="0" dirty="0"/>
            </a:br>
            <a:r>
              <a:rPr lang="en-US" sz="3000" b="0" dirty="0"/>
              <a:t>PGP - Data Science and Business Analytics</a:t>
            </a:r>
            <a:br>
              <a:rPr lang="en-US" sz="3000" b="0" dirty="0"/>
            </a:br>
            <a:r>
              <a:rPr lang="en-US" sz="3000" b="0" dirty="0"/>
              <a:t>Arsalaan B. Saiyed</a:t>
            </a:r>
          </a:p>
        </p:txBody>
      </p:sp>
      <p:sp>
        <p:nvSpPr>
          <p:cNvPr id="107" name="Google Shape;107;p1"/>
          <p:cNvSpPr txBox="1">
            <a:spLocks noGrp="1"/>
          </p:cNvSpPr>
          <p:nvPr>
            <p:ph type="ctrTitle"/>
          </p:nvPr>
        </p:nvSpPr>
        <p:spPr>
          <a:xfrm>
            <a:off x="892904" y="4206033"/>
            <a:ext cx="7971696" cy="398969"/>
          </a:xfrm>
          <a:prstGeom prst="rect">
            <a:avLst/>
          </a:prstGeom>
          <a:noFill/>
          <a:ln>
            <a:noFill/>
          </a:ln>
        </p:spPr>
        <p:txBody>
          <a:bodyPr spcFirstLastPara="1" wrap="square" lIns="91425" tIns="91425" rIns="91425" bIns="91425" anchor="b" anchorCtr="0">
            <a:noAutofit/>
          </a:bodyPr>
          <a:lstStyle/>
          <a:p>
            <a:pPr lvl="0"/>
            <a:r>
              <a:rPr lang="en" sz="1600" dirty="0"/>
              <a:t>Date – 13</a:t>
            </a:r>
            <a:r>
              <a:rPr lang="en" sz="1600" baseline="30000" dirty="0"/>
              <a:t>th</a:t>
            </a:r>
            <a:r>
              <a:rPr lang="en" sz="1600" dirty="0"/>
              <a:t> </a:t>
            </a:r>
            <a:r>
              <a:rPr lang="en-US" sz="1600" dirty="0"/>
              <a:t>August 2022</a:t>
            </a:r>
            <a:endParaRP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1ADC-7C8E-4377-ABB9-EDBB29D43501}"/>
              </a:ext>
            </a:extLst>
          </p:cNvPr>
          <p:cNvSpPr>
            <a:spLocks noGrp="1"/>
          </p:cNvSpPr>
          <p:nvPr>
            <p:ph type="title"/>
          </p:nvPr>
        </p:nvSpPr>
        <p:spPr/>
        <p:txBody>
          <a:bodyPr/>
          <a:lstStyle/>
          <a:p>
            <a:r>
              <a:rPr lang="en-US" dirty="0"/>
              <a:t>Data Preprocessing</a:t>
            </a:r>
          </a:p>
        </p:txBody>
      </p:sp>
      <p:sp>
        <p:nvSpPr>
          <p:cNvPr id="3" name="Text Placeholder 2">
            <a:extLst>
              <a:ext uri="{FF2B5EF4-FFF2-40B4-BE49-F238E27FC236}">
                <a16:creationId xmlns:a16="http://schemas.microsoft.com/office/drawing/2014/main" id="{FEF5DBA2-5062-4D26-8A1D-F24EF810D44A}"/>
              </a:ext>
            </a:extLst>
          </p:cNvPr>
          <p:cNvSpPr>
            <a:spLocks noGrp="1"/>
          </p:cNvSpPr>
          <p:nvPr>
            <p:ph type="body" idx="1"/>
          </p:nvPr>
        </p:nvSpPr>
        <p:spPr>
          <a:xfrm>
            <a:off x="549015" y="1047714"/>
            <a:ext cx="7827670" cy="3923385"/>
          </a:xfrm>
        </p:spPr>
        <p:txBody>
          <a:bodyPr/>
          <a:lstStyle/>
          <a:p>
            <a:pPr>
              <a:lnSpc>
                <a:spcPct val="300000"/>
              </a:lnSpc>
              <a:spcBef>
                <a:spcPts val="500"/>
              </a:spcBef>
            </a:pPr>
            <a:r>
              <a:rPr lang="en-US" sz="1000" dirty="0">
                <a:solidFill>
                  <a:schemeClr val="accent6">
                    <a:lumMod val="75000"/>
                  </a:schemeClr>
                </a:solidFill>
              </a:rPr>
              <a:t>Duplicate Value Check</a:t>
            </a:r>
            <a:r>
              <a:rPr lang="en-US" sz="1000" dirty="0"/>
              <a:t>: No duplicate entries were found in the given data</a:t>
            </a:r>
            <a:endParaRPr lang="en-US" sz="1000" dirty="0">
              <a:solidFill>
                <a:schemeClr val="accent6">
                  <a:lumMod val="75000"/>
                </a:schemeClr>
              </a:solidFill>
            </a:endParaRPr>
          </a:p>
          <a:p>
            <a:pPr>
              <a:lnSpc>
                <a:spcPct val="300000"/>
              </a:lnSpc>
              <a:spcBef>
                <a:spcPts val="500"/>
              </a:spcBef>
            </a:pPr>
            <a:r>
              <a:rPr lang="en-US" sz="1000" dirty="0">
                <a:solidFill>
                  <a:schemeClr val="accent6">
                    <a:lumMod val="75000"/>
                  </a:schemeClr>
                </a:solidFill>
              </a:rPr>
              <a:t>Missing Value Treatment</a:t>
            </a:r>
            <a:r>
              <a:rPr lang="en-US" sz="1000" dirty="0">
                <a:solidFill>
                  <a:schemeClr val="tx1"/>
                </a:solidFill>
              </a:rPr>
              <a:t>: No Missing values were found in the data</a:t>
            </a:r>
          </a:p>
          <a:p>
            <a:pPr>
              <a:lnSpc>
                <a:spcPct val="300000"/>
              </a:lnSpc>
              <a:spcBef>
                <a:spcPts val="500"/>
              </a:spcBef>
            </a:pPr>
            <a:r>
              <a:rPr lang="en-US" sz="1000" dirty="0">
                <a:solidFill>
                  <a:schemeClr val="accent6">
                    <a:lumMod val="75000"/>
                  </a:schemeClr>
                </a:solidFill>
              </a:rPr>
              <a:t>Outlier Check</a:t>
            </a:r>
            <a:r>
              <a:rPr lang="en-US" sz="1000" dirty="0"/>
              <a:t>: </a:t>
            </a:r>
            <a:r>
              <a:rPr lang="en-US" sz="1000" dirty="0">
                <a:solidFill>
                  <a:schemeClr val="tx1"/>
                </a:solidFill>
              </a:rPr>
              <a:t>The are a lot of outliers but they are all real values. Therefore, there is no outlier treatment needed.</a:t>
            </a:r>
            <a:endParaRPr lang="en-US" sz="1000" dirty="0"/>
          </a:p>
          <a:p>
            <a:pPr marL="457200" lvl="1" indent="-323850">
              <a:lnSpc>
                <a:spcPct val="300000"/>
              </a:lnSpc>
              <a:spcBef>
                <a:spcPts val="500"/>
              </a:spcBef>
              <a:buSzPts val="1500"/>
              <a:buFont typeface="Nunito"/>
              <a:buChar char="●"/>
            </a:pPr>
            <a:r>
              <a:rPr lang="en-US" sz="1000" dirty="0">
                <a:solidFill>
                  <a:schemeClr val="accent6">
                    <a:lumMod val="75000"/>
                  </a:schemeClr>
                </a:solidFill>
              </a:rPr>
              <a:t>Feature Engineering: </a:t>
            </a:r>
            <a:r>
              <a:rPr lang="en-US" sz="1000" dirty="0"/>
              <a:t>There was no need for feature engineering.</a:t>
            </a:r>
          </a:p>
          <a:p>
            <a:endParaRPr lang="en-US" sz="1200" dirty="0">
              <a:solidFill>
                <a:schemeClr val="tx1"/>
              </a:solidFill>
            </a:endParaRPr>
          </a:p>
        </p:txBody>
      </p:sp>
    </p:spTree>
    <p:extLst>
      <p:ext uri="{BB962C8B-B14F-4D97-AF65-F5344CB8AC3E}">
        <p14:creationId xmlns:p14="http://schemas.microsoft.com/office/powerpoint/2010/main" val="1225231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Clustering</a:t>
            </a:r>
            <a:endParaRPr dirty="0">
              <a:solidFill>
                <a:srgbClr val="000000"/>
              </a:solidFill>
            </a:endParaRPr>
          </a:p>
        </p:txBody>
      </p:sp>
      <p:sp>
        <p:nvSpPr>
          <p:cNvPr id="144" name="Google Shape;144;p6"/>
          <p:cNvSpPr txBox="1">
            <a:spLocks noGrp="1"/>
          </p:cNvSpPr>
          <p:nvPr>
            <p:ph type="body" idx="1"/>
          </p:nvPr>
        </p:nvSpPr>
        <p:spPr>
          <a:xfrm>
            <a:off x="202550" y="774569"/>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US" sz="1400" dirty="0">
                <a:solidFill>
                  <a:schemeClr val="dk1"/>
                </a:solidFill>
              </a:rPr>
              <a:t>Scaling</a:t>
            </a:r>
            <a:endParaRPr sz="1400" dirty="0">
              <a:solidFill>
                <a:schemeClr val="dk1"/>
              </a:solidFill>
            </a:endParaRPr>
          </a:p>
          <a:p>
            <a:pPr marL="457200" lvl="0" indent="-317500" algn="l" rtl="0">
              <a:lnSpc>
                <a:spcPct val="115000"/>
              </a:lnSpc>
              <a:spcBef>
                <a:spcPts val="1000"/>
              </a:spcBef>
              <a:spcAft>
                <a:spcPts val="0"/>
              </a:spcAft>
              <a:buClr>
                <a:srgbClr val="000000"/>
              </a:buClr>
              <a:buSzPts val="1400"/>
              <a:buChar char="●"/>
            </a:pPr>
            <a:r>
              <a:rPr lang="en-US" sz="1400" dirty="0">
                <a:solidFill>
                  <a:schemeClr val="dk1"/>
                </a:solidFill>
              </a:rPr>
              <a:t>Applying K-means Clustering</a:t>
            </a:r>
          </a:p>
          <a:p>
            <a:pPr indent="-317500">
              <a:spcBef>
                <a:spcPts val="1000"/>
              </a:spcBef>
              <a:buClr>
                <a:srgbClr val="000000"/>
              </a:buClr>
              <a:buSzPts val="1400"/>
            </a:pPr>
            <a:r>
              <a:rPr lang="en-US" sz="1400" dirty="0">
                <a:solidFill>
                  <a:schemeClr val="dk1"/>
                </a:solidFill>
              </a:rPr>
              <a:t>Applying </a:t>
            </a:r>
            <a:r>
              <a:rPr lang="en-US" sz="1400" dirty="0">
                <a:solidFill>
                  <a:srgbClr val="000000"/>
                </a:solidFill>
              </a:rPr>
              <a:t>Hierarchical Clustering </a:t>
            </a:r>
          </a:p>
          <a:p>
            <a:pPr indent="-317500">
              <a:spcBef>
                <a:spcPts val="1000"/>
              </a:spcBef>
              <a:buClr>
                <a:srgbClr val="000000"/>
              </a:buClr>
              <a:buSzPts val="1400"/>
            </a:pPr>
            <a:r>
              <a:rPr lang="en-US" sz="1400" dirty="0">
                <a:solidFill>
                  <a:schemeClr val="dk1"/>
                </a:solidFill>
              </a:rPr>
              <a:t>Clustering Profiles &amp; Comparison – K-means vs Hierarchical</a:t>
            </a:r>
          </a:p>
        </p:txBody>
      </p:sp>
      <p:sp>
        <p:nvSpPr>
          <p:cNvPr id="145" name="Google Shape;145;p6"/>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i="1" u="sng" dirty="0">
                <a:solidFill>
                  <a:schemeClr val="hlink"/>
                </a:solidFill>
                <a:latin typeface="Nunito"/>
                <a:ea typeface="Nunito"/>
                <a:cs typeface="Nunito"/>
                <a:sym typeface="Nunito"/>
                <a:hlinkClick r:id="rId3" action="ppaction://hlinksldjump"/>
              </a:rPr>
              <a:t>Link to Appendix slide on model assumptions</a:t>
            </a:r>
            <a:endParaRPr sz="1200" i="1" dirty="0">
              <a:solidFill>
                <a:srgbClr val="666666"/>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FE7E-AB74-4B0C-A8C5-C7B37A8F3F45}"/>
              </a:ext>
            </a:extLst>
          </p:cNvPr>
          <p:cNvSpPr>
            <a:spLocks noGrp="1"/>
          </p:cNvSpPr>
          <p:nvPr>
            <p:ph type="title"/>
          </p:nvPr>
        </p:nvSpPr>
        <p:spPr/>
        <p:txBody>
          <a:bodyPr/>
          <a:lstStyle/>
          <a:p>
            <a:r>
              <a:rPr lang="en" dirty="0">
                <a:solidFill>
                  <a:srgbClr val="000000"/>
                </a:solidFill>
              </a:rPr>
              <a:t>Clustering</a:t>
            </a:r>
            <a:endParaRPr lang="en-US" dirty="0"/>
          </a:p>
        </p:txBody>
      </p:sp>
      <p:sp>
        <p:nvSpPr>
          <p:cNvPr id="3" name="Text Placeholder 2">
            <a:extLst>
              <a:ext uri="{FF2B5EF4-FFF2-40B4-BE49-F238E27FC236}">
                <a16:creationId xmlns:a16="http://schemas.microsoft.com/office/drawing/2014/main" id="{0D9FAA5B-C032-4AF7-A066-058F8CF28681}"/>
              </a:ext>
            </a:extLst>
          </p:cNvPr>
          <p:cNvSpPr>
            <a:spLocks noGrp="1"/>
          </p:cNvSpPr>
          <p:nvPr>
            <p:ph type="body" idx="1"/>
          </p:nvPr>
        </p:nvSpPr>
        <p:spPr>
          <a:xfrm>
            <a:off x="250676" y="752889"/>
            <a:ext cx="8690773" cy="4227904"/>
          </a:xfrm>
        </p:spPr>
        <p:txBody>
          <a:bodyPr/>
          <a:lstStyle/>
          <a:p>
            <a:pPr marL="341313" indent="-230188"/>
            <a:r>
              <a:rPr lang="en-US" sz="1200" dirty="0"/>
              <a:t>K-Means Clustering</a:t>
            </a:r>
          </a:p>
          <a:p>
            <a:pPr marL="341313" lvl="1" indent="0">
              <a:spcBef>
                <a:spcPts val="200"/>
              </a:spcBef>
              <a:buNone/>
            </a:pPr>
            <a:r>
              <a:rPr lang="en-US" sz="1000" dirty="0"/>
              <a:t>We select a random number of clusters and calculate the average distortion for each. Below is a elbow graph for number of clusters v/s average distortion for clusters ranging from 1 to 20. On calculating distortion the elbow falls at 8 and when silhouette scores are calculated the highest score came out to 0.464 at 3 clusters. </a:t>
            </a:r>
          </a:p>
          <a:p>
            <a:pPr marL="341313" lvl="1" indent="0">
              <a:spcBef>
                <a:spcPts val="200"/>
              </a:spcBef>
              <a:buNone/>
            </a:pPr>
            <a:r>
              <a:rPr lang="en-US" sz="1000" dirty="0"/>
              <a:t>Then we create cluster profiles by calculating means and calculate the count of securities in each cluster.</a:t>
            </a:r>
          </a:p>
          <a:p>
            <a:pPr marL="341313" lvl="1" indent="0">
              <a:spcBef>
                <a:spcPts val="200"/>
              </a:spcBef>
              <a:buNone/>
            </a:pPr>
            <a:endParaRPr lang="en-US" sz="1000" dirty="0"/>
          </a:p>
        </p:txBody>
      </p:sp>
      <p:pic>
        <p:nvPicPr>
          <p:cNvPr id="7" name="Picture 6">
            <a:extLst>
              <a:ext uri="{FF2B5EF4-FFF2-40B4-BE49-F238E27FC236}">
                <a16:creationId xmlns:a16="http://schemas.microsoft.com/office/drawing/2014/main" id="{9FE096D3-4798-9425-5109-3AAD6CC95D88}"/>
              </a:ext>
            </a:extLst>
          </p:cNvPr>
          <p:cNvPicPr>
            <a:picLocks noChangeAspect="1"/>
          </p:cNvPicPr>
          <p:nvPr/>
        </p:nvPicPr>
        <p:blipFill rotWithShape="1">
          <a:blip r:embed="rId3"/>
          <a:srcRect l="1500"/>
          <a:stretch/>
        </p:blipFill>
        <p:spPr>
          <a:xfrm>
            <a:off x="48124" y="2003035"/>
            <a:ext cx="2936486" cy="1866598"/>
          </a:xfrm>
          <a:prstGeom prst="rect">
            <a:avLst/>
          </a:prstGeom>
        </p:spPr>
      </p:pic>
      <p:pic>
        <p:nvPicPr>
          <p:cNvPr id="9" name="Picture 8">
            <a:extLst>
              <a:ext uri="{FF2B5EF4-FFF2-40B4-BE49-F238E27FC236}">
                <a16:creationId xmlns:a16="http://schemas.microsoft.com/office/drawing/2014/main" id="{8363C32D-89B5-DCF6-79B4-B77E4F095A15}"/>
              </a:ext>
            </a:extLst>
          </p:cNvPr>
          <p:cNvPicPr>
            <a:picLocks noChangeAspect="1"/>
          </p:cNvPicPr>
          <p:nvPr/>
        </p:nvPicPr>
        <p:blipFill rotWithShape="1">
          <a:blip r:embed="rId4"/>
          <a:srcRect r="2093"/>
          <a:stretch/>
        </p:blipFill>
        <p:spPr>
          <a:xfrm>
            <a:off x="3208136" y="2003035"/>
            <a:ext cx="2918807" cy="1866598"/>
          </a:xfrm>
          <a:prstGeom prst="rect">
            <a:avLst/>
          </a:prstGeom>
        </p:spPr>
      </p:pic>
      <p:pic>
        <p:nvPicPr>
          <p:cNvPr id="11" name="Picture 10">
            <a:extLst>
              <a:ext uri="{FF2B5EF4-FFF2-40B4-BE49-F238E27FC236}">
                <a16:creationId xmlns:a16="http://schemas.microsoft.com/office/drawing/2014/main" id="{51196784-BF1D-2D97-51A5-DAC0F88CEC44}"/>
              </a:ext>
            </a:extLst>
          </p:cNvPr>
          <p:cNvPicPr>
            <a:picLocks noChangeAspect="1"/>
          </p:cNvPicPr>
          <p:nvPr/>
        </p:nvPicPr>
        <p:blipFill rotWithShape="1">
          <a:blip r:embed="rId5"/>
          <a:srcRect r="310"/>
          <a:stretch/>
        </p:blipFill>
        <p:spPr>
          <a:xfrm>
            <a:off x="6349123" y="2003035"/>
            <a:ext cx="2597179" cy="1866598"/>
          </a:xfrm>
          <a:prstGeom prst="rect">
            <a:avLst/>
          </a:prstGeom>
        </p:spPr>
      </p:pic>
      <p:pic>
        <p:nvPicPr>
          <p:cNvPr id="13" name="Picture 12">
            <a:extLst>
              <a:ext uri="{FF2B5EF4-FFF2-40B4-BE49-F238E27FC236}">
                <a16:creationId xmlns:a16="http://schemas.microsoft.com/office/drawing/2014/main" id="{ED58D0DD-96C6-B848-C971-F93FB0B76B93}"/>
              </a:ext>
            </a:extLst>
          </p:cNvPr>
          <p:cNvPicPr>
            <a:picLocks noChangeAspect="1"/>
          </p:cNvPicPr>
          <p:nvPr/>
        </p:nvPicPr>
        <p:blipFill rotWithShape="1">
          <a:blip r:embed="rId6"/>
          <a:srcRect l="858" r="-1"/>
          <a:stretch/>
        </p:blipFill>
        <p:spPr>
          <a:xfrm>
            <a:off x="609600" y="3872606"/>
            <a:ext cx="5923721" cy="1055145"/>
          </a:xfrm>
          <a:prstGeom prst="rect">
            <a:avLst/>
          </a:prstGeom>
        </p:spPr>
      </p:pic>
      <p:pic>
        <p:nvPicPr>
          <p:cNvPr id="15" name="Picture 14">
            <a:extLst>
              <a:ext uri="{FF2B5EF4-FFF2-40B4-BE49-F238E27FC236}">
                <a16:creationId xmlns:a16="http://schemas.microsoft.com/office/drawing/2014/main" id="{987A0E20-0480-83C4-0314-7286FBAD1F3C}"/>
              </a:ext>
            </a:extLst>
          </p:cNvPr>
          <p:cNvPicPr>
            <a:picLocks noChangeAspect="1"/>
          </p:cNvPicPr>
          <p:nvPr/>
        </p:nvPicPr>
        <p:blipFill rotWithShape="1">
          <a:blip r:embed="rId7"/>
          <a:srcRect t="5651"/>
          <a:stretch/>
        </p:blipFill>
        <p:spPr>
          <a:xfrm>
            <a:off x="6533321" y="3902765"/>
            <a:ext cx="1581892" cy="1024986"/>
          </a:xfrm>
          <a:prstGeom prst="rect">
            <a:avLst/>
          </a:prstGeom>
        </p:spPr>
      </p:pic>
    </p:spTree>
    <p:extLst>
      <p:ext uri="{BB962C8B-B14F-4D97-AF65-F5344CB8AC3E}">
        <p14:creationId xmlns:p14="http://schemas.microsoft.com/office/powerpoint/2010/main" val="1516885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FE7E-AB74-4B0C-A8C5-C7B37A8F3F45}"/>
              </a:ext>
            </a:extLst>
          </p:cNvPr>
          <p:cNvSpPr>
            <a:spLocks noGrp="1"/>
          </p:cNvSpPr>
          <p:nvPr>
            <p:ph type="title"/>
          </p:nvPr>
        </p:nvSpPr>
        <p:spPr/>
        <p:txBody>
          <a:bodyPr/>
          <a:lstStyle/>
          <a:p>
            <a:r>
              <a:rPr lang="en" dirty="0">
                <a:solidFill>
                  <a:srgbClr val="000000"/>
                </a:solidFill>
              </a:rPr>
              <a:t>Clustering</a:t>
            </a:r>
            <a:endParaRPr lang="en-US" dirty="0"/>
          </a:p>
        </p:txBody>
      </p:sp>
      <p:sp>
        <p:nvSpPr>
          <p:cNvPr id="3" name="Text Placeholder 2">
            <a:extLst>
              <a:ext uri="{FF2B5EF4-FFF2-40B4-BE49-F238E27FC236}">
                <a16:creationId xmlns:a16="http://schemas.microsoft.com/office/drawing/2014/main" id="{0D9FAA5B-C032-4AF7-A066-058F8CF28681}"/>
              </a:ext>
            </a:extLst>
          </p:cNvPr>
          <p:cNvSpPr>
            <a:spLocks noGrp="1"/>
          </p:cNvSpPr>
          <p:nvPr>
            <p:ph type="body" idx="1"/>
          </p:nvPr>
        </p:nvSpPr>
        <p:spPr>
          <a:xfrm>
            <a:off x="250676" y="752889"/>
            <a:ext cx="8690773" cy="4227904"/>
          </a:xfrm>
        </p:spPr>
        <p:txBody>
          <a:bodyPr/>
          <a:lstStyle/>
          <a:p>
            <a:pPr marL="341313" indent="-230188"/>
            <a:r>
              <a:rPr lang="en-US" sz="1200" dirty="0"/>
              <a:t>Hierarchical Clustering</a:t>
            </a:r>
          </a:p>
          <a:p>
            <a:pPr marL="341313" lvl="1" indent="0">
              <a:spcBef>
                <a:spcPts val="200"/>
              </a:spcBef>
              <a:buNone/>
            </a:pPr>
            <a:r>
              <a:rPr lang="en-US" sz="1000" dirty="0"/>
              <a:t>We calculated Cophenetic Coefficient  using all distance metrics and all linkage methods the highest cophenetic coefficient  was for Euclidean distance with average linkage between clusters of 0.942. We tried out more linkages for Euclidean distance but average linkage was the best.</a:t>
            </a:r>
          </a:p>
        </p:txBody>
      </p:sp>
      <p:pic>
        <p:nvPicPr>
          <p:cNvPr id="5" name="Picture 4">
            <a:extLst>
              <a:ext uri="{FF2B5EF4-FFF2-40B4-BE49-F238E27FC236}">
                <a16:creationId xmlns:a16="http://schemas.microsoft.com/office/drawing/2014/main" id="{48A7B27D-E1A6-D0E3-9DA9-D2F505A54AE5}"/>
              </a:ext>
            </a:extLst>
          </p:cNvPr>
          <p:cNvPicPr>
            <a:picLocks noChangeAspect="1"/>
          </p:cNvPicPr>
          <p:nvPr/>
        </p:nvPicPr>
        <p:blipFill>
          <a:blip r:embed="rId3"/>
          <a:stretch>
            <a:fillRect/>
          </a:stretch>
        </p:blipFill>
        <p:spPr>
          <a:xfrm>
            <a:off x="415776" y="1561385"/>
            <a:ext cx="2181529" cy="1790950"/>
          </a:xfrm>
          <a:prstGeom prst="rect">
            <a:avLst/>
          </a:prstGeom>
        </p:spPr>
      </p:pic>
      <p:pic>
        <p:nvPicPr>
          <p:cNvPr id="8" name="Picture 7">
            <a:extLst>
              <a:ext uri="{FF2B5EF4-FFF2-40B4-BE49-F238E27FC236}">
                <a16:creationId xmlns:a16="http://schemas.microsoft.com/office/drawing/2014/main" id="{7E3234FF-D551-8A41-4545-DDF2D84903B1}"/>
              </a:ext>
            </a:extLst>
          </p:cNvPr>
          <p:cNvPicPr>
            <a:picLocks noChangeAspect="1"/>
          </p:cNvPicPr>
          <p:nvPr/>
        </p:nvPicPr>
        <p:blipFill>
          <a:blip r:embed="rId4"/>
          <a:stretch>
            <a:fillRect/>
          </a:stretch>
        </p:blipFill>
        <p:spPr>
          <a:xfrm>
            <a:off x="415776" y="3543729"/>
            <a:ext cx="6958800" cy="1139742"/>
          </a:xfrm>
          <a:prstGeom prst="rect">
            <a:avLst/>
          </a:prstGeom>
        </p:spPr>
      </p:pic>
      <p:pic>
        <p:nvPicPr>
          <p:cNvPr id="12" name="Picture 11">
            <a:extLst>
              <a:ext uri="{FF2B5EF4-FFF2-40B4-BE49-F238E27FC236}">
                <a16:creationId xmlns:a16="http://schemas.microsoft.com/office/drawing/2014/main" id="{7E5DF9AA-385E-309E-CEDE-5DB202339178}"/>
              </a:ext>
            </a:extLst>
          </p:cNvPr>
          <p:cNvPicPr>
            <a:picLocks noChangeAspect="1"/>
          </p:cNvPicPr>
          <p:nvPr/>
        </p:nvPicPr>
        <p:blipFill>
          <a:blip r:embed="rId5"/>
          <a:stretch>
            <a:fillRect/>
          </a:stretch>
        </p:blipFill>
        <p:spPr>
          <a:xfrm>
            <a:off x="7374576" y="3585135"/>
            <a:ext cx="1647336" cy="1072936"/>
          </a:xfrm>
          <a:prstGeom prst="rect">
            <a:avLst/>
          </a:prstGeom>
        </p:spPr>
      </p:pic>
    </p:spTree>
    <p:extLst>
      <p:ext uri="{BB962C8B-B14F-4D97-AF65-F5344CB8AC3E}">
        <p14:creationId xmlns:p14="http://schemas.microsoft.com/office/powerpoint/2010/main" val="391860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FE7E-AB74-4B0C-A8C5-C7B37A8F3F45}"/>
              </a:ext>
            </a:extLst>
          </p:cNvPr>
          <p:cNvSpPr>
            <a:spLocks noGrp="1"/>
          </p:cNvSpPr>
          <p:nvPr>
            <p:ph type="title"/>
          </p:nvPr>
        </p:nvSpPr>
        <p:spPr/>
        <p:txBody>
          <a:bodyPr/>
          <a:lstStyle/>
          <a:p>
            <a:r>
              <a:rPr lang="en" dirty="0">
                <a:solidFill>
                  <a:srgbClr val="000000"/>
                </a:solidFill>
              </a:rPr>
              <a:t>Model Performance Summary – K-means vs Hierarchical</a:t>
            </a:r>
            <a:endParaRPr lang="en-US" dirty="0"/>
          </a:p>
        </p:txBody>
      </p:sp>
      <p:sp>
        <p:nvSpPr>
          <p:cNvPr id="3" name="Text Placeholder 2">
            <a:extLst>
              <a:ext uri="{FF2B5EF4-FFF2-40B4-BE49-F238E27FC236}">
                <a16:creationId xmlns:a16="http://schemas.microsoft.com/office/drawing/2014/main" id="{0D9FAA5B-C032-4AF7-A066-058F8CF28681}"/>
              </a:ext>
            </a:extLst>
          </p:cNvPr>
          <p:cNvSpPr>
            <a:spLocks noGrp="1"/>
          </p:cNvSpPr>
          <p:nvPr>
            <p:ph type="body" idx="1"/>
          </p:nvPr>
        </p:nvSpPr>
        <p:spPr>
          <a:xfrm>
            <a:off x="202550" y="732264"/>
            <a:ext cx="6012720" cy="3954036"/>
          </a:xfrm>
        </p:spPr>
        <p:txBody>
          <a:bodyPr/>
          <a:lstStyle/>
          <a:p>
            <a:pPr indent="-317500">
              <a:spcBef>
                <a:spcPts val="1000"/>
              </a:spcBef>
              <a:buClr>
                <a:srgbClr val="000000"/>
              </a:buClr>
              <a:buSzPts val="1400"/>
            </a:pPr>
            <a:r>
              <a:rPr lang="en-US" sz="1200" dirty="0">
                <a:solidFill>
                  <a:schemeClr val="dk1"/>
                </a:solidFill>
              </a:rPr>
              <a:t>Clustering Profiles &amp; Comparison:</a:t>
            </a:r>
            <a:endParaRPr lang="en-US" sz="1000" dirty="0">
              <a:solidFill>
                <a:schemeClr val="dk1"/>
              </a:solidFill>
            </a:endParaRPr>
          </a:p>
          <a:p>
            <a:pPr marL="139700" indent="0">
              <a:spcBef>
                <a:spcPts val="1000"/>
              </a:spcBef>
              <a:buClr>
                <a:srgbClr val="000000"/>
              </a:buClr>
              <a:buSzPts val="1400"/>
              <a:buNone/>
            </a:pPr>
            <a:r>
              <a:rPr lang="en-US" sz="1000" dirty="0">
                <a:solidFill>
                  <a:schemeClr val="dk1"/>
                </a:solidFill>
              </a:rPr>
              <a:t>Comparing the two clustering methods K-means and Hierarchical we see that both have best silhouette scores were obtained at 3 clusters.</a:t>
            </a:r>
          </a:p>
          <a:p>
            <a:pPr marL="139700" indent="0">
              <a:spcBef>
                <a:spcPts val="1000"/>
              </a:spcBef>
              <a:buClr>
                <a:srgbClr val="000000"/>
              </a:buClr>
              <a:buSzPts val="1400"/>
              <a:buNone/>
            </a:pPr>
            <a:r>
              <a:rPr lang="en-US" sz="1000" b="1" dirty="0">
                <a:solidFill>
                  <a:schemeClr val="dk1"/>
                </a:solidFill>
              </a:rPr>
              <a:t>K-means Clustering: </a:t>
            </a:r>
            <a:r>
              <a:rPr lang="en-US" sz="1000" dirty="0">
                <a:solidFill>
                  <a:schemeClr val="dk1"/>
                </a:solidFill>
              </a:rPr>
              <a:t>As we can see that cluster 1 is more stable since it has a positive price change indication, low volatility score, ROE is low but stable, high net income and high estimated shares outstanding. Cluster 2 was least stable since it has a negative price change, high volatility score, ROE is the highest and volatile, low net income and low estimated shares outstanding and cluster 3 was the much neutral compared to cluster 1&amp;2.</a:t>
            </a:r>
          </a:p>
          <a:p>
            <a:pPr marL="139700" indent="0">
              <a:spcBef>
                <a:spcPts val="1000"/>
              </a:spcBef>
              <a:buClr>
                <a:srgbClr val="000000"/>
              </a:buClr>
              <a:buSzPts val="1400"/>
              <a:buNone/>
            </a:pPr>
            <a:r>
              <a:rPr lang="en-US" sz="1000" b="1" dirty="0">
                <a:solidFill>
                  <a:schemeClr val="dk1"/>
                </a:solidFill>
              </a:rPr>
              <a:t>Hierarchical Clustering: </a:t>
            </a:r>
            <a:r>
              <a:rPr lang="en-US" sz="1000" dirty="0">
                <a:solidFill>
                  <a:schemeClr val="dk1"/>
                </a:solidFill>
              </a:rPr>
              <a:t>Here we see the cluster 1 is more stable since it has positive price change indication, low volatility score, ROE is low but stable, positive net income and high estimated shares outstanding. Cluster 3 was least stable since it has a negative price change, high volatility score, ROE is the highest and volatile, low net income and low estimated shares outstanding</a:t>
            </a:r>
            <a:endParaRPr lang="en-US" sz="1000" b="1" dirty="0">
              <a:solidFill>
                <a:schemeClr val="dk1"/>
              </a:solidFill>
            </a:endParaRPr>
          </a:p>
        </p:txBody>
      </p:sp>
      <p:pic>
        <p:nvPicPr>
          <p:cNvPr id="7" name="Picture 6">
            <a:extLst>
              <a:ext uri="{FF2B5EF4-FFF2-40B4-BE49-F238E27FC236}">
                <a16:creationId xmlns:a16="http://schemas.microsoft.com/office/drawing/2014/main" id="{0E5B1680-1629-C2C6-6C6B-8D7DB48DCFA8}"/>
              </a:ext>
            </a:extLst>
          </p:cNvPr>
          <p:cNvPicPr>
            <a:picLocks noChangeAspect="1"/>
          </p:cNvPicPr>
          <p:nvPr/>
        </p:nvPicPr>
        <p:blipFill>
          <a:blip r:embed="rId2"/>
          <a:stretch>
            <a:fillRect/>
          </a:stretch>
        </p:blipFill>
        <p:spPr>
          <a:xfrm>
            <a:off x="6533875" y="732264"/>
            <a:ext cx="2455519" cy="2620535"/>
          </a:xfrm>
          <a:prstGeom prst="rect">
            <a:avLst/>
          </a:prstGeom>
        </p:spPr>
      </p:pic>
      <p:pic>
        <p:nvPicPr>
          <p:cNvPr id="9" name="Picture 8">
            <a:extLst>
              <a:ext uri="{FF2B5EF4-FFF2-40B4-BE49-F238E27FC236}">
                <a16:creationId xmlns:a16="http://schemas.microsoft.com/office/drawing/2014/main" id="{9EF32A1B-892F-1FC4-03D3-6711823AD61B}"/>
              </a:ext>
            </a:extLst>
          </p:cNvPr>
          <p:cNvPicPr>
            <a:picLocks noChangeAspect="1"/>
          </p:cNvPicPr>
          <p:nvPr/>
        </p:nvPicPr>
        <p:blipFill>
          <a:blip r:embed="rId3"/>
          <a:stretch>
            <a:fillRect/>
          </a:stretch>
        </p:blipFill>
        <p:spPr>
          <a:xfrm>
            <a:off x="6533875" y="3352799"/>
            <a:ext cx="2424091" cy="1501422"/>
          </a:xfrm>
          <a:prstGeom prst="rect">
            <a:avLst/>
          </a:prstGeom>
        </p:spPr>
      </p:pic>
    </p:spTree>
    <p:extLst>
      <p:ext uri="{BB962C8B-B14F-4D97-AF65-F5344CB8AC3E}">
        <p14:creationId xmlns:p14="http://schemas.microsoft.com/office/powerpoint/2010/main" val="3253986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0e9006cb6c_1_20"/>
          <p:cNvSpPr txBox="1">
            <a:spLocks noGrp="1"/>
          </p:cNvSpPr>
          <p:nvPr>
            <p:ph type="ctrTitle"/>
          </p:nvPr>
        </p:nvSpPr>
        <p:spPr>
          <a:xfrm>
            <a:off x="0" y="2280900"/>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2800" dirty="0">
                <a:solidFill>
                  <a:schemeClr val="lt1"/>
                </a:solidFill>
              </a:rPr>
              <a:t>APPENDIX </a:t>
            </a:r>
            <a:r>
              <a:rPr lang="en-US" sz="2800" dirty="0">
                <a:solidFill>
                  <a:schemeClr val="lt1"/>
                </a:solidFill>
              </a:rPr>
              <a:t>A </a:t>
            </a:r>
            <a:r>
              <a:rPr lang="en" sz="2800" dirty="0">
                <a:solidFill>
                  <a:schemeClr val="lt1"/>
                </a:solidFill>
              </a:rPr>
              <a:t>– </a:t>
            </a:r>
            <a:r>
              <a:rPr lang="en-US" sz="2800" dirty="0">
                <a:solidFill>
                  <a:schemeClr val="lt1"/>
                </a:solidFill>
              </a:rPr>
              <a:t>EDA Results</a:t>
            </a:r>
            <a:endParaRPr sz="2800" dirty="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Statistical Summary</a:t>
            </a:r>
            <a:endParaRPr lang="en-US" sz="2200" b="1" dirty="0">
              <a:effectLst/>
              <a:latin typeface="Nunito" panose="020B0604020202020204" charset="0"/>
            </a:endParaRPr>
          </a:p>
        </p:txBody>
      </p:sp>
      <p:pic>
        <p:nvPicPr>
          <p:cNvPr id="5" name="Picture 4">
            <a:extLst>
              <a:ext uri="{FF2B5EF4-FFF2-40B4-BE49-F238E27FC236}">
                <a16:creationId xmlns:a16="http://schemas.microsoft.com/office/drawing/2014/main" id="{16A14940-A926-2606-7D3A-D436E1B4812D}"/>
              </a:ext>
            </a:extLst>
          </p:cNvPr>
          <p:cNvPicPr>
            <a:picLocks noChangeAspect="1"/>
          </p:cNvPicPr>
          <p:nvPr/>
        </p:nvPicPr>
        <p:blipFill>
          <a:blip r:embed="rId2"/>
          <a:stretch>
            <a:fillRect/>
          </a:stretch>
        </p:blipFill>
        <p:spPr>
          <a:xfrm>
            <a:off x="1355725" y="953171"/>
            <a:ext cx="6432550" cy="3859530"/>
          </a:xfrm>
          <a:prstGeom prst="rect">
            <a:avLst/>
          </a:prstGeom>
        </p:spPr>
      </p:pic>
    </p:spTree>
    <p:extLst>
      <p:ext uri="{BB962C8B-B14F-4D97-AF65-F5344CB8AC3E}">
        <p14:creationId xmlns:p14="http://schemas.microsoft.com/office/powerpoint/2010/main" val="3774182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Univariate Analysis</a:t>
            </a:r>
            <a:endParaRPr lang="en-US" sz="2200" b="1" dirty="0">
              <a:effectLst/>
              <a:latin typeface="Nunito" panose="020B0604020202020204" charset="0"/>
            </a:endParaRPr>
          </a:p>
        </p:txBody>
      </p:sp>
      <p:pic>
        <p:nvPicPr>
          <p:cNvPr id="3" name="Picture 2">
            <a:extLst>
              <a:ext uri="{FF2B5EF4-FFF2-40B4-BE49-F238E27FC236}">
                <a16:creationId xmlns:a16="http://schemas.microsoft.com/office/drawing/2014/main" id="{6073CB0C-9105-8CB7-178E-2762CFCDFA5F}"/>
              </a:ext>
            </a:extLst>
          </p:cNvPr>
          <p:cNvPicPr>
            <a:picLocks noChangeAspect="1"/>
          </p:cNvPicPr>
          <p:nvPr/>
        </p:nvPicPr>
        <p:blipFill>
          <a:blip r:embed="rId2"/>
          <a:stretch>
            <a:fillRect/>
          </a:stretch>
        </p:blipFill>
        <p:spPr>
          <a:xfrm>
            <a:off x="235742" y="1045921"/>
            <a:ext cx="4336258" cy="2563619"/>
          </a:xfrm>
          <a:prstGeom prst="rect">
            <a:avLst/>
          </a:prstGeom>
        </p:spPr>
      </p:pic>
      <p:pic>
        <p:nvPicPr>
          <p:cNvPr id="7" name="Picture 6">
            <a:extLst>
              <a:ext uri="{FF2B5EF4-FFF2-40B4-BE49-F238E27FC236}">
                <a16:creationId xmlns:a16="http://schemas.microsoft.com/office/drawing/2014/main" id="{AF0DE311-0755-D754-6ED2-9A376EFEE1A9}"/>
              </a:ext>
            </a:extLst>
          </p:cNvPr>
          <p:cNvPicPr>
            <a:picLocks noChangeAspect="1"/>
          </p:cNvPicPr>
          <p:nvPr/>
        </p:nvPicPr>
        <p:blipFill>
          <a:blip r:embed="rId3"/>
          <a:stretch>
            <a:fillRect/>
          </a:stretch>
        </p:blipFill>
        <p:spPr>
          <a:xfrm>
            <a:off x="4572000" y="1077725"/>
            <a:ext cx="4336258" cy="2531815"/>
          </a:xfrm>
          <a:prstGeom prst="rect">
            <a:avLst/>
          </a:prstGeom>
        </p:spPr>
      </p:pic>
    </p:spTree>
    <p:extLst>
      <p:ext uri="{BB962C8B-B14F-4D97-AF65-F5344CB8AC3E}">
        <p14:creationId xmlns:p14="http://schemas.microsoft.com/office/powerpoint/2010/main" val="1496369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Univariate Analysis</a:t>
            </a:r>
            <a:endParaRPr lang="en-US" sz="2200" b="1" dirty="0">
              <a:effectLst/>
              <a:latin typeface="Nunito" panose="020B0604020202020204" charset="0"/>
            </a:endParaRPr>
          </a:p>
        </p:txBody>
      </p:sp>
      <p:pic>
        <p:nvPicPr>
          <p:cNvPr id="4" name="Picture 3">
            <a:extLst>
              <a:ext uri="{FF2B5EF4-FFF2-40B4-BE49-F238E27FC236}">
                <a16:creationId xmlns:a16="http://schemas.microsoft.com/office/drawing/2014/main" id="{FC16B934-465B-7453-F9C0-DB2899B733FE}"/>
              </a:ext>
            </a:extLst>
          </p:cNvPr>
          <p:cNvPicPr>
            <a:picLocks noChangeAspect="1"/>
          </p:cNvPicPr>
          <p:nvPr/>
        </p:nvPicPr>
        <p:blipFill>
          <a:blip r:embed="rId2"/>
          <a:stretch>
            <a:fillRect/>
          </a:stretch>
        </p:blipFill>
        <p:spPr>
          <a:xfrm>
            <a:off x="235742" y="1133390"/>
            <a:ext cx="4336258" cy="2651210"/>
          </a:xfrm>
          <a:prstGeom prst="rect">
            <a:avLst/>
          </a:prstGeom>
        </p:spPr>
      </p:pic>
      <p:pic>
        <p:nvPicPr>
          <p:cNvPr id="8" name="Picture 7">
            <a:extLst>
              <a:ext uri="{FF2B5EF4-FFF2-40B4-BE49-F238E27FC236}">
                <a16:creationId xmlns:a16="http://schemas.microsoft.com/office/drawing/2014/main" id="{4EE024F1-8249-C929-EE8C-F3A8A6AE8359}"/>
              </a:ext>
            </a:extLst>
          </p:cNvPr>
          <p:cNvPicPr>
            <a:picLocks noChangeAspect="1"/>
          </p:cNvPicPr>
          <p:nvPr/>
        </p:nvPicPr>
        <p:blipFill>
          <a:blip r:embed="rId3"/>
          <a:stretch>
            <a:fillRect/>
          </a:stretch>
        </p:blipFill>
        <p:spPr>
          <a:xfrm>
            <a:off x="4572000" y="1133390"/>
            <a:ext cx="4411498" cy="2651210"/>
          </a:xfrm>
          <a:prstGeom prst="rect">
            <a:avLst/>
          </a:prstGeom>
        </p:spPr>
      </p:pic>
    </p:spTree>
    <p:extLst>
      <p:ext uri="{BB962C8B-B14F-4D97-AF65-F5344CB8AC3E}">
        <p14:creationId xmlns:p14="http://schemas.microsoft.com/office/powerpoint/2010/main" val="769227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Univariate Analysis</a:t>
            </a:r>
            <a:endParaRPr lang="en-US" sz="2200" b="1" dirty="0">
              <a:effectLst/>
              <a:latin typeface="Nunito" panose="020B0604020202020204" charset="0"/>
            </a:endParaRPr>
          </a:p>
        </p:txBody>
      </p:sp>
      <p:pic>
        <p:nvPicPr>
          <p:cNvPr id="3" name="Picture 2">
            <a:extLst>
              <a:ext uri="{FF2B5EF4-FFF2-40B4-BE49-F238E27FC236}">
                <a16:creationId xmlns:a16="http://schemas.microsoft.com/office/drawing/2014/main" id="{6E9FE6BA-D5CF-05F8-DF72-E86F5CC7626E}"/>
              </a:ext>
            </a:extLst>
          </p:cNvPr>
          <p:cNvPicPr>
            <a:picLocks noChangeAspect="1"/>
          </p:cNvPicPr>
          <p:nvPr/>
        </p:nvPicPr>
        <p:blipFill>
          <a:blip r:embed="rId2"/>
          <a:stretch>
            <a:fillRect/>
          </a:stretch>
        </p:blipFill>
        <p:spPr>
          <a:xfrm>
            <a:off x="127000" y="1282082"/>
            <a:ext cx="4343400" cy="2579333"/>
          </a:xfrm>
          <a:prstGeom prst="rect">
            <a:avLst/>
          </a:prstGeom>
        </p:spPr>
      </p:pic>
      <p:pic>
        <p:nvPicPr>
          <p:cNvPr id="12" name="Picture 11">
            <a:extLst>
              <a:ext uri="{FF2B5EF4-FFF2-40B4-BE49-F238E27FC236}">
                <a16:creationId xmlns:a16="http://schemas.microsoft.com/office/drawing/2014/main" id="{A08409A4-6911-13F6-28C1-2A6E3734193F}"/>
              </a:ext>
            </a:extLst>
          </p:cNvPr>
          <p:cNvPicPr>
            <a:picLocks noChangeAspect="1"/>
          </p:cNvPicPr>
          <p:nvPr/>
        </p:nvPicPr>
        <p:blipFill>
          <a:blip r:embed="rId3"/>
          <a:stretch>
            <a:fillRect/>
          </a:stretch>
        </p:blipFill>
        <p:spPr>
          <a:xfrm>
            <a:off x="4572000" y="1311539"/>
            <a:ext cx="4343400" cy="2539545"/>
          </a:xfrm>
          <a:prstGeom prst="rect">
            <a:avLst/>
          </a:prstGeom>
        </p:spPr>
      </p:pic>
    </p:spTree>
    <p:extLst>
      <p:ext uri="{BB962C8B-B14F-4D97-AF65-F5344CB8AC3E}">
        <p14:creationId xmlns:p14="http://schemas.microsoft.com/office/powerpoint/2010/main" val="107547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Contents / Agenda</a:t>
            </a:r>
            <a:endParaRPr dirty="0">
              <a:solidFill>
                <a:srgbClr val="000000"/>
              </a:solidFill>
            </a:endParaRPr>
          </a:p>
        </p:txBody>
      </p:sp>
      <p:sp>
        <p:nvSpPr>
          <p:cNvPr id="113" name="Google Shape;113;p2"/>
          <p:cNvSpPr txBox="1">
            <a:spLocks noGrp="1"/>
          </p:cNvSpPr>
          <p:nvPr>
            <p:ph type="body" idx="1"/>
          </p:nvPr>
        </p:nvSpPr>
        <p:spPr>
          <a:xfrm>
            <a:off x="202550" y="778216"/>
            <a:ext cx="8629800" cy="3996207"/>
          </a:xfrm>
          <a:prstGeom prst="rect">
            <a:avLst/>
          </a:prstGeom>
          <a:noFill/>
          <a:ln>
            <a:noFill/>
          </a:ln>
        </p:spPr>
        <p:txBody>
          <a:bodyPr spcFirstLastPara="1" wrap="square" lIns="91425" tIns="91425" rIns="91425" bIns="91425" anchor="t" anchorCtr="0">
            <a:noAutofit/>
          </a:bodyPr>
          <a:lstStyle/>
          <a:p>
            <a:pPr lvl="0" indent="-317500">
              <a:spcBef>
                <a:spcPts val="500"/>
              </a:spcBef>
              <a:buClr>
                <a:srgbClr val="000000"/>
              </a:buClr>
              <a:buSzPct val="120000"/>
              <a:buFont typeface="Arial" panose="020B0604020202020204" pitchFamily="34" charset="0"/>
              <a:buChar char="•"/>
            </a:pPr>
            <a:r>
              <a:rPr lang="en-US" sz="1400" dirty="0">
                <a:solidFill>
                  <a:srgbClr val="000000"/>
                </a:solidFill>
              </a:rPr>
              <a:t>Executive Summary </a:t>
            </a:r>
          </a:p>
          <a:p>
            <a:pPr lvl="0" indent="-317500">
              <a:spcBef>
                <a:spcPts val="1000"/>
              </a:spcBef>
              <a:buClr>
                <a:srgbClr val="000000"/>
              </a:buClr>
              <a:buSzPct val="120000"/>
              <a:buFont typeface="Arial" panose="020B0604020202020204" pitchFamily="34" charset="0"/>
              <a:buChar char="•"/>
            </a:pPr>
            <a:r>
              <a:rPr lang="en-US" sz="1400" dirty="0">
                <a:solidFill>
                  <a:srgbClr val="000000"/>
                </a:solidFill>
              </a:rPr>
              <a:t>Business Problem Overview and Solution Approach</a:t>
            </a:r>
          </a:p>
          <a:p>
            <a:pPr lvl="0" indent="-317500">
              <a:spcBef>
                <a:spcPts val="1000"/>
              </a:spcBef>
              <a:buClr>
                <a:srgbClr val="000000"/>
              </a:buClr>
              <a:buSzPct val="120000"/>
              <a:buFont typeface="Arial" panose="020B0604020202020204" pitchFamily="34" charset="0"/>
              <a:buChar char="•"/>
            </a:pPr>
            <a:r>
              <a:rPr lang="en-US" sz="1400" dirty="0">
                <a:solidFill>
                  <a:srgbClr val="000000"/>
                </a:solidFill>
              </a:rPr>
              <a:t>Data Background and Contents</a:t>
            </a:r>
          </a:p>
          <a:p>
            <a:pPr lvl="0" indent="-317500">
              <a:spcBef>
                <a:spcPts val="1000"/>
              </a:spcBef>
              <a:buClr>
                <a:srgbClr val="000000"/>
              </a:buClr>
              <a:buSzPct val="120000"/>
              <a:buFont typeface="Arial" panose="020B0604020202020204" pitchFamily="34" charset="0"/>
              <a:buChar char="•"/>
            </a:pPr>
            <a:r>
              <a:rPr lang="en-US" sz="1400" dirty="0">
                <a:solidFill>
                  <a:srgbClr val="000000"/>
                </a:solidFill>
              </a:rPr>
              <a:t>EDA Results</a:t>
            </a:r>
          </a:p>
          <a:p>
            <a:pPr lvl="0" indent="-317500">
              <a:spcBef>
                <a:spcPts val="1000"/>
              </a:spcBef>
              <a:buClr>
                <a:srgbClr val="000000"/>
              </a:buClr>
              <a:buSzPct val="120000"/>
              <a:buFont typeface="Arial" panose="020B0604020202020204" pitchFamily="34" charset="0"/>
              <a:buChar char="•"/>
            </a:pPr>
            <a:r>
              <a:rPr lang="en-US" sz="1400" dirty="0">
                <a:solidFill>
                  <a:srgbClr val="000000"/>
                </a:solidFill>
              </a:rPr>
              <a:t>Data Preprocessing </a:t>
            </a:r>
          </a:p>
          <a:p>
            <a:pPr lvl="0" indent="-317500">
              <a:spcBef>
                <a:spcPts val="1000"/>
              </a:spcBef>
              <a:buClr>
                <a:srgbClr val="000000"/>
              </a:buClr>
              <a:buSzPct val="120000"/>
              <a:buFont typeface="Arial" panose="020B0604020202020204" pitchFamily="34" charset="0"/>
              <a:buChar char="•"/>
            </a:pPr>
            <a:r>
              <a:rPr lang="en-US" sz="1400" dirty="0">
                <a:solidFill>
                  <a:srgbClr val="000000"/>
                </a:solidFill>
              </a:rPr>
              <a:t>Clustering</a:t>
            </a:r>
          </a:p>
          <a:p>
            <a:pPr lvl="1" indent="-317500">
              <a:spcBef>
                <a:spcPts val="500"/>
              </a:spcBef>
              <a:buClr>
                <a:srgbClr val="000000"/>
              </a:buClr>
              <a:buSzPct val="120000"/>
              <a:buFont typeface="Arial" panose="020B0604020202020204" pitchFamily="34" charset="0"/>
              <a:buChar char="•"/>
            </a:pPr>
            <a:r>
              <a:rPr lang="en-US" sz="1200" dirty="0">
                <a:solidFill>
                  <a:srgbClr val="000000"/>
                </a:solidFill>
              </a:rPr>
              <a:t>K-means Clustering</a:t>
            </a:r>
          </a:p>
          <a:p>
            <a:pPr lvl="1" indent="-317500">
              <a:spcBef>
                <a:spcPts val="500"/>
              </a:spcBef>
              <a:buClr>
                <a:srgbClr val="000000"/>
              </a:buClr>
              <a:buSzPct val="120000"/>
              <a:buFont typeface="Arial" panose="020B0604020202020204" pitchFamily="34" charset="0"/>
              <a:buChar char="•"/>
            </a:pPr>
            <a:r>
              <a:rPr lang="en-US" sz="1200" dirty="0">
                <a:solidFill>
                  <a:srgbClr val="000000"/>
                </a:solidFill>
              </a:rPr>
              <a:t>Hierarchical Clustering</a:t>
            </a:r>
          </a:p>
          <a:p>
            <a:pPr lvl="0" indent="-317500">
              <a:spcBef>
                <a:spcPts val="1000"/>
              </a:spcBef>
              <a:buClr>
                <a:srgbClr val="000000"/>
              </a:buClr>
              <a:buSzPct val="120000"/>
              <a:buFont typeface="Arial" panose="020B0604020202020204" pitchFamily="34" charset="0"/>
              <a:buChar char="•"/>
            </a:pPr>
            <a:r>
              <a:rPr lang="en-US" sz="1400" dirty="0">
                <a:solidFill>
                  <a:srgbClr val="000000"/>
                </a:solidFill>
              </a:rPr>
              <a:t>Appendices</a:t>
            </a:r>
          </a:p>
          <a:p>
            <a:pPr lvl="1" indent="-317500">
              <a:spcBef>
                <a:spcPts val="500"/>
              </a:spcBef>
              <a:buClr>
                <a:srgbClr val="000000"/>
              </a:buClr>
              <a:buSzPct val="120000"/>
              <a:buFont typeface="Arial" panose="020B0604020202020204" pitchFamily="34" charset="0"/>
              <a:buChar char="•"/>
            </a:pPr>
            <a:r>
              <a:rPr lang="en-US" sz="1200" dirty="0">
                <a:solidFill>
                  <a:srgbClr val="000000"/>
                </a:solidFill>
              </a:rPr>
              <a:t>Appendix-A: EDA Results</a:t>
            </a:r>
          </a:p>
          <a:p>
            <a:pPr lvl="1" indent="-317500">
              <a:spcBef>
                <a:spcPts val="500"/>
              </a:spcBef>
              <a:buClr>
                <a:srgbClr val="000000"/>
              </a:buClr>
              <a:buSzPct val="120000"/>
              <a:buFont typeface="Arial" panose="020B0604020202020204" pitchFamily="34" charset="0"/>
              <a:buChar char="•"/>
            </a:pPr>
            <a:r>
              <a:rPr lang="en-US" sz="1200" dirty="0">
                <a:solidFill>
                  <a:srgbClr val="000000"/>
                </a:solidFill>
              </a:rPr>
              <a:t>Appendix-B: Clustering Profiles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Univariate Analysis</a:t>
            </a:r>
            <a:endParaRPr lang="en-US" sz="2200" b="1" dirty="0">
              <a:effectLst/>
              <a:latin typeface="Nunito" panose="020B0604020202020204" charset="0"/>
            </a:endParaRPr>
          </a:p>
        </p:txBody>
      </p:sp>
      <p:pic>
        <p:nvPicPr>
          <p:cNvPr id="4" name="Picture 3">
            <a:extLst>
              <a:ext uri="{FF2B5EF4-FFF2-40B4-BE49-F238E27FC236}">
                <a16:creationId xmlns:a16="http://schemas.microsoft.com/office/drawing/2014/main" id="{C800EFE8-060D-5518-7734-4D85F0737E64}"/>
              </a:ext>
            </a:extLst>
          </p:cNvPr>
          <p:cNvPicPr>
            <a:picLocks noChangeAspect="1"/>
          </p:cNvPicPr>
          <p:nvPr/>
        </p:nvPicPr>
        <p:blipFill>
          <a:blip r:embed="rId2"/>
          <a:stretch>
            <a:fillRect/>
          </a:stretch>
        </p:blipFill>
        <p:spPr>
          <a:xfrm>
            <a:off x="235743" y="1259561"/>
            <a:ext cx="4276243" cy="2499640"/>
          </a:xfrm>
          <a:prstGeom prst="rect">
            <a:avLst/>
          </a:prstGeom>
        </p:spPr>
      </p:pic>
      <p:pic>
        <p:nvPicPr>
          <p:cNvPr id="7" name="Picture 6">
            <a:extLst>
              <a:ext uri="{FF2B5EF4-FFF2-40B4-BE49-F238E27FC236}">
                <a16:creationId xmlns:a16="http://schemas.microsoft.com/office/drawing/2014/main" id="{70C3DFBF-75F1-C3E7-FD76-5D85A66ADF09}"/>
              </a:ext>
            </a:extLst>
          </p:cNvPr>
          <p:cNvPicPr>
            <a:picLocks noChangeAspect="1"/>
          </p:cNvPicPr>
          <p:nvPr/>
        </p:nvPicPr>
        <p:blipFill>
          <a:blip r:embed="rId3"/>
          <a:stretch>
            <a:fillRect/>
          </a:stretch>
        </p:blipFill>
        <p:spPr>
          <a:xfrm>
            <a:off x="4572000" y="1245101"/>
            <a:ext cx="4489640" cy="2653298"/>
          </a:xfrm>
          <a:prstGeom prst="rect">
            <a:avLst/>
          </a:prstGeom>
        </p:spPr>
      </p:pic>
    </p:spTree>
    <p:extLst>
      <p:ext uri="{BB962C8B-B14F-4D97-AF65-F5344CB8AC3E}">
        <p14:creationId xmlns:p14="http://schemas.microsoft.com/office/powerpoint/2010/main" val="3500346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Univariate Analysis</a:t>
            </a:r>
            <a:endParaRPr lang="en-US" sz="2200" b="1" dirty="0">
              <a:effectLst/>
              <a:latin typeface="Nunito" panose="020B0604020202020204" charset="0"/>
            </a:endParaRPr>
          </a:p>
        </p:txBody>
      </p:sp>
      <p:pic>
        <p:nvPicPr>
          <p:cNvPr id="3" name="Picture 2">
            <a:extLst>
              <a:ext uri="{FF2B5EF4-FFF2-40B4-BE49-F238E27FC236}">
                <a16:creationId xmlns:a16="http://schemas.microsoft.com/office/drawing/2014/main" id="{A2D37A85-B595-6532-1D47-5F9DDAF26DDB}"/>
              </a:ext>
            </a:extLst>
          </p:cNvPr>
          <p:cNvPicPr>
            <a:picLocks noChangeAspect="1"/>
          </p:cNvPicPr>
          <p:nvPr/>
        </p:nvPicPr>
        <p:blipFill>
          <a:blip r:embed="rId2"/>
          <a:stretch>
            <a:fillRect/>
          </a:stretch>
        </p:blipFill>
        <p:spPr>
          <a:xfrm>
            <a:off x="136545" y="1242094"/>
            <a:ext cx="4384655" cy="2659311"/>
          </a:xfrm>
          <a:prstGeom prst="rect">
            <a:avLst/>
          </a:prstGeom>
        </p:spPr>
      </p:pic>
      <p:pic>
        <p:nvPicPr>
          <p:cNvPr id="8" name="Picture 7">
            <a:extLst>
              <a:ext uri="{FF2B5EF4-FFF2-40B4-BE49-F238E27FC236}">
                <a16:creationId xmlns:a16="http://schemas.microsoft.com/office/drawing/2014/main" id="{AD852697-F44B-8BBC-B425-4C50AFAA5AE4}"/>
              </a:ext>
            </a:extLst>
          </p:cNvPr>
          <p:cNvPicPr>
            <a:picLocks noChangeAspect="1"/>
          </p:cNvPicPr>
          <p:nvPr/>
        </p:nvPicPr>
        <p:blipFill>
          <a:blip r:embed="rId3"/>
          <a:stretch>
            <a:fillRect/>
          </a:stretch>
        </p:blipFill>
        <p:spPr>
          <a:xfrm>
            <a:off x="4622802" y="1306260"/>
            <a:ext cx="4384655" cy="2595145"/>
          </a:xfrm>
          <a:prstGeom prst="rect">
            <a:avLst/>
          </a:prstGeom>
        </p:spPr>
      </p:pic>
    </p:spTree>
    <p:extLst>
      <p:ext uri="{BB962C8B-B14F-4D97-AF65-F5344CB8AC3E}">
        <p14:creationId xmlns:p14="http://schemas.microsoft.com/office/powerpoint/2010/main" val="2987885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Univariate Analysis</a:t>
            </a:r>
            <a:endParaRPr lang="en-US" sz="2200" b="1" dirty="0">
              <a:effectLst/>
              <a:latin typeface="Nunito" panose="020B0604020202020204" charset="0"/>
            </a:endParaRPr>
          </a:p>
        </p:txBody>
      </p:sp>
      <p:pic>
        <p:nvPicPr>
          <p:cNvPr id="4" name="Picture 3">
            <a:extLst>
              <a:ext uri="{FF2B5EF4-FFF2-40B4-BE49-F238E27FC236}">
                <a16:creationId xmlns:a16="http://schemas.microsoft.com/office/drawing/2014/main" id="{B77E60D4-1525-87C3-901E-E8C90564BB14}"/>
              </a:ext>
            </a:extLst>
          </p:cNvPr>
          <p:cNvPicPr>
            <a:picLocks noChangeAspect="1"/>
          </p:cNvPicPr>
          <p:nvPr/>
        </p:nvPicPr>
        <p:blipFill>
          <a:blip r:embed="rId2"/>
          <a:stretch>
            <a:fillRect/>
          </a:stretch>
        </p:blipFill>
        <p:spPr>
          <a:xfrm>
            <a:off x="235742" y="1185353"/>
            <a:ext cx="4677183" cy="2772793"/>
          </a:xfrm>
          <a:prstGeom prst="rect">
            <a:avLst/>
          </a:prstGeom>
        </p:spPr>
      </p:pic>
    </p:spTree>
    <p:extLst>
      <p:ext uri="{BB962C8B-B14F-4D97-AF65-F5344CB8AC3E}">
        <p14:creationId xmlns:p14="http://schemas.microsoft.com/office/powerpoint/2010/main" val="812373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Univariate Analysis</a:t>
            </a:r>
            <a:endParaRPr lang="en-US" sz="2200" b="1" dirty="0">
              <a:effectLst/>
              <a:latin typeface="Nunito" panose="020B0604020202020204" charset="0"/>
            </a:endParaRPr>
          </a:p>
        </p:txBody>
      </p:sp>
      <p:pic>
        <p:nvPicPr>
          <p:cNvPr id="3" name="Picture 2">
            <a:extLst>
              <a:ext uri="{FF2B5EF4-FFF2-40B4-BE49-F238E27FC236}">
                <a16:creationId xmlns:a16="http://schemas.microsoft.com/office/drawing/2014/main" id="{C08E9063-BFA0-DC99-88FB-FE5F9F881143}"/>
              </a:ext>
            </a:extLst>
          </p:cNvPr>
          <p:cNvPicPr>
            <a:picLocks noChangeAspect="1"/>
          </p:cNvPicPr>
          <p:nvPr/>
        </p:nvPicPr>
        <p:blipFill>
          <a:blip r:embed="rId2"/>
          <a:stretch>
            <a:fillRect/>
          </a:stretch>
        </p:blipFill>
        <p:spPr>
          <a:xfrm>
            <a:off x="4248942" y="909516"/>
            <a:ext cx="4755831" cy="2811669"/>
          </a:xfrm>
          <a:prstGeom prst="rect">
            <a:avLst/>
          </a:prstGeom>
        </p:spPr>
      </p:pic>
      <p:pic>
        <p:nvPicPr>
          <p:cNvPr id="7" name="Picture 6">
            <a:extLst>
              <a:ext uri="{FF2B5EF4-FFF2-40B4-BE49-F238E27FC236}">
                <a16:creationId xmlns:a16="http://schemas.microsoft.com/office/drawing/2014/main" id="{F53426F9-BB2E-0F44-B499-174821EE7844}"/>
              </a:ext>
            </a:extLst>
          </p:cNvPr>
          <p:cNvPicPr>
            <a:picLocks noChangeAspect="1"/>
          </p:cNvPicPr>
          <p:nvPr/>
        </p:nvPicPr>
        <p:blipFill>
          <a:blip r:embed="rId3"/>
          <a:stretch>
            <a:fillRect/>
          </a:stretch>
        </p:blipFill>
        <p:spPr>
          <a:xfrm>
            <a:off x="139227" y="909516"/>
            <a:ext cx="4000973" cy="2811669"/>
          </a:xfrm>
          <a:prstGeom prst="rect">
            <a:avLst/>
          </a:prstGeom>
        </p:spPr>
      </p:pic>
    </p:spTree>
    <p:extLst>
      <p:ext uri="{BB962C8B-B14F-4D97-AF65-F5344CB8AC3E}">
        <p14:creationId xmlns:p14="http://schemas.microsoft.com/office/powerpoint/2010/main" val="3095104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0e9006cb6c_1_20"/>
          <p:cNvSpPr txBox="1">
            <a:spLocks noGrp="1"/>
          </p:cNvSpPr>
          <p:nvPr>
            <p:ph type="ctrTitle"/>
          </p:nvPr>
        </p:nvSpPr>
        <p:spPr>
          <a:xfrm>
            <a:off x="0" y="2280900"/>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2800" dirty="0">
                <a:solidFill>
                  <a:schemeClr val="lt1"/>
                </a:solidFill>
              </a:rPr>
              <a:t>APPENDIX </a:t>
            </a:r>
            <a:r>
              <a:rPr lang="en-US" sz="2800" dirty="0">
                <a:solidFill>
                  <a:schemeClr val="lt1"/>
                </a:solidFill>
              </a:rPr>
              <a:t>A </a:t>
            </a:r>
            <a:r>
              <a:rPr lang="en" sz="2800" dirty="0">
                <a:solidFill>
                  <a:schemeClr val="lt1"/>
                </a:solidFill>
              </a:rPr>
              <a:t>– </a:t>
            </a:r>
            <a:r>
              <a:rPr lang="en-US" sz="2800" dirty="0">
                <a:solidFill>
                  <a:schemeClr val="lt1"/>
                </a:solidFill>
              </a:rPr>
              <a:t>EDA Results (Bivariate Analysis)</a:t>
            </a:r>
            <a:endParaRPr sz="2800" dirty="0">
              <a:solidFill>
                <a:schemeClr val="lt1"/>
              </a:solidFill>
            </a:endParaRPr>
          </a:p>
        </p:txBody>
      </p:sp>
    </p:spTree>
    <p:extLst>
      <p:ext uri="{BB962C8B-B14F-4D97-AF65-F5344CB8AC3E}">
        <p14:creationId xmlns:p14="http://schemas.microsoft.com/office/powerpoint/2010/main" val="489176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Bivariate Analysis</a:t>
            </a:r>
            <a:endParaRPr lang="en-US" sz="2200" b="1" dirty="0">
              <a:effectLst/>
              <a:latin typeface="Nunito" panose="020B0604020202020204" charset="0"/>
            </a:endParaRPr>
          </a:p>
        </p:txBody>
      </p:sp>
      <p:pic>
        <p:nvPicPr>
          <p:cNvPr id="3" name="Picture 2">
            <a:extLst>
              <a:ext uri="{FF2B5EF4-FFF2-40B4-BE49-F238E27FC236}">
                <a16:creationId xmlns:a16="http://schemas.microsoft.com/office/drawing/2014/main" id="{8F325C40-B597-5859-2388-2AD2B47639C4}"/>
              </a:ext>
            </a:extLst>
          </p:cNvPr>
          <p:cNvPicPr>
            <a:picLocks noChangeAspect="1"/>
          </p:cNvPicPr>
          <p:nvPr/>
        </p:nvPicPr>
        <p:blipFill>
          <a:blip r:embed="rId2"/>
          <a:stretch>
            <a:fillRect/>
          </a:stretch>
        </p:blipFill>
        <p:spPr>
          <a:xfrm>
            <a:off x="1110512" y="914400"/>
            <a:ext cx="6730163" cy="4013199"/>
          </a:xfrm>
          <a:prstGeom prst="rect">
            <a:avLst/>
          </a:prstGeom>
        </p:spPr>
      </p:pic>
    </p:spTree>
    <p:extLst>
      <p:ext uri="{BB962C8B-B14F-4D97-AF65-F5344CB8AC3E}">
        <p14:creationId xmlns:p14="http://schemas.microsoft.com/office/powerpoint/2010/main" val="774839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Bivariate Analysis</a:t>
            </a:r>
            <a:endParaRPr lang="en-US" sz="2200" b="1" dirty="0">
              <a:effectLst/>
              <a:latin typeface="Nunito" panose="020B0604020202020204" charset="0"/>
            </a:endParaRPr>
          </a:p>
        </p:txBody>
      </p:sp>
      <p:pic>
        <p:nvPicPr>
          <p:cNvPr id="4" name="Picture 3">
            <a:extLst>
              <a:ext uri="{FF2B5EF4-FFF2-40B4-BE49-F238E27FC236}">
                <a16:creationId xmlns:a16="http://schemas.microsoft.com/office/drawing/2014/main" id="{C3DE96BF-3467-E99B-EA6F-F054BE8F6829}"/>
              </a:ext>
            </a:extLst>
          </p:cNvPr>
          <p:cNvPicPr>
            <a:picLocks noChangeAspect="1"/>
          </p:cNvPicPr>
          <p:nvPr/>
        </p:nvPicPr>
        <p:blipFill>
          <a:blip r:embed="rId2"/>
          <a:stretch>
            <a:fillRect/>
          </a:stretch>
        </p:blipFill>
        <p:spPr>
          <a:xfrm>
            <a:off x="139336" y="932557"/>
            <a:ext cx="4336258" cy="2900179"/>
          </a:xfrm>
          <a:prstGeom prst="rect">
            <a:avLst/>
          </a:prstGeom>
        </p:spPr>
      </p:pic>
      <p:pic>
        <p:nvPicPr>
          <p:cNvPr id="7" name="Picture 6">
            <a:extLst>
              <a:ext uri="{FF2B5EF4-FFF2-40B4-BE49-F238E27FC236}">
                <a16:creationId xmlns:a16="http://schemas.microsoft.com/office/drawing/2014/main" id="{81306956-92BF-D0D2-95AB-AA3311A0D662}"/>
              </a:ext>
            </a:extLst>
          </p:cNvPr>
          <p:cNvPicPr>
            <a:picLocks noChangeAspect="1"/>
          </p:cNvPicPr>
          <p:nvPr/>
        </p:nvPicPr>
        <p:blipFill>
          <a:blip r:embed="rId3"/>
          <a:stretch>
            <a:fillRect/>
          </a:stretch>
        </p:blipFill>
        <p:spPr>
          <a:xfrm>
            <a:off x="4668406" y="919601"/>
            <a:ext cx="4336258" cy="2926093"/>
          </a:xfrm>
          <a:prstGeom prst="rect">
            <a:avLst/>
          </a:prstGeom>
        </p:spPr>
      </p:pic>
    </p:spTree>
    <p:extLst>
      <p:ext uri="{BB962C8B-B14F-4D97-AF65-F5344CB8AC3E}">
        <p14:creationId xmlns:p14="http://schemas.microsoft.com/office/powerpoint/2010/main" val="2779725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Bivariate Analysis</a:t>
            </a:r>
            <a:endParaRPr lang="en-US" sz="2200" b="1" dirty="0">
              <a:effectLst/>
              <a:latin typeface="Nunito" panose="020B0604020202020204" charset="0"/>
            </a:endParaRPr>
          </a:p>
        </p:txBody>
      </p:sp>
      <p:pic>
        <p:nvPicPr>
          <p:cNvPr id="3" name="Picture 2">
            <a:extLst>
              <a:ext uri="{FF2B5EF4-FFF2-40B4-BE49-F238E27FC236}">
                <a16:creationId xmlns:a16="http://schemas.microsoft.com/office/drawing/2014/main" id="{135330F1-2B42-6599-2284-E1F6D44D1B92}"/>
              </a:ext>
            </a:extLst>
          </p:cNvPr>
          <p:cNvPicPr>
            <a:picLocks noChangeAspect="1"/>
          </p:cNvPicPr>
          <p:nvPr/>
        </p:nvPicPr>
        <p:blipFill>
          <a:blip r:embed="rId2"/>
          <a:stretch>
            <a:fillRect/>
          </a:stretch>
        </p:blipFill>
        <p:spPr>
          <a:xfrm>
            <a:off x="154650" y="878323"/>
            <a:ext cx="4417350" cy="2995178"/>
          </a:xfrm>
          <a:prstGeom prst="rect">
            <a:avLst/>
          </a:prstGeom>
        </p:spPr>
      </p:pic>
      <p:pic>
        <p:nvPicPr>
          <p:cNvPr id="8" name="Picture 7">
            <a:extLst>
              <a:ext uri="{FF2B5EF4-FFF2-40B4-BE49-F238E27FC236}">
                <a16:creationId xmlns:a16="http://schemas.microsoft.com/office/drawing/2014/main" id="{D6ED27BB-64BA-95A8-9F0C-F5A2D3E235EF}"/>
              </a:ext>
            </a:extLst>
          </p:cNvPr>
          <p:cNvPicPr>
            <a:picLocks noChangeAspect="1"/>
          </p:cNvPicPr>
          <p:nvPr/>
        </p:nvPicPr>
        <p:blipFill>
          <a:blip r:embed="rId3"/>
          <a:stretch>
            <a:fillRect/>
          </a:stretch>
        </p:blipFill>
        <p:spPr>
          <a:xfrm>
            <a:off x="4653092" y="878323"/>
            <a:ext cx="4382493" cy="2995178"/>
          </a:xfrm>
          <a:prstGeom prst="rect">
            <a:avLst/>
          </a:prstGeom>
        </p:spPr>
      </p:pic>
    </p:spTree>
    <p:extLst>
      <p:ext uri="{BB962C8B-B14F-4D97-AF65-F5344CB8AC3E}">
        <p14:creationId xmlns:p14="http://schemas.microsoft.com/office/powerpoint/2010/main" val="2242859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0e9006cb6c_1_2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2800" dirty="0">
                <a:solidFill>
                  <a:schemeClr val="lt1"/>
                </a:solidFill>
              </a:rPr>
              <a:t>APPENDIX </a:t>
            </a:r>
            <a:r>
              <a:rPr lang="en-US" sz="2800" dirty="0">
                <a:solidFill>
                  <a:schemeClr val="lt1"/>
                </a:solidFill>
              </a:rPr>
              <a:t>B </a:t>
            </a:r>
            <a:r>
              <a:rPr lang="en" sz="2800" dirty="0">
                <a:solidFill>
                  <a:schemeClr val="lt1"/>
                </a:solidFill>
              </a:rPr>
              <a:t>– </a:t>
            </a:r>
            <a:r>
              <a:rPr lang="en-US" sz="2800" dirty="0">
                <a:solidFill>
                  <a:schemeClr val="lt1"/>
                </a:solidFill>
              </a:rPr>
              <a:t>Clustering Profiles</a:t>
            </a:r>
            <a:endParaRPr sz="2800" dirty="0">
              <a:solidFill>
                <a:schemeClr val="lt1"/>
              </a:solidFill>
            </a:endParaRPr>
          </a:p>
        </p:txBody>
      </p:sp>
    </p:spTree>
    <p:extLst>
      <p:ext uri="{BB962C8B-B14F-4D97-AF65-F5344CB8AC3E}">
        <p14:creationId xmlns:p14="http://schemas.microsoft.com/office/powerpoint/2010/main" val="1664656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B: Cluster Profiles – K Means</a:t>
            </a:r>
            <a:endParaRPr lang="en-US" sz="2200" b="1" dirty="0">
              <a:effectLst/>
              <a:latin typeface="Nunito" panose="020B0604020202020204" charset="0"/>
            </a:endParaRPr>
          </a:p>
        </p:txBody>
      </p:sp>
      <p:pic>
        <p:nvPicPr>
          <p:cNvPr id="3" name="Picture 2">
            <a:extLst>
              <a:ext uri="{FF2B5EF4-FFF2-40B4-BE49-F238E27FC236}">
                <a16:creationId xmlns:a16="http://schemas.microsoft.com/office/drawing/2014/main" id="{ED5AA542-6A7C-B4D1-BE2D-4918CFB629D3}"/>
              </a:ext>
            </a:extLst>
          </p:cNvPr>
          <p:cNvPicPr>
            <a:picLocks noChangeAspect="1"/>
          </p:cNvPicPr>
          <p:nvPr/>
        </p:nvPicPr>
        <p:blipFill>
          <a:blip r:embed="rId2"/>
          <a:stretch>
            <a:fillRect/>
          </a:stretch>
        </p:blipFill>
        <p:spPr>
          <a:xfrm>
            <a:off x="0" y="1255184"/>
            <a:ext cx="4427382" cy="2986768"/>
          </a:xfrm>
          <a:prstGeom prst="rect">
            <a:avLst/>
          </a:prstGeom>
        </p:spPr>
      </p:pic>
      <p:pic>
        <p:nvPicPr>
          <p:cNvPr id="5" name="Picture 4">
            <a:extLst>
              <a:ext uri="{FF2B5EF4-FFF2-40B4-BE49-F238E27FC236}">
                <a16:creationId xmlns:a16="http://schemas.microsoft.com/office/drawing/2014/main" id="{2064246F-19A8-EBA2-EB28-95543FE2A1FC}"/>
              </a:ext>
            </a:extLst>
          </p:cNvPr>
          <p:cNvPicPr>
            <a:picLocks noChangeAspect="1"/>
          </p:cNvPicPr>
          <p:nvPr/>
        </p:nvPicPr>
        <p:blipFill>
          <a:blip r:embed="rId3"/>
          <a:stretch>
            <a:fillRect/>
          </a:stretch>
        </p:blipFill>
        <p:spPr>
          <a:xfrm>
            <a:off x="4572000" y="1255184"/>
            <a:ext cx="4572000" cy="2986768"/>
          </a:xfrm>
          <a:prstGeom prst="rect">
            <a:avLst/>
          </a:prstGeom>
        </p:spPr>
      </p:pic>
    </p:spTree>
    <p:extLst>
      <p:ext uri="{BB962C8B-B14F-4D97-AF65-F5344CB8AC3E}">
        <p14:creationId xmlns:p14="http://schemas.microsoft.com/office/powerpoint/2010/main" val="1761687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Executive Summary </a:t>
            </a:r>
            <a:endParaRPr dirty="0">
              <a:solidFill>
                <a:srgbClr val="000000"/>
              </a:solidFill>
            </a:endParaRPr>
          </a:p>
        </p:txBody>
      </p:sp>
      <p:sp>
        <p:nvSpPr>
          <p:cNvPr id="119" name="Google Shape;119;g10e9006cb6c_1_2"/>
          <p:cNvSpPr txBox="1">
            <a:spLocks noGrp="1"/>
          </p:cNvSpPr>
          <p:nvPr>
            <p:ph type="body" idx="1"/>
          </p:nvPr>
        </p:nvSpPr>
        <p:spPr>
          <a:xfrm>
            <a:off x="202549" y="861975"/>
            <a:ext cx="5614052" cy="4052052"/>
          </a:xfrm>
          <a:prstGeom prst="rect">
            <a:avLst/>
          </a:prstGeom>
          <a:noFill/>
          <a:ln>
            <a:noFill/>
          </a:ln>
        </p:spPr>
        <p:txBody>
          <a:bodyPr spcFirstLastPara="1" wrap="square" lIns="91425" tIns="91425" rIns="91425" bIns="91425" anchor="t" anchorCtr="0">
            <a:noAutofit/>
          </a:bodyPr>
          <a:lstStyle/>
          <a:p>
            <a:pPr marL="344488" indent="-288925">
              <a:spcBef>
                <a:spcPts val="500"/>
              </a:spcBef>
              <a:buClr>
                <a:srgbClr val="000000"/>
              </a:buClr>
              <a:buSzPts val="1400"/>
            </a:pPr>
            <a:r>
              <a:rPr lang="en-US" sz="1200" b="1" i="1" dirty="0">
                <a:solidFill>
                  <a:srgbClr val="000000"/>
                </a:solidFill>
              </a:rPr>
              <a:t>Insights &amp; </a:t>
            </a:r>
            <a:r>
              <a:rPr lang="en" sz="1200" b="1" i="1" dirty="0">
                <a:solidFill>
                  <a:srgbClr val="000000"/>
                </a:solidFill>
              </a:rPr>
              <a:t>Recommendations</a:t>
            </a:r>
            <a:r>
              <a:rPr lang="en" sz="1200" dirty="0">
                <a:solidFill>
                  <a:srgbClr val="000000"/>
                </a:solidFill>
              </a:rPr>
              <a:t>:</a:t>
            </a:r>
          </a:p>
          <a:p>
            <a:pPr marL="139700" indent="0">
              <a:spcBef>
                <a:spcPts val="500"/>
              </a:spcBef>
              <a:buClr>
                <a:srgbClr val="000000"/>
              </a:buClr>
              <a:buSzPts val="1400"/>
              <a:buNone/>
            </a:pPr>
            <a:r>
              <a:rPr lang="en" sz="1100" dirty="0">
                <a:solidFill>
                  <a:srgbClr val="000000"/>
                </a:solidFill>
              </a:rPr>
              <a:t>Based on the insights from EDA and </a:t>
            </a:r>
            <a:r>
              <a:rPr lang="en-US" sz="1100" dirty="0">
                <a:solidFill>
                  <a:srgbClr val="000000"/>
                </a:solidFill>
              </a:rPr>
              <a:t>clustering process we can provided the following insights and suggestions.</a:t>
            </a:r>
          </a:p>
          <a:p>
            <a:pPr marL="768350" lvl="1" indent="-171450">
              <a:spcBef>
                <a:spcPts val="500"/>
              </a:spcBef>
              <a:buClr>
                <a:srgbClr val="000000"/>
              </a:buClr>
              <a:buSzPts val="1400"/>
            </a:pPr>
            <a:r>
              <a:rPr lang="en-US" sz="1000" dirty="0">
                <a:solidFill>
                  <a:srgbClr val="000000"/>
                </a:solidFill>
              </a:rPr>
              <a:t>We split the 340 securities into 3 different clusters/stock buckets based on the stability of the stocks. </a:t>
            </a:r>
          </a:p>
          <a:p>
            <a:pPr marL="768350" lvl="1" indent="-171450">
              <a:spcBef>
                <a:spcPts val="500"/>
              </a:spcBef>
              <a:buClr>
                <a:srgbClr val="000000"/>
              </a:buClr>
              <a:buSzPts val="1400"/>
            </a:pPr>
            <a:r>
              <a:rPr lang="en-US" sz="1000" dirty="0">
                <a:solidFill>
                  <a:srgbClr val="000000"/>
                </a:solidFill>
              </a:rPr>
              <a:t>Cluster 1 has low volatility and stable stocks with low returns</a:t>
            </a:r>
          </a:p>
          <a:p>
            <a:pPr marL="768350" lvl="1" indent="-171450">
              <a:spcBef>
                <a:spcPts val="500"/>
              </a:spcBef>
              <a:buClr>
                <a:srgbClr val="000000"/>
              </a:buClr>
              <a:buSzPts val="1400"/>
            </a:pPr>
            <a:r>
              <a:rPr lang="en-US" sz="1000" dirty="0">
                <a:solidFill>
                  <a:srgbClr val="000000"/>
                </a:solidFill>
              </a:rPr>
              <a:t>Cluster 2 has high volatility but also chances of high returns</a:t>
            </a:r>
          </a:p>
          <a:p>
            <a:pPr marL="768350" lvl="1" indent="-171450">
              <a:spcBef>
                <a:spcPts val="500"/>
              </a:spcBef>
              <a:buClr>
                <a:srgbClr val="000000"/>
              </a:buClr>
              <a:buSzPts val="1400"/>
            </a:pPr>
            <a:r>
              <a:rPr lang="en-US" sz="1000" dirty="0">
                <a:solidFill>
                  <a:srgbClr val="000000"/>
                </a:solidFill>
              </a:rPr>
              <a:t>Cluster 3 is of medium volatility and also medium returns</a:t>
            </a:r>
          </a:p>
          <a:p>
            <a:pPr marL="596900" lvl="1" indent="0">
              <a:spcBef>
                <a:spcPts val="500"/>
              </a:spcBef>
              <a:buClr>
                <a:srgbClr val="000000"/>
              </a:buClr>
              <a:buSzPts val="1400"/>
              <a:buNone/>
            </a:pPr>
            <a:endParaRPr lang="en-US" sz="1000" dirty="0">
              <a:solidFill>
                <a:srgbClr val="000000"/>
              </a:solidFill>
            </a:endParaRPr>
          </a:p>
          <a:p>
            <a:pPr marL="596900" lvl="1" indent="0">
              <a:spcBef>
                <a:spcPts val="500"/>
              </a:spcBef>
              <a:buClr>
                <a:srgbClr val="000000"/>
              </a:buClr>
              <a:buSzPts val="1400"/>
              <a:buNone/>
            </a:pPr>
            <a:r>
              <a:rPr lang="en-US" sz="1000" dirty="0">
                <a:solidFill>
                  <a:srgbClr val="000000"/>
                </a:solidFill>
              </a:rPr>
              <a:t>Based on the clusters people can chose to pick the securities they want to invest  in based on their budget and risk tolerance. </a:t>
            </a:r>
            <a:endParaRPr lang="en" sz="1000" dirty="0">
              <a:solidFill>
                <a:srgbClr val="000000"/>
              </a:solidFill>
            </a:endParaRPr>
          </a:p>
          <a:p>
            <a:pPr marL="1089025" lvl="2" indent="-285750">
              <a:spcBef>
                <a:spcPts val="500"/>
              </a:spcBef>
              <a:buClr>
                <a:srgbClr val="000000"/>
              </a:buClr>
              <a:buSzPct val="100000"/>
              <a:buFont typeface="+mj-lt"/>
              <a:buAutoNum type="romanUcPeriod"/>
            </a:pPr>
            <a:endParaRPr lang="en" sz="900" dirty="0">
              <a:solidFill>
                <a:srgbClr val="000000"/>
              </a:solidFill>
            </a:endParaRPr>
          </a:p>
          <a:p>
            <a:pPr lvl="2" indent="-317500">
              <a:spcBef>
                <a:spcPts val="500"/>
              </a:spcBef>
              <a:buClr>
                <a:srgbClr val="000000"/>
              </a:buClr>
              <a:buSzPct val="100000"/>
              <a:buFont typeface="+mj-lt"/>
              <a:buAutoNum type="romanUcPeriod"/>
            </a:pPr>
            <a:endParaRPr lang="en" sz="900" dirty="0">
              <a:solidFill>
                <a:srgbClr val="000000"/>
              </a:solidFill>
            </a:endParaRPr>
          </a:p>
        </p:txBody>
      </p:sp>
      <p:pic>
        <p:nvPicPr>
          <p:cNvPr id="2" name="Picture 1">
            <a:extLst>
              <a:ext uri="{FF2B5EF4-FFF2-40B4-BE49-F238E27FC236}">
                <a16:creationId xmlns:a16="http://schemas.microsoft.com/office/drawing/2014/main" id="{19B4B161-D321-5BBB-25AC-166FBFAAA19A}"/>
              </a:ext>
            </a:extLst>
          </p:cNvPr>
          <p:cNvPicPr>
            <a:picLocks noChangeAspect="1"/>
          </p:cNvPicPr>
          <p:nvPr/>
        </p:nvPicPr>
        <p:blipFill>
          <a:blip r:embed="rId3"/>
          <a:stretch>
            <a:fillRect/>
          </a:stretch>
        </p:blipFill>
        <p:spPr>
          <a:xfrm>
            <a:off x="5931779" y="1594664"/>
            <a:ext cx="2791371" cy="2978957"/>
          </a:xfrm>
          <a:prstGeom prst="rect">
            <a:avLst/>
          </a:prstGeom>
        </p:spPr>
      </p:pic>
    </p:spTree>
    <p:extLst>
      <p:ext uri="{BB962C8B-B14F-4D97-AF65-F5344CB8AC3E}">
        <p14:creationId xmlns:p14="http://schemas.microsoft.com/office/powerpoint/2010/main" val="3962139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B: Cluster Profiles – K Means</a:t>
            </a:r>
            <a:endParaRPr lang="en-US" sz="2200" b="1" dirty="0">
              <a:effectLst/>
              <a:latin typeface="Nunito" panose="020B0604020202020204" charset="0"/>
            </a:endParaRPr>
          </a:p>
        </p:txBody>
      </p:sp>
      <p:pic>
        <p:nvPicPr>
          <p:cNvPr id="5" name="Picture 4">
            <a:extLst>
              <a:ext uri="{FF2B5EF4-FFF2-40B4-BE49-F238E27FC236}">
                <a16:creationId xmlns:a16="http://schemas.microsoft.com/office/drawing/2014/main" id="{648A463F-4965-0243-AF62-53BBA3A986FA}"/>
              </a:ext>
            </a:extLst>
          </p:cNvPr>
          <p:cNvPicPr>
            <a:picLocks noChangeAspect="1"/>
          </p:cNvPicPr>
          <p:nvPr/>
        </p:nvPicPr>
        <p:blipFill>
          <a:blip r:embed="rId2"/>
          <a:stretch>
            <a:fillRect/>
          </a:stretch>
        </p:blipFill>
        <p:spPr>
          <a:xfrm>
            <a:off x="0" y="1296683"/>
            <a:ext cx="4572000" cy="3072653"/>
          </a:xfrm>
          <a:prstGeom prst="rect">
            <a:avLst/>
          </a:prstGeom>
        </p:spPr>
      </p:pic>
      <p:pic>
        <p:nvPicPr>
          <p:cNvPr id="9" name="Picture 8">
            <a:extLst>
              <a:ext uri="{FF2B5EF4-FFF2-40B4-BE49-F238E27FC236}">
                <a16:creationId xmlns:a16="http://schemas.microsoft.com/office/drawing/2014/main" id="{E414B47B-3291-BE96-0197-8EFE9674335D}"/>
              </a:ext>
            </a:extLst>
          </p:cNvPr>
          <p:cNvPicPr>
            <a:picLocks noChangeAspect="1"/>
          </p:cNvPicPr>
          <p:nvPr/>
        </p:nvPicPr>
        <p:blipFill>
          <a:blip r:embed="rId3"/>
          <a:stretch>
            <a:fillRect/>
          </a:stretch>
        </p:blipFill>
        <p:spPr>
          <a:xfrm>
            <a:off x="4572000" y="1296683"/>
            <a:ext cx="4377368" cy="3072653"/>
          </a:xfrm>
          <a:prstGeom prst="rect">
            <a:avLst/>
          </a:prstGeom>
        </p:spPr>
      </p:pic>
    </p:spTree>
    <p:extLst>
      <p:ext uri="{BB962C8B-B14F-4D97-AF65-F5344CB8AC3E}">
        <p14:creationId xmlns:p14="http://schemas.microsoft.com/office/powerpoint/2010/main" val="2396549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B: Cluster Profiles – K Means</a:t>
            </a:r>
            <a:endParaRPr lang="en-US" sz="2200" b="1" dirty="0">
              <a:effectLst/>
              <a:latin typeface="Nunito" panose="020B0604020202020204" charset="0"/>
            </a:endParaRPr>
          </a:p>
        </p:txBody>
      </p:sp>
      <p:pic>
        <p:nvPicPr>
          <p:cNvPr id="4" name="Picture 3">
            <a:extLst>
              <a:ext uri="{FF2B5EF4-FFF2-40B4-BE49-F238E27FC236}">
                <a16:creationId xmlns:a16="http://schemas.microsoft.com/office/drawing/2014/main" id="{9B0A8290-8C4A-7219-CA7D-9349E0085896}"/>
              </a:ext>
            </a:extLst>
          </p:cNvPr>
          <p:cNvPicPr>
            <a:picLocks noChangeAspect="1"/>
          </p:cNvPicPr>
          <p:nvPr/>
        </p:nvPicPr>
        <p:blipFill>
          <a:blip r:embed="rId2"/>
          <a:stretch>
            <a:fillRect/>
          </a:stretch>
        </p:blipFill>
        <p:spPr>
          <a:xfrm>
            <a:off x="847448" y="1214221"/>
            <a:ext cx="7449104" cy="3357779"/>
          </a:xfrm>
          <a:prstGeom prst="rect">
            <a:avLst/>
          </a:prstGeom>
        </p:spPr>
      </p:pic>
    </p:spTree>
    <p:extLst>
      <p:ext uri="{BB962C8B-B14F-4D97-AF65-F5344CB8AC3E}">
        <p14:creationId xmlns:p14="http://schemas.microsoft.com/office/powerpoint/2010/main" val="3619323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B: Cluster Profiles – K Means</a:t>
            </a:r>
            <a:endParaRPr lang="en-US" sz="2200" b="1" dirty="0">
              <a:effectLst/>
              <a:latin typeface="Nunito" panose="020B0604020202020204" charset="0"/>
            </a:endParaRPr>
          </a:p>
        </p:txBody>
      </p:sp>
      <p:pic>
        <p:nvPicPr>
          <p:cNvPr id="3" name="Picture 2">
            <a:extLst>
              <a:ext uri="{FF2B5EF4-FFF2-40B4-BE49-F238E27FC236}">
                <a16:creationId xmlns:a16="http://schemas.microsoft.com/office/drawing/2014/main" id="{B00C0F4D-2814-0D87-32E0-E62663AFF717}"/>
              </a:ext>
            </a:extLst>
          </p:cNvPr>
          <p:cNvPicPr>
            <a:picLocks noChangeAspect="1"/>
          </p:cNvPicPr>
          <p:nvPr/>
        </p:nvPicPr>
        <p:blipFill>
          <a:blip r:embed="rId2"/>
          <a:stretch>
            <a:fillRect/>
          </a:stretch>
        </p:blipFill>
        <p:spPr>
          <a:xfrm>
            <a:off x="2632001" y="872072"/>
            <a:ext cx="4086299" cy="4046106"/>
          </a:xfrm>
          <a:prstGeom prst="rect">
            <a:avLst/>
          </a:prstGeom>
        </p:spPr>
      </p:pic>
    </p:spTree>
    <p:extLst>
      <p:ext uri="{BB962C8B-B14F-4D97-AF65-F5344CB8AC3E}">
        <p14:creationId xmlns:p14="http://schemas.microsoft.com/office/powerpoint/2010/main" val="2395485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B: Cluster Profiles – Hierarchical Clustering</a:t>
            </a:r>
            <a:endParaRPr lang="en-US" sz="2200" b="1" dirty="0">
              <a:effectLst/>
              <a:latin typeface="Nunito" panose="020B0604020202020204" charset="0"/>
            </a:endParaRPr>
          </a:p>
        </p:txBody>
      </p:sp>
      <p:pic>
        <p:nvPicPr>
          <p:cNvPr id="7" name="Picture 6">
            <a:extLst>
              <a:ext uri="{FF2B5EF4-FFF2-40B4-BE49-F238E27FC236}">
                <a16:creationId xmlns:a16="http://schemas.microsoft.com/office/drawing/2014/main" id="{25D88371-F9B5-FD7F-8651-5450B20A54C1}"/>
              </a:ext>
            </a:extLst>
          </p:cNvPr>
          <p:cNvPicPr>
            <a:picLocks noChangeAspect="1"/>
          </p:cNvPicPr>
          <p:nvPr/>
        </p:nvPicPr>
        <p:blipFill>
          <a:blip r:embed="rId2"/>
          <a:stretch>
            <a:fillRect/>
          </a:stretch>
        </p:blipFill>
        <p:spPr>
          <a:xfrm>
            <a:off x="1508521" y="761843"/>
            <a:ext cx="6126958" cy="4125282"/>
          </a:xfrm>
          <a:prstGeom prst="rect">
            <a:avLst/>
          </a:prstGeom>
        </p:spPr>
      </p:pic>
    </p:spTree>
    <p:extLst>
      <p:ext uri="{BB962C8B-B14F-4D97-AF65-F5344CB8AC3E}">
        <p14:creationId xmlns:p14="http://schemas.microsoft.com/office/powerpoint/2010/main" val="3038213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B: Cluster Profiles – Hierarchical Clustering</a:t>
            </a:r>
            <a:endParaRPr lang="en-US" sz="2200" b="1" dirty="0">
              <a:effectLst/>
              <a:latin typeface="Nunito" panose="020B0604020202020204" charset="0"/>
            </a:endParaRPr>
          </a:p>
        </p:txBody>
      </p:sp>
      <p:pic>
        <p:nvPicPr>
          <p:cNvPr id="3" name="Picture 2">
            <a:extLst>
              <a:ext uri="{FF2B5EF4-FFF2-40B4-BE49-F238E27FC236}">
                <a16:creationId xmlns:a16="http://schemas.microsoft.com/office/drawing/2014/main" id="{C541B64D-C03E-6486-8FB5-71F6364E6A13}"/>
              </a:ext>
            </a:extLst>
          </p:cNvPr>
          <p:cNvPicPr>
            <a:picLocks noChangeAspect="1"/>
          </p:cNvPicPr>
          <p:nvPr/>
        </p:nvPicPr>
        <p:blipFill>
          <a:blip r:embed="rId2"/>
          <a:stretch>
            <a:fillRect/>
          </a:stretch>
        </p:blipFill>
        <p:spPr>
          <a:xfrm>
            <a:off x="1377386" y="797014"/>
            <a:ext cx="6196415" cy="4117287"/>
          </a:xfrm>
          <a:prstGeom prst="rect">
            <a:avLst/>
          </a:prstGeom>
        </p:spPr>
      </p:pic>
    </p:spTree>
    <p:extLst>
      <p:ext uri="{BB962C8B-B14F-4D97-AF65-F5344CB8AC3E}">
        <p14:creationId xmlns:p14="http://schemas.microsoft.com/office/powerpoint/2010/main" val="254000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B: Cluster Profiles – Hierarchical Clustering</a:t>
            </a:r>
            <a:endParaRPr lang="en-US" sz="2200" b="1" dirty="0">
              <a:effectLst/>
              <a:latin typeface="Nunito" panose="020B0604020202020204" charset="0"/>
            </a:endParaRPr>
          </a:p>
        </p:txBody>
      </p:sp>
      <p:pic>
        <p:nvPicPr>
          <p:cNvPr id="3" name="Picture 2">
            <a:extLst>
              <a:ext uri="{FF2B5EF4-FFF2-40B4-BE49-F238E27FC236}">
                <a16:creationId xmlns:a16="http://schemas.microsoft.com/office/drawing/2014/main" id="{7B2BAAC8-3E02-8C46-D91C-79AF1B7C27CB}"/>
              </a:ext>
            </a:extLst>
          </p:cNvPr>
          <p:cNvPicPr>
            <a:picLocks noChangeAspect="1"/>
          </p:cNvPicPr>
          <p:nvPr/>
        </p:nvPicPr>
        <p:blipFill>
          <a:blip r:embed="rId2"/>
          <a:stretch>
            <a:fillRect/>
          </a:stretch>
        </p:blipFill>
        <p:spPr>
          <a:xfrm>
            <a:off x="1406237" y="831693"/>
            <a:ext cx="6331526" cy="4112875"/>
          </a:xfrm>
          <a:prstGeom prst="rect">
            <a:avLst/>
          </a:prstGeom>
        </p:spPr>
      </p:pic>
    </p:spTree>
    <p:extLst>
      <p:ext uri="{BB962C8B-B14F-4D97-AF65-F5344CB8AC3E}">
        <p14:creationId xmlns:p14="http://schemas.microsoft.com/office/powerpoint/2010/main" val="2793532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B: Cluster Profiles – Hierarchical Clustering</a:t>
            </a:r>
            <a:endParaRPr lang="en-US" sz="2200" b="1" dirty="0">
              <a:effectLst/>
              <a:latin typeface="Nunito" panose="020B0604020202020204" charset="0"/>
            </a:endParaRPr>
          </a:p>
        </p:txBody>
      </p:sp>
      <p:pic>
        <p:nvPicPr>
          <p:cNvPr id="3" name="Picture 2">
            <a:extLst>
              <a:ext uri="{FF2B5EF4-FFF2-40B4-BE49-F238E27FC236}">
                <a16:creationId xmlns:a16="http://schemas.microsoft.com/office/drawing/2014/main" id="{3808EDB8-E2D4-9EAE-F30A-C3C023E5B6A6}"/>
              </a:ext>
            </a:extLst>
          </p:cNvPr>
          <p:cNvPicPr>
            <a:picLocks noChangeAspect="1"/>
          </p:cNvPicPr>
          <p:nvPr/>
        </p:nvPicPr>
        <p:blipFill>
          <a:blip r:embed="rId2"/>
          <a:stretch>
            <a:fillRect/>
          </a:stretch>
        </p:blipFill>
        <p:spPr>
          <a:xfrm>
            <a:off x="127867" y="1374484"/>
            <a:ext cx="4444995" cy="2867316"/>
          </a:xfrm>
          <a:prstGeom prst="rect">
            <a:avLst/>
          </a:prstGeom>
        </p:spPr>
      </p:pic>
      <p:pic>
        <p:nvPicPr>
          <p:cNvPr id="5" name="Picture 4">
            <a:extLst>
              <a:ext uri="{FF2B5EF4-FFF2-40B4-BE49-F238E27FC236}">
                <a16:creationId xmlns:a16="http://schemas.microsoft.com/office/drawing/2014/main" id="{EA5B37FB-2F40-FAE5-0DF6-B0A228AD8922}"/>
              </a:ext>
            </a:extLst>
          </p:cNvPr>
          <p:cNvPicPr>
            <a:picLocks noChangeAspect="1"/>
          </p:cNvPicPr>
          <p:nvPr/>
        </p:nvPicPr>
        <p:blipFill>
          <a:blip r:embed="rId3"/>
          <a:stretch>
            <a:fillRect/>
          </a:stretch>
        </p:blipFill>
        <p:spPr>
          <a:xfrm>
            <a:off x="4610100" y="1374484"/>
            <a:ext cx="4444133" cy="2889022"/>
          </a:xfrm>
          <a:prstGeom prst="rect">
            <a:avLst/>
          </a:prstGeom>
        </p:spPr>
      </p:pic>
    </p:spTree>
    <p:extLst>
      <p:ext uri="{BB962C8B-B14F-4D97-AF65-F5344CB8AC3E}">
        <p14:creationId xmlns:p14="http://schemas.microsoft.com/office/powerpoint/2010/main" val="19925071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B: Cluster Profiles – Hierarchical Clustering</a:t>
            </a:r>
            <a:endParaRPr lang="en-US" sz="2200" b="1" dirty="0">
              <a:effectLst/>
              <a:latin typeface="Nunito" panose="020B0604020202020204" charset="0"/>
            </a:endParaRPr>
          </a:p>
        </p:txBody>
      </p:sp>
      <p:pic>
        <p:nvPicPr>
          <p:cNvPr id="4" name="Picture 3">
            <a:extLst>
              <a:ext uri="{FF2B5EF4-FFF2-40B4-BE49-F238E27FC236}">
                <a16:creationId xmlns:a16="http://schemas.microsoft.com/office/drawing/2014/main" id="{0E8A9437-6F28-54F2-AD72-3DA0C0BC3D82}"/>
              </a:ext>
            </a:extLst>
          </p:cNvPr>
          <p:cNvPicPr>
            <a:picLocks noChangeAspect="1"/>
          </p:cNvPicPr>
          <p:nvPr/>
        </p:nvPicPr>
        <p:blipFill>
          <a:blip r:embed="rId2"/>
          <a:stretch>
            <a:fillRect/>
          </a:stretch>
        </p:blipFill>
        <p:spPr>
          <a:xfrm>
            <a:off x="0" y="1241862"/>
            <a:ext cx="4577400" cy="3038038"/>
          </a:xfrm>
          <a:prstGeom prst="rect">
            <a:avLst/>
          </a:prstGeom>
        </p:spPr>
      </p:pic>
      <p:pic>
        <p:nvPicPr>
          <p:cNvPr id="7" name="Picture 6">
            <a:extLst>
              <a:ext uri="{FF2B5EF4-FFF2-40B4-BE49-F238E27FC236}">
                <a16:creationId xmlns:a16="http://schemas.microsoft.com/office/drawing/2014/main" id="{CDC5E708-6469-BD40-7D24-CFCEF7A650B0}"/>
              </a:ext>
            </a:extLst>
          </p:cNvPr>
          <p:cNvPicPr>
            <a:picLocks noChangeAspect="1"/>
          </p:cNvPicPr>
          <p:nvPr/>
        </p:nvPicPr>
        <p:blipFill>
          <a:blip r:embed="rId3"/>
          <a:stretch>
            <a:fillRect/>
          </a:stretch>
        </p:blipFill>
        <p:spPr>
          <a:xfrm>
            <a:off x="4572000" y="1280312"/>
            <a:ext cx="4408360" cy="2961137"/>
          </a:xfrm>
          <a:prstGeom prst="rect">
            <a:avLst/>
          </a:prstGeom>
        </p:spPr>
      </p:pic>
    </p:spTree>
    <p:extLst>
      <p:ext uri="{BB962C8B-B14F-4D97-AF65-F5344CB8AC3E}">
        <p14:creationId xmlns:p14="http://schemas.microsoft.com/office/powerpoint/2010/main" val="1434422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B: Cluster Profiles – Hierarchical Clustering</a:t>
            </a:r>
            <a:endParaRPr lang="en-US" sz="2200" b="1" dirty="0">
              <a:effectLst/>
              <a:latin typeface="Nunito" panose="020B0604020202020204" charset="0"/>
            </a:endParaRPr>
          </a:p>
        </p:txBody>
      </p:sp>
      <p:pic>
        <p:nvPicPr>
          <p:cNvPr id="3" name="Picture 2">
            <a:extLst>
              <a:ext uri="{FF2B5EF4-FFF2-40B4-BE49-F238E27FC236}">
                <a16:creationId xmlns:a16="http://schemas.microsoft.com/office/drawing/2014/main" id="{E1E3F6DA-66AE-E406-2104-9D193069D3A8}"/>
              </a:ext>
            </a:extLst>
          </p:cNvPr>
          <p:cNvPicPr>
            <a:picLocks noChangeAspect="1"/>
          </p:cNvPicPr>
          <p:nvPr/>
        </p:nvPicPr>
        <p:blipFill>
          <a:blip r:embed="rId2"/>
          <a:stretch>
            <a:fillRect/>
          </a:stretch>
        </p:blipFill>
        <p:spPr>
          <a:xfrm>
            <a:off x="748745" y="1126910"/>
            <a:ext cx="7646510" cy="3419689"/>
          </a:xfrm>
          <a:prstGeom prst="rect">
            <a:avLst/>
          </a:prstGeom>
        </p:spPr>
      </p:pic>
    </p:spTree>
    <p:extLst>
      <p:ext uri="{BB962C8B-B14F-4D97-AF65-F5344CB8AC3E}">
        <p14:creationId xmlns:p14="http://schemas.microsoft.com/office/powerpoint/2010/main" val="1539948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B: Cluster Profiles – Hierarchical Clustering</a:t>
            </a:r>
            <a:endParaRPr lang="en-US" sz="2200" b="1" dirty="0">
              <a:effectLst/>
              <a:latin typeface="Nunito" panose="020B0604020202020204" charset="0"/>
            </a:endParaRPr>
          </a:p>
        </p:txBody>
      </p:sp>
      <p:pic>
        <p:nvPicPr>
          <p:cNvPr id="4" name="Picture 3">
            <a:extLst>
              <a:ext uri="{FF2B5EF4-FFF2-40B4-BE49-F238E27FC236}">
                <a16:creationId xmlns:a16="http://schemas.microsoft.com/office/drawing/2014/main" id="{BA296C7E-0E47-6305-F21E-C5E653A59E62}"/>
              </a:ext>
            </a:extLst>
          </p:cNvPr>
          <p:cNvPicPr>
            <a:picLocks noChangeAspect="1"/>
          </p:cNvPicPr>
          <p:nvPr/>
        </p:nvPicPr>
        <p:blipFill>
          <a:blip r:embed="rId2"/>
          <a:stretch>
            <a:fillRect/>
          </a:stretch>
        </p:blipFill>
        <p:spPr>
          <a:xfrm>
            <a:off x="2451058" y="871677"/>
            <a:ext cx="4049072" cy="4055765"/>
          </a:xfrm>
          <a:prstGeom prst="rect">
            <a:avLst/>
          </a:prstGeom>
        </p:spPr>
      </p:pic>
    </p:spTree>
    <p:extLst>
      <p:ext uri="{BB962C8B-B14F-4D97-AF65-F5344CB8AC3E}">
        <p14:creationId xmlns:p14="http://schemas.microsoft.com/office/powerpoint/2010/main" val="35551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Business Problem Overview and Solution Approach</a:t>
            </a:r>
            <a:endParaRPr dirty="0">
              <a:solidFill>
                <a:srgbClr val="000000"/>
              </a:solidFill>
            </a:endParaRPr>
          </a:p>
        </p:txBody>
      </p:sp>
      <p:sp>
        <p:nvSpPr>
          <p:cNvPr id="6" name="Google Shape;125;p3">
            <a:extLst>
              <a:ext uri="{FF2B5EF4-FFF2-40B4-BE49-F238E27FC236}">
                <a16:creationId xmlns:a16="http://schemas.microsoft.com/office/drawing/2014/main" id="{8E1A3A75-0439-4F12-8374-0C880DBFF2EC}"/>
              </a:ext>
            </a:extLst>
          </p:cNvPr>
          <p:cNvSpPr txBox="1">
            <a:spLocks noGrp="1"/>
          </p:cNvSpPr>
          <p:nvPr>
            <p:ph type="body" idx="1"/>
          </p:nvPr>
        </p:nvSpPr>
        <p:spPr>
          <a:xfrm>
            <a:off x="202550" y="900300"/>
            <a:ext cx="8629800" cy="4110075"/>
          </a:xfrm>
          <a:prstGeom prst="rect">
            <a:avLst/>
          </a:prstGeom>
          <a:noFill/>
          <a:ln>
            <a:noFill/>
          </a:ln>
        </p:spPr>
        <p:txBody>
          <a:bodyPr spcFirstLastPara="1" wrap="square" lIns="91425" tIns="91425" rIns="91425" bIns="91425" anchor="t" anchorCtr="0">
            <a:noAutofit/>
          </a:bodyPr>
          <a:lstStyle/>
          <a:p>
            <a:pPr lvl="0" indent="-317500">
              <a:buClr>
                <a:srgbClr val="000000"/>
              </a:buClr>
              <a:buSzPts val="1400"/>
            </a:pPr>
            <a:r>
              <a:rPr lang="en-US" sz="1200" b="1" i="1" dirty="0">
                <a:solidFill>
                  <a:srgbClr val="000000"/>
                </a:solidFill>
              </a:rPr>
              <a:t>Problem Overview</a:t>
            </a:r>
            <a:r>
              <a:rPr lang="en-US" sz="1200" i="1" dirty="0">
                <a:solidFill>
                  <a:srgbClr val="000000"/>
                </a:solidFill>
              </a:rPr>
              <a:t>: </a:t>
            </a:r>
          </a:p>
          <a:p>
            <a:pPr marL="460375" lvl="1" indent="0">
              <a:spcBef>
                <a:spcPts val="300"/>
              </a:spcBef>
              <a:buNone/>
            </a:pPr>
            <a:r>
              <a:rPr lang="en-US" sz="1000" dirty="0"/>
              <a:t>The stock market has consistently proven to be a good place to invest in and save for the future. It is important to maintain a diversified portfolio when investing in stocks in order to maximize earnings under any market condition. Having a diversified portfolio tends to yield higher returns and face lower risk by tempering potential losses when the market is down. It is often easy to get lost in a sea of financial metrics to analyze while determining the worth of a stock, and doing the same for a multitude of stocks to identify the right picks for an individual can be a tedious task. </a:t>
            </a:r>
          </a:p>
          <a:p>
            <a:pPr marL="460375" lvl="1" indent="0">
              <a:spcBef>
                <a:spcPts val="300"/>
              </a:spcBef>
              <a:buNone/>
            </a:pPr>
            <a:r>
              <a:rPr lang="en-US" sz="1000" dirty="0"/>
              <a:t>Trade&amp;Ahead is a financial consultancy firm who provide their customers with personalized investment strategies. They have provided us with data comprising stock price and some financial indicators for a few companies listed under the New York Stock Exchange. They objective is analyzing the data, grouping the stocks based on the attributes provided, and sharing insights about the characteristics of each group.</a:t>
            </a:r>
          </a:p>
          <a:p>
            <a:pPr indent="-317500">
              <a:spcBef>
                <a:spcPts val="500"/>
              </a:spcBef>
              <a:buClr>
                <a:srgbClr val="000000"/>
              </a:buClr>
              <a:buSzPts val="1400"/>
            </a:pPr>
            <a:r>
              <a:rPr lang="en-US" sz="1200" b="1" i="1" dirty="0">
                <a:solidFill>
                  <a:srgbClr val="000000"/>
                </a:solidFill>
              </a:rPr>
              <a:t>Solution Approach:</a:t>
            </a:r>
          </a:p>
          <a:p>
            <a:pPr marL="858838" lvl="1" indent="-230188">
              <a:spcBef>
                <a:spcPts val="500"/>
              </a:spcBef>
              <a:buClr>
                <a:srgbClr val="000000"/>
              </a:buClr>
              <a:buSzPct val="100000"/>
              <a:buFont typeface="Wingdings" panose="05000000000000000000" pitchFamily="2" charset="2"/>
              <a:buChar char="Ø"/>
            </a:pPr>
            <a:r>
              <a:rPr lang="en-US" sz="1000" dirty="0">
                <a:solidFill>
                  <a:srgbClr val="000000"/>
                </a:solidFill>
              </a:rPr>
              <a:t>Data Overview &amp; EDA</a:t>
            </a:r>
          </a:p>
          <a:p>
            <a:pPr marL="858838" lvl="1" indent="-230188">
              <a:spcBef>
                <a:spcPts val="500"/>
              </a:spcBef>
              <a:buClr>
                <a:srgbClr val="000000"/>
              </a:buClr>
              <a:buSzPct val="100000"/>
              <a:buFont typeface="Wingdings" panose="05000000000000000000" pitchFamily="2" charset="2"/>
              <a:buChar char="Ø"/>
            </a:pPr>
            <a:r>
              <a:rPr lang="en-US" sz="1000" dirty="0">
                <a:solidFill>
                  <a:srgbClr val="000000"/>
                </a:solidFill>
              </a:rPr>
              <a:t>Data pre-processing</a:t>
            </a:r>
          </a:p>
          <a:p>
            <a:pPr marL="858838" lvl="1" indent="-230188">
              <a:spcBef>
                <a:spcPts val="500"/>
              </a:spcBef>
              <a:buClr>
                <a:srgbClr val="000000"/>
              </a:buClr>
              <a:buSzPct val="100000"/>
              <a:buFont typeface="Wingdings" panose="05000000000000000000" pitchFamily="2" charset="2"/>
              <a:buChar char="Ø"/>
            </a:pPr>
            <a:r>
              <a:rPr lang="en-US" sz="1000" dirty="0">
                <a:solidFill>
                  <a:srgbClr val="000000"/>
                </a:solidFill>
              </a:rPr>
              <a:t>Applying K-means Clustering</a:t>
            </a:r>
          </a:p>
          <a:p>
            <a:pPr marL="858838" lvl="1" indent="-230188">
              <a:spcBef>
                <a:spcPts val="500"/>
              </a:spcBef>
              <a:buClr>
                <a:srgbClr val="000000"/>
              </a:buClr>
              <a:buSzPct val="100000"/>
              <a:buFont typeface="Wingdings" panose="05000000000000000000" pitchFamily="2" charset="2"/>
              <a:buChar char="Ø"/>
            </a:pPr>
            <a:r>
              <a:rPr lang="en-US" sz="1000" dirty="0">
                <a:solidFill>
                  <a:srgbClr val="000000"/>
                </a:solidFill>
              </a:rPr>
              <a:t>Applying Hierarchical Clustering</a:t>
            </a:r>
          </a:p>
          <a:p>
            <a:pPr marL="858838" lvl="1" indent="-230188">
              <a:spcBef>
                <a:spcPts val="500"/>
              </a:spcBef>
              <a:buClr>
                <a:srgbClr val="000000"/>
              </a:buClr>
              <a:buSzPct val="100000"/>
              <a:buFont typeface="Wingdings" panose="05000000000000000000" pitchFamily="2" charset="2"/>
              <a:buChar char="Ø"/>
            </a:pPr>
            <a:r>
              <a:rPr lang="en-US" sz="1000" dirty="0">
                <a:solidFill>
                  <a:srgbClr val="000000"/>
                </a:solidFill>
              </a:rPr>
              <a:t>Comparing K-means &amp; Hierarchical Clustering</a:t>
            </a:r>
          </a:p>
          <a:p>
            <a:pPr marL="858838" lvl="1" indent="-230188">
              <a:spcBef>
                <a:spcPts val="500"/>
              </a:spcBef>
              <a:buClr>
                <a:srgbClr val="000000"/>
              </a:buClr>
              <a:buSzPct val="100000"/>
              <a:buFont typeface="Wingdings" panose="05000000000000000000" pitchFamily="2" charset="2"/>
              <a:buChar char="Ø"/>
            </a:pPr>
            <a:r>
              <a:rPr lang="en-US" sz="1000" dirty="0">
                <a:solidFill>
                  <a:srgbClr val="000000"/>
                </a:solidFill>
              </a:rPr>
              <a:t>Executive Summary - Actionable insights and summary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0ee00f67ea_0_5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None/>
            </a:pPr>
            <a:endParaRPr dirty="0"/>
          </a:p>
        </p:txBody>
      </p:sp>
      <p:sp>
        <p:nvSpPr>
          <p:cNvPr id="176" name="Google Shape;176;g10ee00f67ea_0_55"/>
          <p:cNvSpPr txBox="1">
            <a:spLocks noGrp="1"/>
          </p:cNvSpPr>
          <p:nvPr>
            <p:ph type="sldNum" idx="4294967295"/>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4" name="Google Shape;124;p3">
            <a:extLst>
              <a:ext uri="{FF2B5EF4-FFF2-40B4-BE49-F238E27FC236}">
                <a16:creationId xmlns:a16="http://schemas.microsoft.com/office/drawing/2014/main" id="{B56335D7-2D7D-4087-8CDD-45422F1A0FAD}"/>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lvl="0"/>
            <a:r>
              <a:rPr lang="en" dirty="0">
                <a:solidFill>
                  <a:srgbClr val="000000"/>
                </a:solidFill>
              </a:rPr>
              <a:t>Data Background and Contents</a:t>
            </a:r>
            <a:endParaRPr dirty="0">
              <a:solidFill>
                <a:srgbClr val="000000"/>
              </a:solidFill>
            </a:endParaRPr>
          </a:p>
        </p:txBody>
      </p:sp>
      <p:graphicFrame>
        <p:nvGraphicFramePr>
          <p:cNvPr id="17" name="Table 16">
            <a:extLst>
              <a:ext uri="{FF2B5EF4-FFF2-40B4-BE49-F238E27FC236}">
                <a16:creationId xmlns:a16="http://schemas.microsoft.com/office/drawing/2014/main" id="{DD6B3D55-6FD7-4D80-BBDC-714E6F49F6F1}"/>
              </a:ext>
            </a:extLst>
          </p:cNvPr>
          <p:cNvGraphicFramePr>
            <a:graphicFrameLocks noGrp="1"/>
          </p:cNvGraphicFramePr>
          <p:nvPr>
            <p:extLst>
              <p:ext uri="{D42A27DB-BD31-4B8C-83A1-F6EECF244321}">
                <p14:modId xmlns:p14="http://schemas.microsoft.com/office/powerpoint/2010/main" val="3108543174"/>
              </p:ext>
            </p:extLst>
          </p:nvPr>
        </p:nvGraphicFramePr>
        <p:xfrm>
          <a:off x="1612866" y="1227426"/>
          <a:ext cx="1827219" cy="380650"/>
        </p:xfrm>
        <a:graphic>
          <a:graphicData uri="http://schemas.openxmlformats.org/drawingml/2006/table">
            <a:tbl>
              <a:tblPr/>
              <a:tblGrid>
                <a:gridCol w="877576">
                  <a:extLst>
                    <a:ext uri="{9D8B030D-6E8A-4147-A177-3AD203B41FA5}">
                      <a16:colId xmlns:a16="http://schemas.microsoft.com/office/drawing/2014/main" val="2976509371"/>
                    </a:ext>
                  </a:extLst>
                </a:gridCol>
                <a:gridCol w="949643">
                  <a:extLst>
                    <a:ext uri="{9D8B030D-6E8A-4147-A177-3AD203B41FA5}">
                      <a16:colId xmlns:a16="http://schemas.microsoft.com/office/drawing/2014/main" val="1544025106"/>
                    </a:ext>
                  </a:extLst>
                </a:gridCol>
              </a:tblGrid>
              <a:tr h="98761">
                <a:tc>
                  <a:txBody>
                    <a:bodyPr/>
                    <a:lstStyle/>
                    <a:p>
                      <a:pPr marR="0" algn="ctr" rtl="0" fontAlgn="b">
                        <a:lnSpc>
                          <a:spcPct val="100000"/>
                        </a:lnSpc>
                        <a:spcBef>
                          <a:spcPts val="0"/>
                        </a:spcBef>
                        <a:spcAft>
                          <a:spcPts val="0"/>
                        </a:spcAft>
                        <a:buClr>
                          <a:srgbClr val="000000"/>
                        </a:buClr>
                        <a:buFont typeface="Arial"/>
                      </a:pPr>
                      <a:r>
                        <a:rPr lang="en-US" sz="1000" b="1" i="0" u="none" strike="noStrike" cap="none" dirty="0">
                          <a:solidFill>
                            <a:srgbClr val="000000"/>
                          </a:solidFill>
                          <a:effectLst/>
                          <a:latin typeface="Nunito" pitchFamily="2" charset="0"/>
                          <a:ea typeface="+mn-ea"/>
                          <a:cs typeface="+mn-cs"/>
                          <a:sym typeface="Arial"/>
                        </a:rPr>
                        <a:t>Observations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R="0" algn="ctr" rtl="0" fontAlgn="b">
                        <a:lnSpc>
                          <a:spcPct val="100000"/>
                        </a:lnSpc>
                        <a:spcBef>
                          <a:spcPts val="0"/>
                        </a:spcBef>
                        <a:spcAft>
                          <a:spcPts val="0"/>
                        </a:spcAft>
                        <a:buClr>
                          <a:srgbClr val="000000"/>
                        </a:buClr>
                        <a:buFont typeface="Arial"/>
                      </a:pPr>
                      <a:r>
                        <a:rPr lang="en-US" sz="1000" b="1" i="0" u="none" strike="noStrike" cap="none" dirty="0">
                          <a:solidFill>
                            <a:srgbClr val="000000"/>
                          </a:solidFill>
                          <a:effectLst/>
                          <a:latin typeface="Nunito" pitchFamily="2" charset="0"/>
                          <a:ea typeface="+mn-ea"/>
                          <a:cs typeface="+mn-cs"/>
                          <a:sym typeface="Arial"/>
                        </a:rPr>
                        <a:t>Variables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109683956"/>
                  </a:ext>
                </a:extLst>
              </a:tr>
              <a:tr h="220630">
                <a:tc>
                  <a:txBody>
                    <a:bodyPr/>
                    <a:lstStyle/>
                    <a:p>
                      <a:pPr algn="ctr" fontAlgn="ctr"/>
                      <a:r>
                        <a:rPr lang="en-US" sz="1000" dirty="0">
                          <a:latin typeface="Nunito" pitchFamily="2" charset="0"/>
                        </a:rPr>
                        <a:t>340</a:t>
                      </a:r>
                      <a:endParaRPr lang="en-US" sz="1000" b="0" i="0" u="none" strike="noStrike" dirty="0">
                        <a:solidFill>
                          <a:srgbClr val="000000"/>
                        </a:solidFill>
                        <a:effectLst/>
                        <a:latin typeface="Nunito" pitchFamily="2" charset="0"/>
                      </a:endParaRP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Nunito" pitchFamily="2"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1305156"/>
                  </a:ext>
                </a:extLst>
              </a:tr>
            </a:tbl>
          </a:graphicData>
        </a:graphic>
      </p:graphicFrame>
      <p:sp>
        <p:nvSpPr>
          <p:cNvPr id="3" name="Text Placeholder 2">
            <a:extLst>
              <a:ext uri="{FF2B5EF4-FFF2-40B4-BE49-F238E27FC236}">
                <a16:creationId xmlns:a16="http://schemas.microsoft.com/office/drawing/2014/main" id="{C6399889-F13D-4016-8501-C0CB5F4D64C2}"/>
              </a:ext>
            </a:extLst>
          </p:cNvPr>
          <p:cNvSpPr>
            <a:spLocks noGrp="1"/>
          </p:cNvSpPr>
          <p:nvPr>
            <p:ph type="body" idx="1"/>
          </p:nvPr>
        </p:nvSpPr>
        <p:spPr>
          <a:xfrm>
            <a:off x="551465" y="1173805"/>
            <a:ext cx="1501677" cy="311462"/>
          </a:xfrm>
        </p:spPr>
        <p:txBody>
          <a:bodyPr/>
          <a:lstStyle/>
          <a:p>
            <a:pPr marL="230188" lvl="0" indent="-206375">
              <a:buClr>
                <a:srgbClr val="000000"/>
              </a:buClr>
              <a:buSzPts val="1400"/>
            </a:pPr>
            <a:r>
              <a:rPr lang="en-US" sz="1200" b="1" i="1" dirty="0">
                <a:solidFill>
                  <a:srgbClr val="000000"/>
                </a:solidFill>
              </a:rPr>
              <a:t>Data</a:t>
            </a:r>
            <a:r>
              <a:rPr lang="en-US" sz="1200" dirty="0">
                <a:solidFill>
                  <a:srgbClr val="000000"/>
                </a:solidFill>
              </a:rPr>
              <a:t>:</a:t>
            </a:r>
          </a:p>
          <a:p>
            <a:pPr marL="481013" lvl="1" indent="0">
              <a:buClr>
                <a:srgbClr val="000000"/>
              </a:buClr>
              <a:buSzPts val="1400"/>
              <a:buNone/>
            </a:pPr>
            <a:endParaRPr lang="en-GB" dirty="0"/>
          </a:p>
        </p:txBody>
      </p:sp>
      <p:sp>
        <p:nvSpPr>
          <p:cNvPr id="2" name="TextBox 1">
            <a:extLst>
              <a:ext uri="{FF2B5EF4-FFF2-40B4-BE49-F238E27FC236}">
                <a16:creationId xmlns:a16="http://schemas.microsoft.com/office/drawing/2014/main" id="{15059287-242B-4A67-9D84-1FD37EA24D49}"/>
              </a:ext>
            </a:extLst>
          </p:cNvPr>
          <p:cNvSpPr txBox="1"/>
          <p:nvPr/>
        </p:nvSpPr>
        <p:spPr>
          <a:xfrm>
            <a:off x="432769" y="867225"/>
            <a:ext cx="8278461" cy="276999"/>
          </a:xfrm>
          <a:prstGeom prst="rect">
            <a:avLst/>
          </a:prstGeom>
          <a:noFill/>
        </p:spPr>
        <p:txBody>
          <a:bodyPr wrap="square" rtlCol="0">
            <a:spAutoFit/>
          </a:bodyPr>
          <a:lstStyle/>
          <a:p>
            <a:r>
              <a:rPr lang="en-US" sz="1200" dirty="0">
                <a:latin typeface="Nunito" panose="020B0604020202020204" charset="0"/>
              </a:rPr>
              <a:t>We have data for 340 securities listed on the New York Stock Exchange provided by Trade&amp;Ahead</a:t>
            </a:r>
          </a:p>
        </p:txBody>
      </p:sp>
      <p:graphicFrame>
        <p:nvGraphicFramePr>
          <p:cNvPr id="9" name="Table 8">
            <a:extLst>
              <a:ext uri="{FF2B5EF4-FFF2-40B4-BE49-F238E27FC236}">
                <a16:creationId xmlns:a16="http://schemas.microsoft.com/office/drawing/2014/main" id="{B3D97C62-0585-9A47-761B-4CD55A2E5ECE}"/>
              </a:ext>
            </a:extLst>
          </p:cNvPr>
          <p:cNvGraphicFramePr>
            <a:graphicFrameLocks noGrp="1"/>
          </p:cNvGraphicFramePr>
          <p:nvPr>
            <p:extLst>
              <p:ext uri="{D42A27DB-BD31-4B8C-83A1-F6EECF244321}">
                <p14:modId xmlns:p14="http://schemas.microsoft.com/office/powerpoint/2010/main" val="2139051795"/>
              </p:ext>
            </p:extLst>
          </p:nvPr>
        </p:nvGraphicFramePr>
        <p:xfrm>
          <a:off x="551465" y="1691278"/>
          <a:ext cx="4140851" cy="2985544"/>
        </p:xfrm>
        <a:graphic>
          <a:graphicData uri="http://schemas.openxmlformats.org/drawingml/2006/table">
            <a:tbl>
              <a:tblPr/>
              <a:tblGrid>
                <a:gridCol w="940451">
                  <a:extLst>
                    <a:ext uri="{9D8B030D-6E8A-4147-A177-3AD203B41FA5}">
                      <a16:colId xmlns:a16="http://schemas.microsoft.com/office/drawing/2014/main" val="4286925964"/>
                    </a:ext>
                  </a:extLst>
                </a:gridCol>
                <a:gridCol w="3200400">
                  <a:extLst>
                    <a:ext uri="{9D8B030D-6E8A-4147-A177-3AD203B41FA5}">
                      <a16:colId xmlns:a16="http://schemas.microsoft.com/office/drawing/2014/main" val="783394559"/>
                    </a:ext>
                  </a:extLst>
                </a:gridCol>
              </a:tblGrid>
              <a:tr h="209644">
                <a:tc>
                  <a:txBody>
                    <a:bodyPr/>
                    <a:lstStyle/>
                    <a:p>
                      <a:pPr algn="ctr" fontAlgn="b"/>
                      <a:r>
                        <a:rPr lang="en-US" sz="1300" b="1" i="0" u="none" strike="noStrike" dirty="0">
                          <a:solidFill>
                            <a:srgbClr val="000000"/>
                          </a:solidFill>
                          <a:effectLst/>
                          <a:latin typeface="Nunito" panose="020B0604020202020204" pitchFamily="2" charset="0"/>
                        </a:rPr>
                        <a:t>Variable</a:t>
                      </a:r>
                    </a:p>
                  </a:txBody>
                  <a:tcPr marL="5890" marR="5890" marT="58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fontAlgn="b"/>
                      <a:r>
                        <a:rPr lang="en-US" sz="1300" b="1" i="0" u="none" strike="noStrike" dirty="0">
                          <a:solidFill>
                            <a:srgbClr val="000000"/>
                          </a:solidFill>
                          <a:effectLst/>
                          <a:latin typeface="Nunito" panose="020B0604020202020204" pitchFamily="2" charset="0"/>
                        </a:rPr>
                        <a:t>Description</a:t>
                      </a:r>
                    </a:p>
                  </a:txBody>
                  <a:tcPr marL="5890" marR="5890" marT="58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210609654"/>
                  </a:ext>
                </a:extLst>
              </a:tr>
              <a:tr h="428896">
                <a:tc>
                  <a:txBody>
                    <a:bodyPr/>
                    <a:lstStyle/>
                    <a:p>
                      <a:pPr algn="l" fontAlgn="ctr"/>
                      <a:r>
                        <a:rPr lang="en-US" sz="1000" b="0" i="0" u="none" strike="noStrike" dirty="0">
                          <a:solidFill>
                            <a:srgbClr val="000000"/>
                          </a:solidFill>
                          <a:effectLst/>
                          <a:latin typeface="Nunito" panose="020B0604020202020204" pitchFamily="2" charset="0"/>
                        </a:rPr>
                        <a:t>Ticker Symbol</a:t>
                      </a:r>
                    </a:p>
                  </a:txBody>
                  <a:tcPr marL="53012" marR="5890" marT="58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pitchFamily="2" charset="0"/>
                        </a:rPr>
                        <a:t> An abbreviation used to uniquely identify publicly traded shares of a particular stock on a particular stock market</a:t>
                      </a:r>
                    </a:p>
                  </a:txBody>
                  <a:tcPr marL="5890" marR="5890" marT="58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7232195"/>
                  </a:ext>
                </a:extLst>
              </a:tr>
              <a:tr h="214876">
                <a:tc>
                  <a:txBody>
                    <a:bodyPr/>
                    <a:lstStyle/>
                    <a:p>
                      <a:pPr algn="l" fontAlgn="ctr"/>
                      <a:r>
                        <a:rPr lang="en-US" sz="1000" b="0" i="0" u="none" strike="noStrike" dirty="0">
                          <a:solidFill>
                            <a:srgbClr val="000000"/>
                          </a:solidFill>
                          <a:effectLst/>
                          <a:latin typeface="Nunito" panose="020B0604020202020204" pitchFamily="2" charset="0"/>
                        </a:rPr>
                        <a:t>Company</a:t>
                      </a:r>
                    </a:p>
                  </a:txBody>
                  <a:tcPr marL="53012" marR="5890" marT="58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pitchFamily="2" charset="0"/>
                        </a:rPr>
                        <a:t> Name of the company</a:t>
                      </a:r>
                    </a:p>
                  </a:txBody>
                  <a:tcPr marL="5890" marR="5890" marT="58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6084679"/>
                  </a:ext>
                </a:extLst>
              </a:tr>
              <a:tr h="479748">
                <a:tc>
                  <a:txBody>
                    <a:bodyPr/>
                    <a:lstStyle/>
                    <a:p>
                      <a:pPr algn="l" fontAlgn="ctr"/>
                      <a:r>
                        <a:rPr lang="en-US" sz="1000" b="0" i="0" u="none" strike="noStrike" dirty="0">
                          <a:solidFill>
                            <a:srgbClr val="000000"/>
                          </a:solidFill>
                          <a:effectLst/>
                          <a:latin typeface="Nunito" panose="020B0604020202020204" pitchFamily="2" charset="0"/>
                        </a:rPr>
                        <a:t>GICS Sector</a:t>
                      </a:r>
                    </a:p>
                  </a:txBody>
                  <a:tcPr marL="53012" marR="5890" marT="58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pitchFamily="2" charset="0"/>
                        </a:rPr>
                        <a:t> The specific economic sector assigned to a company by the Global Industry Classification Standard (GICS) that best defines its business operations</a:t>
                      </a:r>
                    </a:p>
                  </a:txBody>
                  <a:tcPr marL="5890" marR="5890" marT="58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9617146"/>
                  </a:ext>
                </a:extLst>
              </a:tr>
              <a:tr h="607138">
                <a:tc>
                  <a:txBody>
                    <a:bodyPr/>
                    <a:lstStyle/>
                    <a:p>
                      <a:pPr algn="l" fontAlgn="ctr"/>
                      <a:r>
                        <a:rPr lang="en-US" sz="1000" b="0" i="0" u="none" strike="noStrike" dirty="0">
                          <a:solidFill>
                            <a:srgbClr val="000000"/>
                          </a:solidFill>
                          <a:effectLst/>
                          <a:latin typeface="Nunito" panose="020B0604020202020204" pitchFamily="2" charset="0"/>
                        </a:rPr>
                        <a:t>GICS Sub Industry</a:t>
                      </a:r>
                    </a:p>
                  </a:txBody>
                  <a:tcPr marL="53012" marR="5890" marT="58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pitchFamily="2" charset="0"/>
                        </a:rPr>
                        <a:t> The specific sub-industry group assigned to a company by the Global Industry Classification Standard (GICS) that best defines its business operations</a:t>
                      </a:r>
                    </a:p>
                  </a:txBody>
                  <a:tcPr marL="5890" marR="5890" marT="58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5112542"/>
                  </a:ext>
                </a:extLst>
              </a:tr>
              <a:tr h="214876">
                <a:tc>
                  <a:txBody>
                    <a:bodyPr/>
                    <a:lstStyle/>
                    <a:p>
                      <a:pPr algn="l" fontAlgn="ctr"/>
                      <a:r>
                        <a:rPr lang="en-US" sz="1000" b="0" i="0" u="none" strike="noStrike" dirty="0">
                          <a:solidFill>
                            <a:srgbClr val="000000"/>
                          </a:solidFill>
                          <a:effectLst/>
                          <a:latin typeface="Nunito" panose="020B0604020202020204" pitchFamily="2" charset="0"/>
                        </a:rPr>
                        <a:t>Current Price</a:t>
                      </a:r>
                    </a:p>
                  </a:txBody>
                  <a:tcPr marL="53012" marR="5890" marT="58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pitchFamily="2" charset="0"/>
                        </a:rPr>
                        <a:t> Current stock price in dollars</a:t>
                      </a:r>
                    </a:p>
                  </a:txBody>
                  <a:tcPr marL="5890" marR="5890" marT="58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2927353"/>
                  </a:ext>
                </a:extLst>
              </a:tr>
              <a:tr h="214876">
                <a:tc>
                  <a:txBody>
                    <a:bodyPr/>
                    <a:lstStyle/>
                    <a:p>
                      <a:pPr algn="l" fontAlgn="ctr"/>
                      <a:r>
                        <a:rPr lang="en-US" sz="1000" b="0" i="0" u="none" strike="noStrike" dirty="0">
                          <a:solidFill>
                            <a:srgbClr val="000000"/>
                          </a:solidFill>
                          <a:effectLst/>
                          <a:latin typeface="Nunito" panose="020B0604020202020204" pitchFamily="2" charset="0"/>
                        </a:rPr>
                        <a:t>Price Change</a:t>
                      </a:r>
                    </a:p>
                  </a:txBody>
                  <a:tcPr marL="53012" marR="5890" marT="58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pitchFamily="2" charset="0"/>
                        </a:rPr>
                        <a:t> Percentage change in the stock price in 13 weeks</a:t>
                      </a:r>
                    </a:p>
                  </a:txBody>
                  <a:tcPr marL="5890" marR="5890" marT="58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0096095"/>
                  </a:ext>
                </a:extLst>
              </a:tr>
              <a:tr h="607138">
                <a:tc>
                  <a:txBody>
                    <a:bodyPr/>
                    <a:lstStyle/>
                    <a:p>
                      <a:pPr algn="l" fontAlgn="ctr"/>
                      <a:r>
                        <a:rPr lang="en-US" sz="1000" b="0" i="0" u="none" strike="noStrike" dirty="0">
                          <a:solidFill>
                            <a:srgbClr val="000000"/>
                          </a:solidFill>
                          <a:effectLst/>
                          <a:latin typeface="Nunito" panose="020B0604020202020204" pitchFamily="2" charset="0"/>
                        </a:rPr>
                        <a:t>ROE</a:t>
                      </a:r>
                    </a:p>
                  </a:txBody>
                  <a:tcPr marL="53012" marR="5890" marT="58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pitchFamily="2" charset="0"/>
                        </a:rPr>
                        <a:t> A measure of financial performance calculated by dividing net income by shareholders' equity (shareholders' equity is equal to a company's assets minus its debt)</a:t>
                      </a:r>
                    </a:p>
                  </a:txBody>
                  <a:tcPr marL="5890" marR="5890" marT="58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6073434"/>
                  </a:ext>
                </a:extLst>
              </a:tr>
            </a:tbl>
          </a:graphicData>
        </a:graphic>
      </p:graphicFrame>
      <p:graphicFrame>
        <p:nvGraphicFramePr>
          <p:cNvPr id="12" name="Table 11">
            <a:extLst>
              <a:ext uri="{FF2B5EF4-FFF2-40B4-BE49-F238E27FC236}">
                <a16:creationId xmlns:a16="http://schemas.microsoft.com/office/drawing/2014/main" id="{EDD8C733-CC6B-4227-9E91-0DD83817576A}"/>
              </a:ext>
            </a:extLst>
          </p:cNvPr>
          <p:cNvGraphicFramePr>
            <a:graphicFrameLocks noGrp="1"/>
          </p:cNvGraphicFramePr>
          <p:nvPr>
            <p:extLst>
              <p:ext uri="{D42A27DB-BD31-4B8C-83A1-F6EECF244321}">
                <p14:modId xmlns:p14="http://schemas.microsoft.com/office/powerpoint/2010/main" val="2961303542"/>
              </p:ext>
            </p:extLst>
          </p:nvPr>
        </p:nvGraphicFramePr>
        <p:xfrm>
          <a:off x="4825612" y="1691278"/>
          <a:ext cx="4161978" cy="3121354"/>
        </p:xfrm>
        <a:graphic>
          <a:graphicData uri="http://schemas.openxmlformats.org/drawingml/2006/table">
            <a:tbl>
              <a:tblPr/>
              <a:tblGrid>
                <a:gridCol w="1227212">
                  <a:extLst>
                    <a:ext uri="{9D8B030D-6E8A-4147-A177-3AD203B41FA5}">
                      <a16:colId xmlns:a16="http://schemas.microsoft.com/office/drawing/2014/main" val="4286925964"/>
                    </a:ext>
                  </a:extLst>
                </a:gridCol>
                <a:gridCol w="2934766">
                  <a:extLst>
                    <a:ext uri="{9D8B030D-6E8A-4147-A177-3AD203B41FA5}">
                      <a16:colId xmlns:a16="http://schemas.microsoft.com/office/drawing/2014/main" val="783394559"/>
                    </a:ext>
                  </a:extLst>
                </a:gridCol>
              </a:tblGrid>
              <a:tr h="173616">
                <a:tc>
                  <a:txBody>
                    <a:bodyPr/>
                    <a:lstStyle/>
                    <a:p>
                      <a:pPr algn="ctr" fontAlgn="b"/>
                      <a:r>
                        <a:rPr lang="en-US" sz="1300" b="1" i="0" u="none" strike="noStrike" dirty="0">
                          <a:solidFill>
                            <a:srgbClr val="000000"/>
                          </a:solidFill>
                          <a:effectLst/>
                          <a:latin typeface="Nunito" panose="020B0604020202020204" pitchFamily="2" charset="0"/>
                        </a:rPr>
                        <a:t>Variable</a:t>
                      </a:r>
                    </a:p>
                  </a:txBody>
                  <a:tcPr marL="5890" marR="5890" marT="58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fontAlgn="b"/>
                      <a:r>
                        <a:rPr lang="en-US" sz="1300" b="1" i="0" u="none" strike="noStrike" dirty="0">
                          <a:solidFill>
                            <a:srgbClr val="000000"/>
                          </a:solidFill>
                          <a:effectLst/>
                          <a:latin typeface="Nunito" panose="020B0604020202020204" pitchFamily="2" charset="0"/>
                        </a:rPr>
                        <a:t>Description</a:t>
                      </a:r>
                    </a:p>
                  </a:txBody>
                  <a:tcPr marL="5890" marR="5890" marT="58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210609654"/>
                  </a:ext>
                </a:extLst>
              </a:tr>
              <a:tr h="337963">
                <a:tc>
                  <a:txBody>
                    <a:bodyPr/>
                    <a:lstStyle/>
                    <a:p>
                      <a:pPr algn="l" fontAlgn="ctr"/>
                      <a:r>
                        <a:rPr lang="en-US" sz="1000" b="0" i="0" u="none" strike="noStrike" dirty="0">
                          <a:solidFill>
                            <a:srgbClr val="000000"/>
                          </a:solidFill>
                          <a:effectLst/>
                          <a:latin typeface="Nunito" panose="020B0604020202020204" pitchFamily="2" charset="0"/>
                        </a:rPr>
                        <a:t>Cash Ratio</a:t>
                      </a:r>
                    </a:p>
                  </a:txBody>
                  <a:tcPr marL="53012" marR="5890" marT="58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pitchFamily="2" charset="0"/>
                        </a:rPr>
                        <a:t> The ratio of a company's total reserves of cash and cash equivalents to its total current liabilities</a:t>
                      </a:r>
                    </a:p>
                  </a:txBody>
                  <a:tcPr marL="5890" marR="5890" marT="58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8727501"/>
                  </a:ext>
                </a:extLst>
              </a:tr>
              <a:tr h="173522">
                <a:tc>
                  <a:txBody>
                    <a:bodyPr/>
                    <a:lstStyle/>
                    <a:p>
                      <a:pPr algn="l" fontAlgn="ctr"/>
                      <a:r>
                        <a:rPr lang="en-US" sz="1000" b="0" i="0" u="none" strike="noStrike" dirty="0">
                          <a:solidFill>
                            <a:srgbClr val="000000"/>
                          </a:solidFill>
                          <a:effectLst/>
                          <a:latin typeface="Nunito" panose="020B0604020202020204" pitchFamily="2" charset="0"/>
                        </a:rPr>
                        <a:t>Net Cash Flow</a:t>
                      </a:r>
                    </a:p>
                  </a:txBody>
                  <a:tcPr marL="53012" marR="5890" marT="58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pitchFamily="2" charset="0"/>
                        </a:rPr>
                        <a:t> The difference between a company's cash inflows and outflows (in dollars)</a:t>
                      </a:r>
                    </a:p>
                  </a:txBody>
                  <a:tcPr marL="5890" marR="5890" marT="58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5951322"/>
                  </a:ext>
                </a:extLst>
              </a:tr>
              <a:tr h="173522">
                <a:tc>
                  <a:txBody>
                    <a:bodyPr/>
                    <a:lstStyle/>
                    <a:p>
                      <a:pPr algn="l" fontAlgn="ctr"/>
                      <a:r>
                        <a:rPr lang="en-US" sz="1000" b="0" i="0" u="none" strike="noStrike" dirty="0">
                          <a:solidFill>
                            <a:srgbClr val="000000"/>
                          </a:solidFill>
                          <a:effectLst/>
                          <a:latin typeface="Nunito" panose="020B0604020202020204" pitchFamily="2" charset="0"/>
                        </a:rPr>
                        <a:t>Net Income</a:t>
                      </a:r>
                    </a:p>
                  </a:txBody>
                  <a:tcPr marL="53012" marR="5890" marT="58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pitchFamily="2" charset="0"/>
                        </a:rPr>
                        <a:t> Revenues minus expenses, interest, and taxes (in dollars)</a:t>
                      </a:r>
                    </a:p>
                  </a:txBody>
                  <a:tcPr marL="5890" marR="5890" marT="58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6170095"/>
                  </a:ext>
                </a:extLst>
              </a:tr>
              <a:tr h="337963">
                <a:tc>
                  <a:txBody>
                    <a:bodyPr/>
                    <a:lstStyle/>
                    <a:p>
                      <a:pPr algn="l" fontAlgn="ctr"/>
                      <a:r>
                        <a:rPr lang="en-US" sz="1000" b="0" i="0" u="none" strike="noStrike" dirty="0">
                          <a:solidFill>
                            <a:srgbClr val="000000"/>
                          </a:solidFill>
                          <a:effectLst/>
                          <a:latin typeface="Nunito" panose="020B0604020202020204" pitchFamily="2" charset="0"/>
                        </a:rPr>
                        <a:t>Earnings Per Share</a:t>
                      </a:r>
                    </a:p>
                  </a:txBody>
                  <a:tcPr marL="53012" marR="5890" marT="58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pitchFamily="2" charset="0"/>
                        </a:rPr>
                        <a:t> Company's net profit divided by the number of common shares it has outstanding (in dollars)</a:t>
                      </a:r>
                    </a:p>
                  </a:txBody>
                  <a:tcPr marL="5890" marR="5890" marT="58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4177301"/>
                  </a:ext>
                </a:extLst>
              </a:tr>
              <a:tr h="337963">
                <a:tc>
                  <a:txBody>
                    <a:bodyPr/>
                    <a:lstStyle/>
                    <a:p>
                      <a:pPr algn="l" fontAlgn="ctr"/>
                      <a:r>
                        <a:rPr lang="en-US" sz="1000" b="0" i="0" u="none" strike="noStrike" dirty="0">
                          <a:solidFill>
                            <a:srgbClr val="000000"/>
                          </a:solidFill>
                          <a:effectLst/>
                          <a:latin typeface="Nunito" panose="020B0604020202020204" pitchFamily="2" charset="0"/>
                        </a:rPr>
                        <a:t>Estimated Shares Outstanding</a:t>
                      </a:r>
                    </a:p>
                  </a:txBody>
                  <a:tcPr marL="53012" marR="5890" marT="58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pitchFamily="2" charset="0"/>
                        </a:rPr>
                        <a:t> Company's stock currently held by all its shareholders</a:t>
                      </a:r>
                    </a:p>
                  </a:txBody>
                  <a:tcPr marL="5890" marR="5890" marT="58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5156876"/>
                  </a:ext>
                </a:extLst>
              </a:tr>
              <a:tr h="173522">
                <a:tc>
                  <a:txBody>
                    <a:bodyPr/>
                    <a:lstStyle/>
                    <a:p>
                      <a:pPr algn="l" fontAlgn="ctr"/>
                      <a:r>
                        <a:rPr lang="en-US" sz="1000" b="0" i="0" u="none" strike="noStrike" dirty="0">
                          <a:solidFill>
                            <a:srgbClr val="000000"/>
                          </a:solidFill>
                          <a:effectLst/>
                          <a:latin typeface="Nunito" panose="020B0604020202020204" pitchFamily="2" charset="0"/>
                        </a:rPr>
                        <a:t>P/E Ratio</a:t>
                      </a:r>
                    </a:p>
                  </a:txBody>
                  <a:tcPr marL="53012" marR="5890" marT="58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pitchFamily="2" charset="0"/>
                        </a:rPr>
                        <a:t> Ratio of the company's current stock price to the earnings per share</a:t>
                      </a:r>
                    </a:p>
                  </a:txBody>
                  <a:tcPr marL="5890" marR="5890" marT="58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1327646"/>
                  </a:ext>
                </a:extLst>
              </a:tr>
              <a:tr h="502405">
                <a:tc>
                  <a:txBody>
                    <a:bodyPr/>
                    <a:lstStyle/>
                    <a:p>
                      <a:pPr algn="l" fontAlgn="ctr"/>
                      <a:r>
                        <a:rPr lang="en-US" sz="1000" b="0" i="0" u="none" strike="noStrike" dirty="0">
                          <a:solidFill>
                            <a:srgbClr val="000000"/>
                          </a:solidFill>
                          <a:effectLst/>
                          <a:latin typeface="Nunito" panose="020B0604020202020204" pitchFamily="2" charset="0"/>
                        </a:rPr>
                        <a:t>P/B Ratio</a:t>
                      </a:r>
                    </a:p>
                  </a:txBody>
                  <a:tcPr marL="53012" marR="5890" marT="58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pitchFamily="2" charset="0"/>
                        </a:rPr>
                        <a:t> Ratio of the company's stock price per share by its book value per share (book value of a company is the net difference between that company's total assets and total liabilities)</a:t>
                      </a:r>
                    </a:p>
                  </a:txBody>
                  <a:tcPr marL="5890" marR="5890" marT="58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6763227"/>
                  </a:ext>
                </a:extLst>
              </a:tr>
              <a:tr h="355895">
                <a:tc>
                  <a:txBody>
                    <a:bodyPr/>
                    <a:lstStyle/>
                    <a:p>
                      <a:pPr algn="l" fontAlgn="ctr"/>
                      <a:r>
                        <a:rPr lang="en-US" sz="1000" b="0" i="0" u="none" strike="noStrike" dirty="0">
                          <a:solidFill>
                            <a:srgbClr val="000000"/>
                          </a:solidFill>
                          <a:effectLst/>
                          <a:latin typeface="Nunito" panose="020B0604020202020204" pitchFamily="2" charset="0"/>
                        </a:rPr>
                        <a:t>Volatility</a:t>
                      </a:r>
                    </a:p>
                  </a:txBody>
                  <a:tcPr marL="53012" marR="5890" marT="58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Nunito" panose="020B0604020202020204" pitchFamily="2" charset="0"/>
                        </a:rPr>
                        <a:t> Standard deviation of the stock price over the past 13 weeks</a:t>
                      </a:r>
                    </a:p>
                  </a:txBody>
                  <a:tcPr marL="5890" marR="5890" marT="58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41021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EDA Results</a:t>
            </a:r>
            <a:endParaRPr dirty="0">
              <a:solidFill>
                <a:srgbClr val="000000"/>
              </a:solidFill>
            </a:endParaRPr>
          </a:p>
        </p:txBody>
      </p:sp>
      <p:sp>
        <p:nvSpPr>
          <p:cNvPr id="132" name="Google Shape;132;g10e9006cb6c_1_7"/>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i="1" u="sng" dirty="0">
                <a:solidFill>
                  <a:schemeClr val="hlink"/>
                </a:solidFill>
                <a:latin typeface="Nunito"/>
                <a:ea typeface="Nunito"/>
                <a:cs typeface="Nunito"/>
                <a:sym typeface="Nunito"/>
                <a:hlinkClick r:id="rId3" action="ppaction://hlinksldjump"/>
              </a:rPr>
              <a:t>Link to Appendix slide on data background check</a:t>
            </a:r>
            <a:endParaRPr sz="1200" i="1" dirty="0">
              <a:solidFill>
                <a:srgbClr val="666666"/>
              </a:solidFill>
              <a:latin typeface="Nunito"/>
              <a:ea typeface="Nunito"/>
              <a:cs typeface="Nunito"/>
              <a:sym typeface="Nunito"/>
            </a:endParaRPr>
          </a:p>
        </p:txBody>
      </p:sp>
      <p:sp>
        <p:nvSpPr>
          <p:cNvPr id="7" name="TextBox 6">
            <a:extLst>
              <a:ext uri="{FF2B5EF4-FFF2-40B4-BE49-F238E27FC236}">
                <a16:creationId xmlns:a16="http://schemas.microsoft.com/office/drawing/2014/main" id="{BF3BE7A4-ED56-4C05-AC28-53F581F027F6}"/>
              </a:ext>
            </a:extLst>
          </p:cNvPr>
          <p:cNvSpPr txBox="1"/>
          <p:nvPr/>
        </p:nvSpPr>
        <p:spPr>
          <a:xfrm>
            <a:off x="338469" y="861979"/>
            <a:ext cx="8467062" cy="3887411"/>
          </a:xfrm>
          <a:prstGeom prst="rect">
            <a:avLst/>
          </a:prstGeom>
          <a:noFill/>
        </p:spPr>
        <p:txBody>
          <a:bodyPr wrap="square" rtlCol="0">
            <a:spAutoFit/>
          </a:bodyPr>
          <a:lstStyle/>
          <a:p>
            <a:pPr>
              <a:lnSpc>
                <a:spcPct val="200000"/>
              </a:lnSpc>
              <a:spcBef>
                <a:spcPts val="1000"/>
              </a:spcBef>
            </a:pPr>
            <a:r>
              <a:rPr lang="en-US" sz="1200" dirty="0">
                <a:latin typeface="Nunito" panose="020B0604020202020204" charset="0"/>
              </a:rPr>
              <a:t>On analyzing the Univariate EDA and statistical data we have observed the following in the data:</a:t>
            </a:r>
          </a:p>
          <a:p>
            <a:pPr marL="171450" indent="-171450">
              <a:lnSpc>
                <a:spcPct val="200000"/>
              </a:lnSpc>
              <a:spcBef>
                <a:spcPts val="1000"/>
              </a:spcBef>
              <a:buFont typeface="Arial" panose="020B0604020202020204" pitchFamily="34" charset="0"/>
              <a:buChar char="•"/>
            </a:pPr>
            <a:r>
              <a:rPr lang="en-US" sz="1200" dirty="0">
                <a:latin typeface="Nunito" panose="020B0604020202020204" charset="0"/>
              </a:rPr>
              <a:t>Average current price of the securities is 80 and is slightly right skewed as the median is 59</a:t>
            </a:r>
          </a:p>
          <a:p>
            <a:pPr marL="171450" indent="-171450">
              <a:lnSpc>
                <a:spcPct val="200000"/>
              </a:lnSpc>
              <a:spcBef>
                <a:spcPts val="1000"/>
              </a:spcBef>
              <a:buFont typeface="Arial" panose="020B0604020202020204" pitchFamily="34" charset="0"/>
              <a:buChar char="•"/>
            </a:pPr>
            <a:r>
              <a:rPr lang="en-US" sz="1200" dirty="0">
                <a:latin typeface="Nunito" panose="020B0604020202020204" charset="0"/>
              </a:rPr>
              <a:t>Price change has a nominal distribution with mean of 4 and median of 4.8</a:t>
            </a:r>
          </a:p>
          <a:p>
            <a:pPr marL="171450" indent="-171450">
              <a:lnSpc>
                <a:spcPct val="200000"/>
              </a:lnSpc>
              <a:spcBef>
                <a:spcPts val="1000"/>
              </a:spcBef>
              <a:buFont typeface="Arial" panose="020B0604020202020204" pitchFamily="34" charset="0"/>
              <a:buChar char="•"/>
            </a:pPr>
            <a:r>
              <a:rPr lang="en-US" sz="1200" dirty="0">
                <a:latin typeface="Nunito" panose="020B0604020202020204" charset="0"/>
              </a:rPr>
              <a:t>Volatility is also right skewed with a mean of 1.5 and median of 1.3</a:t>
            </a:r>
          </a:p>
          <a:p>
            <a:pPr marL="171450" indent="-171450">
              <a:lnSpc>
                <a:spcPct val="200000"/>
              </a:lnSpc>
              <a:spcBef>
                <a:spcPts val="1000"/>
              </a:spcBef>
              <a:buFont typeface="Arial" panose="020B0604020202020204" pitchFamily="34" charset="0"/>
              <a:buChar char="•"/>
            </a:pPr>
            <a:r>
              <a:rPr lang="en-US" sz="1200" dirty="0">
                <a:latin typeface="Nunito" panose="020B0604020202020204" charset="0"/>
              </a:rPr>
              <a:t>ROE is heavily right skewed with large outliers and a mean of 39.6 and median of 15</a:t>
            </a:r>
          </a:p>
          <a:p>
            <a:pPr marL="171450" indent="-171450">
              <a:lnSpc>
                <a:spcPct val="200000"/>
              </a:lnSpc>
              <a:spcBef>
                <a:spcPts val="1000"/>
              </a:spcBef>
              <a:buFont typeface="Arial" panose="020B0604020202020204" pitchFamily="34" charset="0"/>
              <a:buChar char="•"/>
            </a:pPr>
            <a:r>
              <a:rPr lang="en-US" sz="1200" dirty="0">
                <a:latin typeface="Nunito" panose="020B0604020202020204" charset="0"/>
              </a:rPr>
              <a:t>Net cash flow is right skewed and has many outliers with a mean of 55,537,620 and median of 2,098,000</a:t>
            </a:r>
          </a:p>
          <a:p>
            <a:pPr marL="171450" indent="-171450">
              <a:lnSpc>
                <a:spcPct val="200000"/>
              </a:lnSpc>
              <a:spcBef>
                <a:spcPts val="1000"/>
              </a:spcBef>
              <a:buFont typeface="Arial" panose="020B0604020202020204" pitchFamily="34" charset="0"/>
              <a:buChar char="•"/>
            </a:pPr>
            <a:r>
              <a:rPr lang="en-US" sz="1200" dirty="0">
                <a:latin typeface="Nunito" panose="020B0604020202020204" charset="0"/>
              </a:rPr>
              <a:t>P/E Ratio mean is 32.6 and median is 20</a:t>
            </a:r>
          </a:p>
          <a:p>
            <a:pPr marL="171450" indent="-171450">
              <a:lnSpc>
                <a:spcPct val="200000"/>
              </a:lnSpc>
              <a:spcBef>
                <a:spcPts val="1000"/>
              </a:spcBef>
              <a:buFont typeface="Arial" panose="020B0604020202020204" pitchFamily="34" charset="0"/>
              <a:buChar char="•"/>
            </a:pPr>
            <a:r>
              <a:rPr lang="en-US" sz="1200" dirty="0">
                <a:latin typeface="Nunito" panose="020B0604020202020204" charset="0"/>
              </a:rPr>
              <a:t>P/B Ratio mean is -1.7 and median is -1.06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EDA Results</a:t>
            </a:r>
            <a:endParaRPr dirty="0">
              <a:solidFill>
                <a:srgbClr val="000000"/>
              </a:solidFill>
            </a:endParaRPr>
          </a:p>
        </p:txBody>
      </p:sp>
      <p:sp>
        <p:nvSpPr>
          <p:cNvPr id="132" name="Google Shape;132;g10e9006cb6c_1_7"/>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i="1" u="sng" dirty="0">
                <a:solidFill>
                  <a:schemeClr val="hlink"/>
                </a:solidFill>
                <a:latin typeface="Nunito"/>
                <a:ea typeface="Nunito"/>
                <a:cs typeface="Nunito"/>
                <a:sym typeface="Nunito"/>
                <a:hlinkClick r:id="rId3" action="ppaction://hlinksldjump"/>
              </a:rPr>
              <a:t>Link to Appendix slide on data background check</a:t>
            </a:r>
            <a:endParaRPr sz="1200" i="1" dirty="0">
              <a:solidFill>
                <a:srgbClr val="666666"/>
              </a:solidFill>
              <a:latin typeface="Nunito"/>
              <a:ea typeface="Nunito"/>
              <a:cs typeface="Nunito"/>
              <a:sym typeface="Nunito"/>
            </a:endParaRPr>
          </a:p>
        </p:txBody>
      </p:sp>
      <p:sp>
        <p:nvSpPr>
          <p:cNvPr id="7" name="TextBox 6">
            <a:extLst>
              <a:ext uri="{FF2B5EF4-FFF2-40B4-BE49-F238E27FC236}">
                <a16:creationId xmlns:a16="http://schemas.microsoft.com/office/drawing/2014/main" id="{BF3BE7A4-ED56-4C05-AC28-53F581F027F6}"/>
              </a:ext>
            </a:extLst>
          </p:cNvPr>
          <p:cNvSpPr txBox="1"/>
          <p:nvPr/>
        </p:nvSpPr>
        <p:spPr>
          <a:xfrm>
            <a:off x="338469" y="861979"/>
            <a:ext cx="8467062" cy="3887411"/>
          </a:xfrm>
          <a:prstGeom prst="rect">
            <a:avLst/>
          </a:prstGeom>
          <a:noFill/>
        </p:spPr>
        <p:txBody>
          <a:bodyPr wrap="square" rtlCol="0">
            <a:spAutoFit/>
          </a:bodyPr>
          <a:lstStyle/>
          <a:p>
            <a:pPr>
              <a:lnSpc>
                <a:spcPct val="200000"/>
              </a:lnSpc>
              <a:spcBef>
                <a:spcPts val="1000"/>
              </a:spcBef>
            </a:pPr>
            <a:r>
              <a:rPr lang="en-US" sz="1200" dirty="0">
                <a:latin typeface="Nunito" panose="020B0604020202020204" charset="0"/>
              </a:rPr>
              <a:t>On analyzing the Bivariate EDA and statistical data we have observed the following in the data:</a:t>
            </a:r>
          </a:p>
          <a:p>
            <a:pPr marL="171450" indent="-171450">
              <a:lnSpc>
                <a:spcPct val="200000"/>
              </a:lnSpc>
              <a:spcBef>
                <a:spcPts val="1000"/>
              </a:spcBef>
              <a:buFont typeface="Arial" panose="020B0604020202020204" pitchFamily="34" charset="0"/>
              <a:buChar char="•"/>
            </a:pPr>
            <a:r>
              <a:rPr lang="en-US" sz="1200" dirty="0">
                <a:latin typeface="Nunito" panose="020B0604020202020204" charset="0"/>
              </a:rPr>
              <a:t>Healthcare has the most positive price change and Energy has the most negative price change.</a:t>
            </a:r>
          </a:p>
          <a:p>
            <a:pPr marL="171450" indent="-171450">
              <a:lnSpc>
                <a:spcPct val="200000"/>
              </a:lnSpc>
              <a:spcBef>
                <a:spcPts val="1000"/>
              </a:spcBef>
              <a:buFont typeface="Arial" panose="020B0604020202020204" pitchFamily="34" charset="0"/>
              <a:buChar char="•"/>
            </a:pPr>
            <a:r>
              <a:rPr lang="en-US" sz="1200" dirty="0">
                <a:latin typeface="Nunito" panose="020B0604020202020204" charset="0"/>
              </a:rPr>
              <a:t>Information technology, telecommunication sector and health care have the highest cash ration.</a:t>
            </a:r>
          </a:p>
          <a:p>
            <a:pPr marL="171450" indent="-171450">
              <a:lnSpc>
                <a:spcPct val="200000"/>
              </a:lnSpc>
              <a:spcBef>
                <a:spcPts val="1000"/>
              </a:spcBef>
              <a:buFont typeface="Arial" panose="020B0604020202020204" pitchFamily="34" charset="0"/>
              <a:buChar char="•"/>
            </a:pPr>
            <a:r>
              <a:rPr lang="en-US" sz="1200" dirty="0">
                <a:latin typeface="Nunito" panose="020B0604020202020204" charset="0"/>
              </a:rPr>
              <a:t>Energy has the highest P/E ratio and telecommunication sector has the lowest P/E ratio.</a:t>
            </a:r>
          </a:p>
          <a:p>
            <a:pPr marL="171450" indent="-171450">
              <a:lnSpc>
                <a:spcPct val="200000"/>
              </a:lnSpc>
              <a:spcBef>
                <a:spcPts val="1000"/>
              </a:spcBef>
              <a:buFont typeface="Arial" panose="020B0604020202020204" pitchFamily="34" charset="0"/>
              <a:buChar char="•"/>
            </a:pPr>
            <a:r>
              <a:rPr lang="en-US" sz="1200" dirty="0">
                <a:latin typeface="Nunito" panose="020B0604020202020204" charset="0"/>
              </a:rPr>
              <a:t>Energy has the highest volatility and utilities has the lowest volatility.</a:t>
            </a:r>
          </a:p>
          <a:p>
            <a:pPr marL="171450" indent="-171450">
              <a:lnSpc>
                <a:spcPct val="200000"/>
              </a:lnSpc>
              <a:spcBef>
                <a:spcPts val="1000"/>
              </a:spcBef>
              <a:buFont typeface="Arial" panose="020B0604020202020204" pitchFamily="34" charset="0"/>
              <a:buChar char="•"/>
            </a:pPr>
            <a:endParaRPr lang="en-US" sz="1200" dirty="0">
              <a:latin typeface="Nunito" panose="020B0604020202020204" charset="0"/>
            </a:endParaRPr>
          </a:p>
          <a:p>
            <a:pPr marL="171450" indent="-171450">
              <a:lnSpc>
                <a:spcPct val="200000"/>
              </a:lnSpc>
              <a:spcBef>
                <a:spcPts val="1000"/>
              </a:spcBef>
              <a:buFont typeface="Arial" panose="020B0604020202020204" pitchFamily="34" charset="0"/>
              <a:buChar char="•"/>
            </a:pPr>
            <a:endParaRPr lang="en-US" sz="1200" dirty="0">
              <a:latin typeface="Nunito" panose="020B0604020202020204" charset="0"/>
            </a:endParaRPr>
          </a:p>
          <a:p>
            <a:pPr marL="171450" indent="-171450">
              <a:lnSpc>
                <a:spcPct val="200000"/>
              </a:lnSpc>
              <a:spcBef>
                <a:spcPts val="1000"/>
              </a:spcBef>
              <a:buFont typeface="Arial" panose="020B0604020202020204" pitchFamily="34" charset="0"/>
              <a:buChar char="•"/>
            </a:pPr>
            <a:endParaRPr lang="en-US" sz="1200" dirty="0">
              <a:latin typeface="Nunito" panose="020B0604020202020204" charset="0"/>
            </a:endParaRPr>
          </a:p>
        </p:txBody>
      </p:sp>
    </p:spTree>
    <p:extLst>
      <p:ext uri="{BB962C8B-B14F-4D97-AF65-F5344CB8AC3E}">
        <p14:creationId xmlns:p14="http://schemas.microsoft.com/office/powerpoint/2010/main" val="35947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Data Preprocessing </a:t>
            </a:r>
            <a:endParaRPr dirty="0">
              <a:solidFill>
                <a:srgbClr val="000000"/>
              </a:solidFill>
            </a:endParaRPr>
          </a:p>
        </p:txBody>
      </p:sp>
      <p:sp>
        <p:nvSpPr>
          <p:cNvPr id="138" name="Google Shape;138;p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D3B45"/>
              </a:buClr>
              <a:buSzPts val="1400"/>
              <a:buChar char="●"/>
            </a:pPr>
            <a:r>
              <a:rPr lang="en" sz="1400" dirty="0">
                <a:solidFill>
                  <a:srgbClr val="2D3B45"/>
                </a:solidFill>
                <a:highlight>
                  <a:srgbClr val="FFFFFF"/>
                </a:highlight>
              </a:rPr>
              <a:t>Duplicate value check</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Missing value treatment</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Outlier check (</a:t>
            </a:r>
            <a:r>
              <a:rPr lang="en" sz="1400" dirty="0">
                <a:solidFill>
                  <a:srgbClr val="2D3B45"/>
                </a:solidFill>
                <a:highlight>
                  <a:schemeClr val="lt1"/>
                </a:highlight>
              </a:rPr>
              <a:t>treatment </a:t>
            </a:r>
            <a:r>
              <a:rPr lang="en" sz="1400" dirty="0">
                <a:solidFill>
                  <a:srgbClr val="2D3B45"/>
                </a:solidFill>
                <a:highlight>
                  <a:srgbClr val="FFFFFF"/>
                </a:highlight>
              </a:rPr>
              <a:t>if needed)</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Feature engineering</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Data preparation for modeling</a:t>
            </a:r>
            <a:endParaRPr sz="1400" dirty="0">
              <a:solidFill>
                <a:srgbClr val="2D3B45"/>
              </a:solidFill>
              <a:highlight>
                <a:srgbClr val="FFFFFF"/>
              </a:highlight>
            </a:endParaRPr>
          </a:p>
          <a:p>
            <a:pPr marL="0" lvl="0" indent="0" algn="l" rtl="0">
              <a:lnSpc>
                <a:spcPct val="115000"/>
              </a:lnSpc>
              <a:spcBef>
                <a:spcPts val="1000"/>
              </a:spcBef>
              <a:spcAft>
                <a:spcPts val="0"/>
              </a:spcAft>
              <a:buNone/>
            </a:pPr>
            <a:endParaRPr sz="1400" dirty="0">
              <a:solidFill>
                <a:srgbClr val="2D3B45"/>
              </a:solidFill>
              <a:highlight>
                <a:srgbClr val="FFFFFF"/>
              </a:highlight>
            </a:endParaRPr>
          </a:p>
          <a:p>
            <a:pPr marL="0" lvl="0" indent="0" algn="l" rtl="0">
              <a:spcBef>
                <a:spcPts val="1000"/>
              </a:spcBef>
              <a:spcAft>
                <a:spcPts val="0"/>
              </a:spcAft>
              <a:buNone/>
            </a:pPr>
            <a:r>
              <a:rPr lang="en" sz="1200" b="1" i="1" dirty="0">
                <a:solidFill>
                  <a:srgbClr val="000000"/>
                </a:solidFill>
              </a:rPr>
              <a:t>Note</a:t>
            </a:r>
            <a:r>
              <a:rPr lang="en" sz="1200" i="1" dirty="0">
                <a:solidFill>
                  <a:srgbClr val="000000"/>
                </a:solidFill>
              </a:rPr>
              <a:t>: You can use more than one slide if needed </a:t>
            </a:r>
            <a:endParaRPr sz="1400" dirty="0">
              <a:solidFill>
                <a:srgbClr val="000000"/>
              </a:solidFill>
            </a:endParaRPr>
          </a:p>
          <a:p>
            <a:pPr marL="0" lvl="0" indent="0" algn="l" rtl="0">
              <a:lnSpc>
                <a:spcPct val="115000"/>
              </a:lnSpc>
              <a:spcBef>
                <a:spcPts val="1000"/>
              </a:spcBef>
              <a:spcAft>
                <a:spcPts val="1000"/>
              </a:spcAft>
              <a:buNone/>
            </a:pPr>
            <a:endParaRPr sz="1400" dirty="0">
              <a:solidFill>
                <a:srgbClr val="2D3B45"/>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C244-DFE6-4FF0-8C0E-90CA426BD62D}"/>
              </a:ext>
            </a:extLst>
          </p:cNvPr>
          <p:cNvSpPr>
            <a:spLocks noGrp="1"/>
          </p:cNvSpPr>
          <p:nvPr>
            <p:ph type="title"/>
          </p:nvPr>
        </p:nvSpPr>
        <p:spPr/>
        <p:txBody>
          <a:bodyPr/>
          <a:lstStyle/>
          <a:p>
            <a:r>
              <a:rPr lang="en-US" dirty="0"/>
              <a:t>Data Preprocessing</a:t>
            </a:r>
          </a:p>
        </p:txBody>
      </p:sp>
      <p:sp>
        <p:nvSpPr>
          <p:cNvPr id="3" name="Text Placeholder 2">
            <a:extLst>
              <a:ext uri="{FF2B5EF4-FFF2-40B4-BE49-F238E27FC236}">
                <a16:creationId xmlns:a16="http://schemas.microsoft.com/office/drawing/2014/main" id="{85277792-429A-4EA0-B5E5-C4AB58F504A5}"/>
              </a:ext>
            </a:extLst>
          </p:cNvPr>
          <p:cNvSpPr>
            <a:spLocks noGrp="1"/>
          </p:cNvSpPr>
          <p:nvPr>
            <p:ph type="body" idx="1"/>
          </p:nvPr>
        </p:nvSpPr>
        <p:spPr>
          <a:xfrm>
            <a:off x="202550" y="861979"/>
            <a:ext cx="8575175" cy="1788353"/>
          </a:xfrm>
        </p:spPr>
        <p:txBody>
          <a:bodyPr/>
          <a:lstStyle/>
          <a:p>
            <a:pPr marL="133350" indent="0">
              <a:buNone/>
            </a:pPr>
            <a:r>
              <a:rPr lang="en-US" sz="1000" dirty="0"/>
              <a:t>Let’s take a quick look at a small sample of our data. This will help us get some idea of the attributes of the data and also help us understand the degree of cleaning needed before we can build a model.</a:t>
            </a:r>
          </a:p>
          <a:p>
            <a:pPr marL="133350" indent="0">
              <a:buNone/>
            </a:pPr>
            <a:endParaRPr lang="en-US" sz="1000" dirty="0"/>
          </a:p>
          <a:p>
            <a:pPr marL="133350" indent="0">
              <a:buNone/>
            </a:pPr>
            <a:endParaRPr lang="en-US" sz="1000" dirty="0"/>
          </a:p>
          <a:p>
            <a:pPr marL="133350" indent="0">
              <a:buNone/>
            </a:pPr>
            <a:r>
              <a:rPr lang="en-US" sz="1000" i="1" u="sng" dirty="0"/>
              <a:t>Random sample of the data (340 rows, 15 columns)</a:t>
            </a:r>
            <a:r>
              <a:rPr lang="en-US" sz="1000" dirty="0"/>
              <a:t>:</a:t>
            </a:r>
          </a:p>
        </p:txBody>
      </p:sp>
      <p:pic>
        <p:nvPicPr>
          <p:cNvPr id="7" name="Picture 6">
            <a:extLst>
              <a:ext uri="{FF2B5EF4-FFF2-40B4-BE49-F238E27FC236}">
                <a16:creationId xmlns:a16="http://schemas.microsoft.com/office/drawing/2014/main" id="{41B45A7C-47C5-8142-1AA2-1CE3ECF95CE0}"/>
              </a:ext>
            </a:extLst>
          </p:cNvPr>
          <p:cNvPicPr>
            <a:picLocks noChangeAspect="1"/>
          </p:cNvPicPr>
          <p:nvPr/>
        </p:nvPicPr>
        <p:blipFill>
          <a:blip r:embed="rId2"/>
          <a:stretch>
            <a:fillRect/>
          </a:stretch>
        </p:blipFill>
        <p:spPr>
          <a:xfrm>
            <a:off x="949370" y="2185815"/>
            <a:ext cx="6809018" cy="2394228"/>
          </a:xfrm>
          <a:prstGeom prst="rect">
            <a:avLst/>
          </a:prstGeom>
        </p:spPr>
      </p:pic>
      <p:pic>
        <p:nvPicPr>
          <p:cNvPr id="9" name="Picture 8">
            <a:extLst>
              <a:ext uri="{FF2B5EF4-FFF2-40B4-BE49-F238E27FC236}">
                <a16:creationId xmlns:a16="http://schemas.microsoft.com/office/drawing/2014/main" id="{13F7BC69-12D2-C66E-503E-FB0D7DD85CEB}"/>
              </a:ext>
            </a:extLst>
          </p:cNvPr>
          <p:cNvPicPr>
            <a:picLocks noChangeAspect="1"/>
          </p:cNvPicPr>
          <p:nvPr/>
        </p:nvPicPr>
        <p:blipFill rotWithShape="1">
          <a:blip r:embed="rId3"/>
          <a:srcRect t="171"/>
          <a:stretch/>
        </p:blipFill>
        <p:spPr>
          <a:xfrm>
            <a:off x="7760082" y="2185815"/>
            <a:ext cx="524180" cy="2383582"/>
          </a:xfrm>
          <a:prstGeom prst="rect">
            <a:avLst/>
          </a:prstGeom>
        </p:spPr>
      </p:pic>
    </p:spTree>
    <p:extLst>
      <p:ext uri="{BB962C8B-B14F-4D97-AF65-F5344CB8AC3E}">
        <p14:creationId xmlns:p14="http://schemas.microsoft.com/office/powerpoint/2010/main" val="777257569"/>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7165</TotalTime>
  <Words>1582</Words>
  <Application>Microsoft Office PowerPoint</Application>
  <PresentationFormat>On-screen Show (16:9)</PresentationFormat>
  <Paragraphs>158</Paragraphs>
  <Slides>40</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Arial</vt:lpstr>
      <vt:lpstr>Wingdings</vt:lpstr>
      <vt:lpstr>Nunito ExtraBold</vt:lpstr>
      <vt:lpstr>Calibri</vt:lpstr>
      <vt:lpstr>Nunito</vt:lpstr>
      <vt:lpstr>Nunito SemiBold</vt:lpstr>
      <vt:lpstr>Just Logo</vt:lpstr>
      <vt:lpstr>Just Logo</vt:lpstr>
      <vt:lpstr>Trade &amp; Ahead</vt:lpstr>
      <vt:lpstr>Contents / Agenda</vt:lpstr>
      <vt:lpstr>Executive Summary </vt:lpstr>
      <vt:lpstr>Business Problem Overview and Solution Approach</vt:lpstr>
      <vt:lpstr>Data Background and Contents</vt:lpstr>
      <vt:lpstr>EDA Results</vt:lpstr>
      <vt:lpstr>EDA Results</vt:lpstr>
      <vt:lpstr>Data Preprocessing </vt:lpstr>
      <vt:lpstr>Data Preprocessing</vt:lpstr>
      <vt:lpstr>Data Preprocessing</vt:lpstr>
      <vt:lpstr>Clustering</vt:lpstr>
      <vt:lpstr>Clustering</vt:lpstr>
      <vt:lpstr>Clustering</vt:lpstr>
      <vt:lpstr>Model Performance Summary – K-means vs Hierarchical</vt:lpstr>
      <vt:lpstr>APPENDIX A – EDA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A – EDA Results (Bivariate Analysis)</vt:lpstr>
      <vt:lpstr>PowerPoint Presentation</vt:lpstr>
      <vt:lpstr>PowerPoint Presentation</vt:lpstr>
      <vt:lpstr>PowerPoint Presentation</vt:lpstr>
      <vt:lpstr>APPENDIX B – Clustering Profiles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 HOTELS</dc:title>
  <cp:lastModifiedBy>arsalaan saiyed</cp:lastModifiedBy>
  <cp:revision>252</cp:revision>
  <dcterms:modified xsi:type="dcterms:W3CDTF">2022-08-12T20:14:14Z</dcterms:modified>
</cp:coreProperties>
</file>