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8" r:id="rId3"/>
    <p:sldId id="259" r:id="rId4"/>
    <p:sldId id="260" r:id="rId5"/>
    <p:sldId id="257" r:id="rId6"/>
    <p:sldId id="262" r:id="rId7"/>
    <p:sldId id="263" r:id="rId8"/>
    <p:sldId id="264" r:id="rId9"/>
    <p:sldId id="266" r:id="rId10"/>
    <p:sldId id="265" r:id="rId11"/>
    <p:sldId id="267" r:id="rId12"/>
    <p:sldId id="268" r:id="rId13"/>
    <p:sldId id="269" r:id="rId14"/>
    <p:sldId id="274"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33" autoAdjust="0"/>
  </p:normalViewPr>
  <p:slideViewPr>
    <p:cSldViewPr snapToGrid="0">
      <p:cViewPr varScale="1">
        <p:scale>
          <a:sx n="52" d="100"/>
          <a:sy n="52" d="100"/>
        </p:scale>
        <p:origin x="122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1BC4A-B268-4CE3-8C86-728C43CAE89A}"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E3208-7F51-4C24-95EA-A01AF876C2B0}" type="slidenum">
              <a:rPr lang="en-US" smtClean="0"/>
              <a:t>‹#›</a:t>
            </a:fld>
            <a:endParaRPr lang="en-US"/>
          </a:p>
        </p:txBody>
      </p:sp>
    </p:spTree>
    <p:extLst>
      <p:ext uri="{BB962C8B-B14F-4D97-AF65-F5344CB8AC3E}">
        <p14:creationId xmlns:p14="http://schemas.microsoft.com/office/powerpoint/2010/main" val="383312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icroservices.io/patterns/server-side-discovery.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loud.spring.io/spring-cloud-sleuth/"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dhat.com/en/topics/integra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icroservices.io/patterns/service-registry.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sz="1200" b="0" i="0" kern="1200" dirty="0">
                <a:solidFill>
                  <a:schemeClr val="tx1"/>
                </a:solidFill>
                <a:effectLst/>
                <a:latin typeface="+mn-lt"/>
                <a:ea typeface="+mn-ea"/>
                <a:cs typeface="+mn-cs"/>
              </a:rPr>
              <a:t>15</a:t>
            </a:r>
            <a:r>
              <a:rPr lang="en-GB" sz="1200" b="0" i="0" kern="1200" baseline="0" dirty="0">
                <a:solidFill>
                  <a:schemeClr val="tx1"/>
                </a:solidFill>
                <a:effectLst/>
                <a:latin typeface="+mn-lt"/>
                <a:ea typeface="+mn-ea"/>
                <a:cs typeface="+mn-cs"/>
              </a:rPr>
              <a:t> years ago if we were asked to design an ecommerce site we would have used the traditional monolithic architecture2</a:t>
            </a:r>
          </a:p>
          <a:p>
            <a:pPr marL="228600" indent="-228600">
              <a:buFont typeface="+mj-lt"/>
              <a:buAutoNum type="arabicPeriod"/>
            </a:pPr>
            <a:r>
              <a:rPr lang="en-GB" sz="1200" b="0" i="0" kern="1200" dirty="0">
                <a:solidFill>
                  <a:schemeClr val="tx1"/>
                </a:solidFill>
                <a:effectLst/>
                <a:latin typeface="+mn-lt"/>
                <a:ea typeface="+mn-ea"/>
                <a:cs typeface="+mn-cs"/>
              </a:rPr>
              <a:t>You construct a large core application containing all of your domain logic. It includes modules such as Identity, </a:t>
            </a:r>
            <a:r>
              <a:rPr lang="en-GB" sz="1200" b="0" i="0" kern="1200" dirty="0" err="1">
                <a:solidFill>
                  <a:schemeClr val="tx1"/>
                </a:solidFill>
                <a:effectLst/>
                <a:latin typeface="+mn-lt"/>
                <a:ea typeface="+mn-ea"/>
                <a:cs typeface="+mn-cs"/>
              </a:rPr>
              <a:t>Catalog</a:t>
            </a:r>
            <a:r>
              <a:rPr lang="en-GB" sz="1200" b="0" i="0" kern="1200" dirty="0">
                <a:solidFill>
                  <a:schemeClr val="tx1"/>
                </a:solidFill>
                <a:effectLst/>
                <a:latin typeface="+mn-lt"/>
                <a:ea typeface="+mn-ea"/>
                <a:cs typeface="+mn-cs"/>
              </a:rPr>
              <a:t>, Ordering, and more. The core app communicates with a large relational database. The core exposes functionality via an HTML interface.</a:t>
            </a:r>
          </a:p>
          <a:p>
            <a:pPr marL="228600" indent="-228600">
              <a:buFont typeface="+mj-lt"/>
              <a:buAutoNum type="arabicPeriod"/>
            </a:pPr>
            <a:r>
              <a:rPr lang="en-GB" sz="1200" b="0" i="0" kern="1200" dirty="0">
                <a:solidFill>
                  <a:schemeClr val="tx1"/>
                </a:solidFill>
                <a:effectLst/>
                <a:latin typeface="+mn-lt"/>
                <a:ea typeface="+mn-ea"/>
                <a:cs typeface="+mn-cs"/>
              </a:rPr>
              <a:t>Not all is bad. Monoliths offer some distinct advantages. For example, they're straightforward to</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Build, test, deploy, troubleshoot”</a:t>
            </a:r>
          </a:p>
          <a:p>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2</a:t>
            </a:fld>
            <a:endParaRPr lang="en-US"/>
          </a:p>
        </p:txBody>
      </p:sp>
    </p:spTree>
    <p:extLst>
      <p:ext uri="{BB962C8B-B14F-4D97-AF65-F5344CB8AC3E}">
        <p14:creationId xmlns:p14="http://schemas.microsoft.com/office/powerpoint/2010/main" val="374140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systems that use </a:t>
            </a:r>
            <a:r>
              <a:rPr lang="en-GB" sz="1200" b="0" i="0" u="none" strike="noStrike" kern="1200" dirty="0">
                <a:solidFill>
                  <a:schemeClr val="tx1"/>
                </a:solidFill>
                <a:effectLst/>
                <a:latin typeface="+mn-lt"/>
                <a:ea typeface="+mn-ea"/>
                <a:cs typeface="+mn-cs"/>
                <a:hlinkClick r:id="rId3"/>
              </a:rPr>
              <a:t>server‑side discovery</a:t>
            </a:r>
            <a:r>
              <a:rPr lang="en-GB" sz="1200" b="0" i="0" kern="1200" dirty="0">
                <a:solidFill>
                  <a:schemeClr val="tx1"/>
                </a:solidFill>
                <a:effectLst/>
                <a:latin typeface="+mn-lt"/>
                <a:ea typeface="+mn-ea"/>
                <a:cs typeface="+mn-cs"/>
              </a:rPr>
              <a:t>, clients make requests via a router, which queries the service registry and forwards the request to an available instance.</a:t>
            </a:r>
          </a:p>
          <a:p>
            <a:r>
              <a:rPr lang="en-GB" sz="1200" b="0" i="0" kern="1200" dirty="0">
                <a:solidFill>
                  <a:schemeClr val="tx1"/>
                </a:solidFill>
                <a:effectLst/>
                <a:latin typeface="+mn-lt"/>
                <a:ea typeface="+mn-ea"/>
                <a:cs typeface="+mn-cs"/>
              </a:rPr>
              <a:t>Conside</a:t>
            </a:r>
            <a:r>
              <a:rPr lang="en-GB" sz="1200" b="0" i="0" kern="1200" baseline="0" dirty="0">
                <a:solidFill>
                  <a:schemeClr val="tx1"/>
                </a:solidFill>
                <a:effectLst/>
                <a:latin typeface="+mn-lt"/>
                <a:ea typeface="+mn-ea"/>
                <a:cs typeface="+mn-cs"/>
              </a:rPr>
              <a:t>r a scenario where a person wants to call someone at some office but he only has his office’s number. He will call the office and the call will be received by the receptionist he will explain </a:t>
            </a:r>
          </a:p>
          <a:p>
            <a:r>
              <a:rPr lang="en-GB" sz="1200" b="0" i="0" kern="1200" baseline="0" dirty="0">
                <a:solidFill>
                  <a:schemeClr val="tx1"/>
                </a:solidFill>
                <a:effectLst/>
                <a:latin typeface="+mn-lt"/>
                <a:ea typeface="+mn-ea"/>
                <a:cs typeface="+mn-cs"/>
              </a:rPr>
              <a:t>Who he wants to contact to and the receptionist will be forward the call to the desired person. This is server side discovery in which the client has no idea of the service’s actual location so will contact the router which will forward it to the desired service</a:t>
            </a:r>
          </a:p>
        </p:txBody>
      </p:sp>
      <p:sp>
        <p:nvSpPr>
          <p:cNvPr id="4" name="Slide Number Placeholder 3"/>
          <p:cNvSpPr>
            <a:spLocks noGrp="1"/>
          </p:cNvSpPr>
          <p:nvPr>
            <p:ph type="sldNum" sz="quarter" idx="10"/>
          </p:nvPr>
        </p:nvSpPr>
        <p:spPr/>
        <p:txBody>
          <a:bodyPr/>
          <a:lstStyle/>
          <a:p>
            <a:fld id="{6BEE3208-7F51-4C24-95EA-A01AF876C2B0}" type="slidenum">
              <a:rPr lang="en-US" smtClean="0"/>
              <a:t>12</a:t>
            </a:fld>
            <a:endParaRPr lang="en-US"/>
          </a:p>
        </p:txBody>
      </p:sp>
    </p:spTree>
    <p:extLst>
      <p:ext uri="{BB962C8B-B14F-4D97-AF65-F5344CB8AC3E}">
        <p14:creationId xmlns:p14="http://schemas.microsoft.com/office/powerpoint/2010/main" val="4247476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Spring boot is one of</a:t>
            </a:r>
            <a:r>
              <a:rPr lang="en-GB" baseline="0" dirty="0"/>
              <a:t> the tools for creating cloud native application in java and it provides these production ready endpoints </a:t>
            </a:r>
          </a:p>
          <a:p>
            <a:r>
              <a:rPr lang="en-GB" baseline="0" dirty="0"/>
              <a:t>Steel toe is a </a:t>
            </a:r>
            <a:r>
              <a:rPr lang="en-GB" baseline="0" dirty="0" err="1"/>
              <a:t>.net</a:t>
            </a:r>
            <a:r>
              <a:rPr lang="en-GB" baseline="0" dirty="0"/>
              <a:t> open source library which also provides these production ready endpoints </a:t>
            </a:r>
          </a:p>
          <a:p>
            <a:endParaRPr lang="en-GB" baseline="0" dirty="0"/>
          </a:p>
          <a:p>
            <a:r>
              <a:rPr lang="en-GB" baseline="0" dirty="0"/>
              <a:t>Demo</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13</a:t>
            </a:fld>
            <a:endParaRPr lang="en-US"/>
          </a:p>
        </p:txBody>
      </p:sp>
    </p:spTree>
    <p:extLst>
      <p:ext uri="{BB962C8B-B14F-4D97-AF65-F5344CB8AC3E}">
        <p14:creationId xmlns:p14="http://schemas.microsoft.com/office/powerpoint/2010/main" val="58322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Consider a scenario</a:t>
            </a:r>
            <a:r>
              <a:rPr lang="en-GB" sz="1200" b="0" i="0" kern="1200" baseline="0" dirty="0">
                <a:solidFill>
                  <a:schemeClr val="tx1"/>
                </a:solidFill>
                <a:effectLst/>
                <a:latin typeface="+mn-lt"/>
                <a:ea typeface="+mn-ea"/>
                <a:cs typeface="+mn-cs"/>
              </a:rPr>
              <a:t> if one of the applications configuration variables is changed we would have to re deploy that application</a:t>
            </a:r>
          </a:p>
          <a:p>
            <a:r>
              <a:rPr lang="en-GB" sz="1200" b="0" i="0" kern="1200" baseline="0" dirty="0">
                <a:solidFill>
                  <a:schemeClr val="tx1"/>
                </a:solidFill>
                <a:effectLst/>
                <a:latin typeface="+mn-lt"/>
                <a:ea typeface="+mn-ea"/>
                <a:cs typeface="+mn-cs"/>
              </a:rPr>
              <a:t>Now consider 100 of </a:t>
            </a:r>
            <a:r>
              <a:rPr lang="en-GB" sz="1200" b="0" i="0" kern="1200" baseline="0" dirty="0" err="1">
                <a:solidFill>
                  <a:schemeClr val="tx1"/>
                </a:solidFill>
                <a:effectLst/>
                <a:latin typeface="+mn-lt"/>
                <a:ea typeface="+mn-ea"/>
                <a:cs typeface="+mn-cs"/>
              </a:rPr>
              <a:t>microservices</a:t>
            </a:r>
            <a:r>
              <a:rPr lang="en-GB" sz="1200" b="0" i="0" kern="1200" baseline="0" dirty="0">
                <a:solidFill>
                  <a:schemeClr val="tx1"/>
                </a:solidFill>
                <a:effectLst/>
                <a:latin typeface="+mn-lt"/>
                <a:ea typeface="+mn-ea"/>
                <a:cs typeface="+mn-cs"/>
              </a:rPr>
              <a:t> that are deployed it will become tedious to deploy all those </a:t>
            </a:r>
            <a:r>
              <a:rPr lang="en-GB" sz="1200" b="0" i="0" kern="1200" baseline="0" dirty="0" err="1">
                <a:solidFill>
                  <a:schemeClr val="tx1"/>
                </a:solidFill>
                <a:effectLst/>
                <a:latin typeface="+mn-lt"/>
                <a:ea typeface="+mn-ea"/>
                <a:cs typeface="+mn-cs"/>
              </a:rPr>
              <a:t>microservices</a:t>
            </a:r>
            <a:r>
              <a:rPr lang="en-GB" sz="1200" b="0" i="0" kern="1200" baseline="0" dirty="0">
                <a:solidFill>
                  <a:schemeClr val="tx1"/>
                </a:solidFill>
                <a:effectLst/>
                <a:latin typeface="+mn-lt"/>
                <a:ea typeface="+mn-ea"/>
                <a:cs typeface="+mn-cs"/>
              </a:rPr>
              <a:t> again</a:t>
            </a:r>
          </a:p>
          <a:p>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Config</a:t>
            </a:r>
            <a:r>
              <a:rPr lang="en-GB" sz="1200" b="0" i="0" kern="1200" dirty="0">
                <a:solidFill>
                  <a:schemeClr val="tx1"/>
                </a:solidFill>
                <a:effectLst/>
                <a:latin typeface="+mn-lt"/>
                <a:ea typeface="+mn-ea"/>
                <a:cs typeface="+mn-cs"/>
              </a:rPr>
              <a:t> Server is an externalized application configuration service, which gives you a central place to manage an app’s external properties across all environments. As an app moves through the deployment pipeline from development to test and into production, you can use </a:t>
            </a:r>
            <a:r>
              <a:rPr lang="en-GB" sz="1200" b="0" i="0" kern="1200" dirty="0" err="1">
                <a:solidFill>
                  <a:schemeClr val="tx1"/>
                </a:solidFill>
                <a:effectLst/>
                <a:latin typeface="+mn-lt"/>
                <a:ea typeface="+mn-ea"/>
                <a:cs typeface="+mn-cs"/>
              </a:rPr>
              <a:t>Config</a:t>
            </a:r>
            <a:r>
              <a:rPr lang="en-GB" sz="1200" b="0" i="0" kern="1200" dirty="0">
                <a:solidFill>
                  <a:schemeClr val="tx1"/>
                </a:solidFill>
                <a:effectLst/>
                <a:latin typeface="+mn-lt"/>
                <a:ea typeface="+mn-ea"/>
                <a:cs typeface="+mn-cs"/>
              </a:rPr>
              <a:t> Server to manage the configuration between environments</a:t>
            </a:r>
          </a:p>
          <a:p>
            <a:r>
              <a:rPr lang="en-GB" sz="1200" b="0" i="0" kern="1200" dirty="0">
                <a:solidFill>
                  <a:schemeClr val="tx1"/>
                </a:solidFill>
                <a:effectLst/>
                <a:latin typeface="+mn-lt"/>
                <a:ea typeface="+mn-ea"/>
                <a:cs typeface="+mn-cs"/>
              </a:rPr>
              <a:t>One example of </a:t>
            </a:r>
            <a:r>
              <a:rPr lang="en-GB" sz="1200" b="0" i="0" kern="1200" dirty="0" err="1">
                <a:solidFill>
                  <a:schemeClr val="tx1"/>
                </a:solidFill>
                <a:effectLst/>
                <a:latin typeface="+mn-lt"/>
                <a:ea typeface="+mn-ea"/>
                <a:cs typeface="+mn-cs"/>
              </a:rPr>
              <a:t>Config</a:t>
            </a:r>
            <a:r>
              <a:rPr lang="en-GB" sz="1200" b="0" i="0" kern="1200" baseline="0" dirty="0">
                <a:solidFill>
                  <a:schemeClr val="tx1"/>
                </a:solidFill>
                <a:effectLst/>
                <a:latin typeface="+mn-lt"/>
                <a:ea typeface="+mn-ea"/>
                <a:cs typeface="+mn-cs"/>
              </a:rPr>
              <a:t> Server is the Spring Cloud </a:t>
            </a:r>
            <a:r>
              <a:rPr lang="en-GB" sz="1200" b="0" i="0" kern="1200" baseline="0" dirty="0" err="1">
                <a:solidFill>
                  <a:schemeClr val="tx1"/>
                </a:solidFill>
                <a:effectLst/>
                <a:latin typeface="+mn-lt"/>
                <a:ea typeface="+mn-ea"/>
                <a:cs typeface="+mn-cs"/>
              </a:rPr>
              <a:t>Config</a:t>
            </a:r>
            <a:r>
              <a:rPr lang="en-GB" sz="1200" b="0" i="0" kern="1200" baseline="0" dirty="0">
                <a:solidFill>
                  <a:schemeClr val="tx1"/>
                </a:solidFill>
                <a:effectLst/>
                <a:latin typeface="+mn-lt"/>
                <a:ea typeface="+mn-ea"/>
                <a:cs typeface="+mn-cs"/>
              </a:rPr>
              <a:t> Server</a:t>
            </a:r>
          </a:p>
          <a:p>
            <a:r>
              <a:rPr lang="en-GB" sz="1200" b="0" i="0" kern="1200" baseline="0" dirty="0">
                <a:solidFill>
                  <a:schemeClr val="tx1"/>
                </a:solidFill>
                <a:effectLst/>
                <a:latin typeface="+mn-lt"/>
                <a:ea typeface="+mn-ea"/>
                <a:cs typeface="+mn-cs"/>
              </a:rPr>
              <a:t>This </a:t>
            </a:r>
            <a:r>
              <a:rPr lang="en-GB" sz="1200" b="0" i="0" kern="1200" baseline="0" dirty="0" err="1">
                <a:solidFill>
                  <a:schemeClr val="tx1"/>
                </a:solidFill>
                <a:effectLst/>
                <a:latin typeface="+mn-lt"/>
                <a:ea typeface="+mn-ea"/>
                <a:cs typeface="+mn-cs"/>
              </a:rPr>
              <a:t>config</a:t>
            </a:r>
            <a:r>
              <a:rPr lang="en-GB" sz="1200" b="0" i="0" kern="1200" baseline="0" dirty="0">
                <a:solidFill>
                  <a:schemeClr val="tx1"/>
                </a:solidFill>
                <a:effectLst/>
                <a:latin typeface="+mn-lt"/>
                <a:ea typeface="+mn-ea"/>
                <a:cs typeface="+mn-cs"/>
              </a:rPr>
              <a:t> server provides a backend to git and serve configurations stored in the git repository.</a:t>
            </a:r>
          </a:p>
          <a:p>
            <a:r>
              <a:rPr lang="en-GB" sz="1200" b="0" i="0" kern="1200" baseline="0" dirty="0">
                <a:solidFill>
                  <a:schemeClr val="tx1"/>
                </a:solidFill>
                <a:effectLst/>
                <a:latin typeface="+mn-lt"/>
                <a:ea typeface="+mn-ea"/>
                <a:cs typeface="+mn-cs"/>
              </a:rPr>
              <a:t>The main advantage of using a </a:t>
            </a:r>
            <a:r>
              <a:rPr lang="en-GB" sz="1200" b="0" i="0" kern="1200" baseline="0" dirty="0" err="1">
                <a:solidFill>
                  <a:schemeClr val="tx1"/>
                </a:solidFill>
                <a:effectLst/>
                <a:latin typeface="+mn-lt"/>
                <a:ea typeface="+mn-ea"/>
                <a:cs typeface="+mn-cs"/>
              </a:rPr>
              <a:t>config</a:t>
            </a:r>
            <a:r>
              <a:rPr lang="en-GB" sz="1200" b="0" i="0" kern="1200" baseline="0" dirty="0">
                <a:solidFill>
                  <a:schemeClr val="tx1"/>
                </a:solidFill>
                <a:effectLst/>
                <a:latin typeface="+mn-lt"/>
                <a:ea typeface="+mn-ea"/>
                <a:cs typeface="+mn-cs"/>
              </a:rPr>
              <a:t> server would be that would not have to rebuild and redeploy all the </a:t>
            </a:r>
            <a:r>
              <a:rPr lang="en-GB" sz="1200" b="0" i="0" kern="1200" baseline="0" dirty="0" err="1">
                <a:solidFill>
                  <a:schemeClr val="tx1"/>
                </a:solidFill>
                <a:effectLst/>
                <a:latin typeface="+mn-lt"/>
                <a:ea typeface="+mn-ea"/>
                <a:cs typeface="+mn-cs"/>
              </a:rPr>
              <a:t>microservices</a:t>
            </a:r>
            <a:r>
              <a:rPr lang="en-GB" sz="1200" b="0" i="0" kern="1200" baseline="0" dirty="0">
                <a:solidFill>
                  <a:schemeClr val="tx1"/>
                </a:solidFill>
                <a:effectLst/>
                <a:latin typeface="+mn-lt"/>
                <a:ea typeface="+mn-ea"/>
                <a:cs typeface="+mn-cs"/>
              </a:rPr>
              <a:t> whenever a configuration is changed</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14</a:t>
            </a:fld>
            <a:endParaRPr lang="en-US"/>
          </a:p>
        </p:txBody>
      </p:sp>
    </p:spTree>
    <p:extLst>
      <p:ext uri="{BB962C8B-B14F-4D97-AF65-F5344CB8AC3E}">
        <p14:creationId xmlns:p14="http://schemas.microsoft.com/office/powerpoint/2010/main" val="316860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trouble</a:t>
            </a:r>
            <a:r>
              <a:rPr lang="en-GB" baseline="0" dirty="0"/>
              <a:t> shooting and analysing logs in a distributed system is hard for this reason we need a capability to search for these logs in a singular location and quickly. For this reason we can </a:t>
            </a:r>
          </a:p>
          <a:p>
            <a:r>
              <a:rPr lang="en-GB" baseline="0" dirty="0"/>
              <a:t>Use the ELK Stack which is a combination of Elastic Search, </a:t>
            </a:r>
            <a:r>
              <a:rPr lang="en-GB" baseline="0" dirty="0" err="1"/>
              <a:t>Logstash</a:t>
            </a:r>
            <a:r>
              <a:rPr lang="en-GB" baseline="0" dirty="0"/>
              <a:t> and </a:t>
            </a:r>
            <a:r>
              <a:rPr lang="en-GB" baseline="0" dirty="0" err="1"/>
              <a:t>Kibana</a:t>
            </a:r>
            <a:r>
              <a:rPr lang="en-GB" baseline="0" dirty="0"/>
              <a:t>. I am using </a:t>
            </a:r>
            <a:r>
              <a:rPr lang="en-GB" baseline="0" dirty="0" err="1"/>
              <a:t>serilog</a:t>
            </a:r>
            <a:r>
              <a:rPr lang="en-GB" baseline="0" dirty="0"/>
              <a:t> here instead of </a:t>
            </a:r>
            <a:r>
              <a:rPr lang="en-GB" baseline="0" dirty="0" err="1"/>
              <a:t>logstash</a:t>
            </a:r>
            <a:r>
              <a:rPr lang="en-GB" baseline="0" dirty="0"/>
              <a:t> which will send all the log data to the elastic search database to be indexed. </a:t>
            </a:r>
          </a:p>
          <a:p>
            <a:r>
              <a:rPr lang="en-GB" baseline="0" dirty="0"/>
              <a:t>Elastic search is a full text search engine</a:t>
            </a:r>
          </a:p>
          <a:p>
            <a:r>
              <a:rPr lang="en-GB" sz="1200" b="0" i="0" kern="1200" dirty="0" err="1">
                <a:solidFill>
                  <a:schemeClr val="tx1"/>
                </a:solidFill>
                <a:effectLst/>
                <a:latin typeface="+mn-lt"/>
                <a:ea typeface="+mn-ea"/>
                <a:cs typeface="+mn-cs"/>
              </a:rPr>
              <a:t>Kibana</a:t>
            </a:r>
            <a:r>
              <a:rPr lang="en-GB" sz="1200" b="0" i="0" kern="1200" dirty="0">
                <a:solidFill>
                  <a:schemeClr val="tx1"/>
                </a:solidFill>
                <a:effectLst/>
                <a:latin typeface="+mn-lt"/>
                <a:ea typeface="+mn-ea"/>
                <a:cs typeface="+mn-cs"/>
              </a:rPr>
              <a:t> is an free and open frontend application that sits on top of the Elastic Stack, providing search and data visualization capabilities for data indexed in </a:t>
            </a:r>
            <a:r>
              <a:rPr lang="en-GB" sz="1200" b="0" i="0" kern="1200" dirty="0" err="1">
                <a:solidFill>
                  <a:schemeClr val="tx1"/>
                </a:solidFill>
                <a:effectLst/>
                <a:latin typeface="+mn-lt"/>
                <a:ea typeface="+mn-ea"/>
                <a:cs typeface="+mn-cs"/>
              </a:rPr>
              <a:t>Elasticsearch</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15</a:t>
            </a:fld>
            <a:endParaRPr lang="en-US"/>
          </a:p>
        </p:txBody>
      </p:sp>
    </p:spTree>
    <p:extLst>
      <p:ext uri="{BB962C8B-B14F-4D97-AF65-F5344CB8AC3E}">
        <p14:creationId xmlns:p14="http://schemas.microsoft.com/office/powerpoint/2010/main" val="1323090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distributed</a:t>
            </a:r>
            <a:r>
              <a:rPr lang="en-GB" baseline="0" dirty="0"/>
              <a:t> environment we can have multiple </a:t>
            </a:r>
            <a:r>
              <a:rPr lang="en-GB" baseline="0" dirty="0" err="1"/>
              <a:t>microservices</a:t>
            </a:r>
            <a:r>
              <a:rPr lang="en-GB" baseline="0" dirty="0"/>
              <a:t> that are communicating with one another. </a:t>
            </a:r>
          </a:p>
          <a:p>
            <a:r>
              <a:rPr lang="en-GB" baseline="0" dirty="0"/>
              <a:t>We should be able to find which request is taking longer in which </a:t>
            </a:r>
            <a:r>
              <a:rPr lang="en-GB" baseline="0" dirty="0" err="1"/>
              <a:t>microservice</a:t>
            </a:r>
            <a:r>
              <a:rPr lang="en-GB" baseline="0" dirty="0"/>
              <a:t> to work on it and fix the problem</a:t>
            </a:r>
          </a:p>
          <a:p>
            <a:endParaRPr lang="en-GB" dirty="0"/>
          </a:p>
          <a:p>
            <a:r>
              <a:rPr lang="en-GB" sz="1200" b="0" i="0" u="none" strike="noStrike" kern="1200" dirty="0">
                <a:solidFill>
                  <a:schemeClr val="tx1"/>
                </a:solidFill>
                <a:effectLst/>
                <a:latin typeface="+mn-lt"/>
                <a:ea typeface="+mn-ea"/>
                <a:cs typeface="+mn-cs"/>
                <a:hlinkClick r:id="rId3"/>
              </a:rPr>
              <a:t>Spring Cloud Sleuth</a:t>
            </a:r>
            <a:r>
              <a:rPr lang="en-GB" sz="1200" b="0" i="0" kern="1200" dirty="0">
                <a:solidFill>
                  <a:schemeClr val="tx1"/>
                </a:solidFill>
                <a:effectLst/>
                <a:latin typeface="+mn-lt"/>
                <a:ea typeface="+mn-ea"/>
                <a:cs typeface="+mn-cs"/>
              </a:rPr>
              <a:t> is meant to help with this exact problem. It introduces unique IDs to your logging which are consistent between </a:t>
            </a:r>
            <a:r>
              <a:rPr lang="en-GB" sz="1200" b="0" i="0" kern="1200" dirty="0" err="1">
                <a:solidFill>
                  <a:schemeClr val="tx1"/>
                </a:solidFill>
                <a:effectLst/>
                <a:latin typeface="+mn-lt"/>
                <a:ea typeface="+mn-ea"/>
                <a:cs typeface="+mn-cs"/>
              </a:rPr>
              <a:t>microservice</a:t>
            </a:r>
            <a:r>
              <a:rPr lang="en-GB" sz="1200" b="0" i="0" kern="1200" dirty="0">
                <a:solidFill>
                  <a:schemeClr val="tx1"/>
                </a:solidFill>
                <a:effectLst/>
                <a:latin typeface="+mn-lt"/>
                <a:ea typeface="+mn-ea"/>
                <a:cs typeface="+mn-cs"/>
              </a:rPr>
              <a:t> calls which makes it possible to find how a single request travels from one </a:t>
            </a:r>
            <a:r>
              <a:rPr lang="en-GB" sz="1200" b="0" i="0" kern="1200" dirty="0" err="1">
                <a:solidFill>
                  <a:schemeClr val="tx1"/>
                </a:solidFill>
                <a:effectLst/>
                <a:latin typeface="+mn-lt"/>
                <a:ea typeface="+mn-ea"/>
                <a:cs typeface="+mn-cs"/>
              </a:rPr>
              <a:t>microservice</a:t>
            </a:r>
            <a:r>
              <a:rPr lang="en-GB" sz="1200" b="0" i="0" kern="1200" dirty="0">
                <a:solidFill>
                  <a:schemeClr val="tx1"/>
                </a:solidFill>
                <a:effectLst/>
                <a:latin typeface="+mn-lt"/>
                <a:ea typeface="+mn-ea"/>
                <a:cs typeface="+mn-cs"/>
              </a:rPr>
              <a:t> to the next.</a:t>
            </a:r>
          </a:p>
          <a:p>
            <a:r>
              <a:rPr lang="en-GB" sz="1200" b="0" i="0" kern="1200" dirty="0">
                <a:solidFill>
                  <a:schemeClr val="tx1"/>
                </a:solidFill>
                <a:effectLst/>
                <a:latin typeface="+mn-lt"/>
                <a:ea typeface="+mn-ea"/>
                <a:cs typeface="+mn-cs"/>
              </a:rPr>
              <a:t>Spring Cloud Sleuth adds two types of IDs to your logging, one called a trace ID and the other called a span ID. The span ID represents a basic unit of work, for example sending an HTTP request. The trace ID contains a set of span IDs, forming a tree-like structure. The trace ID will remain the same as one </a:t>
            </a:r>
            <a:r>
              <a:rPr lang="en-GB" sz="1200" b="0" i="0" kern="1200" dirty="0" err="1">
                <a:solidFill>
                  <a:schemeClr val="tx1"/>
                </a:solidFill>
                <a:effectLst/>
                <a:latin typeface="+mn-lt"/>
                <a:ea typeface="+mn-ea"/>
                <a:cs typeface="+mn-cs"/>
              </a:rPr>
              <a:t>microservice</a:t>
            </a:r>
            <a:r>
              <a:rPr lang="en-GB" sz="1200" b="0" i="0" kern="1200" dirty="0">
                <a:solidFill>
                  <a:schemeClr val="tx1"/>
                </a:solidFill>
                <a:effectLst/>
                <a:latin typeface="+mn-lt"/>
                <a:ea typeface="+mn-ea"/>
                <a:cs typeface="+mn-cs"/>
              </a:rPr>
              <a:t> calls the next. Let's take a look at a simple example which uses Spring Cloud Sleuth to trace a request.</a:t>
            </a:r>
          </a:p>
          <a:p>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Zipkin</a:t>
            </a:r>
            <a:r>
              <a:rPr lang="en-GB" sz="1200" b="0" i="0" kern="1200" dirty="0">
                <a:solidFill>
                  <a:schemeClr val="tx1"/>
                </a:solidFill>
                <a:effectLst/>
                <a:latin typeface="+mn-lt"/>
                <a:ea typeface="+mn-ea"/>
                <a:cs typeface="+mn-cs"/>
              </a:rPr>
              <a:t> is</a:t>
            </a:r>
            <a:r>
              <a:rPr lang="en-GB" sz="1200" b="0" i="0" kern="1200" baseline="0" dirty="0">
                <a:solidFill>
                  <a:schemeClr val="tx1"/>
                </a:solidFill>
                <a:effectLst/>
                <a:latin typeface="+mn-lt"/>
                <a:ea typeface="+mn-ea"/>
                <a:cs typeface="+mn-cs"/>
              </a:rPr>
              <a:t> used for visual representation of the tracing data by utilizing the unique ids created by sleuth</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16</a:t>
            </a:fld>
            <a:endParaRPr lang="en-US"/>
          </a:p>
        </p:txBody>
      </p:sp>
    </p:spTree>
    <p:extLst>
      <p:ext uri="{BB962C8B-B14F-4D97-AF65-F5344CB8AC3E}">
        <p14:creationId xmlns:p14="http://schemas.microsoft.com/office/powerpoint/2010/main" val="2601764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17</a:t>
            </a:fld>
            <a:endParaRPr lang="en-US"/>
          </a:p>
        </p:txBody>
      </p:sp>
    </p:spTree>
    <p:extLst>
      <p:ext uri="{BB962C8B-B14F-4D97-AF65-F5344CB8AC3E}">
        <p14:creationId xmlns:p14="http://schemas.microsoft.com/office/powerpoint/2010/main" val="278530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in electrical</a:t>
            </a:r>
            <a:r>
              <a:rPr lang="en-GB" baseline="0" dirty="0"/>
              <a:t> components </a:t>
            </a:r>
            <a:r>
              <a:rPr lang="en-GB" dirty="0"/>
              <a:t>circuit</a:t>
            </a:r>
            <a:r>
              <a:rPr lang="en-GB" baseline="0" dirty="0"/>
              <a:t> breakers basic purpose is to interrupt current flow after a fault is detected to protect cascading components similarly in the distributed systems </a:t>
            </a:r>
          </a:p>
          <a:p>
            <a:r>
              <a:rPr lang="en-GB" baseline="0" dirty="0"/>
              <a:t>This pattern follows the same concept it interrupts the current flow of request if a fault is detected which in return keeps our application from </a:t>
            </a:r>
            <a:r>
              <a:rPr lang="en-GB" baseline="0" dirty="0" err="1"/>
              <a:t>erroring</a:t>
            </a:r>
            <a:r>
              <a:rPr lang="en-GB" baseline="0" dirty="0"/>
              <a:t> out</a:t>
            </a:r>
          </a:p>
          <a:p>
            <a:r>
              <a:rPr lang="en-GB" baseline="0" dirty="0"/>
              <a:t>3 states closed means business as usual </a:t>
            </a:r>
          </a:p>
          <a:p>
            <a:r>
              <a:rPr lang="en-GB" baseline="0" dirty="0"/>
              <a:t>But if there are failures start occurring and they cross the threshold of acceptable failures then it will </a:t>
            </a:r>
            <a:r>
              <a:rPr lang="en-GB" baseline="0" dirty="0" err="1"/>
              <a:t>goto</a:t>
            </a:r>
            <a:r>
              <a:rPr lang="en-GB" baseline="0" dirty="0"/>
              <a:t> open state</a:t>
            </a:r>
            <a:endParaRPr lang="en-US" baseline="0" dirty="0"/>
          </a:p>
          <a:p>
            <a:r>
              <a:rPr lang="en-GB" baseline="0" dirty="0"/>
              <a:t>After some time the system will try again by sending a few requests to faulty </a:t>
            </a:r>
            <a:r>
              <a:rPr lang="en-GB" baseline="0" dirty="0" err="1"/>
              <a:t>microservice</a:t>
            </a:r>
            <a:r>
              <a:rPr lang="en-GB" baseline="0" dirty="0"/>
              <a:t> this is called half open state</a:t>
            </a:r>
          </a:p>
          <a:p>
            <a:r>
              <a:rPr lang="en-GB" baseline="0" dirty="0"/>
              <a:t>If the requests are successful the circuit will be closed again otherwise it will remain open </a:t>
            </a:r>
          </a:p>
        </p:txBody>
      </p:sp>
      <p:sp>
        <p:nvSpPr>
          <p:cNvPr id="4" name="Slide Number Placeholder 3"/>
          <p:cNvSpPr>
            <a:spLocks noGrp="1"/>
          </p:cNvSpPr>
          <p:nvPr>
            <p:ph type="sldNum" sz="quarter" idx="10"/>
          </p:nvPr>
        </p:nvSpPr>
        <p:spPr/>
        <p:txBody>
          <a:bodyPr/>
          <a:lstStyle/>
          <a:p>
            <a:fld id="{6BEE3208-7F51-4C24-95EA-A01AF876C2B0}" type="slidenum">
              <a:rPr lang="en-US" smtClean="0"/>
              <a:t>18</a:t>
            </a:fld>
            <a:endParaRPr lang="en-US"/>
          </a:p>
        </p:txBody>
      </p:sp>
    </p:spTree>
    <p:extLst>
      <p:ext uri="{BB962C8B-B14F-4D97-AF65-F5344CB8AC3E}">
        <p14:creationId xmlns:p14="http://schemas.microsoft.com/office/powerpoint/2010/main" val="97501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The app has become so overwhelmingly complicated that no single person understands it.</a:t>
            </a:r>
          </a:p>
          <a:p>
            <a:pPr marL="228600" indent="-228600">
              <a:buFont typeface="+mj-lt"/>
              <a:buAutoNum type="arabicPeriod"/>
            </a:pPr>
            <a:r>
              <a:rPr lang="en-GB" dirty="0"/>
              <a:t>You fear making changes - each change has unintended and costly side effects.</a:t>
            </a:r>
          </a:p>
          <a:p>
            <a:pPr marL="228600" indent="-228600">
              <a:buFont typeface="+mj-lt"/>
              <a:buAutoNum type="arabicPeriod"/>
            </a:pPr>
            <a:r>
              <a:rPr lang="en-GB" dirty="0"/>
              <a:t>New features/fixes become tricky, time-consuming, and expensive to implement.</a:t>
            </a:r>
          </a:p>
          <a:p>
            <a:pPr marL="228600" indent="-228600">
              <a:buFont typeface="+mj-lt"/>
              <a:buAutoNum type="arabicPeriod"/>
            </a:pPr>
            <a:r>
              <a:rPr lang="en-GB" dirty="0"/>
              <a:t>Each release as small as possible and requires a full deployment of the entire application.</a:t>
            </a:r>
          </a:p>
          <a:p>
            <a:pPr marL="228600" indent="-228600">
              <a:buFont typeface="+mj-lt"/>
              <a:buAutoNum type="arabicPeriod"/>
            </a:pPr>
            <a:r>
              <a:rPr lang="en-GB" dirty="0"/>
              <a:t>One unstable component can crash the entire system. </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3</a:t>
            </a:fld>
            <a:endParaRPr lang="en-US"/>
          </a:p>
        </p:txBody>
      </p:sp>
    </p:spTree>
    <p:extLst>
      <p:ext uri="{BB962C8B-B14F-4D97-AF65-F5344CB8AC3E}">
        <p14:creationId xmlns:p14="http://schemas.microsoft.com/office/powerpoint/2010/main" val="411188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same application</a:t>
            </a:r>
            <a:r>
              <a:rPr lang="en-GB" baseline="0" dirty="0"/>
              <a:t> if designed using the cloud native approach would be designed we separate out the entire application into smaller sets of isolated </a:t>
            </a:r>
            <a:r>
              <a:rPr lang="en-GB" baseline="0" dirty="0" err="1"/>
              <a:t>microservices</a:t>
            </a:r>
            <a:endParaRPr lang="en-GB" baseline="0" dirty="0"/>
          </a:p>
          <a:p>
            <a:r>
              <a:rPr lang="en-GB" sz="1200" b="0" i="0" kern="1200" dirty="0">
                <a:solidFill>
                  <a:schemeClr val="tx1"/>
                </a:solidFill>
                <a:effectLst/>
                <a:latin typeface="+mn-lt"/>
                <a:ea typeface="+mn-ea"/>
                <a:cs typeface="+mn-cs"/>
              </a:rPr>
              <a:t>Each service is self-contained and encapsulates its own code, data, and dependencies.</a:t>
            </a:r>
          </a:p>
          <a:p>
            <a:r>
              <a:rPr lang="en-GB" sz="1200" b="0" i="0" kern="1200" baseline="0" dirty="0">
                <a:solidFill>
                  <a:schemeClr val="tx1"/>
                </a:solidFill>
                <a:effectLst/>
                <a:latin typeface="+mn-lt"/>
                <a:ea typeface="+mn-ea"/>
                <a:cs typeface="+mn-cs"/>
              </a:rPr>
              <a:t>All the traffic is routed through a gateway which would be used as a single point of interaction between client and backend which can help us ensure the security</a:t>
            </a:r>
            <a:endParaRPr lang="en-GB" baseline="0" dirty="0"/>
          </a:p>
          <a:p>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4</a:t>
            </a:fld>
            <a:endParaRPr lang="en-US"/>
          </a:p>
        </p:txBody>
      </p:sp>
    </p:spTree>
    <p:extLst>
      <p:ext uri="{BB962C8B-B14F-4D97-AF65-F5344CB8AC3E}">
        <p14:creationId xmlns:p14="http://schemas.microsoft.com/office/powerpoint/2010/main" val="27850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edHatText"/>
              </a:rPr>
              <a:t>In short, cloud-native app development is a way to speed up how you build new applications, optimize existing ones, and </a:t>
            </a:r>
            <a:r>
              <a:rPr lang="en-US" b="0" i="0" u="none" strike="noStrike" dirty="0">
                <a:solidFill>
                  <a:srgbClr val="0066CC"/>
                </a:solidFill>
                <a:effectLst/>
                <a:latin typeface="RedHatText"/>
                <a:hlinkClick r:id="rId3"/>
              </a:rPr>
              <a:t>connect them all</a:t>
            </a:r>
            <a:r>
              <a:rPr lang="en-US" b="0" i="0" dirty="0">
                <a:solidFill>
                  <a:srgbClr val="151515"/>
                </a:solidFill>
                <a:effectLst/>
                <a:latin typeface="RedHatText"/>
              </a:rPr>
              <a:t>. Its goal is to deliver applications at the pace a business needs.</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5</a:t>
            </a:fld>
            <a:endParaRPr lang="en-US"/>
          </a:p>
        </p:txBody>
      </p:sp>
    </p:spTree>
    <p:extLst>
      <p:ext uri="{BB962C8B-B14F-4D97-AF65-F5344CB8AC3E}">
        <p14:creationId xmlns:p14="http://schemas.microsoft.com/office/powerpoint/2010/main" val="227019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be discussing</a:t>
            </a:r>
            <a:r>
              <a:rPr lang="en-GB" baseline="0" dirty="0"/>
              <a:t> the following components </a:t>
            </a:r>
            <a:r>
              <a:rPr lang="en-GB" baseline="0" dirty="0" err="1"/>
              <a:t>Microservices</a:t>
            </a:r>
            <a:r>
              <a:rPr lang="en-GB" baseline="0" dirty="0"/>
              <a:t>,  …. I have prepared a sample application utilizing all these components that I will demo as well</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6</a:t>
            </a:fld>
            <a:endParaRPr lang="en-US"/>
          </a:p>
        </p:txBody>
      </p:sp>
    </p:spTree>
    <p:extLst>
      <p:ext uri="{BB962C8B-B14F-4D97-AF65-F5344CB8AC3E}">
        <p14:creationId xmlns:p14="http://schemas.microsoft.com/office/powerpoint/2010/main" val="352509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you already</a:t>
            </a:r>
            <a:r>
              <a:rPr lang="en-GB" sz="1200" b="0" i="0" kern="1200" baseline="0" dirty="0">
                <a:solidFill>
                  <a:schemeClr val="tx1"/>
                </a:solidFill>
                <a:effectLst/>
                <a:latin typeface="+mn-lt"/>
                <a:ea typeface="+mn-ea"/>
                <a:cs typeface="+mn-cs"/>
              </a:rPr>
              <a:t> are aware of </a:t>
            </a:r>
            <a:r>
              <a:rPr lang="en-GB" sz="1200" b="0" i="0" kern="1200" baseline="0" dirty="0" err="1">
                <a:solidFill>
                  <a:schemeClr val="tx1"/>
                </a:solidFill>
                <a:effectLst/>
                <a:latin typeface="+mn-lt"/>
                <a:ea typeface="+mn-ea"/>
                <a:cs typeface="+mn-cs"/>
              </a:rPr>
              <a:t>microservices</a:t>
            </a:r>
            <a:r>
              <a:rPr lang="en-GB" sz="1200" b="0" i="0" kern="1200" baseline="0" dirty="0">
                <a:solidFill>
                  <a:schemeClr val="tx1"/>
                </a:solidFill>
                <a:effectLst/>
                <a:latin typeface="+mn-lt"/>
                <a:ea typeface="+mn-ea"/>
                <a:cs typeface="+mn-cs"/>
              </a:rPr>
              <a:t> so I will make this brief</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microservice</a:t>
            </a:r>
            <a:r>
              <a:rPr lang="en-GB" sz="1200" b="0" i="0" kern="1200" dirty="0">
                <a:solidFill>
                  <a:schemeClr val="tx1"/>
                </a:solidFill>
                <a:effectLst/>
                <a:latin typeface="+mn-lt"/>
                <a:ea typeface="+mn-ea"/>
                <a:cs typeface="+mn-cs"/>
              </a:rPr>
              <a:t> is an architectural style is an approach to developing a single application as a suite of small services, each running in its own process.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Each </a:t>
            </a:r>
            <a:r>
              <a:rPr lang="en-GB" sz="1200" b="0" i="0" kern="1200" dirty="0" err="1">
                <a:solidFill>
                  <a:schemeClr val="tx1"/>
                </a:solidFill>
                <a:effectLst/>
                <a:latin typeface="+mn-lt"/>
                <a:ea typeface="+mn-ea"/>
                <a:cs typeface="+mn-cs"/>
              </a:rPr>
              <a:t>microservice</a:t>
            </a:r>
            <a:r>
              <a:rPr lang="en-GB" sz="1200" b="0" i="0" kern="1200" dirty="0">
                <a:solidFill>
                  <a:schemeClr val="tx1"/>
                </a:solidFill>
                <a:effectLst/>
                <a:latin typeface="+mn-lt"/>
                <a:ea typeface="+mn-ea"/>
                <a:cs typeface="+mn-cs"/>
              </a:rPr>
              <a:t> is</a:t>
            </a:r>
            <a:r>
              <a:rPr lang="en-GB" sz="1200" b="0" i="0" kern="1200" baseline="0" dirty="0">
                <a:solidFill>
                  <a:schemeClr val="tx1"/>
                </a:solidFill>
                <a:effectLst/>
                <a:latin typeface="+mn-lt"/>
                <a:ea typeface="+mn-ea"/>
                <a:cs typeface="+mn-cs"/>
              </a:rPr>
              <a:t> confined within a bounded context which means that each </a:t>
            </a:r>
            <a:r>
              <a:rPr lang="en-GB" sz="1200" b="0" i="0" kern="1200" baseline="0" dirty="0" err="1">
                <a:solidFill>
                  <a:schemeClr val="tx1"/>
                </a:solidFill>
                <a:effectLst/>
                <a:latin typeface="+mn-lt"/>
                <a:ea typeface="+mn-ea"/>
                <a:cs typeface="+mn-cs"/>
              </a:rPr>
              <a:t>microservice</a:t>
            </a:r>
            <a:r>
              <a:rPr lang="en-GB" sz="1200" b="0" i="0" kern="1200" baseline="0" dirty="0">
                <a:solidFill>
                  <a:schemeClr val="tx1"/>
                </a:solidFill>
                <a:effectLst/>
                <a:latin typeface="+mn-lt"/>
                <a:ea typeface="+mn-ea"/>
                <a:cs typeface="+mn-cs"/>
              </a:rPr>
              <a:t> has a boundary around which the whole </a:t>
            </a:r>
            <a:r>
              <a:rPr lang="en-GB" sz="1200" b="0" i="0" kern="1200" baseline="0" dirty="0" err="1">
                <a:solidFill>
                  <a:schemeClr val="tx1"/>
                </a:solidFill>
                <a:effectLst/>
                <a:latin typeface="+mn-lt"/>
                <a:ea typeface="+mn-ea"/>
                <a:cs typeface="+mn-cs"/>
              </a:rPr>
              <a:t>microservice</a:t>
            </a:r>
            <a:r>
              <a:rPr lang="en-GB" sz="1200" b="0" i="0" kern="1200" baseline="0" dirty="0">
                <a:solidFill>
                  <a:schemeClr val="tx1"/>
                </a:solidFill>
                <a:effectLst/>
                <a:latin typeface="+mn-lt"/>
                <a:ea typeface="+mn-ea"/>
                <a:cs typeface="+mn-cs"/>
              </a:rPr>
              <a:t> needs to be built. </a:t>
            </a:r>
            <a:r>
              <a:rPr lang="en-GB" sz="1200" b="0" i="0" kern="1200" baseline="0" dirty="0" err="1">
                <a:solidFill>
                  <a:schemeClr val="tx1"/>
                </a:solidFill>
                <a:effectLst/>
                <a:latin typeface="+mn-lt"/>
                <a:ea typeface="+mn-ea"/>
                <a:cs typeface="+mn-cs"/>
              </a:rPr>
              <a:t>Eg</a:t>
            </a:r>
            <a:r>
              <a:rPr lang="en-GB" sz="1200" b="0" i="0" kern="1200" baseline="0" dirty="0">
                <a:solidFill>
                  <a:schemeClr val="tx1"/>
                </a:solidFill>
                <a:effectLst/>
                <a:latin typeface="+mn-lt"/>
                <a:ea typeface="+mn-ea"/>
                <a:cs typeface="+mn-cs"/>
              </a:rPr>
              <a:t> products </a:t>
            </a:r>
            <a:r>
              <a:rPr lang="en-GB" sz="1200" b="0" i="0" kern="1200" baseline="0" dirty="0" err="1">
                <a:solidFill>
                  <a:schemeClr val="tx1"/>
                </a:solidFill>
                <a:effectLst/>
                <a:latin typeface="+mn-lt"/>
                <a:ea typeface="+mn-ea"/>
                <a:cs typeface="+mn-cs"/>
              </a:rPr>
              <a:t>microservice</a:t>
            </a:r>
            <a:r>
              <a:rPr lang="en-GB" sz="1200" b="0" i="0" kern="1200" baseline="0" dirty="0">
                <a:solidFill>
                  <a:schemeClr val="tx1"/>
                </a:solidFill>
                <a:effectLst/>
                <a:latin typeface="+mn-lt"/>
                <a:ea typeface="+mn-ea"/>
                <a:cs typeface="+mn-cs"/>
              </a:rPr>
              <a:t> </a:t>
            </a:r>
          </a:p>
          <a:p>
            <a:r>
              <a:rPr lang="en-GB" sz="1200" b="0" i="0" kern="1200" baseline="0" dirty="0">
                <a:solidFill>
                  <a:schemeClr val="tx1"/>
                </a:solidFill>
                <a:effectLst/>
                <a:latin typeface="+mn-lt"/>
                <a:ea typeface="+mn-ea"/>
                <a:cs typeface="+mn-cs"/>
              </a:rPr>
              <a:t>Will have only things related to products will be added in the </a:t>
            </a:r>
            <a:r>
              <a:rPr lang="en-GB" sz="1200" b="0" i="0" kern="1200" baseline="0" dirty="0" err="1">
                <a:solidFill>
                  <a:schemeClr val="tx1"/>
                </a:solidFill>
                <a:effectLst/>
                <a:latin typeface="+mn-lt"/>
                <a:ea typeface="+mn-ea"/>
                <a:cs typeface="+mn-cs"/>
              </a:rPr>
              <a:t>microservice</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These services are built around business capabilities and independently deployable</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EE3208-7F51-4C24-95EA-A01AF876C2B0}" type="slidenum">
              <a:rPr lang="en-US" smtClean="0"/>
              <a:t>8</a:t>
            </a:fld>
            <a:endParaRPr lang="en-US"/>
          </a:p>
        </p:txBody>
      </p:sp>
    </p:spTree>
    <p:extLst>
      <p:ext uri="{BB962C8B-B14F-4D97-AF65-F5344CB8AC3E}">
        <p14:creationId xmlns:p14="http://schemas.microsoft.com/office/powerpoint/2010/main" val="407444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An </a:t>
            </a:r>
            <a:r>
              <a:rPr lang="en-GB" b="1" dirty="0"/>
              <a:t>API Gateway</a:t>
            </a:r>
            <a:r>
              <a:rPr lang="en-GB" dirty="0"/>
              <a:t> is a server that is the single entry point into the system</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It is nothing more than an abstraction layer provided between the client and all the </a:t>
            </a:r>
            <a:r>
              <a:rPr lang="en-GB" dirty="0" err="1"/>
              <a:t>microservices</a:t>
            </a:r>
            <a:endParaRPr lang="en-GB"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It will act as a router to all the incoming requests and send them to their respective </a:t>
            </a:r>
            <a:r>
              <a:rPr lang="en-GB" dirty="0" err="1"/>
              <a:t>microservices</a:t>
            </a:r>
            <a:r>
              <a:rPr lang="en-GB" dirty="0"/>
              <a:t> respectively</a:t>
            </a:r>
            <a:endParaRPr lang="en-US" dirty="0"/>
          </a:p>
          <a:p>
            <a:pPr marL="228600" indent="-228600">
              <a:buFont typeface="+mj-lt"/>
              <a:buAutoNum type="arabicPeriod"/>
            </a:pPr>
            <a:r>
              <a:rPr lang="en-GB" dirty="0"/>
              <a:t>One</a:t>
            </a:r>
            <a:r>
              <a:rPr lang="en-GB" baseline="0" dirty="0"/>
              <a:t> of the uses of </a:t>
            </a:r>
            <a:r>
              <a:rPr lang="en-GB" baseline="0" dirty="0" err="1"/>
              <a:t>api</a:t>
            </a:r>
            <a:r>
              <a:rPr lang="en-GB" baseline="0" dirty="0"/>
              <a:t> gateway is that it can provide us the ability to monitor all the requests i.e. to measure how many requests are coming in how long they are taking to process </a:t>
            </a:r>
            <a:r>
              <a:rPr lang="en-GB" baseline="0" dirty="0" err="1"/>
              <a:t>etc</a:t>
            </a:r>
            <a:endParaRPr lang="en-GB" baseline="0" dirty="0"/>
          </a:p>
          <a:p>
            <a:pPr marL="228600" indent="-228600">
              <a:buFont typeface="+mj-lt"/>
              <a:buAutoNum type="arabicPeriod"/>
            </a:pPr>
            <a:r>
              <a:rPr lang="en-GB" baseline="0" dirty="0"/>
              <a:t>You add authentication on this layer which can act as a security layer between our system and the outside world handling Denial of Service Attacks restricting certain users, </a:t>
            </a:r>
            <a:r>
              <a:rPr lang="en-GB" baseline="0" dirty="0" err="1"/>
              <a:t>ip</a:t>
            </a:r>
            <a:r>
              <a:rPr lang="en-GB" baseline="0" dirty="0"/>
              <a:t> </a:t>
            </a:r>
            <a:r>
              <a:rPr lang="en-GB" baseline="0" dirty="0" err="1"/>
              <a:t>etc</a:t>
            </a:r>
            <a:endParaRPr lang="en-GB" baseline="0" dirty="0"/>
          </a:p>
          <a:p>
            <a:pPr marL="228600" indent="-228600">
              <a:buFont typeface="+mj-lt"/>
              <a:buAutoNum type="arabicPeriod"/>
            </a:pPr>
            <a:r>
              <a:rPr lang="en-GB" dirty="0" err="1"/>
              <a:t>Eg</a:t>
            </a:r>
            <a:r>
              <a:rPr lang="en-GB" dirty="0"/>
              <a:t> </a:t>
            </a:r>
            <a:r>
              <a:rPr lang="en-GB" dirty="0" err="1"/>
              <a:t>Zuul</a:t>
            </a:r>
            <a:r>
              <a:rPr lang="en-GB" dirty="0"/>
              <a:t> by Netflix,</a:t>
            </a:r>
            <a:r>
              <a:rPr lang="en-GB" baseline="0" dirty="0"/>
              <a:t> Spring Cloud Gateway, Ocelot </a:t>
            </a:r>
            <a:r>
              <a:rPr lang="en-GB" baseline="0" dirty="0" err="1"/>
              <a:t>etc</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9</a:t>
            </a:fld>
            <a:endParaRPr lang="en-US"/>
          </a:p>
        </p:txBody>
      </p:sp>
    </p:spTree>
    <p:extLst>
      <p:ext uri="{BB962C8B-B14F-4D97-AF65-F5344CB8AC3E}">
        <p14:creationId xmlns:p14="http://schemas.microsoft.com/office/powerpoint/2010/main" val="154053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sz="1200" b="0" i="0" kern="1200" dirty="0">
                <a:solidFill>
                  <a:schemeClr val="tx1"/>
                </a:solidFill>
                <a:effectLst/>
                <a:latin typeface="+mn-lt"/>
                <a:ea typeface="+mn-ea"/>
                <a:cs typeface="+mn-cs"/>
              </a:rPr>
              <a:t>In a </a:t>
            </a:r>
            <a:r>
              <a:rPr lang="en-GB" sz="1200" b="0" i="0" kern="1200" dirty="0" err="1">
                <a:solidFill>
                  <a:schemeClr val="tx1"/>
                </a:solidFill>
                <a:effectLst/>
                <a:latin typeface="+mn-lt"/>
                <a:ea typeface="+mn-ea"/>
                <a:cs typeface="+mn-cs"/>
              </a:rPr>
              <a:t>microservices</a:t>
            </a:r>
            <a:r>
              <a:rPr lang="en-GB" sz="1200" b="0" i="0" kern="1200" dirty="0">
                <a:solidFill>
                  <a:schemeClr val="tx1"/>
                </a:solidFill>
                <a:effectLst/>
                <a:latin typeface="+mn-lt"/>
                <a:ea typeface="+mn-ea"/>
                <a:cs typeface="+mn-cs"/>
              </a:rPr>
              <a:t> application, the set of running service instances changes dynamically. Instances have dynamically assigned network locations. Consequently, in order for a client to make a request to a service it must use a service‑discovery mechanism.</a:t>
            </a:r>
          </a:p>
          <a:p>
            <a:pPr marL="228600" indent="-228600">
              <a:buFont typeface="+mj-lt"/>
              <a:buAutoNum type="arabicPeriod"/>
            </a:pPr>
            <a:r>
              <a:rPr lang="en-GB" sz="1200" b="0" i="0" kern="1200" dirty="0">
                <a:solidFill>
                  <a:schemeClr val="tx1"/>
                </a:solidFill>
                <a:effectLst/>
                <a:latin typeface="+mn-lt"/>
                <a:ea typeface="+mn-ea"/>
                <a:cs typeface="+mn-cs"/>
              </a:rPr>
              <a:t>A key part of service discovery is the </a:t>
            </a:r>
            <a:r>
              <a:rPr lang="en-GB" sz="1200" b="0" i="0" u="none" strike="noStrike" kern="1200" dirty="0">
                <a:solidFill>
                  <a:schemeClr val="tx1"/>
                </a:solidFill>
                <a:effectLst/>
                <a:latin typeface="+mn-lt"/>
                <a:ea typeface="+mn-ea"/>
                <a:cs typeface="+mn-cs"/>
                <a:hlinkClick r:id="rId3"/>
              </a:rPr>
              <a:t>service registry</a:t>
            </a:r>
            <a:r>
              <a:rPr lang="en-GB" sz="1200" b="0" i="0" kern="1200" dirty="0">
                <a:solidFill>
                  <a:schemeClr val="tx1"/>
                </a:solidFill>
                <a:effectLst/>
                <a:latin typeface="+mn-lt"/>
                <a:ea typeface="+mn-ea"/>
                <a:cs typeface="+mn-cs"/>
              </a:rPr>
              <a:t>. The service registry is a database of available service instances.</a:t>
            </a:r>
          </a:p>
          <a:p>
            <a:pPr marL="228600" indent="-228600">
              <a:buFont typeface="+mj-lt"/>
              <a:buAutoNum type="arabicPeriod"/>
            </a:pPr>
            <a:r>
              <a:rPr lang="en-GB" sz="1200" b="0" i="0" kern="1200" dirty="0">
                <a:solidFill>
                  <a:schemeClr val="tx1"/>
                </a:solidFill>
                <a:effectLst/>
                <a:latin typeface="+mn-lt"/>
                <a:ea typeface="+mn-ea"/>
                <a:cs typeface="+mn-cs"/>
              </a:rPr>
              <a:t>There are two main service‑discovery patterns: client-side discovery and service-side discovery. </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10</a:t>
            </a:fld>
            <a:endParaRPr lang="en-US"/>
          </a:p>
        </p:txBody>
      </p:sp>
    </p:spTree>
    <p:extLst>
      <p:ext uri="{BB962C8B-B14F-4D97-AF65-F5344CB8AC3E}">
        <p14:creationId xmlns:p14="http://schemas.microsoft.com/office/powerpoint/2010/main" val="1033944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a:t>
            </a:r>
            <a:r>
              <a:rPr lang="en-GB" baseline="0" dirty="0"/>
              <a:t> a scenario where a person would want to find a pizza place he would search on google the phone number of the pizza place and then call the pizza place using that phone number</a:t>
            </a:r>
          </a:p>
          <a:p>
            <a:r>
              <a:rPr lang="en-GB" baseline="0" dirty="0"/>
              <a:t>Here google would act as the service registry as it has all the pizza places numbers. </a:t>
            </a:r>
          </a:p>
          <a:p>
            <a:r>
              <a:rPr lang="en-GB" baseline="0" dirty="0"/>
              <a:t>The client is making 2 calls one to the service registry for the location and then to the actual service which in this case is the pizza place</a:t>
            </a:r>
            <a:endParaRPr lang="en-US" dirty="0"/>
          </a:p>
        </p:txBody>
      </p:sp>
      <p:sp>
        <p:nvSpPr>
          <p:cNvPr id="4" name="Slide Number Placeholder 3"/>
          <p:cNvSpPr>
            <a:spLocks noGrp="1"/>
          </p:cNvSpPr>
          <p:nvPr>
            <p:ph type="sldNum" sz="quarter" idx="10"/>
          </p:nvPr>
        </p:nvSpPr>
        <p:spPr/>
        <p:txBody>
          <a:bodyPr/>
          <a:lstStyle/>
          <a:p>
            <a:fld id="{6BEE3208-7F51-4C24-95EA-A01AF876C2B0}" type="slidenum">
              <a:rPr lang="en-US" smtClean="0"/>
              <a:t>11</a:t>
            </a:fld>
            <a:endParaRPr lang="en-US"/>
          </a:p>
        </p:txBody>
      </p:sp>
    </p:spTree>
    <p:extLst>
      <p:ext uri="{BB962C8B-B14F-4D97-AF65-F5344CB8AC3E}">
        <p14:creationId xmlns:p14="http://schemas.microsoft.com/office/powerpoint/2010/main" val="249859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hyperlink" Target="https://docs.spring.io/spring-boot/docs/current/reference/html/production-ready-featur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steeltoe.io/api/v3/management/using-endpoint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Cloud Native Applications</a:t>
            </a:r>
            <a:endParaRPr lang="en-US" dirty="0"/>
          </a:p>
        </p:txBody>
      </p:sp>
      <p:sp>
        <p:nvSpPr>
          <p:cNvPr id="3" name="Subtitle 2"/>
          <p:cNvSpPr>
            <a:spLocks noGrp="1"/>
          </p:cNvSpPr>
          <p:nvPr>
            <p:ph type="subTitle" idx="1"/>
          </p:nvPr>
        </p:nvSpPr>
        <p:spPr/>
        <p:txBody>
          <a:bodyPr/>
          <a:lstStyle/>
          <a:p>
            <a:r>
              <a:rPr lang="en-GB" dirty="0"/>
              <a:t>By Arsalan Nawaz Khan</a:t>
            </a:r>
            <a:endParaRPr lang="en-US" dirty="0"/>
          </a:p>
        </p:txBody>
      </p:sp>
    </p:spTree>
    <p:extLst>
      <p:ext uri="{BB962C8B-B14F-4D97-AF65-F5344CB8AC3E}">
        <p14:creationId xmlns:p14="http://schemas.microsoft.com/office/powerpoint/2010/main" val="26771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Discovery Service</a:t>
            </a:r>
            <a:endParaRPr lang="en-US" dirty="0"/>
          </a:p>
        </p:txBody>
      </p:sp>
      <p:sp>
        <p:nvSpPr>
          <p:cNvPr id="3" name="Content Placeholder 2"/>
          <p:cNvSpPr>
            <a:spLocks noGrp="1"/>
          </p:cNvSpPr>
          <p:nvPr>
            <p:ph idx="1"/>
          </p:nvPr>
        </p:nvSpPr>
        <p:spPr/>
        <p:txBody>
          <a:bodyPr/>
          <a:lstStyle/>
          <a:p>
            <a:r>
              <a:rPr lang="en-GB" dirty="0"/>
              <a:t>What is service discovery?</a:t>
            </a:r>
          </a:p>
          <a:p>
            <a:endParaRPr lang="en-GB" dirty="0"/>
          </a:p>
          <a:p>
            <a:r>
              <a:rPr lang="en-GB" dirty="0"/>
              <a:t>What is service registry?</a:t>
            </a:r>
          </a:p>
          <a:p>
            <a:endParaRPr lang="en-GB" dirty="0"/>
          </a:p>
          <a:p>
            <a:r>
              <a:rPr lang="en-GB" dirty="0"/>
              <a:t>Types of service discovery</a:t>
            </a:r>
          </a:p>
          <a:p>
            <a:pPr lvl="1"/>
            <a:r>
              <a:rPr lang="en-GB" dirty="0"/>
              <a:t>Client side service discovery</a:t>
            </a:r>
          </a:p>
          <a:p>
            <a:pPr lvl="1"/>
            <a:r>
              <a:rPr lang="en-GB" dirty="0"/>
              <a:t>Server side service discovery</a:t>
            </a:r>
            <a:endParaRPr lang="en-US" dirty="0"/>
          </a:p>
        </p:txBody>
      </p:sp>
    </p:spTree>
    <p:extLst>
      <p:ext uri="{BB962C8B-B14F-4D97-AF65-F5344CB8AC3E}">
        <p14:creationId xmlns:p14="http://schemas.microsoft.com/office/powerpoint/2010/main" val="139483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Client side service discovery</a:t>
            </a:r>
            <a:endParaRPr lang="en-US" dirty="0"/>
          </a:p>
        </p:txBody>
      </p:sp>
      <p:pic>
        <p:nvPicPr>
          <p:cNvPr id="5" name="Picture 4"/>
          <p:cNvPicPr>
            <a:picLocks noChangeAspect="1"/>
          </p:cNvPicPr>
          <p:nvPr/>
        </p:nvPicPr>
        <p:blipFill>
          <a:blip r:embed="rId3"/>
          <a:stretch>
            <a:fillRect/>
          </a:stretch>
        </p:blipFill>
        <p:spPr>
          <a:xfrm>
            <a:off x="1296987" y="1375128"/>
            <a:ext cx="9111369" cy="5117951"/>
          </a:xfrm>
          <a:prstGeom prst="rect">
            <a:avLst/>
          </a:prstGeom>
        </p:spPr>
      </p:pic>
    </p:spTree>
    <p:extLst>
      <p:ext uri="{BB962C8B-B14F-4D97-AF65-F5344CB8AC3E}">
        <p14:creationId xmlns:p14="http://schemas.microsoft.com/office/powerpoint/2010/main" val="395999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Server side service discovery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73046462"/>
              </p:ext>
            </p:extLst>
          </p:nvPr>
        </p:nvGraphicFramePr>
        <p:xfrm>
          <a:off x="1945217" y="1455914"/>
          <a:ext cx="7962900" cy="4983163"/>
        </p:xfrm>
        <a:graphic>
          <a:graphicData uri="http://schemas.openxmlformats.org/presentationml/2006/ole">
            <mc:AlternateContent xmlns:mc="http://schemas.openxmlformats.org/markup-compatibility/2006">
              <mc:Choice xmlns:v="urn:schemas-microsoft-com:vml" Requires="v">
                <p:oleObj name="Bitmap Image" r:id="rId3" imgW="7962840" imgH="4983480" progId="Paint.Picture">
                  <p:embed/>
                </p:oleObj>
              </mc:Choice>
              <mc:Fallback>
                <p:oleObj name="Bitmap Image" r:id="rId3" imgW="7962840" imgH="4983480" progId="Paint.Picture">
                  <p:embed/>
                  <p:pic>
                    <p:nvPicPr>
                      <p:cNvPr id="0" name=""/>
                      <p:cNvPicPr/>
                      <p:nvPr/>
                    </p:nvPicPr>
                    <p:blipFill>
                      <a:blip r:embed="rId4"/>
                      <a:stretch>
                        <a:fillRect/>
                      </a:stretch>
                    </p:blipFill>
                    <p:spPr>
                      <a:xfrm>
                        <a:off x="1945217" y="1455914"/>
                        <a:ext cx="7962900" cy="4983163"/>
                      </a:xfrm>
                      <a:prstGeom prst="rect">
                        <a:avLst/>
                      </a:prstGeom>
                    </p:spPr>
                  </p:pic>
                </p:oleObj>
              </mc:Fallback>
            </mc:AlternateContent>
          </a:graphicData>
        </a:graphic>
      </p:graphicFrame>
    </p:spTree>
    <p:extLst>
      <p:ext uri="{BB962C8B-B14F-4D97-AF65-F5344CB8AC3E}">
        <p14:creationId xmlns:p14="http://schemas.microsoft.com/office/powerpoint/2010/main" val="172699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Actuators</a:t>
            </a:r>
            <a:endParaRPr lang="en-US" dirty="0"/>
          </a:p>
        </p:txBody>
      </p:sp>
      <p:sp>
        <p:nvSpPr>
          <p:cNvPr id="3" name="Content Placeholder 2"/>
          <p:cNvSpPr>
            <a:spLocks noGrp="1"/>
          </p:cNvSpPr>
          <p:nvPr>
            <p:ph idx="1"/>
          </p:nvPr>
        </p:nvSpPr>
        <p:spPr/>
        <p:txBody>
          <a:bodyPr/>
          <a:lstStyle/>
          <a:p>
            <a:r>
              <a:rPr lang="en-GB" dirty="0"/>
              <a:t>There are certain endpoints that can be exposed with a </a:t>
            </a:r>
            <a:r>
              <a:rPr lang="en-GB" dirty="0" err="1"/>
              <a:t>microservice</a:t>
            </a:r>
            <a:r>
              <a:rPr lang="en-GB" dirty="0"/>
              <a:t> to monitor and manage a </a:t>
            </a:r>
            <a:r>
              <a:rPr lang="en-GB" dirty="0" err="1"/>
              <a:t>microservice</a:t>
            </a:r>
            <a:r>
              <a:rPr lang="en-GB" dirty="0"/>
              <a:t> </a:t>
            </a:r>
            <a:r>
              <a:rPr lang="en-GB" dirty="0" err="1"/>
              <a:t>eg</a:t>
            </a:r>
            <a:r>
              <a:rPr lang="en-GB" dirty="0"/>
              <a:t> of these are the health, metrics, </a:t>
            </a:r>
            <a:r>
              <a:rPr lang="en-GB" dirty="0" err="1"/>
              <a:t>httptrace</a:t>
            </a:r>
            <a:r>
              <a:rPr lang="en-GB" dirty="0"/>
              <a:t> </a:t>
            </a:r>
            <a:r>
              <a:rPr lang="en-GB" dirty="0" err="1"/>
              <a:t>etc</a:t>
            </a:r>
            <a:endParaRPr lang="en-GB" dirty="0"/>
          </a:p>
          <a:p>
            <a:endParaRPr lang="en-GB" dirty="0"/>
          </a:p>
          <a:p>
            <a:r>
              <a:rPr lang="en-GB" dirty="0"/>
              <a:t>For spring boot actuator endpoints see </a:t>
            </a:r>
            <a:r>
              <a:rPr lang="en-GB" dirty="0">
                <a:hlinkClick r:id="rId3"/>
              </a:rPr>
              <a:t>here</a:t>
            </a:r>
            <a:endParaRPr lang="en-GB" dirty="0"/>
          </a:p>
          <a:p>
            <a:r>
              <a:rPr lang="en-GB" dirty="0"/>
              <a:t>For </a:t>
            </a:r>
            <a:r>
              <a:rPr lang="en-GB" dirty="0" err="1"/>
              <a:t>steeltoe</a:t>
            </a:r>
            <a:r>
              <a:rPr lang="en-GB" dirty="0"/>
              <a:t> actuator endpoints see </a:t>
            </a:r>
            <a:r>
              <a:rPr lang="en-GB" dirty="0">
                <a:hlinkClick r:id="rId4"/>
              </a:rPr>
              <a:t>here</a:t>
            </a:r>
            <a:endParaRPr lang="en-US" dirty="0"/>
          </a:p>
        </p:txBody>
      </p:sp>
    </p:spTree>
    <p:extLst>
      <p:ext uri="{BB962C8B-B14F-4D97-AF65-F5344CB8AC3E}">
        <p14:creationId xmlns:p14="http://schemas.microsoft.com/office/powerpoint/2010/main" val="109518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Config</a:t>
            </a:r>
            <a:r>
              <a:rPr lang="en-GB" dirty="0"/>
              <a:t> Server</a:t>
            </a:r>
            <a:endParaRPr lang="en-US" dirty="0"/>
          </a:p>
        </p:txBody>
      </p:sp>
      <p:sp>
        <p:nvSpPr>
          <p:cNvPr id="3" name="Content Placeholder 2"/>
          <p:cNvSpPr>
            <a:spLocks noGrp="1"/>
          </p:cNvSpPr>
          <p:nvPr>
            <p:ph idx="1"/>
          </p:nvPr>
        </p:nvSpPr>
        <p:spPr/>
        <p:txBody>
          <a:bodyPr/>
          <a:lstStyle/>
          <a:p>
            <a:r>
              <a:rPr lang="en-GB" dirty="0" err="1"/>
              <a:t>Config</a:t>
            </a:r>
            <a:r>
              <a:rPr lang="en-GB" dirty="0"/>
              <a:t> Server is an externalized application configuration service</a:t>
            </a:r>
          </a:p>
          <a:p>
            <a:r>
              <a:rPr lang="en-GB" dirty="0"/>
              <a:t>Centralized location to manage all the external properties</a:t>
            </a:r>
          </a:p>
          <a:p>
            <a:endParaRPr lang="en-US" dirty="0"/>
          </a:p>
        </p:txBody>
      </p:sp>
      <p:pic>
        <p:nvPicPr>
          <p:cNvPr id="4" name="Picture 3"/>
          <p:cNvPicPr>
            <a:picLocks noChangeAspect="1"/>
          </p:cNvPicPr>
          <p:nvPr/>
        </p:nvPicPr>
        <p:blipFill>
          <a:blip r:embed="rId3"/>
          <a:stretch>
            <a:fillRect/>
          </a:stretch>
        </p:blipFill>
        <p:spPr>
          <a:xfrm>
            <a:off x="1739018" y="3080099"/>
            <a:ext cx="7381875" cy="2905125"/>
          </a:xfrm>
          <a:prstGeom prst="rect">
            <a:avLst/>
          </a:prstGeom>
        </p:spPr>
      </p:pic>
    </p:spTree>
    <p:extLst>
      <p:ext uri="{BB962C8B-B14F-4D97-AF65-F5344CB8AC3E}">
        <p14:creationId xmlns:p14="http://schemas.microsoft.com/office/powerpoint/2010/main" val="208258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Log Analytics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1636" y="2107406"/>
            <a:ext cx="8064853" cy="3787084"/>
          </a:xfrm>
        </p:spPr>
      </p:pic>
    </p:spTree>
    <p:extLst>
      <p:ext uri="{BB962C8B-B14F-4D97-AF65-F5344CB8AC3E}">
        <p14:creationId xmlns:p14="http://schemas.microsoft.com/office/powerpoint/2010/main" val="28730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Distributed Tracing </a:t>
            </a:r>
            <a:br>
              <a:rPr lang="en-GB" dirty="0"/>
            </a:br>
            <a:r>
              <a:rPr lang="en-GB" dirty="0"/>
              <a:t>using Sleuth and </a:t>
            </a:r>
            <a:r>
              <a:rPr lang="en-GB" dirty="0" err="1"/>
              <a:t>Zipkin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917" y="3155156"/>
            <a:ext cx="9761146" cy="1337822"/>
          </a:xfrm>
        </p:spPr>
      </p:pic>
    </p:spTree>
    <p:extLst>
      <p:ext uri="{BB962C8B-B14F-4D97-AF65-F5344CB8AC3E}">
        <p14:creationId xmlns:p14="http://schemas.microsoft.com/office/powerpoint/2010/main" val="397678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Circuit Breaker Pattern</a:t>
            </a:r>
            <a:endParaRPr lang="en-US" dirty="0"/>
          </a:p>
        </p:txBody>
      </p:sp>
      <p:grpSp>
        <p:nvGrpSpPr>
          <p:cNvPr id="16" name="Group 15"/>
          <p:cNvGrpSpPr/>
          <p:nvPr/>
        </p:nvGrpSpPr>
        <p:grpSpPr>
          <a:xfrm>
            <a:off x="1742212" y="2619022"/>
            <a:ext cx="8444090" cy="1061156"/>
            <a:chOff x="1742212" y="2619022"/>
            <a:chExt cx="8444090" cy="1061156"/>
          </a:xfrm>
        </p:grpSpPr>
        <p:sp>
          <p:nvSpPr>
            <p:cNvPr id="5" name="Rectangle 4"/>
            <p:cNvSpPr/>
            <p:nvPr/>
          </p:nvSpPr>
          <p:spPr>
            <a:xfrm>
              <a:off x="1742212" y="2619022"/>
              <a:ext cx="2054578" cy="1061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Microservice</a:t>
              </a:r>
              <a:r>
                <a:rPr lang="en-GB" dirty="0"/>
                <a:t> 1</a:t>
              </a:r>
              <a:endParaRPr lang="en-US" dirty="0"/>
            </a:p>
          </p:txBody>
        </p:sp>
        <p:sp>
          <p:nvSpPr>
            <p:cNvPr id="6" name="Rectangle 5"/>
            <p:cNvSpPr/>
            <p:nvPr/>
          </p:nvSpPr>
          <p:spPr>
            <a:xfrm>
              <a:off x="4936968" y="2619022"/>
              <a:ext cx="2054578" cy="106115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Microservice</a:t>
              </a:r>
              <a:r>
                <a:rPr lang="en-GB" dirty="0"/>
                <a:t> 2</a:t>
              </a:r>
              <a:endParaRPr lang="en-US" dirty="0"/>
            </a:p>
          </p:txBody>
        </p:sp>
        <p:sp>
          <p:nvSpPr>
            <p:cNvPr id="7" name="Rectangle 6"/>
            <p:cNvSpPr/>
            <p:nvPr/>
          </p:nvSpPr>
          <p:spPr>
            <a:xfrm>
              <a:off x="8131724" y="2619022"/>
              <a:ext cx="2054578" cy="10611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Microservice</a:t>
              </a:r>
              <a:r>
                <a:rPr lang="en-GB" dirty="0"/>
                <a:t> 3</a:t>
              </a:r>
              <a:endParaRPr lang="en-US" dirty="0"/>
            </a:p>
          </p:txBody>
        </p:sp>
        <p:cxnSp>
          <p:nvCxnSpPr>
            <p:cNvPr id="9" name="Straight Arrow Connector 8"/>
            <p:cNvCxnSpPr/>
            <p:nvPr/>
          </p:nvCxnSpPr>
          <p:spPr>
            <a:xfrm>
              <a:off x="3796790" y="2980267"/>
              <a:ext cx="1140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991546" y="2980267"/>
              <a:ext cx="1140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6991546" y="3330222"/>
              <a:ext cx="1140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3796790" y="3335866"/>
              <a:ext cx="11401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8" name="Multiply 17"/>
          <p:cNvSpPr/>
          <p:nvPr/>
        </p:nvSpPr>
        <p:spPr>
          <a:xfrm>
            <a:off x="7845778" y="2494844"/>
            <a:ext cx="2494843" cy="13659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7256835" y="3093155"/>
            <a:ext cx="508000" cy="47413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4082736" y="3093155"/>
            <a:ext cx="508000" cy="47413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2438400" y="3680178"/>
            <a:ext cx="22578"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930400" y="4899378"/>
            <a:ext cx="1264356" cy="369332"/>
          </a:xfrm>
          <a:prstGeom prst="rect">
            <a:avLst/>
          </a:prstGeom>
          <a:noFill/>
        </p:spPr>
        <p:txBody>
          <a:bodyPr wrap="square" rtlCol="0">
            <a:spAutoFit/>
          </a:bodyPr>
          <a:lstStyle/>
          <a:p>
            <a:r>
              <a:rPr lang="en-GB" b="1" dirty="0">
                <a:solidFill>
                  <a:srgbClr val="00B050"/>
                </a:solidFill>
              </a:rPr>
              <a:t>Success</a:t>
            </a:r>
            <a:endParaRPr lang="en-US" b="1" dirty="0">
              <a:solidFill>
                <a:srgbClr val="00B050"/>
              </a:solidFill>
            </a:endParaRPr>
          </a:p>
        </p:txBody>
      </p:sp>
      <p:sp>
        <p:nvSpPr>
          <p:cNvPr id="24" name="Multiply 23"/>
          <p:cNvSpPr/>
          <p:nvPr/>
        </p:nvSpPr>
        <p:spPr>
          <a:xfrm>
            <a:off x="2195689" y="4075289"/>
            <a:ext cx="508000" cy="47413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3258766" y="3680178"/>
            <a:ext cx="1264356" cy="1588532"/>
            <a:chOff x="3258766" y="3680178"/>
            <a:chExt cx="1264356" cy="1588532"/>
          </a:xfrm>
        </p:grpSpPr>
        <p:cxnSp>
          <p:nvCxnSpPr>
            <p:cNvPr id="26" name="Straight Arrow Connector 25"/>
            <p:cNvCxnSpPr/>
            <p:nvPr/>
          </p:nvCxnSpPr>
          <p:spPr>
            <a:xfrm>
              <a:off x="3657600" y="3680178"/>
              <a:ext cx="11289"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3258766" y="4899378"/>
              <a:ext cx="1264356" cy="369332"/>
            </a:xfrm>
            <a:prstGeom prst="rect">
              <a:avLst/>
            </a:prstGeom>
            <a:noFill/>
          </p:spPr>
          <p:txBody>
            <a:bodyPr wrap="square" rtlCol="0">
              <a:spAutoFit/>
            </a:bodyPr>
            <a:lstStyle/>
            <a:p>
              <a:r>
                <a:rPr lang="en-GB" b="1" dirty="0">
                  <a:solidFill>
                    <a:srgbClr val="FF0000"/>
                  </a:solidFill>
                </a:rPr>
                <a:t>Failure</a:t>
              </a:r>
              <a:endParaRPr lang="en-US" b="1" dirty="0">
                <a:solidFill>
                  <a:srgbClr val="FF0000"/>
                </a:solidFill>
              </a:endParaRPr>
            </a:p>
          </p:txBody>
        </p:sp>
      </p:grpSp>
    </p:spTree>
    <p:extLst>
      <p:ext uri="{BB962C8B-B14F-4D97-AF65-F5344CB8AC3E}">
        <p14:creationId xmlns:p14="http://schemas.microsoft.com/office/powerpoint/2010/main" val="106637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Circuit Breaker Pattern</a:t>
            </a:r>
            <a:endParaRPr lang="en-US" dirty="0"/>
          </a:p>
        </p:txBody>
      </p:sp>
      <p:pic>
        <p:nvPicPr>
          <p:cNvPr id="3" name="Picture 2"/>
          <p:cNvPicPr>
            <a:picLocks noChangeAspect="1"/>
          </p:cNvPicPr>
          <p:nvPr/>
        </p:nvPicPr>
        <p:blipFill>
          <a:blip r:embed="rId3"/>
          <a:stretch>
            <a:fillRect/>
          </a:stretch>
        </p:blipFill>
        <p:spPr>
          <a:xfrm>
            <a:off x="3073047" y="1503293"/>
            <a:ext cx="5391150" cy="4867275"/>
          </a:xfrm>
          <a:prstGeom prst="rect">
            <a:avLst/>
          </a:prstGeom>
        </p:spPr>
      </p:pic>
    </p:spTree>
    <p:extLst>
      <p:ext uri="{BB962C8B-B14F-4D97-AF65-F5344CB8AC3E}">
        <p14:creationId xmlns:p14="http://schemas.microsoft.com/office/powerpoint/2010/main" val="398966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9031"/>
          </a:xfrm>
        </p:spPr>
        <p:txBody>
          <a:bodyPr/>
          <a:lstStyle/>
          <a:p>
            <a:pPr algn="ctr"/>
            <a:r>
              <a:rPr lang="en-GB" dirty="0"/>
              <a:t>Traditional Monolithic Applications</a:t>
            </a:r>
            <a:endParaRPr lang="en-US" dirty="0"/>
          </a:p>
        </p:txBody>
      </p:sp>
      <p:sp>
        <p:nvSpPr>
          <p:cNvPr id="3" name="Content Placeholder 2"/>
          <p:cNvSpPr>
            <a:spLocks noGrp="1"/>
          </p:cNvSpPr>
          <p:nvPr>
            <p:ph idx="1"/>
          </p:nvPr>
        </p:nvSpPr>
        <p:spPr>
          <a:xfrm>
            <a:off x="1103312" y="1358538"/>
            <a:ext cx="8946541" cy="4889862"/>
          </a:xfrm>
        </p:spPr>
        <p:txBody>
          <a:bodyPr/>
          <a:lstStyle/>
          <a:p>
            <a:endParaRPr lang="en-US" dirty="0"/>
          </a:p>
        </p:txBody>
      </p:sp>
      <p:pic>
        <p:nvPicPr>
          <p:cNvPr id="4" name="Picture 3"/>
          <p:cNvPicPr>
            <a:picLocks noChangeAspect="1"/>
          </p:cNvPicPr>
          <p:nvPr/>
        </p:nvPicPr>
        <p:blipFill>
          <a:blip r:embed="rId3"/>
          <a:stretch>
            <a:fillRect/>
          </a:stretch>
        </p:blipFill>
        <p:spPr>
          <a:xfrm>
            <a:off x="1103312" y="2152106"/>
            <a:ext cx="9029700" cy="3581400"/>
          </a:xfrm>
          <a:prstGeom prst="rect">
            <a:avLst/>
          </a:prstGeom>
        </p:spPr>
      </p:pic>
    </p:spTree>
    <p:extLst>
      <p:ext uri="{BB962C8B-B14F-4D97-AF65-F5344CB8AC3E}">
        <p14:creationId xmlns:p14="http://schemas.microsoft.com/office/powerpoint/2010/main" val="258902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9682"/>
          </a:xfrm>
        </p:spPr>
        <p:txBody>
          <a:bodyPr/>
          <a:lstStyle/>
          <a:p>
            <a:pPr algn="ctr"/>
            <a:r>
              <a:rPr lang="en-GB" dirty="0"/>
              <a:t>Problems with Monolithic approach</a:t>
            </a:r>
            <a:endParaRPr lang="en-US" dirty="0"/>
          </a:p>
        </p:txBody>
      </p:sp>
      <p:sp>
        <p:nvSpPr>
          <p:cNvPr id="3" name="Content Placeholder 2"/>
          <p:cNvSpPr>
            <a:spLocks noGrp="1"/>
          </p:cNvSpPr>
          <p:nvPr>
            <p:ph idx="1"/>
          </p:nvPr>
        </p:nvSpPr>
        <p:spPr>
          <a:xfrm>
            <a:off x="1103312" y="1896533"/>
            <a:ext cx="8946541" cy="4351866"/>
          </a:xfrm>
        </p:spPr>
        <p:txBody>
          <a:bodyPr>
            <a:normAutofit/>
          </a:bodyPr>
          <a:lstStyle/>
          <a:p>
            <a:r>
              <a:rPr lang="en-GB" dirty="0"/>
              <a:t>Application becomes complicated over a certain time period</a:t>
            </a:r>
          </a:p>
          <a:p>
            <a:endParaRPr lang="en-GB" dirty="0"/>
          </a:p>
          <a:p>
            <a:r>
              <a:rPr lang="en-GB" dirty="0"/>
              <a:t>Each change can lead to unintended and costly side effects and become time consuming</a:t>
            </a:r>
          </a:p>
          <a:p>
            <a:endParaRPr lang="en-GB" dirty="0"/>
          </a:p>
          <a:p>
            <a:r>
              <a:rPr lang="en-GB" dirty="0"/>
              <a:t>Each release requires a full deployment of the entire application.</a:t>
            </a:r>
          </a:p>
          <a:p>
            <a:endParaRPr lang="en-GB" dirty="0"/>
          </a:p>
          <a:p>
            <a:r>
              <a:rPr lang="en-GB" dirty="0"/>
              <a:t>One unstable component can crash the entire system.</a:t>
            </a:r>
          </a:p>
        </p:txBody>
      </p:sp>
    </p:spTree>
    <p:extLst>
      <p:ext uri="{BB962C8B-B14F-4D97-AF65-F5344CB8AC3E}">
        <p14:creationId xmlns:p14="http://schemas.microsoft.com/office/powerpoint/2010/main" val="152574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27726"/>
          </a:xfrm>
        </p:spPr>
        <p:txBody>
          <a:bodyPr/>
          <a:lstStyle/>
          <a:p>
            <a:pPr algn="ctr"/>
            <a:r>
              <a:rPr lang="en-GB" dirty="0"/>
              <a:t>Cloud Native Approach</a:t>
            </a:r>
            <a:endParaRPr lang="en-US" dirty="0"/>
          </a:p>
        </p:txBody>
      </p:sp>
      <p:sp>
        <p:nvSpPr>
          <p:cNvPr id="3" name="Content Placeholder 2"/>
          <p:cNvSpPr>
            <a:spLocks noGrp="1"/>
          </p:cNvSpPr>
          <p:nvPr>
            <p:ph idx="1"/>
          </p:nvPr>
        </p:nvSpPr>
        <p:spPr>
          <a:xfrm>
            <a:off x="1103312" y="1580444"/>
            <a:ext cx="8946541" cy="4667955"/>
          </a:xfrm>
        </p:spPr>
        <p:txBody>
          <a:bodyPr/>
          <a:lstStyle/>
          <a:p>
            <a:endParaRPr lang="en-US" dirty="0"/>
          </a:p>
        </p:txBody>
      </p:sp>
      <p:pic>
        <p:nvPicPr>
          <p:cNvPr id="4" name="Picture 3"/>
          <p:cNvPicPr>
            <a:picLocks noChangeAspect="1"/>
          </p:cNvPicPr>
          <p:nvPr/>
        </p:nvPicPr>
        <p:blipFill>
          <a:blip r:embed="rId3"/>
          <a:stretch>
            <a:fillRect/>
          </a:stretch>
        </p:blipFill>
        <p:spPr>
          <a:xfrm>
            <a:off x="1587371" y="1332942"/>
            <a:ext cx="7978422" cy="5162960"/>
          </a:xfrm>
          <a:prstGeom prst="rect">
            <a:avLst/>
          </a:prstGeom>
        </p:spPr>
      </p:pic>
    </p:spTree>
    <p:extLst>
      <p:ext uri="{BB962C8B-B14F-4D97-AF65-F5344CB8AC3E}">
        <p14:creationId xmlns:p14="http://schemas.microsoft.com/office/powerpoint/2010/main" val="295311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What are Cloud Native Applications?</a:t>
            </a:r>
            <a:endParaRPr lang="en-US" dirty="0"/>
          </a:p>
        </p:txBody>
      </p:sp>
      <p:sp>
        <p:nvSpPr>
          <p:cNvPr id="3" name="Content Placeholder 2"/>
          <p:cNvSpPr>
            <a:spLocks noGrp="1"/>
          </p:cNvSpPr>
          <p:nvPr>
            <p:ph idx="1"/>
          </p:nvPr>
        </p:nvSpPr>
        <p:spPr/>
        <p:txBody>
          <a:bodyPr/>
          <a:lstStyle/>
          <a:p>
            <a:r>
              <a:rPr lang="en-US" dirty="0"/>
              <a:t>One of the definitions is </a:t>
            </a:r>
          </a:p>
          <a:p>
            <a:pPr marL="457200" lvl="1" indent="0">
              <a:buNone/>
            </a:pPr>
            <a:r>
              <a:rPr lang="en-US" dirty="0"/>
              <a:t>Cloud-native applications are a collection of small, independent, and loosely coupled services. They are designed to deliver well-recognized business value, like the ability to rapidly incorporate user feedback for continuous improvement.</a:t>
            </a:r>
            <a:endParaRPr lang="en-GB" dirty="0"/>
          </a:p>
          <a:p>
            <a:endParaRPr lang="en-GB" dirty="0"/>
          </a:p>
          <a:p>
            <a:r>
              <a:rPr lang="en-GB" dirty="0"/>
              <a:t>Simply this means Cloud-native development is just an </a:t>
            </a:r>
            <a:r>
              <a:rPr lang="en-GB" b="1" u="sng" dirty="0"/>
              <a:t>approach</a:t>
            </a:r>
            <a:r>
              <a:rPr lang="en-GB" dirty="0"/>
              <a:t> to build scalable and fault tolerant apps quickly</a:t>
            </a:r>
          </a:p>
          <a:p>
            <a:endParaRPr lang="en-GB" i="1" dirty="0"/>
          </a:p>
          <a:p>
            <a:pPr lvl="1"/>
            <a:endParaRPr lang="en-GB" i="1" dirty="0"/>
          </a:p>
        </p:txBody>
      </p:sp>
    </p:spTree>
    <p:extLst>
      <p:ext uri="{BB962C8B-B14F-4D97-AF65-F5344CB8AC3E}">
        <p14:creationId xmlns:p14="http://schemas.microsoft.com/office/powerpoint/2010/main" val="356034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Cloud Native Application components and tools</a:t>
            </a:r>
            <a:endParaRPr lang="en-US" dirty="0"/>
          </a:p>
        </p:txBody>
      </p:sp>
      <p:sp>
        <p:nvSpPr>
          <p:cNvPr id="3" name="Content Placeholder 2"/>
          <p:cNvSpPr>
            <a:spLocks noGrp="1"/>
          </p:cNvSpPr>
          <p:nvPr>
            <p:ph idx="1"/>
          </p:nvPr>
        </p:nvSpPr>
        <p:spPr/>
        <p:txBody>
          <a:bodyPr/>
          <a:lstStyle/>
          <a:p>
            <a:endParaRPr lang="en-GB" dirty="0"/>
          </a:p>
          <a:p>
            <a:r>
              <a:rPr lang="en-GB" dirty="0" err="1"/>
              <a:t>Microservices</a:t>
            </a:r>
            <a:endParaRPr lang="en-GB" dirty="0"/>
          </a:p>
          <a:p>
            <a:r>
              <a:rPr lang="en-GB" dirty="0"/>
              <a:t>Discovery Service (</a:t>
            </a:r>
            <a:r>
              <a:rPr lang="en-GB" dirty="0" err="1"/>
              <a:t>eg</a:t>
            </a:r>
            <a:r>
              <a:rPr lang="en-GB" dirty="0"/>
              <a:t> Eureka)</a:t>
            </a:r>
          </a:p>
          <a:p>
            <a:r>
              <a:rPr lang="en-GB" dirty="0" err="1"/>
              <a:t>Api</a:t>
            </a:r>
            <a:r>
              <a:rPr lang="en-GB" dirty="0"/>
              <a:t> Gateway (</a:t>
            </a:r>
            <a:r>
              <a:rPr lang="en-GB" dirty="0" err="1"/>
              <a:t>eg</a:t>
            </a:r>
            <a:r>
              <a:rPr lang="en-GB" dirty="0"/>
              <a:t> </a:t>
            </a:r>
            <a:r>
              <a:rPr lang="en-GB" dirty="0" err="1"/>
              <a:t>Zuul</a:t>
            </a:r>
            <a:r>
              <a:rPr lang="en-GB" dirty="0"/>
              <a:t>, Spring Cloud Gateway, Ocelot)</a:t>
            </a:r>
          </a:p>
          <a:p>
            <a:r>
              <a:rPr lang="en-GB" dirty="0"/>
              <a:t>Log analytics (</a:t>
            </a:r>
            <a:r>
              <a:rPr lang="en-GB" dirty="0" err="1"/>
              <a:t>eg</a:t>
            </a:r>
            <a:r>
              <a:rPr lang="en-GB" dirty="0"/>
              <a:t> ELK Stack, </a:t>
            </a:r>
            <a:r>
              <a:rPr lang="en-GB" dirty="0" err="1"/>
              <a:t>Splunk</a:t>
            </a:r>
            <a:r>
              <a:rPr lang="en-GB" dirty="0"/>
              <a:t>)</a:t>
            </a:r>
          </a:p>
          <a:p>
            <a:r>
              <a:rPr lang="en-GB" dirty="0"/>
              <a:t>Distributed Tracing (</a:t>
            </a:r>
            <a:r>
              <a:rPr lang="en-GB" dirty="0" err="1"/>
              <a:t>eg</a:t>
            </a:r>
            <a:r>
              <a:rPr lang="en-GB" dirty="0"/>
              <a:t> Sleuth, </a:t>
            </a:r>
            <a:r>
              <a:rPr lang="en-GB" dirty="0" err="1"/>
              <a:t>Zipkin</a:t>
            </a:r>
            <a:r>
              <a:rPr lang="en-GB" dirty="0"/>
              <a:t>)</a:t>
            </a:r>
          </a:p>
          <a:p>
            <a:r>
              <a:rPr lang="en-GB" dirty="0"/>
              <a:t>Actuators</a:t>
            </a:r>
          </a:p>
          <a:p>
            <a:endParaRPr lang="en-US" dirty="0"/>
          </a:p>
        </p:txBody>
      </p:sp>
    </p:spTree>
    <p:extLst>
      <p:ext uri="{BB962C8B-B14F-4D97-AF65-F5344CB8AC3E}">
        <p14:creationId xmlns:p14="http://schemas.microsoft.com/office/powerpoint/2010/main" val="119232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066" y="396273"/>
            <a:ext cx="9404723" cy="901949"/>
          </a:xfrm>
        </p:spPr>
        <p:txBody>
          <a:bodyPr/>
          <a:lstStyle/>
          <a:p>
            <a:pPr algn="ctr"/>
            <a:r>
              <a:rPr lang="en-GB" dirty="0"/>
              <a:t>Application Architecture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569" y="1111483"/>
            <a:ext cx="7246232" cy="5619693"/>
          </a:xfrm>
          <a:prstGeom prst="rect">
            <a:avLst/>
          </a:prstGeom>
        </p:spPr>
      </p:pic>
    </p:spTree>
    <p:extLst>
      <p:ext uri="{BB962C8B-B14F-4D97-AF65-F5344CB8AC3E}">
        <p14:creationId xmlns:p14="http://schemas.microsoft.com/office/powerpoint/2010/main" val="334122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Microservices</a:t>
            </a:r>
            <a:endParaRPr lang="en-US" dirty="0"/>
          </a:p>
        </p:txBody>
      </p:sp>
      <p:sp>
        <p:nvSpPr>
          <p:cNvPr id="3" name="Content Placeholder 2"/>
          <p:cNvSpPr>
            <a:spLocks noGrp="1"/>
          </p:cNvSpPr>
          <p:nvPr>
            <p:ph idx="1"/>
          </p:nvPr>
        </p:nvSpPr>
        <p:spPr/>
        <p:txBody>
          <a:bodyPr/>
          <a:lstStyle/>
          <a:p>
            <a:r>
              <a:rPr lang="en-GB" dirty="0"/>
              <a:t>Used for designing and developing an application as a suite of small services, each running in its own process</a:t>
            </a:r>
          </a:p>
          <a:p>
            <a:endParaRPr lang="en-GB" dirty="0"/>
          </a:p>
          <a:p>
            <a:r>
              <a:rPr lang="en-GB" dirty="0"/>
              <a:t>Have a bounded context</a:t>
            </a:r>
          </a:p>
          <a:p>
            <a:endParaRPr lang="en-GB" dirty="0"/>
          </a:p>
          <a:p>
            <a:r>
              <a:rPr lang="en-GB" dirty="0"/>
              <a:t>They are Independently deployable</a:t>
            </a:r>
          </a:p>
          <a:p>
            <a:endParaRPr lang="en-US" dirty="0"/>
          </a:p>
        </p:txBody>
      </p:sp>
    </p:spTree>
    <p:extLst>
      <p:ext uri="{BB962C8B-B14F-4D97-AF65-F5344CB8AC3E}">
        <p14:creationId xmlns:p14="http://schemas.microsoft.com/office/powerpoint/2010/main" val="254397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Api</a:t>
            </a:r>
            <a:r>
              <a:rPr lang="en-GB" dirty="0"/>
              <a:t> Gateway</a:t>
            </a:r>
            <a:endParaRPr lang="en-US" dirty="0"/>
          </a:p>
        </p:txBody>
      </p:sp>
      <p:sp>
        <p:nvSpPr>
          <p:cNvPr id="3" name="Content Placeholder 2"/>
          <p:cNvSpPr>
            <a:spLocks noGrp="1"/>
          </p:cNvSpPr>
          <p:nvPr>
            <p:ph idx="1"/>
          </p:nvPr>
        </p:nvSpPr>
        <p:spPr>
          <a:xfrm>
            <a:off x="730780" y="1556207"/>
            <a:ext cx="4529844" cy="4195481"/>
          </a:xfrm>
        </p:spPr>
        <p:txBody>
          <a:bodyPr>
            <a:normAutofit lnSpcReduction="10000"/>
          </a:bodyPr>
          <a:lstStyle/>
          <a:p>
            <a:endParaRPr lang="en-GB" dirty="0"/>
          </a:p>
          <a:p>
            <a:r>
              <a:rPr lang="en-GB" dirty="0"/>
              <a:t>Single entry point</a:t>
            </a:r>
          </a:p>
          <a:p>
            <a:endParaRPr lang="en-GB" dirty="0"/>
          </a:p>
          <a:p>
            <a:r>
              <a:rPr lang="en-GB" dirty="0"/>
              <a:t>Abstraction layer</a:t>
            </a:r>
          </a:p>
          <a:p>
            <a:endParaRPr lang="en-GB" dirty="0"/>
          </a:p>
          <a:p>
            <a:r>
              <a:rPr lang="en-GB" dirty="0"/>
              <a:t>Router</a:t>
            </a:r>
          </a:p>
          <a:p>
            <a:endParaRPr lang="en-GB" dirty="0"/>
          </a:p>
          <a:p>
            <a:r>
              <a:rPr lang="en-GB" dirty="0"/>
              <a:t>Monitoring requests</a:t>
            </a:r>
          </a:p>
          <a:p>
            <a:endParaRPr lang="en-GB" dirty="0"/>
          </a:p>
          <a:p>
            <a:r>
              <a:rPr lang="en-GB" dirty="0"/>
              <a:t>Security</a:t>
            </a:r>
          </a:p>
          <a:p>
            <a:endParaRPr lang="en-GB" dirty="0"/>
          </a:p>
          <a:p>
            <a:pPr marL="0" indent="0">
              <a:buNone/>
            </a:pPr>
            <a:endParaRPr lang="en-GB" dirty="0"/>
          </a:p>
          <a:p>
            <a:endParaRPr lang="en-US" dirty="0"/>
          </a:p>
        </p:txBody>
      </p:sp>
      <p:pic>
        <p:nvPicPr>
          <p:cNvPr id="4" name="Picture 3"/>
          <p:cNvPicPr>
            <a:picLocks noChangeAspect="1"/>
          </p:cNvPicPr>
          <p:nvPr/>
        </p:nvPicPr>
        <p:blipFill>
          <a:blip r:embed="rId3"/>
          <a:stretch>
            <a:fillRect/>
          </a:stretch>
        </p:blipFill>
        <p:spPr>
          <a:xfrm>
            <a:off x="4007556" y="1549838"/>
            <a:ext cx="7766003" cy="4208218"/>
          </a:xfrm>
          <a:prstGeom prst="rect">
            <a:avLst/>
          </a:prstGeom>
        </p:spPr>
      </p:pic>
    </p:spTree>
    <p:extLst>
      <p:ext uri="{BB962C8B-B14F-4D97-AF65-F5344CB8AC3E}">
        <p14:creationId xmlns:p14="http://schemas.microsoft.com/office/powerpoint/2010/main" val="322085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611</TotalTime>
  <Words>1738</Words>
  <Application>Microsoft Office PowerPoint</Application>
  <PresentationFormat>Widescreen</PresentationFormat>
  <Paragraphs>151</Paragraphs>
  <Slides>18</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Century Gothic</vt:lpstr>
      <vt:lpstr>RedHatText</vt:lpstr>
      <vt:lpstr>Wingdings 3</vt:lpstr>
      <vt:lpstr>Ion</vt:lpstr>
      <vt:lpstr>Bitmap Image</vt:lpstr>
      <vt:lpstr>Cloud Native Applications</vt:lpstr>
      <vt:lpstr>Traditional Monolithic Applications</vt:lpstr>
      <vt:lpstr>Problems with Monolithic approach</vt:lpstr>
      <vt:lpstr>Cloud Native Approach</vt:lpstr>
      <vt:lpstr>What are Cloud Native Applications?</vt:lpstr>
      <vt:lpstr>Cloud Native Application components and tools</vt:lpstr>
      <vt:lpstr>Application Architecture</vt:lpstr>
      <vt:lpstr>Microservices</vt:lpstr>
      <vt:lpstr>Api Gateway</vt:lpstr>
      <vt:lpstr>Discovery Service</vt:lpstr>
      <vt:lpstr>Client side service discovery</vt:lpstr>
      <vt:lpstr>Server side service discovery</vt:lpstr>
      <vt:lpstr>Actuators</vt:lpstr>
      <vt:lpstr>Config Server</vt:lpstr>
      <vt:lpstr>Log Analytics</vt:lpstr>
      <vt:lpstr>Distributed Tracing  using Sleuth and Zipkin</vt:lpstr>
      <vt:lpstr>Circuit Breaker Pattern</vt:lpstr>
      <vt:lpstr>Circuit Breaker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Applications</dc:title>
  <dc:creator>Arsalan Nawaz Khan</dc:creator>
  <cp:lastModifiedBy>Arsalan Nawaz</cp:lastModifiedBy>
  <cp:revision>51</cp:revision>
  <dcterms:created xsi:type="dcterms:W3CDTF">2021-03-01T20:21:07Z</dcterms:created>
  <dcterms:modified xsi:type="dcterms:W3CDTF">2021-03-02T16:39:38Z</dcterms:modified>
</cp:coreProperties>
</file>