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60"/>
  </p:notesMasterIdLst>
  <p:handoutMasterIdLst>
    <p:handoutMasterId r:id="rId61"/>
  </p:handoutMasterIdLst>
  <p:sldIdLst>
    <p:sldId id="301" r:id="rId5"/>
    <p:sldId id="256" r:id="rId6"/>
    <p:sldId id="257" r:id="rId7"/>
    <p:sldId id="258" r:id="rId8"/>
    <p:sldId id="260" r:id="rId9"/>
    <p:sldId id="263" r:id="rId10"/>
    <p:sldId id="266" r:id="rId11"/>
    <p:sldId id="268" r:id="rId12"/>
    <p:sldId id="269" r:id="rId13"/>
    <p:sldId id="270" r:id="rId14"/>
    <p:sldId id="274" r:id="rId15"/>
    <p:sldId id="273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1" r:id="rId32"/>
    <p:sldId id="293" r:id="rId33"/>
    <p:sldId id="294" r:id="rId34"/>
    <p:sldId id="292" r:id="rId35"/>
    <p:sldId id="296" r:id="rId36"/>
    <p:sldId id="298" r:id="rId37"/>
    <p:sldId id="299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0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636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8F8E2-5411-48C7-A7CD-A737255AAB53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F45F6B-8872-4502-BC17-48443E428FDD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00A78-BDC1-4629-8BD5-14E0A3D0DD6A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21CD0D-572E-491F-AA80-C1311C621812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E997C-F55F-4271-B752-927827CFCFBF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DDB1B-F167-4F8D-B45B-67C79851D8B5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DC0840-0993-4DF4-8DB1-4808ED57B6EF}" type="datetime1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05C814-1035-4225-B1B3-FD3500192CA8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32F89-EC09-4480-9057-C024C391A7F9}" type="datetime1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57DB19-5B58-4ACF-BB3B-F1AEBCCBA690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81DE6-2470-4C69-8FDA-69A4B7BF4802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3197-CBAC-4EE1-98F0-B5F69476F2DD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Presidency University, Bangalore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ingfireball.net/projects/markdown/syntax" TargetMode="External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rkdown" TargetMode="External"/><Relationship Id="rId5" Type="http://schemas.openxmlformats.org/officeDocument/2006/relationships/hyperlink" Target="https://markdown-guide.readthedocs.io/en/latest/" TargetMode="External"/><Relationship Id="rId4" Type="http://schemas.openxmlformats.org/officeDocument/2006/relationships/hyperlink" Target="https://about.gitlab.com/handbook/markdown-guid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799" y="224028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706474" y="1371600"/>
            <a:ext cx="7772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5pPr>
            <a:lvl6pPr marL="3429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6pPr>
            <a:lvl7pPr marL="685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7pPr>
            <a:lvl8pPr marL="10287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8pPr>
            <a:lvl9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700" kern="0" dirty="0" smtClean="0"/>
              <a:t>Data Analysis and Visualization</a:t>
            </a:r>
            <a:r>
              <a:rPr lang="en-IN" sz="2800" kern="0" dirty="0"/>
              <a:t/>
            </a:r>
            <a:br>
              <a:rPr lang="en-IN" sz="2800" kern="0" dirty="0"/>
            </a:br>
            <a:r>
              <a:rPr lang="en-IN" sz="2800" kern="0" dirty="0" smtClean="0"/>
              <a:t>CSE2015</a:t>
            </a:r>
            <a:endParaRPr lang="en-IN" sz="2800" kern="0" dirty="0"/>
          </a:p>
          <a:p>
            <a:pPr algn="ctr">
              <a:lnSpc>
                <a:spcPct val="100000"/>
              </a:lnSpc>
            </a:pPr>
            <a:r>
              <a:rPr lang="en-IN" sz="2100" kern="0" dirty="0" smtClean="0"/>
              <a:t>VI </a:t>
            </a:r>
            <a:r>
              <a:rPr lang="en-IN" sz="2100" kern="0" dirty="0"/>
              <a:t>– Semester (</a:t>
            </a:r>
            <a:r>
              <a:rPr lang="en-IN" sz="2100" kern="0" dirty="0" smtClean="0"/>
              <a:t>2022-2023)</a:t>
            </a:r>
            <a:endParaRPr lang="en-IN" sz="2100" kern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</a:t>
            </a:r>
            <a:r>
              <a:rPr lang="en-IN" sz="3600" kern="0" dirty="0" smtClean="0"/>
              <a:t>CSE &amp; IS</a:t>
            </a:r>
            <a:endParaRPr lang="en-IN" sz="3600" kern="0" dirty="0"/>
          </a:p>
        </p:txBody>
      </p:sp>
    </p:spTree>
    <p:extLst>
      <p:ext uri="{BB962C8B-B14F-4D97-AF65-F5344CB8AC3E}">
        <p14:creationId xmlns:p14="http://schemas.microsoft.com/office/powerpoint/2010/main" val="7686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sz="2400" dirty="0"/>
              <a:t>Do few stretching exercises (every 30 mins)</a:t>
            </a:r>
            <a:endParaRPr lang="en-US" sz="2400" dirty="0"/>
          </a:p>
        </p:txBody>
      </p:sp>
      <p:pic>
        <p:nvPicPr>
          <p:cNvPr id="9" name="Picture 7" descr="https://frontline.hometeamns.sg/wp-content/uploads/2019/04/Office-workout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" y="1112726"/>
            <a:ext cx="9108000" cy="51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for Lab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Follow the instructor instructions properly.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Install Anaconda to work offline (</a:t>
            </a:r>
            <a:r>
              <a:rPr lang="en-IN" sz="2000" b="1" dirty="0"/>
              <a:t>Optional</a:t>
            </a:r>
            <a:r>
              <a:rPr lang="en-IN" sz="2000" dirty="0"/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Login to Google </a:t>
            </a:r>
            <a:r>
              <a:rPr lang="en-IN" sz="2000" dirty="0" err="1"/>
              <a:t>Colab</a:t>
            </a:r>
            <a:r>
              <a:rPr lang="en-IN" sz="2000" dirty="0"/>
              <a:t> using your personal Gmail account @ </a:t>
            </a:r>
            <a:r>
              <a:rPr lang="en-IN" sz="2000" b="1" dirty="0"/>
              <a:t>colab.research.google.com</a:t>
            </a:r>
            <a:r>
              <a:rPr lang="en-IN" sz="2000" dirty="0"/>
              <a:t> and start coding.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 err="1"/>
              <a:t>Colab</a:t>
            </a:r>
            <a:r>
              <a:rPr lang="en-IN" sz="2000" dirty="0"/>
              <a:t> Notebook will be saved to your Google Drive.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1800" dirty="0"/>
              <a:t>After completing the assigned tasks of the particular week, upload the </a:t>
            </a:r>
            <a:r>
              <a:rPr lang="en-IN" sz="1800" dirty="0" err="1"/>
              <a:t>Colab</a:t>
            </a:r>
            <a:r>
              <a:rPr lang="en-IN" sz="1800" dirty="0"/>
              <a:t> Notebook in Teams.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1800" dirty="0" smtClean="0"/>
              <a:t>10 </a:t>
            </a:r>
            <a:r>
              <a:rPr lang="en-IN" sz="1800" dirty="0"/>
              <a:t>Marks Per </a:t>
            </a:r>
            <a:r>
              <a:rPr lang="en-IN" sz="1800" dirty="0" err="1" smtClean="0"/>
              <a:t>labsheet</a:t>
            </a:r>
            <a:r>
              <a:rPr lang="en-IN" sz="1800" dirty="0" smtClean="0"/>
              <a:t> </a:t>
            </a:r>
            <a:r>
              <a:rPr lang="en-IN" sz="1800" dirty="0"/>
              <a:t>assigned tasks.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Tutorials on Google </a:t>
            </a:r>
            <a:r>
              <a:rPr lang="en-IN" dirty="0" err="1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5"/>
            <a:ext cx="8229600" cy="483076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Introduction to </a:t>
            </a:r>
            <a:r>
              <a:rPr lang="en-US" sz="2000" dirty="0" err="1"/>
              <a:t>Colab</a:t>
            </a:r>
            <a:r>
              <a:rPr lang="en-US" sz="2000" dirty="0"/>
              <a:t> and Python</a:t>
            </a:r>
            <a:endParaRPr lang="en-IN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shorturl.at/</a:t>
            </a:r>
            <a:r>
              <a:rPr lang="en-US" sz="2000" dirty="0" err="1"/>
              <a:t>coqvT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Google </a:t>
            </a:r>
            <a:r>
              <a:rPr lang="en-US" sz="2000" dirty="0" err="1"/>
              <a:t>Colab</a:t>
            </a:r>
            <a:r>
              <a:rPr lang="en-US" sz="2000" dirty="0"/>
              <a:t> Tutorial: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https://www.tutorialspoint.com/google_colab/index.htm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Getting Started With Google </a:t>
            </a:r>
            <a:r>
              <a:rPr lang="en-US" sz="2000" dirty="0" err="1"/>
              <a:t>Colab</a:t>
            </a:r>
            <a:r>
              <a:rPr lang="en-US" sz="2000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https://towardsdatascience.com/getting-started-with-google-colab-f2fff97f594c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Get Started with Google </a:t>
            </a:r>
            <a:r>
              <a:rPr lang="en-US" sz="2000" dirty="0" err="1"/>
              <a:t>Colab</a:t>
            </a:r>
            <a:r>
              <a:rPr lang="en-US" sz="2000" dirty="0"/>
              <a:t> for Machine Learning and Deep 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https://www.analyticsvidhya.com/blog/2020/03/google-colab-machine-learning-deep-learning/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Google </a:t>
            </a:r>
            <a:r>
              <a:rPr lang="en-IN" dirty="0" err="1"/>
              <a:t>Colab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 you have used </a:t>
            </a:r>
            <a:r>
              <a:rPr lang="en-US" sz="2000" b="1" dirty="0" err="1"/>
              <a:t>Jupyter</a:t>
            </a:r>
            <a:r>
              <a:rPr lang="en-US" sz="2000" dirty="0"/>
              <a:t> notebook previously, you would quickly learn to use </a:t>
            </a:r>
            <a:r>
              <a:rPr lang="en-US" sz="2000" b="1" dirty="0"/>
              <a:t>Google </a:t>
            </a:r>
            <a:r>
              <a:rPr lang="en-US" sz="2000" b="1" dirty="0" err="1"/>
              <a:t>Colab</a:t>
            </a:r>
            <a:r>
              <a:rPr lang="en-US" sz="200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Colab</a:t>
            </a:r>
            <a:r>
              <a:rPr lang="en-US" sz="2000" dirty="0"/>
              <a:t> is a </a:t>
            </a:r>
            <a:r>
              <a:rPr lang="en-US" sz="2000" b="1" dirty="0"/>
              <a:t>free </a:t>
            </a:r>
            <a:r>
              <a:rPr lang="en-US" sz="2000" b="1" dirty="0" err="1"/>
              <a:t>Jupyter</a:t>
            </a:r>
            <a:r>
              <a:rPr lang="en-US" sz="2000" b="1" dirty="0"/>
              <a:t> notebook environment</a:t>
            </a:r>
            <a:r>
              <a:rPr lang="en-US" sz="2000" dirty="0"/>
              <a:t> that </a:t>
            </a:r>
            <a:r>
              <a:rPr lang="en-US" sz="2000" b="1" dirty="0"/>
              <a:t>runs entirely in the cloud</a:t>
            </a:r>
            <a:r>
              <a:rPr lang="en-US" sz="2000" dirty="0"/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It does not require a setup and the notebooks that you create can be simultaneously edited by your team members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just the way you edit documents in Google Docs.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Colab</a:t>
            </a:r>
            <a:r>
              <a:rPr lang="en-US" sz="2000" dirty="0"/>
              <a:t> supports many popular machine learning libraries which can be easily loaded in your notebook.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Colab</a:t>
            </a:r>
            <a:r>
              <a:rPr lang="en-US" dirty="0"/>
              <a:t> Offers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As a programmer, you can perform the following using Google </a:t>
            </a:r>
            <a:r>
              <a:rPr lang="en-US" sz="2000" dirty="0" err="1"/>
              <a:t>Colab</a:t>
            </a:r>
            <a:r>
              <a:rPr lang="en-US" sz="2000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Write and execute code in Python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Document your code that supports mathematical equations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Create/Upload/Share notebooks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Import/Save notebooks from/to Google Drive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Import/Publish notebooks from GitHub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Import external datasets e.g. from </a:t>
            </a:r>
            <a:r>
              <a:rPr lang="en-US" sz="1800" dirty="0" err="1"/>
              <a:t>Kaggle</a:t>
            </a:r>
            <a:endParaRPr lang="en-US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Integrate </a:t>
            </a:r>
            <a:r>
              <a:rPr lang="en-US" sz="1800" dirty="0" err="1"/>
              <a:t>PyTorch</a:t>
            </a:r>
            <a:r>
              <a:rPr lang="en-US" sz="1800" dirty="0"/>
              <a:t>, </a:t>
            </a:r>
            <a:r>
              <a:rPr lang="en-US" sz="1800" dirty="0" err="1"/>
              <a:t>TensorFlow</a:t>
            </a:r>
            <a:r>
              <a:rPr lang="en-US" sz="1800" dirty="0"/>
              <a:t>, </a:t>
            </a:r>
            <a:r>
              <a:rPr lang="en-US" sz="1800" dirty="0" err="1"/>
              <a:t>Keras</a:t>
            </a:r>
            <a:r>
              <a:rPr lang="en-US" sz="1800" dirty="0"/>
              <a:t>, </a:t>
            </a:r>
            <a:r>
              <a:rPr lang="en-US" sz="1800" dirty="0" err="1"/>
              <a:t>OpenCV</a:t>
            </a:r>
            <a:endParaRPr lang="en-US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Free Cloud service with free GPU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Step 1</a:t>
            </a:r>
            <a:r>
              <a:rPr lang="en-US" sz="2000" dirty="0"/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Open the following URL in your browser −</a:t>
            </a:r>
            <a:r>
              <a:rPr lang="en-US" sz="2000" b="1" dirty="0"/>
              <a:t> https://colab.research.google.com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Your browser would display the following screen.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As </a:t>
            </a:r>
            <a:r>
              <a:rPr lang="en-US" sz="2000" dirty="0" err="1"/>
              <a:t>Colab</a:t>
            </a:r>
            <a:r>
              <a:rPr lang="en-US" sz="2000" dirty="0"/>
              <a:t> implicitly uses </a:t>
            </a:r>
            <a:r>
              <a:rPr lang="en-US" sz="2000" b="1" dirty="0"/>
              <a:t>Google Drive </a:t>
            </a:r>
            <a:r>
              <a:rPr lang="en-US" sz="2000" dirty="0"/>
              <a:t>for storing your notebooks, </a:t>
            </a:r>
            <a:r>
              <a:rPr lang="en-US" sz="2000" b="1" dirty="0"/>
              <a:t>ensure that you are logged in to your Google Drive account before proceeding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1191192"/>
            <a:ext cx="8784000" cy="4475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2835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Step 2</a:t>
            </a:r>
            <a:r>
              <a:rPr lang="en-US" sz="2000" dirty="0"/>
              <a:t>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 new notebook would open up as shown in the screen below.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The notebook interface is quite similar to the one provided in </a:t>
            </a:r>
            <a:r>
              <a:rPr lang="en-US" sz="1800" dirty="0" err="1"/>
              <a:t>Jupyter</a:t>
            </a:r>
            <a:r>
              <a:rPr lang="en-US" sz="180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There is a code window in which you would enter your Python code.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264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8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Setting Notebook 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By default, the notebook uses the naming convention </a:t>
            </a:r>
            <a:r>
              <a:rPr lang="en-US" sz="1800" dirty="0" err="1"/>
              <a:t>UntitledXX.ipynb</a:t>
            </a:r>
            <a:r>
              <a:rPr lang="en-US" sz="180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To rename the notebook, click on this name and type in the desired name in the edit box as shown here −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1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1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1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We will call this notebook as </a:t>
            </a:r>
            <a:r>
              <a:rPr lang="en-US" sz="1800" b="1" dirty="0" err="1"/>
              <a:t>MyFirstColabNotebook</a:t>
            </a:r>
            <a:r>
              <a:rPr lang="en-US" sz="1800" dirty="0"/>
              <a:t>. So type in this name in the edit box and hit ENTER.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The notebook will acquire the name that you have given now.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6"/>
          <a:stretch/>
        </p:blipFill>
        <p:spPr bwMode="auto">
          <a:xfrm>
            <a:off x="152400" y="2971800"/>
            <a:ext cx="8839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7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Entering Code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will now enter a trivial Python code in the code window and execute it.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Enter the following two Python statements in the code window −</a:t>
            </a:r>
            <a:endParaRPr lang="en-US" sz="2000" dirty="0"/>
          </a:p>
          <a:p>
            <a:pPr marL="2628900" lvl="6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import time </a:t>
            </a:r>
          </a:p>
          <a:p>
            <a:pPr marL="2628900" lvl="6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print(</a:t>
            </a:r>
            <a:r>
              <a:rPr lang="en-US" sz="1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time.ctime</a:t>
            </a: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424335"/>
            <a:ext cx="7734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8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Executing Code</a:t>
            </a:r>
          </a:p>
          <a:p>
            <a:r>
              <a:rPr lang="en-US" sz="1800" dirty="0"/>
              <a:t>To execute the code, click on the arrow on the left side of the code window.</a:t>
            </a:r>
          </a:p>
          <a:p>
            <a:r>
              <a:rPr lang="en-US" sz="1800" dirty="0"/>
              <a:t>After a while, you will see the output underneath the code window, as shown here −</a:t>
            </a:r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r>
              <a:rPr lang="en-US" sz="1800" dirty="0"/>
              <a:t>You can clear the output anytime by clicking the icon on the left side of the output display.</a:t>
            </a:r>
            <a:endParaRPr lang="en-US" sz="1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00" y="2819400"/>
            <a:ext cx="6660000" cy="222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5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Adding Code Cells</a:t>
            </a:r>
          </a:p>
          <a:p>
            <a:r>
              <a:rPr lang="en-US" sz="1800" dirty="0"/>
              <a:t>To add more code to your notebook, select the following </a:t>
            </a:r>
            <a:r>
              <a:rPr lang="en-US" sz="1800" b="1" dirty="0"/>
              <a:t>menu</a:t>
            </a:r>
            <a:r>
              <a:rPr lang="en-US" sz="1800" dirty="0"/>
              <a:t> options : </a:t>
            </a:r>
            <a:r>
              <a:rPr lang="en-US" sz="1800" b="1" dirty="0">
                <a:solidFill>
                  <a:srgbClr val="FF0000"/>
                </a:solidFill>
              </a:rPr>
              <a:t>Insert– &gt;Code cell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3487" y="2643982"/>
            <a:ext cx="667702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Adding Code Cells</a:t>
            </a:r>
          </a:p>
          <a:p>
            <a:r>
              <a:rPr lang="en-US" sz="1800" dirty="0"/>
              <a:t>Alternatively, just hover the mouse at the bottom center of the Code cell. </a:t>
            </a:r>
          </a:p>
          <a:p>
            <a:r>
              <a:rPr lang="en-US" sz="1800" dirty="0"/>
              <a:t>When the </a:t>
            </a:r>
            <a:r>
              <a:rPr lang="en-US" sz="1800" b="1" dirty="0"/>
              <a:t>CODE</a:t>
            </a:r>
            <a:r>
              <a:rPr lang="en-US" sz="1800" dirty="0"/>
              <a:t> and </a:t>
            </a:r>
            <a:r>
              <a:rPr lang="en-US" sz="1800" b="1" dirty="0"/>
              <a:t>TEXT</a:t>
            </a:r>
            <a:r>
              <a:rPr lang="en-US" sz="1800" dirty="0"/>
              <a:t> buttons appear, click on the CODE to add a new cell. </a:t>
            </a:r>
          </a:p>
          <a:p>
            <a:endParaRPr lang="en-US" sz="1800" b="1" dirty="0"/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IN" sz="1400" b="1" dirty="0"/>
          </a:p>
          <a:p>
            <a:endParaRPr lang="en-IN" sz="1400" b="1" dirty="0"/>
          </a:p>
          <a:p>
            <a:endParaRPr lang="en-IN" sz="1400" b="1" dirty="0"/>
          </a:p>
          <a:p>
            <a:endParaRPr lang="en-IN" sz="1400" b="1" dirty="0"/>
          </a:p>
          <a:p>
            <a:endParaRPr lang="en-IN" sz="1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837" y="3048000"/>
            <a:ext cx="717232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Run All</a:t>
            </a:r>
          </a:p>
          <a:p>
            <a:r>
              <a:rPr lang="en-US" sz="1800" dirty="0"/>
              <a:t>To run the entire code in your notebook without an interruption, execute the following menu options −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Runtime -&gt; Run all… </a:t>
            </a:r>
          </a:p>
          <a:p>
            <a:pPr marL="0" indent="0">
              <a:buNone/>
            </a:pPr>
            <a:endParaRPr lang="en-IN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2667000"/>
            <a:ext cx="7172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9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Run All</a:t>
            </a:r>
          </a:p>
          <a:p>
            <a:r>
              <a:rPr lang="en-US" sz="1800" dirty="0"/>
              <a:t>It will give you the output as shown below −</a:t>
            </a:r>
          </a:p>
          <a:p>
            <a:endParaRPr lang="en-US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US" sz="1800" dirty="0"/>
              <a:t>Study the different menu options under the </a:t>
            </a:r>
            <a:r>
              <a:rPr lang="en-US" sz="1800" b="1" dirty="0"/>
              <a:t>Runtime</a:t>
            </a:r>
            <a:r>
              <a:rPr lang="en-US" sz="1800" dirty="0"/>
              <a:t> menu to get yourself acquainted with the various options available to you for executing the notebook.</a:t>
            </a:r>
          </a:p>
          <a:p>
            <a:endParaRPr lang="en-IN" sz="16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00" y="1962299"/>
            <a:ext cx="5220000" cy="29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5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Changing Cell Order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When your notebook contains a large number of code cells, you may come across situations where you would like to change the order of execution of these cells.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can do so by selecting the cell that you want to move and clicking the </a:t>
            </a:r>
            <a:r>
              <a:rPr lang="en-US" sz="1800" b="1" dirty="0"/>
              <a:t>UP CELL</a:t>
            </a:r>
            <a:r>
              <a:rPr lang="en-US" sz="1800" dirty="0"/>
              <a:t> or </a:t>
            </a:r>
            <a:r>
              <a:rPr lang="en-US" sz="1800" b="1" dirty="0"/>
              <a:t>DOWN CELL</a:t>
            </a:r>
            <a:r>
              <a:rPr lang="en-US" sz="1800" dirty="0"/>
              <a:t> buttons shown in the following screenshot −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You may click the buttons multiple times to move the cell for more than a single position.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" y="3574782"/>
            <a:ext cx="8352000" cy="153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9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Deleting Cell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During the development of your project, you may have introduced a few now-unwanted cells in your notebook.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can remove such cells from your project easily with a single click.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Click on the delete icon at the top right corner of your code cell.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Click on the </a:t>
            </a:r>
            <a:r>
              <a:rPr lang="en-US" sz="1800" b="1" dirty="0"/>
              <a:t>Delete cell</a:t>
            </a:r>
            <a:r>
              <a:rPr lang="en-US" sz="1800" dirty="0"/>
              <a:t> option and the current cell will be deleted.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3581400"/>
            <a:ext cx="8610601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7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As the code cell supports full Python syntax, you may use Python </a:t>
            </a:r>
            <a:r>
              <a:rPr lang="en-US" sz="1800" b="1" dirty="0"/>
              <a:t>comments</a:t>
            </a:r>
            <a:r>
              <a:rPr lang="en-US" sz="1800" dirty="0"/>
              <a:t> in the code window to describe your code.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However, many a time you need more than a simple text based comments to illustrate the ML algorithms.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ML heavily uses mathematics and to explain those terms and equations to your readers you need an editor that supports </a:t>
            </a:r>
            <a:r>
              <a:rPr lang="en-US" sz="1800" dirty="0" err="1"/>
              <a:t>LaTex</a:t>
            </a:r>
            <a:r>
              <a:rPr lang="en-US" sz="1800" dirty="0"/>
              <a:t> - a language for mathematical representations.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/>
              <a:t>Colab</a:t>
            </a:r>
            <a:r>
              <a:rPr lang="en-US" sz="1800" dirty="0"/>
              <a:t> provides </a:t>
            </a:r>
            <a:r>
              <a:rPr lang="en-US" sz="1800" b="1" dirty="0"/>
              <a:t>Text Cells</a:t>
            </a:r>
            <a:r>
              <a:rPr lang="en-US" sz="1800" dirty="0"/>
              <a:t> for this purpose.</a:t>
            </a:r>
          </a:p>
          <a:p>
            <a:r>
              <a:rPr lang="en-US" sz="1800" dirty="0"/>
              <a:t>Text Cells are formatted using </a:t>
            </a:r>
            <a:r>
              <a:rPr lang="en-US" sz="1800" b="1" dirty="0"/>
              <a:t>markdown</a:t>
            </a:r>
            <a:r>
              <a:rPr lang="en-US" sz="1800" dirty="0"/>
              <a:t> - a simple markup language. </a:t>
            </a:r>
          </a:p>
          <a:p>
            <a:r>
              <a:rPr lang="en-US" sz="1800" dirty="0"/>
              <a:t>Let us now see you how to add text cells to your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4226936F-2BC6-4083-B1A0-1A7E7C42E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3" b="14305"/>
          <a:stretch/>
        </p:blipFill>
        <p:spPr bwMode="auto">
          <a:xfrm>
            <a:off x="684000" y="4800600"/>
            <a:ext cx="7776000" cy="154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Documenting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Markdown Examples</a:t>
            </a:r>
          </a:p>
          <a:p>
            <a:r>
              <a:rPr lang="en-US" sz="1800" dirty="0"/>
              <a:t>Let us look into few examples of markup language syntax to demonstrate its capabilities.</a:t>
            </a:r>
          </a:p>
          <a:p>
            <a:r>
              <a:rPr lang="en-US" sz="1800" dirty="0"/>
              <a:t>Type in the following text in the Text cell.</a:t>
            </a:r>
            <a:endParaRPr lang="en-US" sz="2000" dirty="0"/>
          </a:p>
          <a:p>
            <a:pPr marL="2171700" lvl="5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This is **bold**. </a:t>
            </a:r>
          </a:p>
          <a:p>
            <a:pPr marL="2171700" lvl="5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This is *italic*. </a:t>
            </a:r>
          </a:p>
          <a:p>
            <a:pPr marL="2171700" lvl="5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This is ~strikethrough~. </a:t>
            </a:r>
          </a:p>
          <a:p>
            <a:r>
              <a:rPr lang="en-US" sz="1800" dirty="0"/>
              <a:t>The output of the above commands is rendered on the right hand side of the Cell as shown here.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4200331"/>
            <a:ext cx="884903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Documenting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Mathematical Equations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Add a </a:t>
            </a:r>
            <a:r>
              <a:rPr lang="en-US" sz="1800" b="1" dirty="0"/>
              <a:t>Text Cell</a:t>
            </a:r>
            <a:r>
              <a:rPr lang="en-US" sz="1800" dirty="0"/>
              <a:t> to your notebook and enter the following markdown syntax in the text window −</a:t>
            </a:r>
          </a:p>
          <a:p>
            <a:pPr marL="85725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$\</a:t>
            </a:r>
            <a:r>
              <a:rPr lang="en-US" sz="1800" b="1" dirty="0" err="1">
                <a:solidFill>
                  <a:srgbClr val="FF0000"/>
                </a:solidFill>
              </a:rPr>
              <a:t>sqrt</a:t>
            </a:r>
            <a:r>
              <a:rPr lang="en-US" sz="1800" b="1" dirty="0">
                <a:solidFill>
                  <a:srgbClr val="FF0000"/>
                </a:solidFill>
              </a:rPr>
              <a:t>{3x-1}+(1+x)^2$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will see the immediate rendering of the markdown code in the right hand side panel of the text cell.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Hit </a:t>
            </a:r>
            <a:r>
              <a:rPr lang="en-US" sz="1800" b="1" dirty="0"/>
              <a:t>Enter</a:t>
            </a:r>
            <a:r>
              <a:rPr lang="en-US" sz="1800" dirty="0"/>
              <a:t> and the markdown code disappears from the text cell and only the rendered output is shown.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429880"/>
            <a:ext cx="8458200" cy="112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5181600"/>
            <a:ext cx="2447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2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Course Overview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Do’s and Don'ts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Google </a:t>
            </a:r>
            <a:r>
              <a:rPr lang="en-IN" sz="2400" dirty="0" err="1"/>
              <a:t>Colab</a:t>
            </a: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000" dirty="0"/>
              <a:t>You can find more details on </a:t>
            </a:r>
            <a:r>
              <a:rPr lang="en-IN" sz="2000" b="1" dirty="0"/>
              <a:t>Markdown</a:t>
            </a:r>
            <a:r>
              <a:rPr lang="en-IN" sz="2000" dirty="0"/>
              <a:t> in the </a:t>
            </a:r>
            <a:r>
              <a:rPr lang="en-US" sz="2000" b="1" dirty="0"/>
              <a:t>Markdown Cheat sheet </a:t>
            </a:r>
            <a:r>
              <a:rPr lang="en-US" sz="2000" dirty="0"/>
              <a:t>and links are given below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hlinkClick r:id="rId2"/>
              </a:rPr>
              <a:t>https://github.com/adam-p/markdown-here/wiki/Markdown-Cheatsheet</a:t>
            </a:r>
            <a:endParaRPr lang="en-US" sz="1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b="1" dirty="0">
                <a:hlinkClick r:id="rId3"/>
              </a:rPr>
              <a:t>https://daringfireball.net/projects/markdown/syntax</a:t>
            </a:r>
            <a:endParaRPr lang="en-US" sz="1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b="1" dirty="0">
                <a:hlinkClick r:id="rId4"/>
              </a:rPr>
              <a:t>https://about.gitlab.com/handbook/markdown-guide/</a:t>
            </a:r>
            <a:endParaRPr lang="en-US" sz="1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b="1" dirty="0">
                <a:hlinkClick r:id="rId5"/>
              </a:rPr>
              <a:t>https://markdown-guide.readthedocs.io/en/latest/</a:t>
            </a:r>
            <a:endParaRPr lang="en-US" sz="1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b="1" dirty="0">
                <a:hlinkClick r:id="rId6"/>
              </a:rPr>
              <a:t>https://en.wikipedia.org/wiki/Markdown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dirty="0" err="1"/>
              <a:t>Colab</a:t>
            </a:r>
            <a:r>
              <a:rPr lang="en-US" sz="2000" dirty="0"/>
              <a:t> allows you to save your work to Google Drive or even directly to your GitHub repository.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Saving to Google Drive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Colab</a:t>
            </a:r>
            <a:r>
              <a:rPr lang="en-US" sz="1800" dirty="0"/>
              <a:t> allows you to save your work to your Google Drive.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To save your notebook, select the following menu options − </a:t>
            </a:r>
            <a:r>
              <a:rPr lang="en-US" sz="1800" b="1" dirty="0">
                <a:solidFill>
                  <a:srgbClr val="FF0000"/>
                </a:solidFill>
              </a:rPr>
              <a:t>File -&gt; Save a copy in Drive</a:t>
            </a:r>
            <a:r>
              <a:rPr lang="en-US" sz="1800" dirty="0"/>
              <a:t>…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000" b="1" dirty="0"/>
              <a:t>Saving to GitHub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You may also save your work to your GitHub repository by selecting the following menu options −</a:t>
            </a:r>
            <a:r>
              <a:rPr lang="en-US" sz="1800" b="1" dirty="0">
                <a:solidFill>
                  <a:srgbClr val="FF0000"/>
                </a:solidFill>
              </a:rPr>
              <a:t>File -&gt; Save a copy in GitHub</a:t>
            </a:r>
            <a:r>
              <a:rPr lang="en-US" sz="1800" dirty="0"/>
              <a:t>...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You will have to wait until you see the login screen to GitHub.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Now, enter your credentials. If you do not have a repository, create a new one and save your project.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To share the notebook that you have created with other co-developers, you may share the copy that you have made in your Google Drive.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To publish the notebook to general audience, you may share it from your GitHub repository.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There is one more way to share your work and that is by clicking on the </a:t>
            </a:r>
            <a:r>
              <a:rPr lang="en-US" sz="1800" b="1" dirty="0"/>
              <a:t>SHARE</a:t>
            </a:r>
            <a:r>
              <a:rPr lang="en-US" sz="1800" dirty="0"/>
              <a:t> link at the top right hand corner of your </a:t>
            </a:r>
            <a:r>
              <a:rPr lang="en-US" sz="1800" dirty="0" err="1"/>
              <a:t>Colab</a:t>
            </a:r>
            <a:r>
              <a:rPr lang="en-US" sz="1800" dirty="0"/>
              <a:t> notebook.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may enter the email IDs of people with whom you would like to share the current document.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You can set the kind of access by selecting from the options shown in the above screen.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First Visualization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AF00DB"/>
              </a:solidFill>
              <a:latin typeface="Courier New"/>
            </a:endParaRPr>
          </a:p>
          <a:p>
            <a:pPr marL="0" indent="0">
              <a:buNone/>
            </a:pPr>
            <a:endParaRPr lang="en-US" sz="1800" b="1" dirty="0">
              <a:solidFill>
                <a:srgbClr val="AF00DB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numpy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np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F00DB"/>
                </a:solidFill>
                <a:latin typeface="Courier New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matplotlib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>
                <a:solidFill>
                  <a:srgbClr val="AF00DB"/>
                </a:solidFill>
                <a:latin typeface="Courier New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pyplot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>
                <a:solidFill>
                  <a:srgbClr val="AF00DB"/>
                </a:solidFill>
                <a:latin typeface="Courier New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plt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y =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np.random.randn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09885A"/>
                </a:solidFill>
                <a:latin typeface="Courier New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x = [x </a:t>
            </a:r>
            <a:r>
              <a:rPr lang="en-US" sz="1800" b="1" dirty="0">
                <a:solidFill>
                  <a:srgbClr val="AF00DB"/>
                </a:solidFill>
                <a:latin typeface="Courier New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x </a:t>
            </a:r>
            <a:r>
              <a:rPr lang="en-US" sz="1800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b="1" dirty="0">
                <a:solidFill>
                  <a:srgbClr val="795E26"/>
                </a:solidFill>
                <a:latin typeface="Courier New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795E26"/>
                </a:solidFill>
                <a:latin typeface="Courier New"/>
              </a:rPr>
              <a:t>len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(y))]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plt.plot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(x, y)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plt.title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A31515"/>
                </a:solidFill>
                <a:latin typeface="Courier New"/>
              </a:rPr>
              <a:t>"Sample Plot"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plt.show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First Visualization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6000" y="1143000"/>
            <a:ext cx="6084000" cy="49470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AFEA9F-7E02-49C1-B5DC-A2D5E58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D275E5-29E6-4DDF-93D1-3E6B4235683C}"/>
              </a:ext>
            </a:extLst>
          </p:cNvPr>
          <p:cNvSpPr txBox="1"/>
          <p:nvPr/>
        </p:nvSpPr>
        <p:spPr>
          <a:xfrm>
            <a:off x="762000" y="1446197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NumPy is a Python package. It stands for 'Numerical Python'. It is a library consisting of multidimensional array objects and a collection of routines for processing of array.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Numeric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 ancestor of NumPy, was developed by Jim Hugunin. Another package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Numarray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was also developed, having some additional functionalities. In 2005, Travis Oliphant created NumPy package by incorporating the features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Numarray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into Numeric package. There are many contributors to this open source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122C4D-82AA-43A5-9C8C-67926341174F}"/>
              </a:ext>
            </a:extLst>
          </p:cNvPr>
          <p:cNvSpPr txBox="1"/>
          <p:nvPr/>
        </p:nvSpPr>
        <p:spPr>
          <a:xfrm>
            <a:off x="770641" y="45720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NumPy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12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5860275-831B-4A67-8002-3D42BA53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D0D87A-EDC3-416F-9D45-74BDAEF64066}"/>
              </a:ext>
            </a:extLst>
          </p:cNvPr>
          <p:cNvSpPr txBox="1"/>
          <p:nvPr/>
        </p:nvSpPr>
        <p:spPr>
          <a:xfrm>
            <a:off x="609600" y="2000195"/>
            <a:ext cx="8077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Operations using NumPy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NumPy, a developer can perform the following operations −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Mathematical and logical operations on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Fourier transforms and routines for shape manipulation.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Operations related to linear algebra. 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NumPy has in-built functions for linear algebra and random number generation.</a:t>
            </a:r>
          </a:p>
        </p:txBody>
      </p:sp>
    </p:spTree>
    <p:extLst>
      <p:ext uri="{BB962C8B-B14F-4D97-AF65-F5344CB8AC3E}">
        <p14:creationId xmlns:p14="http://schemas.microsoft.com/office/powerpoint/2010/main" val="13002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86E0AD9-3BCD-468B-B1B1-03709558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7EBCAA-1ABA-45B4-A759-9860F8629672}"/>
              </a:ext>
            </a:extLst>
          </p:cNvPr>
          <p:cNvSpPr txBox="1"/>
          <p:nvPr/>
        </p:nvSpPr>
        <p:spPr>
          <a:xfrm>
            <a:off x="609600" y="1723196"/>
            <a:ext cx="8001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effectLst/>
                <a:latin typeface="Arial" panose="020B0604020202020204" pitchFamily="34" charset="0"/>
              </a:rPr>
              <a:t>NumPy – A Replacement for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MatLab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NumPy is often used along with packages like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SciPy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(Scientific Python) 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Mat−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plotlib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(plotting library).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combination is widely used as a replacement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MatLab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 popular platform for technical computing.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Python alternative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MatLab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now seen as a more modern and complete programming language.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open source, which is an added advantage of NumPy.</a:t>
            </a:r>
          </a:p>
        </p:txBody>
      </p:sp>
    </p:spTree>
    <p:extLst>
      <p:ext uri="{BB962C8B-B14F-4D97-AF65-F5344CB8AC3E}">
        <p14:creationId xmlns:p14="http://schemas.microsoft.com/office/powerpoint/2010/main" val="42506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D57DDB-2510-4EA0-BAFF-E708373F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0342399-8175-4ABD-8677-6E53F1A6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5081"/>
            <a:ext cx="8001000" cy="7694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 package is imported using the following syntax −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5F54A5E-1FCA-4F16-8078-249E86BB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4AF1257-23EF-4335-B1E9-70283E7F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8041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important object defined in NumPy is an N-dimensional array type called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describes the collection of items of the same type. Items in the collection can be accessed using a zero-based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item in 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takes the same size of block in the memory. Each element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an object of data-type object (called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item extracted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 (by slicing) is represented by a Python object of one of array scalar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diagram shows a relationship between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data type object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array scalar type −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Ndarray">
            <a:extLst>
              <a:ext uri="{FF2B5EF4-FFF2-40B4-BE49-F238E27FC236}">
                <a16:creationId xmlns:a16="http://schemas.microsoft.com/office/drawing/2014/main" xmlns="" id="{F2BE7053-B2F7-4CD2-BAAC-86F19A51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58521"/>
            <a:ext cx="417195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Introduction to turning data into presentable graphics.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Data visualization techniques help people to better understand data.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The goal is to understand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data visualizations  principles, techniques and algorithms for creating effective visualizations based on principles from graphic design, visual art, perceptual psychology, and cognitive science.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Students will learn the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value of visualization,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specific techniques in data visualization,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grammar of graphics and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how to leverage visualization tools.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000" dirty="0"/>
              <a:t>Prerequisite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Data Structures, Statistics, Database Concepts, Python, Machine Learning and Creative Thinking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14F5EC-A9A6-40CA-A3D8-E311297F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77F88A10-B137-4998-AB88-AFE8396EA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077200" cy="18774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instance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can be constructed by different array creation routines described later in the tutorial. The basic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created using an array function in NumPy as follows −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creates 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any object exposing array interface, or from any method that returns an array.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3398ADD-7555-435E-96C7-EE8253CD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31614"/>
            <a:ext cx="8534400" cy="5847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None, copy = True, order = None,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subok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ndmin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8DEE672-8616-4FB9-966B-827E02E96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19832"/>
              </p:ext>
            </p:extLst>
          </p:nvPr>
        </p:nvGraphicFramePr>
        <p:xfrm>
          <a:off x="504000" y="2352086"/>
          <a:ext cx="8136000" cy="32738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545247237"/>
                    </a:ext>
                  </a:extLst>
                </a:gridCol>
                <a:gridCol w="7526400">
                  <a:extLst>
                    <a:ext uri="{9D8B030D-6E8A-4147-A177-3AD203B41FA5}">
                      <a16:colId xmlns:a16="http://schemas.microsoft.com/office/drawing/2014/main" xmlns="" val="906693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Sr.No.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Parameter &amp; Description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89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1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 object exposing the array interface method returns an array, or any (nested) sequence.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159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2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dtype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Desired data type of array, optional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1450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3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Optional. By default (true), the object is copied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417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 (row major) or F (column major) or A (any) (default)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605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5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subok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 default, returned array forced to be a base class array. If true, sub-classes passed through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239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6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ndmin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Specifies minimum dimensions of resultant array</a:t>
                      </a:r>
                    </a:p>
                  </a:txBody>
                  <a:tcPr marL="35725" marR="35725" marT="35725" marB="35725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951267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7AFF6CAB-BDB6-4E92-A979-42EE66BB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97167"/>
            <a:ext cx="8135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above constructor takes the following parameters −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8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371600"/>
            <a:ext cx="2980303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99" y="381000"/>
            <a:ext cx="200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Example:</a:t>
            </a:r>
            <a:endParaRPr lang="en-US" sz="36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887" y="2743200"/>
            <a:ext cx="4156907" cy="15234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more than one dimensions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]])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99" y="381000"/>
            <a:ext cx="200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Example:</a:t>
            </a:r>
            <a:endParaRPr lang="en-US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295400"/>
            <a:ext cx="3942105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minimum dimensions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ndmin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2717631"/>
            <a:ext cx="3942105" cy="1431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parameter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complex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046" y="1371600"/>
            <a:ext cx="84929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Heebo"/>
              </a:rPr>
              <a:t>ndarray.shape</a:t>
            </a:r>
            <a:r>
              <a:rPr lang="en-US" sz="2400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sz="2400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This array attribute returns a tuple consisting of array dimensions. It can also be used to resize the array.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0046" y="2590800"/>
            <a:ext cx="8416754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shape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70046" y="3656227"/>
            <a:ext cx="8416754" cy="1431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this resizes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ndarray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B0D15B1-0BFE-42D6-9D44-B5F1AEB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9096" y="1295400"/>
            <a:ext cx="8397704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046" y="2895600"/>
            <a:ext cx="841675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Heebo"/>
              </a:rPr>
              <a:t>ndarray.ndim</a:t>
            </a:r>
            <a:r>
              <a:rPr lang="en-US" sz="2000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sz="2000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This array attribute returns the number of array dimensions.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3726" y="3598511"/>
            <a:ext cx="8253074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an array of evenly spaced numbers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arange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046" y="1459725"/>
            <a:ext cx="8569154" cy="22621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this is one dimensional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arange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ndim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now reshape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reshape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b is having three dimensions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708" y="3962400"/>
            <a:ext cx="860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numpy.itemsize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This array attribute returns the length of each element of array in bytes.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384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046" y="1295400"/>
            <a:ext cx="860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numpy.itemsize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Nunito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array attribute returns the length of each element of array in bytes.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2133600"/>
            <a:ext cx="8491538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of array is int8 (1 byte)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int8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itemsize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0050" y="3438405"/>
            <a:ext cx="8491538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of array is now float32 (4 bytes)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float32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itemsize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046" y="1295400"/>
            <a:ext cx="86453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Heebo"/>
              </a:rPr>
              <a:t>numpy.flags</a:t>
            </a:r>
            <a:r>
              <a:rPr lang="en-US" sz="2400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sz="2400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 object has the following attributes. Its current values are returned by this function.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13529"/>
              </p:ext>
            </p:extLst>
          </p:nvPr>
        </p:nvGraphicFramePr>
        <p:xfrm>
          <a:off x="533400" y="2325351"/>
          <a:ext cx="8229600" cy="4087569"/>
        </p:xfrm>
        <a:graphic>
          <a:graphicData uri="http://schemas.openxmlformats.org/drawingml/2006/table">
            <a:tbl>
              <a:tblPr/>
              <a:tblGrid>
                <a:gridCol w="5810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485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68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Sr.No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Attribute &amp; Description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73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C_CONTIGUOUS (C)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The data is in a single, C-style contiguous segment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0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F_CONTIGUOUS (F)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The data is in a single, Fortran-style contiguous segment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057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OWNDATA (O)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The array owns the memory it uses or borrows it from another object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81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WRITEABLE (W)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The data area can be written to. Setting this to False locks the data, making it read-only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74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ALIGNED (A)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The data and all elements are aligned appropriately for the hardware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1388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UPDATEIFCOPY (U)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This array is a copy of some other array. When this array is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</a:rPr>
                        <a:t>deallocated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the base array will be updated with the contents of this array</a:t>
                      </a:r>
                    </a:p>
                  </a:txBody>
                  <a:tcPr marL="43494" marR="43494" marT="43494" marB="4349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8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5193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Attributes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620" y="1295400"/>
            <a:ext cx="8464379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flags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418120"/>
              </p:ext>
            </p:extLst>
          </p:nvPr>
        </p:nvGraphicFramePr>
        <p:xfrm>
          <a:off x="457200" y="1304290"/>
          <a:ext cx="8229600" cy="4293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-1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Working with </a:t>
                      </a:r>
                      <a:r>
                        <a:rPr lang="en-US" sz="1200" dirty="0" err="1">
                          <a:effectLst/>
                        </a:rPr>
                        <a:t>Numpy</a:t>
                      </a:r>
                      <a:r>
                        <a:rPr lang="en-US" sz="1200" dirty="0">
                          <a:effectLst/>
                        </a:rPr>
                        <a:t> Functions and Pandas functions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Acquiring and plotting data.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-2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Practicals</a:t>
                      </a:r>
                      <a:r>
                        <a:rPr lang="en-IN" sz="1200" dirty="0">
                          <a:effectLst/>
                        </a:rPr>
                        <a:t> based on Data Cleaning and Preparation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Practicals</a:t>
                      </a:r>
                      <a:r>
                        <a:rPr lang="en-IN" sz="1200" dirty="0">
                          <a:effectLst/>
                        </a:rPr>
                        <a:t> based on Data Wrangling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Statistical Analysis – such as Multivariate Analysis, PCA, LDA, Correlation regression and analysis of variance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– 3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</a:rPr>
                        <a:t>Practicals</a:t>
                      </a:r>
                      <a:r>
                        <a:rPr lang="en-IN" sz="1200" dirty="0">
                          <a:effectLst/>
                        </a:rPr>
                        <a:t> based on Data Visualization using </a:t>
                      </a:r>
                      <a:r>
                        <a:rPr lang="en-IN" sz="1200" dirty="0" err="1">
                          <a:effectLst/>
                        </a:rPr>
                        <a:t>matplotlib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Visualization of various massive dataset - Finance - Healthcare - Census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– 4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Practical based on Time Series Data Analysis-stock market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Market-Basket Data analysis-visualization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Text visualization using web analytics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Labsheet</a:t>
                      </a:r>
                      <a:r>
                        <a:rPr lang="en-US" sz="1200" b="1" dirty="0">
                          <a:effectLst/>
                        </a:rPr>
                        <a:t> -5 [ 4 Practical Sessions]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Financial analysis using Clustering, Histogram and </a:t>
                      </a:r>
                      <a:r>
                        <a:rPr lang="en-US" sz="1100" dirty="0" err="1">
                          <a:effectLst/>
                        </a:rPr>
                        <a:t>HeatMap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Visualization on Streaming dataset (Stock market dataset, weather forecasting)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72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Creation Routines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8721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A new </a:t>
            </a:r>
            <a:r>
              <a:rPr lang="en-US" b="1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 object can be constructed by any of the following array creation routines or using a low-level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 constructor</a:t>
            </a:r>
            <a:r>
              <a:rPr lang="en-US" dirty="0" smtClean="0">
                <a:solidFill>
                  <a:srgbClr val="000000"/>
                </a:solidFill>
                <a:latin typeface="Nunito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Nunito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numpy.empty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It creates an uninitialized array of specified shape and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 It uses the following constructor −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3169474"/>
            <a:ext cx="5173492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numpy.empty(shape, dtype = float, order = 'C')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46934"/>
              </p:ext>
            </p:extLst>
          </p:nvPr>
        </p:nvGraphicFramePr>
        <p:xfrm>
          <a:off x="457200" y="3735392"/>
          <a:ext cx="8153400" cy="1981200"/>
        </p:xfrm>
        <a:graphic>
          <a:graphicData uri="http://schemas.openxmlformats.org/drawingml/2006/table">
            <a:tbl>
              <a:tblPr/>
              <a:tblGrid>
                <a:gridCol w="1278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4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Shape: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Shape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of an empty array 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or tuple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Desired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output data type. Optional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Order: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'C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' for C-style row-major array, 'F' for FORTRAN style column-major 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3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72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Creation Routines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8721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A new </a:t>
            </a:r>
            <a:r>
              <a:rPr lang="en-US" b="1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 object can be constructed by any of the following array creation routines or using a low-level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 constructor</a:t>
            </a:r>
            <a:r>
              <a:rPr lang="en-US" dirty="0" smtClean="0">
                <a:solidFill>
                  <a:srgbClr val="000000"/>
                </a:solidFill>
                <a:latin typeface="Nunito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Nunito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numpy.empty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It creates an uninitialized array of specified shape and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 It uses the following constructor −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3169474"/>
            <a:ext cx="5173492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numpy.empty(shape, dtype = float, order = 'C')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46934"/>
              </p:ext>
            </p:extLst>
          </p:nvPr>
        </p:nvGraphicFramePr>
        <p:xfrm>
          <a:off x="457200" y="3735392"/>
          <a:ext cx="8153400" cy="1981200"/>
        </p:xfrm>
        <a:graphic>
          <a:graphicData uri="http://schemas.openxmlformats.org/drawingml/2006/table">
            <a:tbl>
              <a:tblPr/>
              <a:tblGrid>
                <a:gridCol w="1278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48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Shape: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Shape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of an empty array 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or tuple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Desired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output data type. Optional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Order: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'C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' for C-style row-major array, 'F' for FORTRAN style column-major 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72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Creation Routines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0046" y="1295400"/>
            <a:ext cx="3377848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empty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046" y="2514600"/>
            <a:ext cx="84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numpy.zeros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Returns a new array of specified size, filled with zeros.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76400" y="3476923"/>
            <a:ext cx="4873963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numpy.zeros(shape, dtype = float, order = 'C')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42442"/>
              </p:ext>
            </p:extLst>
          </p:nvPr>
        </p:nvGraphicFramePr>
        <p:xfrm>
          <a:off x="270046" y="3886200"/>
          <a:ext cx="8721554" cy="1981200"/>
        </p:xfrm>
        <a:graphic>
          <a:graphicData uri="http://schemas.openxmlformats.org/drawingml/2006/table">
            <a:tbl>
              <a:tblPr/>
              <a:tblGrid>
                <a:gridCol w="1200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1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Shape: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Shape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of an empty array 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or sequence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Desired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output data type. Optional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Order: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'C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' for C-style row-major array, 'F' for FORTRAN style column-major 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72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NumPy - Array Creation Routines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233" y="1295400"/>
            <a:ext cx="8745367" cy="10310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array of five zeros. Default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dtype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 is float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zeros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0046" y="2559384"/>
            <a:ext cx="8721554" cy="877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zeros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,),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0046" y="3562816"/>
            <a:ext cx="8721554" cy="7848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 custom type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np 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zeros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[(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'x'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'i4'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'y'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'i4'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)])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657" y="4402477"/>
            <a:ext cx="874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Heebo"/>
              </a:rPr>
              <a:t>numpy.ones</a:t>
            </a:r>
            <a:r>
              <a:rPr lang="en-US" b="1" dirty="0" smtClean="0">
                <a:solidFill>
                  <a:srgbClr val="000000"/>
                </a:solidFill>
                <a:latin typeface="Heebo"/>
              </a:rPr>
              <a:t>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Returns a new array of specified size and type, filled with ones.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95400" y="5118769"/>
            <a:ext cx="5447517" cy="3539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numpy.ones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(shape,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= None, order = 'C')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046" y="206156"/>
            <a:ext cx="695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NumPy</a:t>
            </a:r>
            <a:r>
              <a:rPr lang="en-US" sz="3600" dirty="0"/>
              <a:t> - Array From Existing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708" y="1219200"/>
            <a:ext cx="8754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ebo"/>
              </a:rPr>
              <a:t>numpy.as array:</a:t>
            </a:r>
            <a:endParaRPr lang="en-US" b="1" dirty="0">
              <a:solidFill>
                <a:srgbClr val="000000"/>
              </a:solidFill>
              <a:latin typeface="Heebo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Nunito"/>
              </a:rPr>
              <a:t>This function is similar to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numpy.array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 except for the fact that it has fewer parameters. This routine is useful for converting Python sequence into </a:t>
            </a:r>
            <a:r>
              <a:rPr lang="en-US" dirty="0" err="1">
                <a:solidFill>
                  <a:srgbClr val="000000"/>
                </a:solidFill>
                <a:latin typeface="Nunito"/>
              </a:rPr>
              <a:t>ndarray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07106" y="2332271"/>
            <a:ext cx="5518049" cy="3539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numpy.asarray(a, dtype = None, order = None)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95654"/>
              </p:ext>
            </p:extLst>
          </p:nvPr>
        </p:nvGraphicFramePr>
        <p:xfrm>
          <a:off x="236708" y="2819400"/>
          <a:ext cx="8602492" cy="2804160"/>
        </p:xfrm>
        <a:graphic>
          <a:graphicData uri="http://schemas.openxmlformats.org/drawingml/2006/table">
            <a:tbl>
              <a:tblPr/>
              <a:tblGrid>
                <a:gridCol w="7354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7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Parameter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Input data in any form such as list, list of tuples, tuples, tuple of tuples or tuple of lists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dtype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By default, the data type of input data is applied to the resultant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ndarray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order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 (row major) or F (column major). C is 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Preparatory works for lab sessions are mandatory. 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Practice more exercises as self- study. 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Students can use Anaconda(Offline)/Google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executing the lab programs.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Students </a:t>
            </a:r>
            <a:r>
              <a:rPr lang="en-US" sz="2000" dirty="0"/>
              <a:t>need to register for the online course </a:t>
            </a:r>
            <a:r>
              <a:rPr lang="en-US" sz="2000" dirty="0" smtClean="0"/>
              <a:t>and get </a:t>
            </a:r>
            <a:r>
              <a:rPr lang="en-US" sz="2000" dirty="0" err="1" smtClean="0"/>
              <a:t>cerification</a:t>
            </a:r>
            <a:r>
              <a:rPr lang="en-US" sz="2000" dirty="0" smtClean="0"/>
              <a:t>.(The course title will be informed by the instructor). </a:t>
            </a:r>
            <a:endParaRPr lang="en-US" sz="20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On successful completion of this course, they earn a 5</a:t>
            </a:r>
            <a:r>
              <a:rPr lang="en-US" sz="1800" dirty="0" smtClean="0"/>
              <a:t>%weightage (10 </a:t>
            </a:r>
            <a:r>
              <a:rPr lang="en-US" sz="1800" dirty="0"/>
              <a:t>marks</a:t>
            </a:r>
            <a:r>
              <a:rPr lang="en-US" sz="1800" dirty="0" smtClean="0"/>
              <a:t>). </a:t>
            </a:r>
            <a:endParaRPr lang="en-US" sz="1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Students should write the program and output in record notebook and duly get signature from the course instructor with in a week.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Exercises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Faculty will explain the concept with examples.</a:t>
            </a:r>
          </a:p>
          <a:p>
            <a:r>
              <a:rPr lang="en-IN" sz="2000" dirty="0"/>
              <a:t>Students have to learn the concepts and implement the given exercises.</a:t>
            </a:r>
          </a:p>
          <a:p>
            <a:pPr algn="just"/>
            <a:r>
              <a:rPr lang="en-IN" sz="2000" dirty="0"/>
              <a:t>Faculty will evaluate the students every week and assign marks based on the below split-up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01474"/>
              </p:ext>
            </p:extLst>
          </p:nvPr>
        </p:nvGraphicFramePr>
        <p:xfrm>
          <a:off x="1371600" y="343668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6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Be punctual, log in on 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Read the syllabus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Respect your peers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Set up your space, make sure it’s quiet and uninterrupted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Embrace being flexible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Press “Raise your hands” button and wait to ask questions.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Don’ts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Don’t be a wallflower, don't be afraid to speak up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No excuses for bad tech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Ignore additional online resources /Gadgets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Don’t think you’re doing it all alone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Don’t get discouraged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dirty="0"/>
              <a:t>Don’t distract the class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BDD9724140F45B03C065D0C38BA6C" ma:contentTypeVersion="4" ma:contentTypeDescription="Create a new document." ma:contentTypeScope="" ma:versionID="93ef577b27f2a530be05d696cadd9d4b">
  <xsd:schema xmlns:xsd="http://www.w3.org/2001/XMLSchema" xmlns:xs="http://www.w3.org/2001/XMLSchema" xmlns:p="http://schemas.microsoft.com/office/2006/metadata/properties" xmlns:ns2="9790073b-5c1d-4ceb-858e-9d1b08fc06ca" targetNamespace="http://schemas.microsoft.com/office/2006/metadata/properties" ma:root="true" ma:fieldsID="28bbdeae3ecdd992f0336fc8475309da" ns2:_="">
    <xsd:import namespace="9790073b-5c1d-4ceb-858e-9d1b08fc06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0073b-5c1d-4ceb-858e-9d1b08fc0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AF2C51-97C0-49C3-B649-24C6EF52B9DC}"/>
</file>

<file path=customXml/itemProps2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FE7C8-44AE-4CA0-BC1C-D7A115A2224E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2448</Words>
  <Application>Microsoft Office PowerPoint</Application>
  <PresentationFormat>On-screen Show (4:3)</PresentationFormat>
  <Paragraphs>520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Bookman Old Style</vt:lpstr>
      <vt:lpstr>Calibri</vt:lpstr>
      <vt:lpstr>Cambria</vt:lpstr>
      <vt:lpstr>Courier New</vt:lpstr>
      <vt:lpstr>Heebo</vt:lpstr>
      <vt:lpstr>Nunito</vt:lpstr>
      <vt:lpstr>Times New Roman</vt:lpstr>
      <vt:lpstr>var(--bs-font-monospace)</vt:lpstr>
      <vt:lpstr>Thiru_Regular</vt:lpstr>
      <vt:lpstr>PowerPoint Presentation</vt:lpstr>
      <vt:lpstr>Introduction</vt:lpstr>
      <vt:lpstr>Outline </vt:lpstr>
      <vt:lpstr>Course Overview</vt:lpstr>
      <vt:lpstr>Syllabus Overview</vt:lpstr>
      <vt:lpstr>Guidelines </vt:lpstr>
      <vt:lpstr>Lab Exercises</vt:lpstr>
      <vt:lpstr> Do’s</vt:lpstr>
      <vt:lpstr>Don’ts</vt:lpstr>
      <vt:lpstr>Do few stretching exercises (every 30 mins)</vt:lpstr>
      <vt:lpstr>To do for Lab Sessions</vt:lpstr>
      <vt:lpstr>Tutorials on Google Colab</vt:lpstr>
      <vt:lpstr>What is Google Colab?</vt:lpstr>
      <vt:lpstr>What Colab Offers You?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Your First Colab Notebook</vt:lpstr>
      <vt:lpstr>Documenting Your Code</vt:lpstr>
      <vt:lpstr>Documenting Your Code</vt:lpstr>
      <vt:lpstr>Documenting Your Code</vt:lpstr>
      <vt:lpstr>Documenting Your Code</vt:lpstr>
      <vt:lpstr>Saving Your Work</vt:lpstr>
      <vt:lpstr>Sharing Notebook</vt:lpstr>
      <vt:lpstr>Your First Visualization Program </vt:lpstr>
      <vt:lpstr>Your First Visualization Program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Dr. Anandaraj S P-Prof.&amp; HOD-SCSE</cp:lastModifiedBy>
  <cp:revision>195</cp:revision>
  <dcterms:created xsi:type="dcterms:W3CDTF">2006-08-16T00:00:00Z</dcterms:created>
  <dcterms:modified xsi:type="dcterms:W3CDTF">2024-01-31T11:25:57Z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0x010100FFABDD9724140F45B03C065D0C38BA6C</vt:lpwstr>
  </property>
</Properties>
</file>