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60" r:id="rId6"/>
    <p:sldId id="261" r:id="rId7"/>
    <p:sldId id="262" r:id="rId8"/>
    <p:sldId id="263" r:id="rId9"/>
    <p:sldId id="264" r:id="rId10"/>
    <p:sldId id="265" r:id="rId11"/>
    <p:sldId id="267" r:id="rId12"/>
    <p:sldId id="268" r:id="rId13"/>
    <p:sldId id="269" r:id="rId14"/>
    <p:sldId id="270" r:id="rId15"/>
    <p:sldId id="271" r:id="rId16"/>
    <p:sldId id="273"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ALAN AFTAB" initials="AA" lastIdx="3" clrIdx="0">
    <p:extLst>
      <p:ext uri="{19B8F6BF-5375-455C-9EA6-DF929625EA0E}">
        <p15:presenceInfo xmlns:p15="http://schemas.microsoft.com/office/powerpoint/2012/main" userId="d2fa0896af0e72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3BE6-308D-FA74-722B-7222CC948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E36DF85-33B1-202F-D244-F84ABE3B4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659A725-B057-23F7-9755-A657AC50E4F0}"/>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90E2B2A8-36BB-23E5-047F-288347746DC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6505662-CA40-014D-39B7-43C02E10249A}"/>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415804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379B-2867-3E38-A8B6-69637A1461E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52FC693-5337-89FE-1DF0-4C44ACB00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E7556FD-85F0-FA67-B15B-D8879FC77345}"/>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E95F479F-52E1-EF70-B3C8-180D017032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E5F2E44-1719-E673-F683-ADDA51BED091}"/>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23064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43938-7097-99A7-018C-09397B50F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1FBDAF0-F084-73DE-E0B4-962C0FD0B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50136D7-B4E6-73B4-73FD-EB23E143FDCD}"/>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8311304D-45AE-AFEB-FFA2-7CBA907FF82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3F09B53-4D1B-42B3-212A-15C8CFAAC0ED}"/>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110641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BD27-CFE6-13C2-92C4-E14C60F5038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B911363-C46D-4D76-EC5D-A5832765E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9055256-2C35-ADA9-B0AC-505DBC85013E}"/>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878082DA-AA65-5E37-75D0-3350E0FA17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6F38FD9-12CA-D2E6-DE8F-FCE5EFFFABA8}"/>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230446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04B9-F9EE-6020-7183-6727F4CDF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81F5419-2107-A9E2-F18E-302BD05E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7730F-C529-F431-DAEC-2D122755972D}"/>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188387E3-6771-F5B0-2B37-9B9D87254BD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65353E8-77FD-A614-0646-AA92094DCAD3}"/>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417575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CFB7-32B2-424A-D3EC-34D04920F4A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95FBBE9-9FF5-9BC5-30F6-B34F1C763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936900D-D23F-42AE-EF3E-B99A20CDA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B907CFE-CDC3-EBBE-36CB-7E8C4079DBF7}"/>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6" name="Footer Placeholder 5">
            <a:extLst>
              <a:ext uri="{FF2B5EF4-FFF2-40B4-BE49-F238E27FC236}">
                <a16:creationId xmlns:a16="http://schemas.microsoft.com/office/drawing/2014/main" id="{4BFF9440-58A6-4BA1-6274-01A7C57071B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3FE5D0-83CB-3BA3-A9B7-9AF17BBDF76F}"/>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264406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627C-3AF0-6E9F-6832-A804B85D437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E5724AF-ABB4-902A-1174-F715D62B0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8561A-31C3-E737-C3C8-077912021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B43EEF18-9920-91D9-5940-4FE509083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1D0D71-B684-91ED-18EB-933007BF84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C15F77F-17FE-E8FA-E50A-99B47990262F}"/>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8" name="Footer Placeholder 7">
            <a:extLst>
              <a:ext uri="{FF2B5EF4-FFF2-40B4-BE49-F238E27FC236}">
                <a16:creationId xmlns:a16="http://schemas.microsoft.com/office/drawing/2014/main" id="{F954C4FC-9617-7BD5-AC65-90BE6B69A17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2814F49-A6CE-8A21-D7EB-ECCF2D2E691B}"/>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192266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FD8C-EA4C-5FB6-8C25-9B2AB87CAEF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CBF8EB0-05B7-7A73-0E4F-7D1AAB803B55}"/>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4" name="Footer Placeholder 3">
            <a:extLst>
              <a:ext uri="{FF2B5EF4-FFF2-40B4-BE49-F238E27FC236}">
                <a16:creationId xmlns:a16="http://schemas.microsoft.com/office/drawing/2014/main" id="{DA13C8C3-F1DB-2237-A4B5-D88DB3AEE78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C4A18B3-F6C3-ECC9-1120-85263597CD9A}"/>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325446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63293-98B4-F068-95A3-82861F6AA12C}"/>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3" name="Footer Placeholder 2">
            <a:extLst>
              <a:ext uri="{FF2B5EF4-FFF2-40B4-BE49-F238E27FC236}">
                <a16:creationId xmlns:a16="http://schemas.microsoft.com/office/drawing/2014/main" id="{C2BAE74B-5FB5-3365-2B4E-4BEC12E0711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9554B0C-5B42-623C-379C-BE75463DAC37}"/>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379994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40BA-6804-4C64-7998-18C5C1690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CC3BEDF-35FD-326C-A0FA-7D1564F29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19F3D6E-5A82-A922-8AAC-890A0707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A7062-E35A-9523-2EF1-FC5745B950C2}"/>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6" name="Footer Placeholder 5">
            <a:extLst>
              <a:ext uri="{FF2B5EF4-FFF2-40B4-BE49-F238E27FC236}">
                <a16:creationId xmlns:a16="http://schemas.microsoft.com/office/drawing/2014/main" id="{F4CF06A2-DFF3-F567-8E7C-1AAEE9FDFDC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1FB7AD9-6B37-2E26-DBC4-202E15FBB44C}"/>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401373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0226-3E51-82AD-CF0A-962A994B8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F1C4591-5A2A-693A-7036-AB6C2E658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757F244-BA5B-B811-C5B5-959783FB8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BA7A1-A062-CB2B-D3F0-5D9D0B2110A9}"/>
              </a:ext>
            </a:extLst>
          </p:cNvPr>
          <p:cNvSpPr>
            <a:spLocks noGrp="1"/>
          </p:cNvSpPr>
          <p:nvPr>
            <p:ph type="dt" sz="half" idx="10"/>
          </p:nvPr>
        </p:nvSpPr>
        <p:spPr/>
        <p:txBody>
          <a:bodyPr/>
          <a:lstStyle/>
          <a:p>
            <a:fld id="{3FD869DF-4B06-42A0-A151-7A3CA4AFFFEA}" type="datetimeFigureOut">
              <a:rPr lang="en-PK" smtClean="0"/>
              <a:t>05-Nov-2022</a:t>
            </a:fld>
            <a:endParaRPr lang="en-PK"/>
          </a:p>
        </p:txBody>
      </p:sp>
      <p:sp>
        <p:nvSpPr>
          <p:cNvPr id="6" name="Footer Placeholder 5">
            <a:extLst>
              <a:ext uri="{FF2B5EF4-FFF2-40B4-BE49-F238E27FC236}">
                <a16:creationId xmlns:a16="http://schemas.microsoft.com/office/drawing/2014/main" id="{8B231AE8-6B96-E94A-45AA-054BE8CADFB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5F332F5-0098-105C-BC81-F7253681ADF3}"/>
              </a:ext>
            </a:extLst>
          </p:cNvPr>
          <p:cNvSpPr>
            <a:spLocks noGrp="1"/>
          </p:cNvSpPr>
          <p:nvPr>
            <p:ph type="sldNum" sz="quarter" idx="12"/>
          </p:nvPr>
        </p:nvSpPr>
        <p:spPr/>
        <p:txBody>
          <a:bodyPr/>
          <a:lstStyle/>
          <a:p>
            <a:fld id="{56A02E1E-2732-4965-96AF-6489C6B4284F}" type="slidenum">
              <a:rPr lang="en-PK" smtClean="0"/>
              <a:t>‹#›</a:t>
            </a:fld>
            <a:endParaRPr lang="en-PK"/>
          </a:p>
        </p:txBody>
      </p:sp>
    </p:spTree>
    <p:extLst>
      <p:ext uri="{BB962C8B-B14F-4D97-AF65-F5344CB8AC3E}">
        <p14:creationId xmlns:p14="http://schemas.microsoft.com/office/powerpoint/2010/main" val="126996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CFDB2-F4F9-36F7-CB71-59192374C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B7AFF45-95D1-2FEE-8AA6-C153B1D8C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80DB46-0F81-E545-F46E-B2D61C3E8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869DF-4B06-42A0-A151-7A3CA4AFFFEA}" type="datetimeFigureOut">
              <a:rPr lang="en-PK" smtClean="0"/>
              <a:t>05-Nov-2022</a:t>
            </a:fld>
            <a:endParaRPr lang="en-PK"/>
          </a:p>
        </p:txBody>
      </p:sp>
      <p:sp>
        <p:nvSpPr>
          <p:cNvPr id="5" name="Footer Placeholder 4">
            <a:extLst>
              <a:ext uri="{FF2B5EF4-FFF2-40B4-BE49-F238E27FC236}">
                <a16:creationId xmlns:a16="http://schemas.microsoft.com/office/drawing/2014/main" id="{23DB1418-223E-F551-E468-5AFBB16CA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6BE3687-8A27-256A-EA3E-645D6E7C5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02E1E-2732-4965-96AF-6489C6B4284F}" type="slidenum">
              <a:rPr lang="en-PK" smtClean="0"/>
              <a:t>‹#›</a:t>
            </a:fld>
            <a:endParaRPr lang="en-PK"/>
          </a:p>
        </p:txBody>
      </p:sp>
    </p:spTree>
    <p:extLst>
      <p:ext uri="{BB962C8B-B14F-4D97-AF65-F5344CB8AC3E}">
        <p14:creationId xmlns:p14="http://schemas.microsoft.com/office/powerpoint/2010/main" val="1490448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7B6587-0E5B-64E5-9810-B1A669E165F7}"/>
              </a:ext>
            </a:extLst>
          </p:cNvPr>
          <p:cNvPicPr>
            <a:picLocks noChangeAspect="1"/>
          </p:cNvPicPr>
          <p:nvPr/>
        </p:nvPicPr>
        <p:blipFill>
          <a:blip r:embed="rId2"/>
          <a:stretch>
            <a:fillRect/>
          </a:stretch>
        </p:blipFill>
        <p:spPr>
          <a:xfrm>
            <a:off x="1236610" y="135755"/>
            <a:ext cx="4413436" cy="3429000"/>
          </a:xfrm>
          <a:prstGeom prst="rect">
            <a:avLst/>
          </a:prstGeom>
        </p:spPr>
      </p:pic>
      <p:pic>
        <p:nvPicPr>
          <p:cNvPr id="1026" name="Picture 2" descr="Alu-invest | Credit portfolio analysis">
            <a:extLst>
              <a:ext uri="{FF2B5EF4-FFF2-40B4-BE49-F238E27FC236}">
                <a16:creationId xmlns:a16="http://schemas.microsoft.com/office/drawing/2014/main" id="{0E6FEE8B-7060-AAAB-42E2-1C7C9C208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00" y="644915"/>
            <a:ext cx="5295900" cy="44268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C68EF9-2F3F-0E90-76C3-3162D44BFAA9}"/>
              </a:ext>
            </a:extLst>
          </p:cNvPr>
          <p:cNvPicPr>
            <a:picLocks noChangeAspect="1"/>
          </p:cNvPicPr>
          <p:nvPr/>
        </p:nvPicPr>
        <p:blipFill>
          <a:blip r:embed="rId4"/>
          <a:stretch>
            <a:fillRect/>
          </a:stretch>
        </p:blipFill>
        <p:spPr>
          <a:xfrm>
            <a:off x="1040422" y="3564755"/>
            <a:ext cx="5055578" cy="4044462"/>
          </a:xfrm>
          <a:prstGeom prst="rect">
            <a:avLst/>
          </a:prstGeom>
        </p:spPr>
      </p:pic>
      <p:sp>
        <p:nvSpPr>
          <p:cNvPr id="4" name="Rectangle 3">
            <a:extLst>
              <a:ext uri="{FF2B5EF4-FFF2-40B4-BE49-F238E27FC236}">
                <a16:creationId xmlns:a16="http://schemas.microsoft.com/office/drawing/2014/main" id="{CDA9F33A-103E-9098-F6E0-005D026F753A}"/>
              </a:ext>
            </a:extLst>
          </p:cNvPr>
          <p:cNvSpPr/>
          <p:nvPr/>
        </p:nvSpPr>
        <p:spPr>
          <a:xfrm>
            <a:off x="0" y="0"/>
            <a:ext cx="1181686"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 name="TextBox 4">
            <a:extLst>
              <a:ext uri="{FF2B5EF4-FFF2-40B4-BE49-F238E27FC236}">
                <a16:creationId xmlns:a16="http://schemas.microsoft.com/office/drawing/2014/main" id="{6BD87679-ADDF-7915-A37C-6C92872ECC3F}"/>
              </a:ext>
            </a:extLst>
          </p:cNvPr>
          <p:cNvSpPr txBox="1"/>
          <p:nvPr/>
        </p:nvSpPr>
        <p:spPr>
          <a:xfrm>
            <a:off x="2743199" y="290972"/>
            <a:ext cx="7842211" cy="707886"/>
          </a:xfrm>
          <a:prstGeom prst="rect">
            <a:avLst/>
          </a:prstGeom>
          <a:noFill/>
        </p:spPr>
        <p:txBody>
          <a:bodyPr wrap="none" rtlCol="0">
            <a:spAutoFit/>
          </a:bodyPr>
          <a:lstStyle/>
          <a:p>
            <a:r>
              <a:rPr lang="en-US" sz="4000" b="1" dirty="0">
                <a:latin typeface="Baskerville Old Face" panose="02020602080505020303" pitchFamily="18" charset="0"/>
              </a:rPr>
              <a:t>CREDIT PORTFOLIO ANALYSIS</a:t>
            </a:r>
            <a:endParaRPr lang="en-PK" sz="4000" b="1" dirty="0">
              <a:latin typeface="Baskerville Old Face" panose="02020602080505020303" pitchFamily="18" charset="0"/>
            </a:endParaRPr>
          </a:p>
        </p:txBody>
      </p:sp>
      <p:sp>
        <p:nvSpPr>
          <p:cNvPr id="6" name="TextBox 5">
            <a:extLst>
              <a:ext uri="{FF2B5EF4-FFF2-40B4-BE49-F238E27FC236}">
                <a16:creationId xmlns:a16="http://schemas.microsoft.com/office/drawing/2014/main" id="{F2C54703-4EBB-AFD5-3DE5-587FABD7AE34}"/>
              </a:ext>
            </a:extLst>
          </p:cNvPr>
          <p:cNvSpPr txBox="1"/>
          <p:nvPr/>
        </p:nvSpPr>
        <p:spPr>
          <a:xfrm>
            <a:off x="9292808" y="6020861"/>
            <a:ext cx="2899192" cy="369332"/>
          </a:xfrm>
          <a:prstGeom prst="rect">
            <a:avLst/>
          </a:prstGeom>
          <a:noFill/>
        </p:spPr>
        <p:txBody>
          <a:bodyPr wrap="none" rtlCol="0">
            <a:spAutoFit/>
          </a:bodyPr>
          <a:lstStyle/>
          <a:p>
            <a:r>
              <a:rPr lang="en-US" b="1" dirty="0"/>
              <a:t>Presented by : Arsalan Aftab</a:t>
            </a:r>
            <a:endParaRPr lang="en-PK" b="1" dirty="0"/>
          </a:p>
        </p:txBody>
      </p:sp>
      <p:sp>
        <p:nvSpPr>
          <p:cNvPr id="9" name="TextBox 8">
            <a:extLst>
              <a:ext uri="{FF2B5EF4-FFF2-40B4-BE49-F238E27FC236}">
                <a16:creationId xmlns:a16="http://schemas.microsoft.com/office/drawing/2014/main" id="{F9A6B33A-1610-7EB9-6F7A-DDD251904458}"/>
              </a:ext>
            </a:extLst>
          </p:cNvPr>
          <p:cNvSpPr txBox="1"/>
          <p:nvPr/>
        </p:nvSpPr>
        <p:spPr>
          <a:xfrm>
            <a:off x="9938552" y="6390193"/>
            <a:ext cx="1658980" cy="369332"/>
          </a:xfrm>
          <a:prstGeom prst="rect">
            <a:avLst/>
          </a:prstGeom>
          <a:noFill/>
        </p:spPr>
        <p:txBody>
          <a:bodyPr wrap="none" rtlCol="0">
            <a:spAutoFit/>
          </a:bodyPr>
          <a:lstStyle/>
          <a:p>
            <a:r>
              <a:rPr lang="en-US" b="1" dirty="0"/>
              <a:t>CAPSTONE # 03</a:t>
            </a:r>
            <a:endParaRPr lang="en-PK" b="1" dirty="0"/>
          </a:p>
        </p:txBody>
      </p:sp>
    </p:spTree>
    <p:extLst>
      <p:ext uri="{BB962C8B-B14F-4D97-AF65-F5344CB8AC3E}">
        <p14:creationId xmlns:p14="http://schemas.microsoft.com/office/powerpoint/2010/main" val="142769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LOAN AMOUNT ON THE BASIS OF DURATION</a:t>
            </a:r>
            <a:endParaRPr lang="en-PK" sz="3600" b="1" dirty="0"/>
          </a:p>
        </p:txBody>
      </p:sp>
      <p:pic>
        <p:nvPicPr>
          <p:cNvPr id="5" name="Picture 4">
            <a:extLst>
              <a:ext uri="{FF2B5EF4-FFF2-40B4-BE49-F238E27FC236}">
                <a16:creationId xmlns:a16="http://schemas.microsoft.com/office/drawing/2014/main" id="{7F0D84D6-E3E6-6579-C818-27D36BF26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704" y="633046"/>
            <a:ext cx="8354591" cy="4601217"/>
          </a:xfrm>
          <a:prstGeom prst="rect">
            <a:avLst/>
          </a:prstGeom>
        </p:spPr>
      </p:pic>
      <p:sp>
        <p:nvSpPr>
          <p:cNvPr id="6" name="TextBox 5">
            <a:extLst>
              <a:ext uri="{FF2B5EF4-FFF2-40B4-BE49-F238E27FC236}">
                <a16:creationId xmlns:a16="http://schemas.microsoft.com/office/drawing/2014/main" id="{9C5EE5FA-F1F9-1F0E-CCA2-2A74E6B2E098}"/>
              </a:ext>
            </a:extLst>
          </p:cNvPr>
          <p:cNvSpPr txBox="1"/>
          <p:nvPr/>
        </p:nvSpPr>
        <p:spPr>
          <a:xfrm>
            <a:off x="887895" y="5497978"/>
            <a:ext cx="11631454" cy="369332"/>
          </a:xfrm>
          <a:prstGeom prst="rect">
            <a:avLst/>
          </a:prstGeom>
          <a:noFill/>
        </p:spPr>
        <p:txBody>
          <a:bodyPr wrap="none" rtlCol="0">
            <a:spAutoFit/>
          </a:bodyPr>
          <a:lstStyle/>
          <a:p>
            <a:r>
              <a:rPr lang="en-US" sz="1750" b="1" dirty="0"/>
              <a:t>Total Portfolio is of 3.27M and out of which 2.13M is taken for short term requirements that is less than equal to 3 years</a:t>
            </a:r>
            <a:endParaRPr lang="en-PK" sz="1750" b="1" dirty="0"/>
          </a:p>
        </p:txBody>
      </p:sp>
    </p:spTree>
    <p:extLst>
      <p:ext uri="{BB962C8B-B14F-4D97-AF65-F5344CB8AC3E}">
        <p14:creationId xmlns:p14="http://schemas.microsoft.com/office/powerpoint/2010/main" val="194991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PURPOSE OF LOAN ALONG WITH AMOUNT</a:t>
            </a:r>
            <a:endParaRPr lang="en-PK" sz="3600" b="1" dirty="0"/>
          </a:p>
        </p:txBody>
      </p:sp>
      <p:pic>
        <p:nvPicPr>
          <p:cNvPr id="5" name="Picture 4">
            <a:extLst>
              <a:ext uri="{FF2B5EF4-FFF2-40B4-BE49-F238E27FC236}">
                <a16:creationId xmlns:a16="http://schemas.microsoft.com/office/drawing/2014/main" id="{231FAC8A-A1B2-81CE-65D8-ECC679ED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022" y="659550"/>
            <a:ext cx="8924283" cy="4893111"/>
          </a:xfrm>
          <a:prstGeom prst="rect">
            <a:avLst/>
          </a:prstGeom>
        </p:spPr>
      </p:pic>
      <p:sp>
        <p:nvSpPr>
          <p:cNvPr id="6" name="TextBox 5">
            <a:extLst>
              <a:ext uri="{FF2B5EF4-FFF2-40B4-BE49-F238E27FC236}">
                <a16:creationId xmlns:a16="http://schemas.microsoft.com/office/drawing/2014/main" id="{76D7DC56-CC6B-C138-D8C7-C597C055FB08}"/>
              </a:ext>
            </a:extLst>
          </p:cNvPr>
          <p:cNvSpPr txBox="1"/>
          <p:nvPr/>
        </p:nvSpPr>
        <p:spPr>
          <a:xfrm>
            <a:off x="2968487" y="6013784"/>
            <a:ext cx="7707303" cy="369332"/>
          </a:xfrm>
          <a:prstGeom prst="rect">
            <a:avLst/>
          </a:prstGeom>
          <a:noFill/>
        </p:spPr>
        <p:txBody>
          <a:bodyPr wrap="none" rtlCol="0">
            <a:spAutoFit/>
          </a:bodyPr>
          <a:lstStyle/>
          <a:p>
            <a:r>
              <a:rPr lang="en-US" b="1" dirty="0"/>
              <a:t>Most of the loans are taken for Car financing, radio TV &amp; Furniture/equipment.</a:t>
            </a:r>
            <a:endParaRPr lang="en-PK" b="1" dirty="0"/>
          </a:p>
        </p:txBody>
      </p:sp>
    </p:spTree>
    <p:extLst>
      <p:ext uri="{BB962C8B-B14F-4D97-AF65-F5344CB8AC3E}">
        <p14:creationId xmlns:p14="http://schemas.microsoft.com/office/powerpoint/2010/main" val="253039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GENDER AND PURPOSE OF LOAN</a:t>
            </a:r>
            <a:endParaRPr lang="en-PK" sz="3600" b="1" dirty="0"/>
          </a:p>
        </p:txBody>
      </p:sp>
      <p:pic>
        <p:nvPicPr>
          <p:cNvPr id="5" name="Picture 4">
            <a:extLst>
              <a:ext uri="{FF2B5EF4-FFF2-40B4-BE49-F238E27FC236}">
                <a16:creationId xmlns:a16="http://schemas.microsoft.com/office/drawing/2014/main" id="{BEC4E923-6ECD-8413-594E-57B1FFBB7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974" y="951094"/>
            <a:ext cx="10363199" cy="4707580"/>
          </a:xfrm>
          <a:prstGeom prst="rect">
            <a:avLst/>
          </a:prstGeom>
        </p:spPr>
      </p:pic>
    </p:spTree>
    <p:extLst>
      <p:ext uri="{BB962C8B-B14F-4D97-AF65-F5344CB8AC3E}">
        <p14:creationId xmlns:p14="http://schemas.microsoft.com/office/powerpoint/2010/main" val="57438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FINDING THE CORRELATION</a:t>
            </a:r>
            <a:endParaRPr lang="en-PK" sz="3600" b="1" dirty="0"/>
          </a:p>
        </p:txBody>
      </p:sp>
      <p:pic>
        <p:nvPicPr>
          <p:cNvPr id="6" name="Picture 5">
            <a:extLst>
              <a:ext uri="{FF2B5EF4-FFF2-40B4-BE49-F238E27FC236}">
                <a16:creationId xmlns:a16="http://schemas.microsoft.com/office/drawing/2014/main" id="{D55DD45E-F41D-70DD-6FE0-F1C4F79E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370" y="633046"/>
            <a:ext cx="6135674" cy="4839707"/>
          </a:xfrm>
          <a:prstGeom prst="rect">
            <a:avLst/>
          </a:prstGeom>
        </p:spPr>
      </p:pic>
      <p:sp>
        <p:nvSpPr>
          <p:cNvPr id="7" name="TextBox 6">
            <a:extLst>
              <a:ext uri="{FF2B5EF4-FFF2-40B4-BE49-F238E27FC236}">
                <a16:creationId xmlns:a16="http://schemas.microsoft.com/office/drawing/2014/main" id="{27838867-8AF7-3AB8-80F4-9D849CDD514C}"/>
              </a:ext>
            </a:extLst>
          </p:cNvPr>
          <p:cNvSpPr txBox="1"/>
          <p:nvPr/>
        </p:nvSpPr>
        <p:spPr>
          <a:xfrm>
            <a:off x="1391478" y="5744311"/>
            <a:ext cx="10270435" cy="923330"/>
          </a:xfrm>
          <a:prstGeom prst="rect">
            <a:avLst/>
          </a:prstGeom>
          <a:noFill/>
        </p:spPr>
        <p:txBody>
          <a:bodyPr wrap="square" rtlCol="0">
            <a:spAutoFit/>
          </a:bodyPr>
          <a:lstStyle/>
          <a:p>
            <a:r>
              <a:rPr lang="en-US" b="1" dirty="0"/>
              <a:t>Credit Amount</a:t>
            </a:r>
            <a:r>
              <a:rPr lang="en-US" dirty="0"/>
              <a:t> and </a:t>
            </a:r>
            <a:r>
              <a:rPr lang="en-US" b="1" dirty="0"/>
              <a:t>Duration</a:t>
            </a:r>
            <a:r>
              <a:rPr lang="en-US" dirty="0"/>
              <a:t> are highly correlated as the duration increases the amount borrowed by individual are greater, where as </a:t>
            </a:r>
            <a:r>
              <a:rPr lang="en-US" b="1" dirty="0"/>
              <a:t>Risk vs Age</a:t>
            </a:r>
            <a:r>
              <a:rPr lang="en-US" dirty="0"/>
              <a:t>  has negative correlation which shows greater the age lesser the Risk.</a:t>
            </a:r>
          </a:p>
        </p:txBody>
      </p:sp>
    </p:spTree>
    <p:extLst>
      <p:ext uri="{BB962C8B-B14F-4D97-AF65-F5344CB8AC3E}">
        <p14:creationId xmlns:p14="http://schemas.microsoft.com/office/powerpoint/2010/main" val="3038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CHECKING ACCOUNT HOLDERS EXPOSURE TO CREDITS</a:t>
            </a:r>
            <a:endParaRPr lang="en-PK" sz="3600" b="1" dirty="0"/>
          </a:p>
        </p:txBody>
      </p:sp>
      <p:sp>
        <p:nvSpPr>
          <p:cNvPr id="7" name="TextBox 6">
            <a:extLst>
              <a:ext uri="{FF2B5EF4-FFF2-40B4-BE49-F238E27FC236}">
                <a16:creationId xmlns:a16="http://schemas.microsoft.com/office/drawing/2014/main" id="{27838867-8AF7-3AB8-80F4-9D849CDD514C}"/>
              </a:ext>
            </a:extLst>
          </p:cNvPr>
          <p:cNvSpPr txBox="1"/>
          <p:nvPr/>
        </p:nvSpPr>
        <p:spPr>
          <a:xfrm>
            <a:off x="1391478" y="5744311"/>
            <a:ext cx="10270435" cy="646331"/>
          </a:xfrm>
          <a:prstGeom prst="rect">
            <a:avLst/>
          </a:prstGeom>
          <a:noFill/>
        </p:spPr>
        <p:txBody>
          <a:bodyPr wrap="square" rtlCol="0">
            <a:spAutoFit/>
          </a:bodyPr>
          <a:lstStyle/>
          <a:p>
            <a:r>
              <a:rPr lang="en-US" b="1" dirty="0"/>
              <a:t>Checking accounts are used by business owners and mostly business are owned by males hence our portfolio is stable because most of the good rated customers are males.</a:t>
            </a:r>
          </a:p>
        </p:txBody>
      </p:sp>
      <p:pic>
        <p:nvPicPr>
          <p:cNvPr id="5" name="Picture 4">
            <a:extLst>
              <a:ext uri="{FF2B5EF4-FFF2-40B4-BE49-F238E27FC236}">
                <a16:creationId xmlns:a16="http://schemas.microsoft.com/office/drawing/2014/main" id="{CCC9D636-443F-02D6-C1FB-BF40B4027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856" y="677817"/>
            <a:ext cx="8830907" cy="4601217"/>
          </a:xfrm>
          <a:prstGeom prst="rect">
            <a:avLst/>
          </a:prstGeom>
        </p:spPr>
      </p:pic>
    </p:spTree>
    <p:extLst>
      <p:ext uri="{BB962C8B-B14F-4D97-AF65-F5344CB8AC3E}">
        <p14:creationId xmlns:p14="http://schemas.microsoft.com/office/powerpoint/2010/main" val="28903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SAVING ACCOUNT HOLDERS EXPOSURE TO CREDITS</a:t>
            </a:r>
            <a:endParaRPr lang="en-PK" sz="3600" b="1" dirty="0"/>
          </a:p>
        </p:txBody>
      </p:sp>
      <p:sp>
        <p:nvSpPr>
          <p:cNvPr id="7" name="TextBox 6">
            <a:extLst>
              <a:ext uri="{FF2B5EF4-FFF2-40B4-BE49-F238E27FC236}">
                <a16:creationId xmlns:a16="http://schemas.microsoft.com/office/drawing/2014/main" id="{27838867-8AF7-3AB8-80F4-9D849CDD514C}"/>
              </a:ext>
            </a:extLst>
          </p:cNvPr>
          <p:cNvSpPr txBox="1"/>
          <p:nvPr/>
        </p:nvSpPr>
        <p:spPr>
          <a:xfrm>
            <a:off x="1391478" y="5744311"/>
            <a:ext cx="10270435" cy="923330"/>
          </a:xfrm>
          <a:prstGeom prst="rect">
            <a:avLst/>
          </a:prstGeom>
          <a:noFill/>
        </p:spPr>
        <p:txBody>
          <a:bodyPr wrap="square" rtlCol="0">
            <a:spAutoFit/>
          </a:bodyPr>
          <a:lstStyle/>
          <a:p>
            <a:r>
              <a:rPr lang="en-US" b="1" dirty="0"/>
              <a:t>Most of the saving accounts with little savings were owned by male customers and most of the male customers have applied for financing are male hence we can say that male customers with saving accounts can be prioritized in future.</a:t>
            </a:r>
          </a:p>
        </p:txBody>
      </p:sp>
      <p:pic>
        <p:nvPicPr>
          <p:cNvPr id="6" name="Picture 5">
            <a:extLst>
              <a:ext uri="{FF2B5EF4-FFF2-40B4-BE49-F238E27FC236}">
                <a16:creationId xmlns:a16="http://schemas.microsoft.com/office/drawing/2014/main" id="{B486B8B3-F178-892B-2898-46317E0A0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052" y="838586"/>
            <a:ext cx="8840434" cy="4534533"/>
          </a:xfrm>
          <a:prstGeom prst="rect">
            <a:avLst/>
          </a:prstGeom>
        </p:spPr>
      </p:pic>
    </p:spTree>
    <p:extLst>
      <p:ext uri="{BB962C8B-B14F-4D97-AF65-F5344CB8AC3E}">
        <p14:creationId xmlns:p14="http://schemas.microsoft.com/office/powerpoint/2010/main" val="349366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2BBE15-DBFC-A5CB-FD73-A9A841EC3034}"/>
              </a:ext>
            </a:extLst>
          </p:cNvPr>
          <p:cNvSpPr/>
          <p:nvPr/>
        </p:nvSpPr>
        <p:spPr>
          <a:xfrm>
            <a:off x="1"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THANKS FOR YOUR ATTENTION</a:t>
            </a:r>
            <a:endParaRPr lang="en-PK" sz="5400" b="1" dirty="0"/>
          </a:p>
        </p:txBody>
      </p:sp>
    </p:spTree>
    <p:extLst>
      <p:ext uri="{BB962C8B-B14F-4D97-AF65-F5344CB8AC3E}">
        <p14:creationId xmlns:p14="http://schemas.microsoft.com/office/powerpoint/2010/main" val="323142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2EF813-6C88-8BA3-43F5-6D648F8FC4A1}"/>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EXAMING THE PORTFOLIO</a:t>
            </a:r>
            <a:endParaRPr lang="en-PK" sz="3600" b="1" dirty="0"/>
          </a:p>
        </p:txBody>
      </p:sp>
      <p:sp>
        <p:nvSpPr>
          <p:cNvPr id="8" name="TextBox 7">
            <a:extLst>
              <a:ext uri="{FF2B5EF4-FFF2-40B4-BE49-F238E27FC236}">
                <a16:creationId xmlns:a16="http://schemas.microsoft.com/office/drawing/2014/main" id="{01DBDD54-2EBE-89C6-404A-0ACE0B8510BC}"/>
              </a:ext>
            </a:extLst>
          </p:cNvPr>
          <p:cNvSpPr txBox="1"/>
          <p:nvPr/>
        </p:nvSpPr>
        <p:spPr>
          <a:xfrm>
            <a:off x="1209820" y="1206367"/>
            <a:ext cx="10982180" cy="5078313"/>
          </a:xfrm>
          <a:prstGeom prst="rect">
            <a:avLst/>
          </a:prstGeom>
          <a:noFill/>
        </p:spPr>
        <p:txBody>
          <a:bodyPr wrap="square" rtlCol="0">
            <a:spAutoFit/>
          </a:bodyPr>
          <a:lstStyle/>
          <a:p>
            <a:r>
              <a:rPr lang="en-US" dirty="0"/>
              <a:t>Portfolio contains the following attributes :</a:t>
            </a:r>
          </a:p>
          <a:p>
            <a:pPr marL="342900" indent="-342900">
              <a:buAutoNum type="arabicPeriod"/>
            </a:pPr>
            <a:r>
              <a:rPr lang="en-US" b="1" dirty="0"/>
              <a:t>Age of Customers:</a:t>
            </a:r>
            <a:r>
              <a:rPr lang="en-US" dirty="0"/>
              <a:t> The age of customers is varied in the portfolio from 19 to 75.</a:t>
            </a:r>
          </a:p>
          <a:p>
            <a:pPr marL="342900" indent="-342900">
              <a:buAutoNum type="arabicPeriod"/>
            </a:pPr>
            <a:r>
              <a:rPr lang="en-US" b="1" dirty="0"/>
              <a:t>Gender:</a:t>
            </a:r>
            <a:r>
              <a:rPr lang="en-US" dirty="0"/>
              <a:t> It is defined in our portfolio that the consumer is male or female.</a:t>
            </a:r>
          </a:p>
          <a:p>
            <a:pPr marL="342900" indent="-342900">
              <a:buAutoNum type="arabicPeriod"/>
            </a:pPr>
            <a:r>
              <a:rPr lang="en-US" b="1" dirty="0"/>
              <a:t>Job :</a:t>
            </a:r>
            <a:r>
              <a:rPr lang="en-US" dirty="0"/>
              <a:t> The consumers are segregated into four attributes on the basis of job i.e Highly Skilled, Skilled, Un-skilled and Non Resident, Un-Skilled and Resident.</a:t>
            </a:r>
          </a:p>
          <a:p>
            <a:pPr marL="342900" indent="-342900">
              <a:buAutoNum type="arabicPeriod"/>
            </a:pPr>
            <a:r>
              <a:rPr lang="en-US" b="1" dirty="0"/>
              <a:t>Housing:</a:t>
            </a:r>
            <a:r>
              <a:rPr lang="en-US" dirty="0"/>
              <a:t> The nature of shelter they possess i.e Owned, Rental, Free</a:t>
            </a:r>
          </a:p>
          <a:p>
            <a:pPr marL="342900" indent="-342900">
              <a:buAutoNum type="arabicPeriod"/>
            </a:pPr>
            <a:r>
              <a:rPr lang="en-US" b="1" dirty="0"/>
              <a:t>Saving Accounts:</a:t>
            </a:r>
            <a:r>
              <a:rPr lang="en-US" dirty="0"/>
              <a:t> No saving account, little, rich, quite rich. These accounts are usually used by housewife, young adults for saving, and for getting monthly profit.</a:t>
            </a:r>
          </a:p>
          <a:p>
            <a:pPr marL="342900" indent="-342900">
              <a:buAutoNum type="arabicPeriod"/>
            </a:pPr>
            <a:r>
              <a:rPr lang="en-US" b="1" dirty="0"/>
              <a:t>Checking Accounts:</a:t>
            </a:r>
            <a:r>
              <a:rPr lang="en-US" dirty="0"/>
              <a:t> Used by business owners, and have high volume of transactions daily, weekly, fortnightly or monthly.</a:t>
            </a:r>
          </a:p>
          <a:p>
            <a:pPr marL="342900" indent="-342900">
              <a:buAutoNum type="arabicPeriod"/>
            </a:pPr>
            <a:r>
              <a:rPr lang="en-US" b="1" dirty="0"/>
              <a:t>Credit Amount :</a:t>
            </a:r>
            <a:r>
              <a:rPr lang="en-US" dirty="0"/>
              <a:t> The amount credit to consumer for their requirement.</a:t>
            </a:r>
          </a:p>
          <a:p>
            <a:pPr marL="342900" indent="-342900">
              <a:buAutoNum type="arabicPeriod"/>
            </a:pPr>
            <a:r>
              <a:rPr lang="en-US" b="1" dirty="0"/>
              <a:t>Duration :</a:t>
            </a:r>
            <a:r>
              <a:rPr lang="en-US" dirty="0"/>
              <a:t> Number of months in which credited amount to be repaid.</a:t>
            </a:r>
          </a:p>
          <a:p>
            <a:pPr marL="342900" indent="-342900">
              <a:buAutoNum type="arabicPeriod"/>
            </a:pPr>
            <a:r>
              <a:rPr lang="en-US" b="1" dirty="0"/>
              <a:t>Purpose:</a:t>
            </a:r>
            <a:r>
              <a:rPr lang="en-US" dirty="0"/>
              <a:t> Loans are provided to consumers for radio/TV , education, furniture/equipment, car, business            domestic, appliances repairs, vacation/others </a:t>
            </a:r>
          </a:p>
          <a:p>
            <a:pPr marL="342900" indent="-342900">
              <a:buAutoNum type="arabicPeriod"/>
            </a:pPr>
            <a:r>
              <a:rPr lang="en-US" b="1" dirty="0"/>
              <a:t> Risk :</a:t>
            </a:r>
            <a:r>
              <a:rPr lang="en-US" dirty="0"/>
              <a:t> Assigned to the customer on the basis of past relation with the bank &amp; credit score card rating (all cliental details) and repayment of dues (Good or Bad)</a:t>
            </a:r>
          </a:p>
          <a:p>
            <a:pPr marL="342900" indent="-342900">
              <a:buAutoNum type="arabicPeriod"/>
            </a:pPr>
            <a:endParaRPr lang="en-US" dirty="0"/>
          </a:p>
          <a:p>
            <a:pPr marL="342900" indent="-342900">
              <a:buAutoNum type="arabicPeriod"/>
            </a:pPr>
            <a:endParaRPr lang="en-PK" dirty="0"/>
          </a:p>
        </p:txBody>
      </p:sp>
      <p:sp>
        <p:nvSpPr>
          <p:cNvPr id="2" name="Rectangle 1">
            <a:extLst>
              <a:ext uri="{FF2B5EF4-FFF2-40B4-BE49-F238E27FC236}">
                <a16:creationId xmlns:a16="http://schemas.microsoft.com/office/drawing/2014/main" id="{3476ECAC-7049-0C0B-5CF0-2A9405AD6F5D}"/>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709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2EF813-6C88-8BA3-43F5-6D648F8FC4A1}"/>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EVALUATING</a:t>
            </a:r>
            <a:endParaRPr lang="en-PK" sz="3600" b="1" dirty="0"/>
          </a:p>
        </p:txBody>
      </p:sp>
      <p:sp>
        <p:nvSpPr>
          <p:cNvPr id="2" name="Rectangle 1">
            <a:extLst>
              <a:ext uri="{FF2B5EF4-FFF2-40B4-BE49-F238E27FC236}">
                <a16:creationId xmlns:a16="http://schemas.microsoft.com/office/drawing/2014/main" id="{3476ECAC-7049-0C0B-5CF0-2A9405AD6F5D}"/>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C5297CF7-9978-746B-3A07-D4DA9A69D99B}"/>
              </a:ext>
            </a:extLst>
          </p:cNvPr>
          <p:cNvSpPr txBox="1"/>
          <p:nvPr/>
        </p:nvSpPr>
        <p:spPr>
          <a:xfrm>
            <a:off x="1232454" y="940904"/>
            <a:ext cx="5527667" cy="369332"/>
          </a:xfrm>
          <a:prstGeom prst="rect">
            <a:avLst/>
          </a:prstGeom>
          <a:noFill/>
        </p:spPr>
        <p:txBody>
          <a:bodyPr wrap="none" rtlCol="0">
            <a:spAutoFit/>
          </a:bodyPr>
          <a:lstStyle/>
          <a:p>
            <a:r>
              <a:rPr lang="en-US" b="1" dirty="0"/>
              <a:t>Count GOOD AND BAD rated customers in our portfolio.</a:t>
            </a:r>
            <a:endParaRPr lang="en-PK" b="1" dirty="0"/>
          </a:p>
        </p:txBody>
      </p:sp>
      <p:sp>
        <p:nvSpPr>
          <p:cNvPr id="6" name="TextBox 5">
            <a:extLst>
              <a:ext uri="{FF2B5EF4-FFF2-40B4-BE49-F238E27FC236}">
                <a16:creationId xmlns:a16="http://schemas.microsoft.com/office/drawing/2014/main" id="{F7584596-F0BD-8B16-E7A6-FBC65D08968F}"/>
              </a:ext>
            </a:extLst>
          </p:cNvPr>
          <p:cNvSpPr txBox="1"/>
          <p:nvPr/>
        </p:nvSpPr>
        <p:spPr>
          <a:xfrm>
            <a:off x="1245706" y="1310236"/>
            <a:ext cx="5017849" cy="369332"/>
          </a:xfrm>
          <a:prstGeom prst="rect">
            <a:avLst/>
          </a:prstGeom>
          <a:noFill/>
        </p:spPr>
        <p:txBody>
          <a:bodyPr wrap="none" rtlCol="0">
            <a:spAutoFit/>
          </a:bodyPr>
          <a:lstStyle/>
          <a:p>
            <a:r>
              <a:rPr lang="en-US" b="1" dirty="0"/>
              <a:t>Amount Credited to Good &amp; Bad Rated Customers.</a:t>
            </a:r>
            <a:endParaRPr lang="en-PK" b="1" dirty="0"/>
          </a:p>
        </p:txBody>
      </p:sp>
      <p:sp>
        <p:nvSpPr>
          <p:cNvPr id="7" name="TextBox 6">
            <a:extLst>
              <a:ext uri="{FF2B5EF4-FFF2-40B4-BE49-F238E27FC236}">
                <a16:creationId xmlns:a16="http://schemas.microsoft.com/office/drawing/2014/main" id="{67156067-E9AD-4B12-3B6D-7036E6C790BE}"/>
              </a:ext>
            </a:extLst>
          </p:cNvPr>
          <p:cNvSpPr txBox="1"/>
          <p:nvPr/>
        </p:nvSpPr>
        <p:spPr>
          <a:xfrm>
            <a:off x="1232452" y="1704343"/>
            <a:ext cx="4117537" cy="369332"/>
          </a:xfrm>
          <a:prstGeom prst="rect">
            <a:avLst/>
          </a:prstGeom>
          <a:noFill/>
        </p:spPr>
        <p:txBody>
          <a:bodyPr wrap="none" rtlCol="0">
            <a:spAutoFit/>
          </a:bodyPr>
          <a:lstStyle/>
          <a:p>
            <a:r>
              <a:rPr lang="en-US" b="1" dirty="0"/>
              <a:t>Amount Credited to different age groups.</a:t>
            </a:r>
            <a:endParaRPr lang="en-PK" b="1" dirty="0"/>
          </a:p>
        </p:txBody>
      </p:sp>
      <p:sp>
        <p:nvSpPr>
          <p:cNvPr id="9" name="TextBox 8">
            <a:extLst>
              <a:ext uri="{FF2B5EF4-FFF2-40B4-BE49-F238E27FC236}">
                <a16:creationId xmlns:a16="http://schemas.microsoft.com/office/drawing/2014/main" id="{96416295-45BE-DD26-CAEA-56D59FCA3A54}"/>
              </a:ext>
            </a:extLst>
          </p:cNvPr>
          <p:cNvSpPr txBox="1"/>
          <p:nvPr/>
        </p:nvSpPr>
        <p:spPr>
          <a:xfrm>
            <a:off x="1222234" y="2098450"/>
            <a:ext cx="7053470" cy="369332"/>
          </a:xfrm>
          <a:prstGeom prst="rect">
            <a:avLst/>
          </a:prstGeom>
          <a:noFill/>
        </p:spPr>
        <p:txBody>
          <a:bodyPr wrap="none" rtlCol="0">
            <a:spAutoFit/>
          </a:bodyPr>
          <a:lstStyle/>
          <a:p>
            <a:pPr algn="ctr"/>
            <a:r>
              <a:rPr lang="en-US" sz="1800" b="1" dirty="0"/>
              <a:t>Segregation of Good &amp; Bad rated customers on the basis of age brackets.</a:t>
            </a:r>
            <a:endParaRPr lang="en-PK" sz="1800" b="1" dirty="0"/>
          </a:p>
        </p:txBody>
      </p:sp>
      <p:sp>
        <p:nvSpPr>
          <p:cNvPr id="10" name="TextBox 9">
            <a:extLst>
              <a:ext uri="{FF2B5EF4-FFF2-40B4-BE49-F238E27FC236}">
                <a16:creationId xmlns:a16="http://schemas.microsoft.com/office/drawing/2014/main" id="{947F79B7-6981-62F9-F944-3661BA3336CB}"/>
              </a:ext>
            </a:extLst>
          </p:cNvPr>
          <p:cNvSpPr txBox="1"/>
          <p:nvPr/>
        </p:nvSpPr>
        <p:spPr>
          <a:xfrm>
            <a:off x="1111696" y="2497164"/>
            <a:ext cx="8620245" cy="369332"/>
          </a:xfrm>
          <a:prstGeom prst="rect">
            <a:avLst/>
          </a:prstGeom>
          <a:noFill/>
        </p:spPr>
        <p:txBody>
          <a:bodyPr wrap="none" rtlCol="0">
            <a:spAutoFit/>
          </a:bodyPr>
          <a:lstStyle/>
          <a:p>
            <a:pPr algn="ctr"/>
            <a:r>
              <a:rPr lang="en-US" sz="1800" b="1" dirty="0"/>
              <a:t>Determining the amount of Credits given to different Job holders with different skill set</a:t>
            </a:r>
            <a:endParaRPr lang="en-PK" sz="1800" b="1" dirty="0"/>
          </a:p>
        </p:txBody>
      </p:sp>
      <p:sp>
        <p:nvSpPr>
          <p:cNvPr id="11" name="TextBox 10">
            <a:extLst>
              <a:ext uri="{FF2B5EF4-FFF2-40B4-BE49-F238E27FC236}">
                <a16:creationId xmlns:a16="http://schemas.microsoft.com/office/drawing/2014/main" id="{EFBF6A3D-0E39-AE1A-2A17-A8673AAFBF4D}"/>
              </a:ext>
            </a:extLst>
          </p:cNvPr>
          <p:cNvSpPr txBox="1"/>
          <p:nvPr/>
        </p:nvSpPr>
        <p:spPr>
          <a:xfrm>
            <a:off x="1176358" y="2861889"/>
            <a:ext cx="7324762" cy="369332"/>
          </a:xfrm>
          <a:prstGeom prst="rect">
            <a:avLst/>
          </a:prstGeom>
          <a:noFill/>
        </p:spPr>
        <p:txBody>
          <a:bodyPr wrap="none" rtlCol="0">
            <a:spAutoFit/>
          </a:bodyPr>
          <a:lstStyle/>
          <a:p>
            <a:pPr algn="ctr"/>
            <a:r>
              <a:rPr lang="en-US" sz="1800" b="1" dirty="0"/>
              <a:t>Determining the duration of loans along with GOOD &amp; BAD in the portfolio</a:t>
            </a:r>
            <a:endParaRPr lang="en-PK" sz="1800" b="1" dirty="0"/>
          </a:p>
        </p:txBody>
      </p:sp>
      <p:sp>
        <p:nvSpPr>
          <p:cNvPr id="12" name="TextBox 11">
            <a:extLst>
              <a:ext uri="{FF2B5EF4-FFF2-40B4-BE49-F238E27FC236}">
                <a16:creationId xmlns:a16="http://schemas.microsoft.com/office/drawing/2014/main" id="{6E4462D2-C10F-8D3B-FB39-6E60A964AC94}"/>
              </a:ext>
            </a:extLst>
          </p:cNvPr>
          <p:cNvSpPr txBox="1"/>
          <p:nvPr/>
        </p:nvSpPr>
        <p:spPr>
          <a:xfrm>
            <a:off x="1210209" y="3260022"/>
            <a:ext cx="9801529" cy="369332"/>
          </a:xfrm>
          <a:prstGeom prst="rect">
            <a:avLst/>
          </a:prstGeom>
          <a:noFill/>
        </p:spPr>
        <p:txBody>
          <a:bodyPr wrap="none" rtlCol="0">
            <a:spAutoFit/>
          </a:bodyPr>
          <a:lstStyle/>
          <a:p>
            <a:pPr algn="ctr"/>
            <a:r>
              <a:rPr lang="en-US" sz="1800" b="1" dirty="0"/>
              <a:t>Analyzing the terms of Loans given to customers so that we can determine the return period on loans </a:t>
            </a:r>
            <a:endParaRPr lang="en-PK" sz="1800" b="1" dirty="0"/>
          </a:p>
        </p:txBody>
      </p:sp>
      <p:sp>
        <p:nvSpPr>
          <p:cNvPr id="13" name="TextBox 12">
            <a:extLst>
              <a:ext uri="{FF2B5EF4-FFF2-40B4-BE49-F238E27FC236}">
                <a16:creationId xmlns:a16="http://schemas.microsoft.com/office/drawing/2014/main" id="{6C29FEB9-4ADB-71B9-2999-D7C210AE1E42}"/>
              </a:ext>
            </a:extLst>
          </p:cNvPr>
          <p:cNvSpPr txBox="1"/>
          <p:nvPr/>
        </p:nvSpPr>
        <p:spPr>
          <a:xfrm>
            <a:off x="1210209" y="3629354"/>
            <a:ext cx="4959435" cy="369332"/>
          </a:xfrm>
          <a:prstGeom prst="rect">
            <a:avLst/>
          </a:prstGeom>
          <a:noFill/>
        </p:spPr>
        <p:txBody>
          <a:bodyPr wrap="none" rtlCol="0">
            <a:spAutoFit/>
          </a:bodyPr>
          <a:lstStyle/>
          <a:p>
            <a:pPr algn="ctr"/>
            <a:r>
              <a:rPr lang="en-US" sz="1800" b="1" dirty="0"/>
              <a:t>Finding the purpose of Loan for different products</a:t>
            </a:r>
            <a:endParaRPr lang="en-PK" sz="1800" b="1" dirty="0"/>
          </a:p>
        </p:txBody>
      </p:sp>
      <p:sp>
        <p:nvSpPr>
          <p:cNvPr id="14" name="TextBox 13">
            <a:extLst>
              <a:ext uri="{FF2B5EF4-FFF2-40B4-BE49-F238E27FC236}">
                <a16:creationId xmlns:a16="http://schemas.microsoft.com/office/drawing/2014/main" id="{7F296A5A-DA4F-C080-65D1-AB851BC805FD}"/>
              </a:ext>
            </a:extLst>
          </p:cNvPr>
          <p:cNvSpPr txBox="1"/>
          <p:nvPr/>
        </p:nvSpPr>
        <p:spPr>
          <a:xfrm>
            <a:off x="1212891" y="4029784"/>
            <a:ext cx="4070923" cy="369332"/>
          </a:xfrm>
          <a:prstGeom prst="rect">
            <a:avLst/>
          </a:prstGeom>
          <a:noFill/>
        </p:spPr>
        <p:txBody>
          <a:bodyPr wrap="none" rtlCol="0">
            <a:spAutoFit/>
          </a:bodyPr>
          <a:lstStyle/>
          <a:p>
            <a:pPr algn="ctr"/>
            <a:r>
              <a:rPr lang="en-US" b="1" dirty="0"/>
              <a:t>Purpose of Loans on the basis of Gender.</a:t>
            </a:r>
            <a:endParaRPr lang="en-PK" sz="1800" b="1" dirty="0"/>
          </a:p>
        </p:txBody>
      </p:sp>
      <p:sp>
        <p:nvSpPr>
          <p:cNvPr id="17" name="TextBox 16">
            <a:extLst>
              <a:ext uri="{FF2B5EF4-FFF2-40B4-BE49-F238E27FC236}">
                <a16:creationId xmlns:a16="http://schemas.microsoft.com/office/drawing/2014/main" id="{88F3814F-BF14-A3A7-B9A9-9E57886C3E25}"/>
              </a:ext>
            </a:extLst>
          </p:cNvPr>
          <p:cNvSpPr txBox="1"/>
          <p:nvPr/>
        </p:nvSpPr>
        <p:spPr>
          <a:xfrm>
            <a:off x="1226569" y="4430214"/>
            <a:ext cx="4859857" cy="369332"/>
          </a:xfrm>
          <a:prstGeom prst="rect">
            <a:avLst/>
          </a:prstGeom>
          <a:noFill/>
        </p:spPr>
        <p:txBody>
          <a:bodyPr wrap="none" rtlCol="0">
            <a:spAutoFit/>
          </a:bodyPr>
          <a:lstStyle/>
          <a:p>
            <a:pPr algn="ctr"/>
            <a:r>
              <a:rPr lang="en-US" b="1" dirty="0"/>
              <a:t>Finding the Correlation of the different variables.</a:t>
            </a:r>
            <a:endParaRPr lang="en-PK" sz="1800" b="1" dirty="0"/>
          </a:p>
        </p:txBody>
      </p:sp>
      <p:sp>
        <p:nvSpPr>
          <p:cNvPr id="19" name="TextBox 18">
            <a:extLst>
              <a:ext uri="{FF2B5EF4-FFF2-40B4-BE49-F238E27FC236}">
                <a16:creationId xmlns:a16="http://schemas.microsoft.com/office/drawing/2014/main" id="{5EE6E418-13D3-2439-2D14-662DFEBD2E8C}"/>
              </a:ext>
            </a:extLst>
          </p:cNvPr>
          <p:cNvSpPr txBox="1"/>
          <p:nvPr/>
        </p:nvSpPr>
        <p:spPr>
          <a:xfrm>
            <a:off x="1216999" y="4830038"/>
            <a:ext cx="5484707" cy="369332"/>
          </a:xfrm>
          <a:prstGeom prst="rect">
            <a:avLst/>
          </a:prstGeom>
          <a:noFill/>
        </p:spPr>
        <p:txBody>
          <a:bodyPr wrap="none" rtlCol="0">
            <a:spAutoFit/>
          </a:bodyPr>
          <a:lstStyle/>
          <a:p>
            <a:pPr algn="ctr"/>
            <a:r>
              <a:rPr lang="en-US" sz="1800" b="1" dirty="0"/>
              <a:t>Checking </a:t>
            </a:r>
            <a:r>
              <a:rPr lang="en-US" b="1" dirty="0"/>
              <a:t>&amp; Saving Account holders exposure to Credits.</a:t>
            </a:r>
            <a:endParaRPr lang="en-PK" sz="1800" b="1" dirty="0"/>
          </a:p>
        </p:txBody>
      </p:sp>
      <p:sp>
        <p:nvSpPr>
          <p:cNvPr id="20" name="TextBox 19">
            <a:extLst>
              <a:ext uri="{FF2B5EF4-FFF2-40B4-BE49-F238E27FC236}">
                <a16:creationId xmlns:a16="http://schemas.microsoft.com/office/drawing/2014/main" id="{44868A0E-4DB3-BE33-47B8-A2E149F75ECB}"/>
              </a:ext>
            </a:extLst>
          </p:cNvPr>
          <p:cNvSpPr txBox="1"/>
          <p:nvPr/>
        </p:nvSpPr>
        <p:spPr>
          <a:xfrm>
            <a:off x="1243230" y="5230468"/>
            <a:ext cx="2780056" cy="369332"/>
          </a:xfrm>
          <a:prstGeom prst="rect">
            <a:avLst/>
          </a:prstGeom>
          <a:noFill/>
        </p:spPr>
        <p:txBody>
          <a:bodyPr wrap="none" rtlCol="0">
            <a:spAutoFit/>
          </a:bodyPr>
          <a:lstStyle/>
          <a:p>
            <a:pPr algn="ctr"/>
            <a:r>
              <a:rPr lang="en-US" b="1" dirty="0"/>
              <a:t>Discussing the Key Findings</a:t>
            </a:r>
            <a:endParaRPr lang="en-PK" sz="1800" b="1" dirty="0"/>
          </a:p>
        </p:txBody>
      </p:sp>
    </p:spTree>
    <p:extLst>
      <p:ext uri="{BB962C8B-B14F-4D97-AF65-F5344CB8AC3E}">
        <p14:creationId xmlns:p14="http://schemas.microsoft.com/office/powerpoint/2010/main" val="2050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P spid="11" grpId="0"/>
      <p:bldP spid="12" grpId="0"/>
      <p:bldP spid="13" grpId="0"/>
      <p:bldP spid="14" grpId="0"/>
      <p:bldP spid="17"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COUNT OF GOOD AND BAD CREDITS IN PORTFOLIO</a:t>
            </a:r>
            <a:endParaRPr lang="en-PK" sz="3600" b="1" dirty="0"/>
          </a:p>
        </p:txBody>
      </p:sp>
      <p:sp>
        <p:nvSpPr>
          <p:cNvPr id="8" name="TextBox 7">
            <a:extLst>
              <a:ext uri="{FF2B5EF4-FFF2-40B4-BE49-F238E27FC236}">
                <a16:creationId xmlns:a16="http://schemas.microsoft.com/office/drawing/2014/main" id="{3CAAB082-5C07-B235-EDF6-369DBC856CF6}"/>
              </a:ext>
            </a:extLst>
          </p:cNvPr>
          <p:cNvSpPr txBox="1"/>
          <p:nvPr/>
        </p:nvSpPr>
        <p:spPr>
          <a:xfrm>
            <a:off x="5505146" y="695996"/>
            <a:ext cx="6003573" cy="646331"/>
          </a:xfrm>
          <a:prstGeom prst="rect">
            <a:avLst/>
          </a:prstGeom>
          <a:noFill/>
        </p:spPr>
        <p:txBody>
          <a:bodyPr wrap="square" rtlCol="0">
            <a:spAutoFit/>
          </a:bodyPr>
          <a:lstStyle/>
          <a:p>
            <a:r>
              <a:rPr lang="en-US" b="1" dirty="0"/>
              <a:t>According to Risk rating 700 customers in portfolio are rated as good in category while 300 customers are rated as bad.</a:t>
            </a:r>
            <a:endParaRPr lang="en-PK" b="1" dirty="0"/>
          </a:p>
        </p:txBody>
      </p:sp>
      <p:pic>
        <p:nvPicPr>
          <p:cNvPr id="10" name="Picture 9">
            <a:extLst>
              <a:ext uri="{FF2B5EF4-FFF2-40B4-BE49-F238E27FC236}">
                <a16:creationId xmlns:a16="http://schemas.microsoft.com/office/drawing/2014/main" id="{727BF957-60D3-E279-9FEE-8F813D8AC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14" y="642988"/>
            <a:ext cx="3017504" cy="3027864"/>
          </a:xfrm>
          <a:prstGeom prst="rect">
            <a:avLst/>
          </a:prstGeom>
        </p:spPr>
      </p:pic>
      <p:cxnSp>
        <p:nvCxnSpPr>
          <p:cNvPr id="7" name="Straight Arrow Connector 6">
            <a:extLst>
              <a:ext uri="{FF2B5EF4-FFF2-40B4-BE49-F238E27FC236}">
                <a16:creationId xmlns:a16="http://schemas.microsoft.com/office/drawing/2014/main" id="{A456B397-AA11-AEC9-3D6C-2FBF0234E41A}"/>
              </a:ext>
            </a:extLst>
          </p:cNvPr>
          <p:cNvCxnSpPr/>
          <p:nvPr/>
        </p:nvCxnSpPr>
        <p:spPr>
          <a:xfrm flipV="1">
            <a:off x="4087163" y="959505"/>
            <a:ext cx="1417983" cy="123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9ABA972-0834-AE6D-A3A8-927A21F45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083" y="2332994"/>
            <a:ext cx="4829849" cy="4525006"/>
          </a:xfrm>
          <a:prstGeom prst="rect">
            <a:avLst/>
          </a:prstGeom>
        </p:spPr>
      </p:pic>
      <p:sp>
        <p:nvSpPr>
          <p:cNvPr id="17" name="TextBox 16">
            <a:extLst>
              <a:ext uri="{FF2B5EF4-FFF2-40B4-BE49-F238E27FC236}">
                <a16:creationId xmlns:a16="http://schemas.microsoft.com/office/drawing/2014/main" id="{2F7AA01A-BAAC-731B-7D11-18557BAB5BF2}"/>
              </a:ext>
            </a:extLst>
          </p:cNvPr>
          <p:cNvSpPr txBox="1"/>
          <p:nvPr/>
        </p:nvSpPr>
        <p:spPr>
          <a:xfrm>
            <a:off x="5113656" y="1822625"/>
            <a:ext cx="7636279" cy="369332"/>
          </a:xfrm>
          <a:prstGeom prst="rect">
            <a:avLst/>
          </a:prstGeom>
          <a:noFill/>
        </p:spPr>
        <p:txBody>
          <a:bodyPr wrap="square" rtlCol="0">
            <a:spAutoFit/>
          </a:bodyPr>
          <a:lstStyle/>
          <a:p>
            <a:r>
              <a:rPr lang="en-US" b="1" dirty="0"/>
              <a:t>Most of the male clients are performing clients and have good Risk rating.</a:t>
            </a:r>
            <a:endParaRPr lang="en-PK" b="1" dirty="0"/>
          </a:p>
        </p:txBody>
      </p:sp>
      <p:pic>
        <p:nvPicPr>
          <p:cNvPr id="21" name="Picture 20">
            <a:extLst>
              <a:ext uri="{FF2B5EF4-FFF2-40B4-BE49-F238E27FC236}">
                <a16:creationId xmlns:a16="http://schemas.microsoft.com/office/drawing/2014/main" id="{8A2155D4-31A1-48D7-11C9-28BF0C1A7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80" y="3569088"/>
            <a:ext cx="5855177" cy="3288912"/>
          </a:xfrm>
          <a:prstGeom prst="rect">
            <a:avLst/>
          </a:prstGeom>
        </p:spPr>
      </p:pic>
    </p:spTree>
    <p:extLst>
      <p:ext uri="{BB962C8B-B14F-4D97-AF65-F5344CB8AC3E}">
        <p14:creationId xmlns:p14="http://schemas.microsoft.com/office/powerpoint/2010/main" val="14683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AMOUNT CREDITED TO GOOD AND BAD RATED CUSTOMER</a:t>
            </a:r>
            <a:endParaRPr lang="en-PK" sz="3600" b="1" dirty="0"/>
          </a:p>
        </p:txBody>
      </p:sp>
      <p:pic>
        <p:nvPicPr>
          <p:cNvPr id="6" name="Picture 5">
            <a:extLst>
              <a:ext uri="{FF2B5EF4-FFF2-40B4-BE49-F238E27FC236}">
                <a16:creationId xmlns:a16="http://schemas.microsoft.com/office/drawing/2014/main" id="{B131D8B8-2C28-0B47-6F64-88930CA6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562" y="2663685"/>
            <a:ext cx="7851185" cy="4190896"/>
          </a:xfrm>
          <a:prstGeom prst="rect">
            <a:avLst/>
          </a:prstGeom>
        </p:spPr>
      </p:pic>
      <p:pic>
        <p:nvPicPr>
          <p:cNvPr id="9" name="Picture 8">
            <a:extLst>
              <a:ext uri="{FF2B5EF4-FFF2-40B4-BE49-F238E27FC236}">
                <a16:creationId xmlns:a16="http://schemas.microsoft.com/office/drawing/2014/main" id="{CCA1377F-A4AA-EF96-ECFA-727F413B6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95" y="633046"/>
            <a:ext cx="3779967" cy="3541389"/>
          </a:xfrm>
          <a:prstGeom prst="rect">
            <a:avLst/>
          </a:prstGeom>
        </p:spPr>
      </p:pic>
      <p:sp>
        <p:nvSpPr>
          <p:cNvPr id="11" name="TextBox 10">
            <a:extLst>
              <a:ext uri="{FF2B5EF4-FFF2-40B4-BE49-F238E27FC236}">
                <a16:creationId xmlns:a16="http://schemas.microsoft.com/office/drawing/2014/main" id="{F631A95F-BDCD-30CC-F650-714769ECCA91}"/>
              </a:ext>
            </a:extLst>
          </p:cNvPr>
          <p:cNvSpPr txBox="1"/>
          <p:nvPr/>
        </p:nvSpPr>
        <p:spPr>
          <a:xfrm>
            <a:off x="6294783" y="795132"/>
            <a:ext cx="5883964" cy="1477328"/>
          </a:xfrm>
          <a:prstGeom prst="rect">
            <a:avLst/>
          </a:prstGeom>
          <a:noFill/>
        </p:spPr>
        <p:txBody>
          <a:bodyPr wrap="square" rtlCol="0">
            <a:spAutoFit/>
          </a:bodyPr>
          <a:lstStyle/>
          <a:p>
            <a:r>
              <a:rPr lang="en-US" dirty="0"/>
              <a:t>Among </a:t>
            </a:r>
            <a:r>
              <a:rPr lang="en-US" b="1" dirty="0"/>
              <a:t>300 bad</a:t>
            </a:r>
            <a:r>
              <a:rPr lang="en-US" dirty="0"/>
              <a:t> rated customers we have </a:t>
            </a:r>
            <a:r>
              <a:rPr lang="en-US" b="1" dirty="0"/>
              <a:t>191 males</a:t>
            </a:r>
            <a:r>
              <a:rPr lang="en-US" dirty="0"/>
              <a:t> that makes up to </a:t>
            </a:r>
            <a:r>
              <a:rPr lang="en-US" b="1" dirty="0"/>
              <a:t>63.6% of bad</a:t>
            </a:r>
            <a:r>
              <a:rPr lang="en-US" dirty="0"/>
              <a:t>, where as in </a:t>
            </a:r>
            <a:r>
              <a:rPr lang="en-US" b="1" dirty="0"/>
              <a:t>700</a:t>
            </a:r>
            <a:r>
              <a:rPr lang="en-US" dirty="0"/>
              <a:t> </a:t>
            </a:r>
            <a:r>
              <a:rPr lang="en-US" b="1" dirty="0"/>
              <a:t>Good</a:t>
            </a:r>
            <a:r>
              <a:rPr lang="en-US" dirty="0"/>
              <a:t> rated customers we have </a:t>
            </a:r>
            <a:r>
              <a:rPr lang="en-US" b="1" dirty="0"/>
              <a:t>499</a:t>
            </a:r>
            <a:r>
              <a:rPr lang="en-US" dirty="0"/>
              <a:t> </a:t>
            </a:r>
            <a:r>
              <a:rPr lang="en-US" b="1" dirty="0"/>
              <a:t>males </a:t>
            </a:r>
            <a:r>
              <a:rPr lang="en-US" dirty="0"/>
              <a:t>that makes up to </a:t>
            </a:r>
            <a:r>
              <a:rPr lang="en-US" b="1" dirty="0"/>
              <a:t>71.28%. </a:t>
            </a:r>
            <a:r>
              <a:rPr lang="en-US" dirty="0"/>
              <a:t>So there is high risk of default but at the same there is high value of returns. </a:t>
            </a:r>
            <a:endParaRPr lang="en-PK" dirty="0"/>
          </a:p>
        </p:txBody>
      </p:sp>
      <p:sp>
        <p:nvSpPr>
          <p:cNvPr id="12" name="TextBox 11">
            <a:extLst>
              <a:ext uri="{FF2B5EF4-FFF2-40B4-BE49-F238E27FC236}">
                <a16:creationId xmlns:a16="http://schemas.microsoft.com/office/drawing/2014/main" id="{3E4DF8C1-3C53-7A95-5AEE-95540C4A8635}"/>
              </a:ext>
            </a:extLst>
          </p:cNvPr>
          <p:cNvSpPr txBox="1"/>
          <p:nvPr/>
        </p:nvSpPr>
        <p:spPr>
          <a:xfrm>
            <a:off x="861391" y="4174435"/>
            <a:ext cx="3466171" cy="2308324"/>
          </a:xfrm>
          <a:prstGeom prst="rect">
            <a:avLst/>
          </a:prstGeom>
          <a:noFill/>
        </p:spPr>
        <p:txBody>
          <a:bodyPr wrap="square" rtlCol="0">
            <a:spAutoFit/>
          </a:bodyPr>
          <a:lstStyle/>
          <a:p>
            <a:r>
              <a:rPr lang="en-US" dirty="0"/>
              <a:t>Among </a:t>
            </a:r>
            <a:r>
              <a:rPr lang="en-US" b="1" dirty="0"/>
              <a:t>300 bad</a:t>
            </a:r>
            <a:r>
              <a:rPr lang="en-US" dirty="0"/>
              <a:t> rated customers we have </a:t>
            </a:r>
            <a:r>
              <a:rPr lang="en-US" b="1" dirty="0"/>
              <a:t>109 females</a:t>
            </a:r>
            <a:r>
              <a:rPr lang="en-US" dirty="0"/>
              <a:t> that makes up to </a:t>
            </a:r>
            <a:r>
              <a:rPr lang="en-US" b="1" dirty="0"/>
              <a:t>36.4% of bad</a:t>
            </a:r>
            <a:r>
              <a:rPr lang="en-US" dirty="0"/>
              <a:t>, where as in </a:t>
            </a:r>
            <a:r>
              <a:rPr lang="en-US" b="1" dirty="0"/>
              <a:t>700</a:t>
            </a:r>
            <a:r>
              <a:rPr lang="en-US" dirty="0"/>
              <a:t> </a:t>
            </a:r>
            <a:r>
              <a:rPr lang="en-US" b="1" dirty="0"/>
              <a:t>Good</a:t>
            </a:r>
            <a:r>
              <a:rPr lang="en-US" dirty="0"/>
              <a:t> rated customers we have </a:t>
            </a:r>
            <a:r>
              <a:rPr lang="en-US" b="1" dirty="0"/>
              <a:t>201</a:t>
            </a:r>
            <a:r>
              <a:rPr lang="en-US" dirty="0"/>
              <a:t> </a:t>
            </a:r>
            <a:r>
              <a:rPr lang="en-US" b="1" dirty="0"/>
              <a:t>females </a:t>
            </a:r>
            <a:r>
              <a:rPr lang="en-US" dirty="0"/>
              <a:t>that makes up to </a:t>
            </a:r>
            <a:r>
              <a:rPr lang="en-US" b="1" dirty="0"/>
              <a:t>28.72%. </a:t>
            </a:r>
            <a:r>
              <a:rPr lang="en-US" dirty="0"/>
              <a:t>So there is less risk of default but at the same there is low value of returns. </a:t>
            </a:r>
            <a:endParaRPr lang="en-PK" dirty="0"/>
          </a:p>
        </p:txBody>
      </p:sp>
      <p:sp>
        <p:nvSpPr>
          <p:cNvPr id="13" name="TextBox 12">
            <a:extLst>
              <a:ext uri="{FF2B5EF4-FFF2-40B4-BE49-F238E27FC236}">
                <a16:creationId xmlns:a16="http://schemas.microsoft.com/office/drawing/2014/main" id="{4DDA1438-5C0D-C238-2663-6E4F28A3CA13}"/>
              </a:ext>
            </a:extLst>
          </p:cNvPr>
          <p:cNvSpPr txBox="1"/>
          <p:nvPr/>
        </p:nvSpPr>
        <p:spPr>
          <a:xfrm>
            <a:off x="5300870" y="3078829"/>
            <a:ext cx="3131178" cy="369332"/>
          </a:xfrm>
          <a:prstGeom prst="rect">
            <a:avLst/>
          </a:prstGeom>
          <a:noFill/>
        </p:spPr>
        <p:txBody>
          <a:bodyPr wrap="none" rtlCol="0">
            <a:spAutoFit/>
          </a:bodyPr>
          <a:lstStyle/>
          <a:p>
            <a:r>
              <a:rPr lang="en-US" dirty="0"/>
              <a:t>Male Amount Total = 2,379,148</a:t>
            </a:r>
            <a:endParaRPr lang="en-PK" dirty="0"/>
          </a:p>
        </p:txBody>
      </p:sp>
      <p:sp>
        <p:nvSpPr>
          <p:cNvPr id="14" name="TextBox 13">
            <a:extLst>
              <a:ext uri="{FF2B5EF4-FFF2-40B4-BE49-F238E27FC236}">
                <a16:creationId xmlns:a16="http://schemas.microsoft.com/office/drawing/2014/main" id="{F45DA69B-11C1-BBAD-DD8B-9F54FAED1D9E}"/>
              </a:ext>
            </a:extLst>
          </p:cNvPr>
          <p:cNvSpPr txBox="1"/>
          <p:nvPr/>
        </p:nvSpPr>
        <p:spPr>
          <a:xfrm>
            <a:off x="5300870" y="3450894"/>
            <a:ext cx="3161443" cy="369332"/>
          </a:xfrm>
          <a:prstGeom prst="rect">
            <a:avLst/>
          </a:prstGeom>
          <a:noFill/>
        </p:spPr>
        <p:txBody>
          <a:bodyPr wrap="none" rtlCol="0">
            <a:spAutoFit/>
          </a:bodyPr>
          <a:lstStyle/>
          <a:p>
            <a:r>
              <a:rPr lang="en-US" dirty="0"/>
              <a:t>Female Amount Total = 892,110</a:t>
            </a:r>
            <a:endParaRPr lang="en-PK" dirty="0"/>
          </a:p>
        </p:txBody>
      </p:sp>
    </p:spTree>
    <p:extLst>
      <p:ext uri="{BB962C8B-B14F-4D97-AF65-F5344CB8AC3E}">
        <p14:creationId xmlns:p14="http://schemas.microsoft.com/office/powerpoint/2010/main" val="149293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6" presetClass="entr" presetSubtype="21"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CREDIT AMOUNT TAKEN BY DIFFERENT AGE GROUPS</a:t>
            </a:r>
            <a:endParaRPr lang="en-PK" sz="3600" b="1" dirty="0"/>
          </a:p>
        </p:txBody>
      </p:sp>
      <p:sp>
        <p:nvSpPr>
          <p:cNvPr id="7" name="TextBox 6">
            <a:extLst>
              <a:ext uri="{FF2B5EF4-FFF2-40B4-BE49-F238E27FC236}">
                <a16:creationId xmlns:a16="http://schemas.microsoft.com/office/drawing/2014/main" id="{92D9945B-ECA0-8D99-F394-F709082B9548}"/>
              </a:ext>
            </a:extLst>
          </p:cNvPr>
          <p:cNvSpPr txBox="1"/>
          <p:nvPr/>
        </p:nvSpPr>
        <p:spPr>
          <a:xfrm>
            <a:off x="2974446" y="5749604"/>
            <a:ext cx="7031477" cy="369332"/>
          </a:xfrm>
          <a:prstGeom prst="rect">
            <a:avLst/>
          </a:prstGeom>
          <a:noFill/>
        </p:spPr>
        <p:txBody>
          <a:bodyPr wrap="none" rtlCol="0">
            <a:spAutoFit/>
          </a:bodyPr>
          <a:lstStyle/>
          <a:p>
            <a:r>
              <a:rPr lang="en-US" b="1" dirty="0"/>
              <a:t>About 72.6% of the entire portfolio is based on the aged between 18-40</a:t>
            </a:r>
            <a:endParaRPr lang="en-PK" b="1" dirty="0"/>
          </a:p>
        </p:txBody>
      </p:sp>
      <p:pic>
        <p:nvPicPr>
          <p:cNvPr id="10" name="Picture 9">
            <a:extLst>
              <a:ext uri="{FF2B5EF4-FFF2-40B4-BE49-F238E27FC236}">
                <a16:creationId xmlns:a16="http://schemas.microsoft.com/office/drawing/2014/main" id="{5EAB207F-CD94-7209-F710-686C34EE6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83" y="739064"/>
            <a:ext cx="9886121" cy="4971492"/>
          </a:xfrm>
          <a:prstGeom prst="rect">
            <a:avLst/>
          </a:prstGeom>
        </p:spPr>
      </p:pic>
    </p:spTree>
    <p:extLst>
      <p:ext uri="{BB962C8B-B14F-4D97-AF65-F5344CB8AC3E}">
        <p14:creationId xmlns:p14="http://schemas.microsoft.com/office/powerpoint/2010/main" val="274258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SEGREGATION OF GOOD &amp; BAD AGE WISE</a:t>
            </a:r>
            <a:endParaRPr lang="en-PK" sz="3600" b="1" dirty="0"/>
          </a:p>
        </p:txBody>
      </p:sp>
      <p:pic>
        <p:nvPicPr>
          <p:cNvPr id="5" name="Picture 4">
            <a:extLst>
              <a:ext uri="{FF2B5EF4-FFF2-40B4-BE49-F238E27FC236}">
                <a16:creationId xmlns:a16="http://schemas.microsoft.com/office/drawing/2014/main" id="{AB346156-087F-3A64-211F-AFD770D3E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48" y="662611"/>
            <a:ext cx="10336696" cy="4704522"/>
          </a:xfrm>
          <a:prstGeom prst="rect">
            <a:avLst/>
          </a:prstGeom>
        </p:spPr>
      </p:pic>
      <p:sp>
        <p:nvSpPr>
          <p:cNvPr id="6" name="TextBox 5">
            <a:extLst>
              <a:ext uri="{FF2B5EF4-FFF2-40B4-BE49-F238E27FC236}">
                <a16:creationId xmlns:a16="http://schemas.microsoft.com/office/drawing/2014/main" id="{5DACD9B0-A4BA-FBE1-843C-B2784DFDB786}"/>
              </a:ext>
            </a:extLst>
          </p:cNvPr>
          <p:cNvSpPr txBox="1"/>
          <p:nvPr/>
        </p:nvSpPr>
        <p:spPr>
          <a:xfrm>
            <a:off x="1603513" y="5380672"/>
            <a:ext cx="9846365" cy="923330"/>
          </a:xfrm>
          <a:prstGeom prst="rect">
            <a:avLst/>
          </a:prstGeom>
          <a:noFill/>
        </p:spPr>
        <p:txBody>
          <a:bodyPr wrap="square" rtlCol="0">
            <a:spAutoFit/>
          </a:bodyPr>
          <a:lstStyle/>
          <a:p>
            <a:r>
              <a:rPr lang="en-US" dirty="0"/>
              <a:t>726 out of 1000 clients (72.6%) are aged between </a:t>
            </a:r>
            <a:r>
              <a:rPr lang="en-US" b="1" dirty="0"/>
              <a:t>18-40 </a:t>
            </a:r>
            <a:r>
              <a:rPr lang="en-US" dirty="0"/>
              <a:t>out of which </a:t>
            </a:r>
            <a:r>
              <a:rPr lang="en-US" b="1" dirty="0"/>
              <a:t>498</a:t>
            </a:r>
            <a:r>
              <a:rPr lang="en-US" dirty="0"/>
              <a:t> are Good rated which means </a:t>
            </a:r>
            <a:r>
              <a:rPr lang="en-US" b="1" dirty="0"/>
              <a:t>68.6%  </a:t>
            </a:r>
            <a:r>
              <a:rPr lang="en-US" dirty="0"/>
              <a:t>clients are reliable for credit, for further investigation we have to check the skill and job of the consumers also the age bracket of </a:t>
            </a:r>
            <a:r>
              <a:rPr lang="en-US" b="1" dirty="0"/>
              <a:t>41-50 </a:t>
            </a:r>
            <a:r>
              <a:rPr lang="en-US" dirty="0"/>
              <a:t>can be considered for stable credits but with short term loans. </a:t>
            </a:r>
            <a:endParaRPr lang="en-PK" dirty="0"/>
          </a:p>
        </p:txBody>
      </p:sp>
    </p:spTree>
    <p:extLst>
      <p:ext uri="{BB962C8B-B14F-4D97-AF65-F5344CB8AC3E}">
        <p14:creationId xmlns:p14="http://schemas.microsoft.com/office/powerpoint/2010/main" val="98772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CREDIT TAKEN BY THE DIFFERENT JOB HOLDERS</a:t>
            </a:r>
            <a:endParaRPr lang="en-PK" sz="3600" b="1" dirty="0"/>
          </a:p>
        </p:txBody>
      </p:sp>
      <p:pic>
        <p:nvPicPr>
          <p:cNvPr id="5" name="Picture 4">
            <a:extLst>
              <a:ext uri="{FF2B5EF4-FFF2-40B4-BE49-F238E27FC236}">
                <a16:creationId xmlns:a16="http://schemas.microsoft.com/office/drawing/2014/main" id="{1D9CB2FD-8A20-1047-D460-1AB6FBD89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618" y="646298"/>
            <a:ext cx="8863421" cy="4499180"/>
          </a:xfrm>
          <a:prstGeom prst="rect">
            <a:avLst/>
          </a:prstGeom>
        </p:spPr>
      </p:pic>
      <p:sp>
        <p:nvSpPr>
          <p:cNvPr id="6" name="TextBox 5">
            <a:extLst>
              <a:ext uri="{FF2B5EF4-FFF2-40B4-BE49-F238E27FC236}">
                <a16:creationId xmlns:a16="http://schemas.microsoft.com/office/drawing/2014/main" id="{75AE10B8-6126-63BB-07C2-207B00DDA835}"/>
              </a:ext>
            </a:extLst>
          </p:cNvPr>
          <p:cNvSpPr txBox="1"/>
          <p:nvPr/>
        </p:nvSpPr>
        <p:spPr>
          <a:xfrm>
            <a:off x="1550504" y="5327374"/>
            <a:ext cx="10090839" cy="369332"/>
          </a:xfrm>
          <a:prstGeom prst="rect">
            <a:avLst/>
          </a:prstGeom>
          <a:noFill/>
        </p:spPr>
        <p:txBody>
          <a:bodyPr wrap="none" rtlCol="0">
            <a:spAutoFit/>
          </a:bodyPr>
          <a:lstStyle/>
          <a:p>
            <a:r>
              <a:rPr lang="en-US" b="1" dirty="0"/>
              <a:t>Our portfolio is stable because most of the credit amount is given to Skilled or Highly Skilled individuals.</a:t>
            </a:r>
            <a:endParaRPr lang="en-PK" b="1" dirty="0"/>
          </a:p>
        </p:txBody>
      </p:sp>
      <p:sp>
        <p:nvSpPr>
          <p:cNvPr id="7" name="TextBox 6">
            <a:extLst>
              <a:ext uri="{FF2B5EF4-FFF2-40B4-BE49-F238E27FC236}">
                <a16:creationId xmlns:a16="http://schemas.microsoft.com/office/drawing/2014/main" id="{5602DDD8-1DB4-1489-1ADC-E38287147D4F}"/>
              </a:ext>
            </a:extLst>
          </p:cNvPr>
          <p:cNvSpPr txBox="1"/>
          <p:nvPr/>
        </p:nvSpPr>
        <p:spPr>
          <a:xfrm>
            <a:off x="1550503" y="5749746"/>
            <a:ext cx="10090840" cy="646331"/>
          </a:xfrm>
          <a:prstGeom prst="rect">
            <a:avLst/>
          </a:prstGeom>
          <a:noFill/>
        </p:spPr>
        <p:txBody>
          <a:bodyPr wrap="square" rtlCol="0">
            <a:spAutoFit/>
          </a:bodyPr>
          <a:lstStyle/>
          <a:p>
            <a:r>
              <a:rPr lang="en-US" b="1" dirty="0"/>
              <a:t>So till now we can say if the person has good past credit rating, and if the individual is male and aged between 18-50 along with job with good skill, he must be prioritized.</a:t>
            </a:r>
            <a:endParaRPr lang="en-PK" b="1" dirty="0"/>
          </a:p>
        </p:txBody>
      </p:sp>
    </p:spTree>
    <p:extLst>
      <p:ext uri="{BB962C8B-B14F-4D97-AF65-F5344CB8AC3E}">
        <p14:creationId xmlns:p14="http://schemas.microsoft.com/office/powerpoint/2010/main" val="87775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A9F33A-103E-9098-F6E0-005D026F753A}"/>
              </a:ext>
            </a:extLst>
          </p:cNvPr>
          <p:cNvSpPr/>
          <p:nvPr/>
        </p:nvSpPr>
        <p:spPr>
          <a:xfrm>
            <a:off x="0" y="0"/>
            <a:ext cx="861391"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Rectangle 1">
            <a:extLst>
              <a:ext uri="{FF2B5EF4-FFF2-40B4-BE49-F238E27FC236}">
                <a16:creationId xmlns:a16="http://schemas.microsoft.com/office/drawing/2014/main" id="{693422AC-2AAF-2B5A-6007-5223D250592A}"/>
              </a:ext>
            </a:extLst>
          </p:cNvPr>
          <p:cNvSpPr/>
          <p:nvPr/>
        </p:nvSpPr>
        <p:spPr>
          <a:xfrm rot="16200000">
            <a:off x="6210173" y="-5348782"/>
            <a:ext cx="633046" cy="1133060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b="1" dirty="0"/>
              <a:t>DURATION OF REPAYMENT ALONG WITH GOOD/BAD</a:t>
            </a:r>
            <a:endParaRPr lang="en-PK" sz="3600" b="1" dirty="0"/>
          </a:p>
        </p:txBody>
      </p:sp>
      <p:pic>
        <p:nvPicPr>
          <p:cNvPr id="5" name="Picture 4">
            <a:extLst>
              <a:ext uri="{FF2B5EF4-FFF2-40B4-BE49-F238E27FC236}">
                <a16:creationId xmlns:a16="http://schemas.microsoft.com/office/drawing/2014/main" id="{3B6B588F-48DB-C497-DF17-C92CFEF0D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058" y="633046"/>
            <a:ext cx="9197009" cy="4591691"/>
          </a:xfrm>
          <a:prstGeom prst="rect">
            <a:avLst/>
          </a:prstGeom>
        </p:spPr>
      </p:pic>
      <p:sp>
        <p:nvSpPr>
          <p:cNvPr id="6" name="TextBox 5">
            <a:extLst>
              <a:ext uri="{FF2B5EF4-FFF2-40B4-BE49-F238E27FC236}">
                <a16:creationId xmlns:a16="http://schemas.microsoft.com/office/drawing/2014/main" id="{D6CD4CD3-ACBF-3670-F646-0753322C9418}"/>
              </a:ext>
            </a:extLst>
          </p:cNvPr>
          <p:cNvSpPr txBox="1"/>
          <p:nvPr/>
        </p:nvSpPr>
        <p:spPr>
          <a:xfrm>
            <a:off x="1183957" y="5421327"/>
            <a:ext cx="11127312" cy="646331"/>
          </a:xfrm>
          <a:prstGeom prst="rect">
            <a:avLst/>
          </a:prstGeom>
          <a:noFill/>
        </p:spPr>
        <p:txBody>
          <a:bodyPr wrap="square" rtlCol="0">
            <a:spAutoFit/>
          </a:bodyPr>
          <a:lstStyle/>
          <a:p>
            <a:r>
              <a:rPr lang="en-US" b="1" dirty="0"/>
              <a:t>Most of the loans taken by the consumer are for less than equal to 3 years but the long term loans are more cautious because they have almost same ratio of GOOD &amp; BAD.</a:t>
            </a:r>
            <a:endParaRPr lang="en-PK" b="1" dirty="0"/>
          </a:p>
        </p:txBody>
      </p:sp>
    </p:spTree>
    <p:extLst>
      <p:ext uri="{BB962C8B-B14F-4D97-AF65-F5344CB8AC3E}">
        <p14:creationId xmlns:p14="http://schemas.microsoft.com/office/powerpoint/2010/main" val="41443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1945</TotalTime>
  <Words>916</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Baskerville Old Face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ARSALAN AFTAB</dc:creator>
  <cp:lastModifiedBy>ARSALAN AFTAB</cp:lastModifiedBy>
  <cp:revision>5</cp:revision>
  <dcterms:created xsi:type="dcterms:W3CDTF">2022-11-03T03:01:17Z</dcterms:created>
  <dcterms:modified xsi:type="dcterms:W3CDTF">2022-11-05T10:58:46Z</dcterms:modified>
</cp:coreProperties>
</file>