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74" r:id="rId5"/>
    <p:sldId id="261" r:id="rId6"/>
    <p:sldId id="260" r:id="rId7"/>
    <p:sldId id="262" r:id="rId8"/>
    <p:sldId id="273" r:id="rId9"/>
    <p:sldId id="268" r:id="rId10"/>
    <p:sldId id="269" r:id="rId11"/>
    <p:sldId id="270" r:id="rId12"/>
    <p:sldId id="271" r:id="rId13"/>
    <p:sldId id="263" r:id="rId14"/>
    <p:sldId id="264" r:id="rId15"/>
    <p:sldId id="265" r:id="rId16"/>
    <p:sldId id="272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37F"/>
    <a:srgbClr val="F5BB45"/>
    <a:srgbClr val="F3C25F"/>
    <a:srgbClr val="7DC5C4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3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98E22-D882-4E10-85E2-111D291164CC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67293D8-01A2-4772-B270-78924D8460EF}">
      <dgm:prSet phldrT="[Text]"/>
      <dgm:spPr/>
      <dgm:t>
        <a:bodyPr/>
        <a:lstStyle/>
        <a:p>
          <a:r>
            <a:rPr lang="en-IN" dirty="0"/>
            <a:t>Introduction</a:t>
          </a:r>
        </a:p>
      </dgm:t>
    </dgm:pt>
    <dgm:pt modelId="{CD7D2492-F8A4-41C5-90F2-F51DD4852447}" type="parTrans" cxnId="{B8EB343A-CBE1-46E8-91C6-84903A6C1F1E}">
      <dgm:prSet/>
      <dgm:spPr/>
      <dgm:t>
        <a:bodyPr/>
        <a:lstStyle/>
        <a:p>
          <a:endParaRPr lang="en-IN"/>
        </a:p>
      </dgm:t>
    </dgm:pt>
    <dgm:pt modelId="{40D77DA3-65A2-4C77-9D30-BD776F97AE07}" type="sibTrans" cxnId="{B8EB343A-CBE1-46E8-91C6-84903A6C1F1E}">
      <dgm:prSet/>
      <dgm:spPr/>
      <dgm:t>
        <a:bodyPr/>
        <a:lstStyle/>
        <a:p>
          <a:endParaRPr lang="en-IN"/>
        </a:p>
      </dgm:t>
    </dgm:pt>
    <dgm:pt modelId="{9A9C330D-81EA-4952-B0C5-DC9ECBBB5458}">
      <dgm:prSet/>
      <dgm:spPr/>
      <dgm:t>
        <a:bodyPr/>
        <a:lstStyle/>
        <a:p>
          <a:r>
            <a:rPr lang="en-IN" dirty="0"/>
            <a:t>Example Demo</a:t>
          </a:r>
        </a:p>
      </dgm:t>
    </dgm:pt>
    <dgm:pt modelId="{245E9CE2-EA62-4F5F-A2F9-293DE52F473E}" type="parTrans" cxnId="{BE3E07A9-30F5-4747-9503-3E16AC4F7485}">
      <dgm:prSet/>
      <dgm:spPr/>
      <dgm:t>
        <a:bodyPr/>
        <a:lstStyle/>
        <a:p>
          <a:endParaRPr lang="en-IN"/>
        </a:p>
      </dgm:t>
    </dgm:pt>
    <dgm:pt modelId="{053F59A4-209C-478F-9A66-8A56E847CA7C}" type="sibTrans" cxnId="{BE3E07A9-30F5-4747-9503-3E16AC4F7485}">
      <dgm:prSet/>
      <dgm:spPr/>
      <dgm:t>
        <a:bodyPr/>
        <a:lstStyle/>
        <a:p>
          <a:endParaRPr lang="en-IN"/>
        </a:p>
      </dgm:t>
    </dgm:pt>
    <dgm:pt modelId="{DB1C73EB-31A8-469B-A19C-C3BF62F7F399}">
      <dgm:prSet/>
      <dgm:spPr/>
      <dgm:t>
        <a:bodyPr/>
        <a:lstStyle/>
        <a:p>
          <a:r>
            <a:rPr lang="en-IN" dirty="0"/>
            <a:t>Problem Exploration</a:t>
          </a:r>
        </a:p>
      </dgm:t>
    </dgm:pt>
    <dgm:pt modelId="{97116096-A9EF-46EA-96E4-8582BA4B4D2A}" type="parTrans" cxnId="{986E701F-EDE0-4A97-A890-33CA5533A540}">
      <dgm:prSet/>
      <dgm:spPr/>
      <dgm:t>
        <a:bodyPr/>
        <a:lstStyle/>
        <a:p>
          <a:endParaRPr lang="en-IN"/>
        </a:p>
      </dgm:t>
    </dgm:pt>
    <dgm:pt modelId="{2EFB10AC-A404-42F8-867A-8E31F07D02C7}" type="sibTrans" cxnId="{986E701F-EDE0-4A97-A890-33CA5533A540}">
      <dgm:prSet/>
      <dgm:spPr/>
      <dgm:t>
        <a:bodyPr/>
        <a:lstStyle/>
        <a:p>
          <a:endParaRPr lang="en-IN"/>
        </a:p>
      </dgm:t>
    </dgm:pt>
    <dgm:pt modelId="{21F6BEC2-1B9B-4D46-91A9-3D9FA996E020}">
      <dgm:prSet/>
      <dgm:spPr/>
      <dgm:t>
        <a:bodyPr/>
        <a:lstStyle/>
        <a:p>
          <a:r>
            <a:rPr lang="en-IN" dirty="0"/>
            <a:t>Implementation/ Execution</a:t>
          </a:r>
        </a:p>
      </dgm:t>
    </dgm:pt>
    <dgm:pt modelId="{B1E94BED-B4B7-4B3D-A546-A727F2116DD1}" type="parTrans" cxnId="{800C1C0C-9E45-4DF1-ABDC-8087CAE9EEB9}">
      <dgm:prSet/>
      <dgm:spPr/>
      <dgm:t>
        <a:bodyPr/>
        <a:lstStyle/>
        <a:p>
          <a:endParaRPr lang="en-IN"/>
        </a:p>
      </dgm:t>
    </dgm:pt>
    <dgm:pt modelId="{EB1F5CAC-A391-4592-B002-FE1BA24CE310}" type="sibTrans" cxnId="{800C1C0C-9E45-4DF1-ABDC-8087CAE9EEB9}">
      <dgm:prSet/>
      <dgm:spPr/>
      <dgm:t>
        <a:bodyPr/>
        <a:lstStyle/>
        <a:p>
          <a:endParaRPr lang="en-IN"/>
        </a:p>
      </dgm:t>
    </dgm:pt>
    <dgm:pt modelId="{38D75301-660F-41BA-AC83-A7E2438FB5B8}" type="pres">
      <dgm:prSet presAssocID="{94D98E22-D882-4E10-85E2-111D291164C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5E6EBA6-8693-4838-A57D-EED5A29F5A7B}" type="pres">
      <dgm:prSet presAssocID="{21F6BEC2-1B9B-4D46-91A9-3D9FA996E020}" presName="Accent4" presStyleCnt="0"/>
      <dgm:spPr/>
    </dgm:pt>
    <dgm:pt modelId="{79CB5EAB-E902-4C25-B827-9C2EE12243A7}" type="pres">
      <dgm:prSet presAssocID="{21F6BEC2-1B9B-4D46-91A9-3D9FA996E020}" presName="Accent" presStyleLbl="node1" presStyleIdx="0" presStyleCnt="4"/>
      <dgm:spPr>
        <a:solidFill>
          <a:schemeClr val="tx1">
            <a:lumMod val="95000"/>
            <a:lumOff val="5000"/>
          </a:schemeClr>
        </a:solidFill>
      </dgm:spPr>
    </dgm:pt>
    <dgm:pt modelId="{85BC11E1-AD6F-48F4-9A86-8EA4A0A0B7D4}" type="pres">
      <dgm:prSet presAssocID="{21F6BEC2-1B9B-4D46-91A9-3D9FA996E020}" presName="ParentBackground4" presStyleCnt="0"/>
      <dgm:spPr/>
    </dgm:pt>
    <dgm:pt modelId="{3E9200C2-5774-45EB-BF35-D1762A003F8B}" type="pres">
      <dgm:prSet presAssocID="{21F6BEC2-1B9B-4D46-91A9-3D9FA996E020}" presName="ParentBackground" presStyleLbl="fgAcc1" presStyleIdx="0" presStyleCnt="4"/>
      <dgm:spPr/>
    </dgm:pt>
    <dgm:pt modelId="{F511F381-749C-44B0-878E-91D78B62EEB2}" type="pres">
      <dgm:prSet presAssocID="{21F6BEC2-1B9B-4D46-91A9-3D9FA996E020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4447190-469C-4E2A-9262-B11873E74B5C}" type="pres">
      <dgm:prSet presAssocID="{DB1C73EB-31A8-469B-A19C-C3BF62F7F399}" presName="Accent3" presStyleCnt="0"/>
      <dgm:spPr/>
    </dgm:pt>
    <dgm:pt modelId="{FC0207A1-661D-4C86-98F1-71816D3C2565}" type="pres">
      <dgm:prSet presAssocID="{DB1C73EB-31A8-469B-A19C-C3BF62F7F399}" presName="Accent" presStyleLbl="node1" presStyleIdx="1" presStyleCnt="4"/>
      <dgm:spPr>
        <a:solidFill>
          <a:schemeClr val="accent2">
            <a:lumMod val="50000"/>
          </a:schemeClr>
        </a:solidFill>
      </dgm:spPr>
    </dgm:pt>
    <dgm:pt modelId="{AF6711E5-5A8D-4D72-9144-D43394ED4C8F}" type="pres">
      <dgm:prSet presAssocID="{DB1C73EB-31A8-469B-A19C-C3BF62F7F399}" presName="ParentBackground3" presStyleCnt="0"/>
      <dgm:spPr/>
    </dgm:pt>
    <dgm:pt modelId="{4D3B98CC-D86B-4C09-9402-F1CB69A056CF}" type="pres">
      <dgm:prSet presAssocID="{DB1C73EB-31A8-469B-A19C-C3BF62F7F399}" presName="ParentBackground" presStyleLbl="fgAcc1" presStyleIdx="1" presStyleCnt="4"/>
      <dgm:spPr/>
    </dgm:pt>
    <dgm:pt modelId="{1A0E1153-2A68-46D2-9DF9-F0974157D19E}" type="pres">
      <dgm:prSet presAssocID="{DB1C73EB-31A8-469B-A19C-C3BF62F7F39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E5721A2-9E86-4234-A123-022C8BE49542}" type="pres">
      <dgm:prSet presAssocID="{9A9C330D-81EA-4952-B0C5-DC9ECBBB5458}" presName="Accent2" presStyleCnt="0"/>
      <dgm:spPr/>
    </dgm:pt>
    <dgm:pt modelId="{4866A047-74F9-4F8A-B791-E3E1423F058D}" type="pres">
      <dgm:prSet presAssocID="{9A9C330D-81EA-4952-B0C5-DC9ECBBB5458}" presName="Accent" presStyleLbl="node1" presStyleIdx="2" presStyleCnt="4"/>
      <dgm:spPr>
        <a:solidFill>
          <a:schemeClr val="accent2">
            <a:lumMod val="75000"/>
          </a:schemeClr>
        </a:solidFill>
      </dgm:spPr>
    </dgm:pt>
    <dgm:pt modelId="{6AFA18FA-10CE-4659-9962-79E771BA324D}" type="pres">
      <dgm:prSet presAssocID="{9A9C330D-81EA-4952-B0C5-DC9ECBBB5458}" presName="ParentBackground2" presStyleCnt="0"/>
      <dgm:spPr/>
    </dgm:pt>
    <dgm:pt modelId="{ADCE3459-47F4-4CC1-9DB5-C7719CF87C9A}" type="pres">
      <dgm:prSet presAssocID="{9A9C330D-81EA-4952-B0C5-DC9ECBBB5458}" presName="ParentBackground" presStyleLbl="fgAcc1" presStyleIdx="2" presStyleCnt="4"/>
      <dgm:spPr/>
    </dgm:pt>
    <dgm:pt modelId="{988D8727-F2C9-4300-9AAA-3D6615494BB5}" type="pres">
      <dgm:prSet presAssocID="{9A9C330D-81EA-4952-B0C5-DC9ECBBB545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79F0AA4-1278-417C-892A-A7F4270523EE}" type="pres">
      <dgm:prSet presAssocID="{867293D8-01A2-4772-B270-78924D8460EF}" presName="Accent1" presStyleCnt="0"/>
      <dgm:spPr/>
    </dgm:pt>
    <dgm:pt modelId="{725BE367-0456-4DC5-AC5F-9BABB6EAE2DA}" type="pres">
      <dgm:prSet presAssocID="{867293D8-01A2-4772-B270-78924D8460EF}" presName="Accent" presStyleLbl="node1" presStyleIdx="3" presStyleCnt="4"/>
      <dgm:spPr>
        <a:solidFill>
          <a:schemeClr val="accent2">
            <a:lumMod val="40000"/>
            <a:lumOff val="60000"/>
          </a:schemeClr>
        </a:solidFill>
      </dgm:spPr>
    </dgm:pt>
    <dgm:pt modelId="{91A0620C-EEEF-43AD-833E-324AEBA3F92C}" type="pres">
      <dgm:prSet presAssocID="{867293D8-01A2-4772-B270-78924D8460EF}" presName="ParentBackground1" presStyleCnt="0"/>
      <dgm:spPr/>
    </dgm:pt>
    <dgm:pt modelId="{BEB16252-ABBC-4468-AD02-22C60F428C23}" type="pres">
      <dgm:prSet presAssocID="{867293D8-01A2-4772-B270-78924D8460EF}" presName="ParentBackground" presStyleLbl="fgAcc1" presStyleIdx="3" presStyleCnt="4"/>
      <dgm:spPr/>
    </dgm:pt>
    <dgm:pt modelId="{DAAFF4FD-D279-4F81-AF95-AD20ACC9E7E8}" type="pres">
      <dgm:prSet presAssocID="{867293D8-01A2-4772-B270-78924D8460E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00C1C0C-9E45-4DF1-ABDC-8087CAE9EEB9}" srcId="{94D98E22-D882-4E10-85E2-111D291164CC}" destId="{21F6BEC2-1B9B-4D46-91A9-3D9FA996E020}" srcOrd="3" destOrd="0" parTransId="{B1E94BED-B4B7-4B3D-A546-A727F2116DD1}" sibTransId="{EB1F5CAC-A391-4592-B002-FE1BA24CE310}"/>
    <dgm:cxn modelId="{986E701F-EDE0-4A97-A890-33CA5533A540}" srcId="{94D98E22-D882-4E10-85E2-111D291164CC}" destId="{DB1C73EB-31A8-469B-A19C-C3BF62F7F399}" srcOrd="2" destOrd="0" parTransId="{97116096-A9EF-46EA-96E4-8582BA4B4D2A}" sibTransId="{2EFB10AC-A404-42F8-867A-8E31F07D02C7}"/>
    <dgm:cxn modelId="{A8969121-7487-403A-B05F-F63029CC517A}" type="presOf" srcId="{9A9C330D-81EA-4952-B0C5-DC9ECBBB5458}" destId="{988D8727-F2C9-4300-9AAA-3D6615494BB5}" srcOrd="1" destOrd="0" presId="urn:microsoft.com/office/officeart/2011/layout/CircleProcess"/>
    <dgm:cxn modelId="{27A2F432-61DB-48BF-BE02-9AFE5BBA2DD3}" type="presOf" srcId="{21F6BEC2-1B9B-4D46-91A9-3D9FA996E020}" destId="{3E9200C2-5774-45EB-BF35-D1762A003F8B}" srcOrd="0" destOrd="0" presId="urn:microsoft.com/office/officeart/2011/layout/CircleProcess"/>
    <dgm:cxn modelId="{B8EB343A-CBE1-46E8-91C6-84903A6C1F1E}" srcId="{94D98E22-D882-4E10-85E2-111D291164CC}" destId="{867293D8-01A2-4772-B270-78924D8460EF}" srcOrd="0" destOrd="0" parTransId="{CD7D2492-F8A4-41C5-90F2-F51DD4852447}" sibTransId="{40D77DA3-65A2-4C77-9D30-BD776F97AE07}"/>
    <dgm:cxn modelId="{84EF653E-61CD-4C3B-994D-DDBC0959D33B}" type="presOf" srcId="{9A9C330D-81EA-4952-B0C5-DC9ECBBB5458}" destId="{ADCE3459-47F4-4CC1-9DB5-C7719CF87C9A}" srcOrd="0" destOrd="0" presId="urn:microsoft.com/office/officeart/2011/layout/CircleProcess"/>
    <dgm:cxn modelId="{06B47F44-4324-4ECE-B720-457D4B237826}" type="presOf" srcId="{867293D8-01A2-4772-B270-78924D8460EF}" destId="{BEB16252-ABBC-4468-AD02-22C60F428C23}" srcOrd="0" destOrd="0" presId="urn:microsoft.com/office/officeart/2011/layout/CircleProcess"/>
    <dgm:cxn modelId="{BFBD6B96-9CB0-4AB7-AAA6-CE2AEAEF44B0}" type="presOf" srcId="{DB1C73EB-31A8-469B-A19C-C3BF62F7F399}" destId="{1A0E1153-2A68-46D2-9DF9-F0974157D19E}" srcOrd="1" destOrd="0" presId="urn:microsoft.com/office/officeart/2011/layout/CircleProcess"/>
    <dgm:cxn modelId="{5B4E93A7-5EA2-4A7A-8EDD-A9D4DB99B5F3}" type="presOf" srcId="{DB1C73EB-31A8-469B-A19C-C3BF62F7F399}" destId="{4D3B98CC-D86B-4C09-9402-F1CB69A056CF}" srcOrd="0" destOrd="0" presId="urn:microsoft.com/office/officeart/2011/layout/CircleProcess"/>
    <dgm:cxn modelId="{BE3E07A9-30F5-4747-9503-3E16AC4F7485}" srcId="{94D98E22-D882-4E10-85E2-111D291164CC}" destId="{9A9C330D-81EA-4952-B0C5-DC9ECBBB5458}" srcOrd="1" destOrd="0" parTransId="{245E9CE2-EA62-4F5F-A2F9-293DE52F473E}" sibTransId="{053F59A4-209C-478F-9A66-8A56E847CA7C}"/>
    <dgm:cxn modelId="{C543FAB9-D45C-44C2-956B-0B2F40064318}" type="presOf" srcId="{867293D8-01A2-4772-B270-78924D8460EF}" destId="{DAAFF4FD-D279-4F81-AF95-AD20ACC9E7E8}" srcOrd="1" destOrd="0" presId="urn:microsoft.com/office/officeart/2011/layout/CircleProcess"/>
    <dgm:cxn modelId="{E65026E7-5917-468D-9198-4A99A87C3174}" type="presOf" srcId="{94D98E22-D882-4E10-85E2-111D291164CC}" destId="{38D75301-660F-41BA-AC83-A7E2438FB5B8}" srcOrd="0" destOrd="0" presId="urn:microsoft.com/office/officeart/2011/layout/CircleProcess"/>
    <dgm:cxn modelId="{F843CEEB-8EE0-43E6-95D9-416082DCB01F}" type="presOf" srcId="{21F6BEC2-1B9B-4D46-91A9-3D9FA996E020}" destId="{F511F381-749C-44B0-878E-91D78B62EEB2}" srcOrd="1" destOrd="0" presId="urn:microsoft.com/office/officeart/2011/layout/CircleProcess"/>
    <dgm:cxn modelId="{C3AD6F84-BE1E-4B0F-BF68-5CC4A51E28D4}" type="presParOf" srcId="{38D75301-660F-41BA-AC83-A7E2438FB5B8}" destId="{25E6EBA6-8693-4838-A57D-EED5A29F5A7B}" srcOrd="0" destOrd="0" presId="urn:microsoft.com/office/officeart/2011/layout/CircleProcess"/>
    <dgm:cxn modelId="{4B93520A-4C4D-435C-A4A3-91E92559EA2B}" type="presParOf" srcId="{25E6EBA6-8693-4838-A57D-EED5A29F5A7B}" destId="{79CB5EAB-E902-4C25-B827-9C2EE12243A7}" srcOrd="0" destOrd="0" presId="urn:microsoft.com/office/officeart/2011/layout/CircleProcess"/>
    <dgm:cxn modelId="{90C1CB35-28C1-436E-9A32-5EB2ABB5D781}" type="presParOf" srcId="{38D75301-660F-41BA-AC83-A7E2438FB5B8}" destId="{85BC11E1-AD6F-48F4-9A86-8EA4A0A0B7D4}" srcOrd="1" destOrd="0" presId="urn:microsoft.com/office/officeart/2011/layout/CircleProcess"/>
    <dgm:cxn modelId="{9CE718E4-DBC2-41A3-82B1-4A57BEFBA9E7}" type="presParOf" srcId="{85BC11E1-AD6F-48F4-9A86-8EA4A0A0B7D4}" destId="{3E9200C2-5774-45EB-BF35-D1762A003F8B}" srcOrd="0" destOrd="0" presId="urn:microsoft.com/office/officeart/2011/layout/CircleProcess"/>
    <dgm:cxn modelId="{9E3558BE-4665-45C8-84E0-33AD083BA367}" type="presParOf" srcId="{38D75301-660F-41BA-AC83-A7E2438FB5B8}" destId="{F511F381-749C-44B0-878E-91D78B62EEB2}" srcOrd="2" destOrd="0" presId="urn:microsoft.com/office/officeart/2011/layout/CircleProcess"/>
    <dgm:cxn modelId="{A45D53B6-1EDD-4C32-BB48-B674DCD18C83}" type="presParOf" srcId="{38D75301-660F-41BA-AC83-A7E2438FB5B8}" destId="{B4447190-469C-4E2A-9262-B11873E74B5C}" srcOrd="3" destOrd="0" presId="urn:microsoft.com/office/officeart/2011/layout/CircleProcess"/>
    <dgm:cxn modelId="{F698E0DC-B0AD-42B2-85C4-552504CB7E10}" type="presParOf" srcId="{B4447190-469C-4E2A-9262-B11873E74B5C}" destId="{FC0207A1-661D-4C86-98F1-71816D3C2565}" srcOrd="0" destOrd="0" presId="urn:microsoft.com/office/officeart/2011/layout/CircleProcess"/>
    <dgm:cxn modelId="{B284C812-8F04-4BA8-BC24-40697A0C7818}" type="presParOf" srcId="{38D75301-660F-41BA-AC83-A7E2438FB5B8}" destId="{AF6711E5-5A8D-4D72-9144-D43394ED4C8F}" srcOrd="4" destOrd="0" presId="urn:microsoft.com/office/officeart/2011/layout/CircleProcess"/>
    <dgm:cxn modelId="{6A359C01-0262-48A3-B7BE-BE359D90D1DC}" type="presParOf" srcId="{AF6711E5-5A8D-4D72-9144-D43394ED4C8F}" destId="{4D3B98CC-D86B-4C09-9402-F1CB69A056CF}" srcOrd="0" destOrd="0" presId="urn:microsoft.com/office/officeart/2011/layout/CircleProcess"/>
    <dgm:cxn modelId="{974CEFB2-927A-4EAC-9520-6A30A8245F5D}" type="presParOf" srcId="{38D75301-660F-41BA-AC83-A7E2438FB5B8}" destId="{1A0E1153-2A68-46D2-9DF9-F0974157D19E}" srcOrd="5" destOrd="0" presId="urn:microsoft.com/office/officeart/2011/layout/CircleProcess"/>
    <dgm:cxn modelId="{18046373-A12E-466E-99EC-9637A4EF9773}" type="presParOf" srcId="{38D75301-660F-41BA-AC83-A7E2438FB5B8}" destId="{3E5721A2-9E86-4234-A123-022C8BE49542}" srcOrd="6" destOrd="0" presId="urn:microsoft.com/office/officeart/2011/layout/CircleProcess"/>
    <dgm:cxn modelId="{DB44943E-63CD-4F94-96AB-4837CCD55655}" type="presParOf" srcId="{3E5721A2-9E86-4234-A123-022C8BE49542}" destId="{4866A047-74F9-4F8A-B791-E3E1423F058D}" srcOrd="0" destOrd="0" presId="urn:microsoft.com/office/officeart/2011/layout/CircleProcess"/>
    <dgm:cxn modelId="{28FA0302-4D79-4714-BF7F-373707A1D466}" type="presParOf" srcId="{38D75301-660F-41BA-AC83-A7E2438FB5B8}" destId="{6AFA18FA-10CE-4659-9962-79E771BA324D}" srcOrd="7" destOrd="0" presId="urn:microsoft.com/office/officeart/2011/layout/CircleProcess"/>
    <dgm:cxn modelId="{8D1CEE0C-4949-481D-9FBC-1C36427B2D6B}" type="presParOf" srcId="{6AFA18FA-10CE-4659-9962-79E771BA324D}" destId="{ADCE3459-47F4-4CC1-9DB5-C7719CF87C9A}" srcOrd="0" destOrd="0" presId="urn:microsoft.com/office/officeart/2011/layout/CircleProcess"/>
    <dgm:cxn modelId="{F47BDCAA-4BED-4F57-A434-6FAF1540EDBA}" type="presParOf" srcId="{38D75301-660F-41BA-AC83-A7E2438FB5B8}" destId="{988D8727-F2C9-4300-9AAA-3D6615494BB5}" srcOrd="8" destOrd="0" presId="urn:microsoft.com/office/officeart/2011/layout/CircleProcess"/>
    <dgm:cxn modelId="{47A32380-36DA-4AA2-AA45-8CE5C9E6CBA7}" type="presParOf" srcId="{38D75301-660F-41BA-AC83-A7E2438FB5B8}" destId="{B79F0AA4-1278-417C-892A-A7F4270523EE}" srcOrd="9" destOrd="0" presId="urn:microsoft.com/office/officeart/2011/layout/CircleProcess"/>
    <dgm:cxn modelId="{CF379E0D-4DB7-459A-9C9E-0EB22B267149}" type="presParOf" srcId="{B79F0AA4-1278-417C-892A-A7F4270523EE}" destId="{725BE367-0456-4DC5-AC5F-9BABB6EAE2DA}" srcOrd="0" destOrd="0" presId="urn:microsoft.com/office/officeart/2011/layout/CircleProcess"/>
    <dgm:cxn modelId="{4F669A52-06D1-4E09-B228-E87DADF87318}" type="presParOf" srcId="{38D75301-660F-41BA-AC83-A7E2438FB5B8}" destId="{91A0620C-EEEF-43AD-833E-324AEBA3F92C}" srcOrd="10" destOrd="0" presId="urn:microsoft.com/office/officeart/2011/layout/CircleProcess"/>
    <dgm:cxn modelId="{83FE4470-2409-4ABD-A350-4DA8D4DB4257}" type="presParOf" srcId="{91A0620C-EEEF-43AD-833E-324AEBA3F92C}" destId="{BEB16252-ABBC-4468-AD02-22C60F428C23}" srcOrd="0" destOrd="0" presId="urn:microsoft.com/office/officeart/2011/layout/CircleProcess"/>
    <dgm:cxn modelId="{4A1165CE-9B08-42CF-B56C-81D8E92D2F8E}" type="presParOf" srcId="{38D75301-660F-41BA-AC83-A7E2438FB5B8}" destId="{DAAFF4FD-D279-4F81-AF95-AD20ACC9E7E8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B5EAB-E902-4C25-B827-9C2EE12243A7}">
      <dsp:nvSpPr>
        <dsp:cNvPr id="0" name=""/>
        <dsp:cNvSpPr/>
      </dsp:nvSpPr>
      <dsp:spPr>
        <a:xfrm>
          <a:off x="7997707" y="1358197"/>
          <a:ext cx="2393537" cy="2393659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00C2-5774-45EB-BF35-D1762A003F8B}">
      <dsp:nvSpPr>
        <dsp:cNvPr id="0" name=""/>
        <dsp:cNvSpPr/>
      </dsp:nvSpPr>
      <dsp:spPr>
        <a:xfrm>
          <a:off x="8077765" y="1437999"/>
          <a:ext cx="2234447" cy="2234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Implementation/ Execution</a:t>
          </a:r>
        </a:p>
      </dsp:txBody>
      <dsp:txXfrm>
        <a:off x="8396972" y="1757210"/>
        <a:ext cx="1596033" cy="1595633"/>
      </dsp:txXfrm>
    </dsp:sp>
    <dsp:sp modelId="{FC0207A1-661D-4C86-98F1-71816D3C2565}">
      <dsp:nvSpPr>
        <dsp:cNvPr id="0" name=""/>
        <dsp:cNvSpPr/>
      </dsp:nvSpPr>
      <dsp:spPr>
        <a:xfrm rot="2700000">
          <a:off x="5513828" y="1358028"/>
          <a:ext cx="2393576" cy="2393576"/>
        </a:xfrm>
        <a:prstGeom prst="teardrop">
          <a:avLst>
            <a:gd name="adj" fmla="val 100000"/>
          </a:avLst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B98CC-D86B-4C09-9402-F1CB69A056CF}">
      <dsp:nvSpPr>
        <dsp:cNvPr id="0" name=""/>
        <dsp:cNvSpPr/>
      </dsp:nvSpPr>
      <dsp:spPr>
        <a:xfrm>
          <a:off x="5604170" y="1437999"/>
          <a:ext cx="2234447" cy="2234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Problem Exploration</a:t>
          </a:r>
        </a:p>
      </dsp:txBody>
      <dsp:txXfrm>
        <a:off x="5923376" y="1757210"/>
        <a:ext cx="1596033" cy="1595633"/>
      </dsp:txXfrm>
    </dsp:sp>
    <dsp:sp modelId="{4866A047-74F9-4F8A-B791-E3E1423F058D}">
      <dsp:nvSpPr>
        <dsp:cNvPr id="0" name=""/>
        <dsp:cNvSpPr/>
      </dsp:nvSpPr>
      <dsp:spPr>
        <a:xfrm rot="2700000">
          <a:off x="3050496" y="1358028"/>
          <a:ext cx="2393576" cy="2393576"/>
        </a:xfrm>
        <a:prstGeom prst="teardrop">
          <a:avLst>
            <a:gd name="adj" fmla="val 10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E3459-47F4-4CC1-9DB5-C7719CF87C9A}">
      <dsp:nvSpPr>
        <dsp:cNvPr id="0" name=""/>
        <dsp:cNvSpPr/>
      </dsp:nvSpPr>
      <dsp:spPr>
        <a:xfrm>
          <a:off x="3130574" y="1437999"/>
          <a:ext cx="2234447" cy="2234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Example Demo</a:t>
          </a:r>
        </a:p>
      </dsp:txBody>
      <dsp:txXfrm>
        <a:off x="3449781" y="1757210"/>
        <a:ext cx="1596033" cy="1595633"/>
      </dsp:txXfrm>
    </dsp:sp>
    <dsp:sp modelId="{725BE367-0456-4DC5-AC5F-9BABB6EAE2DA}">
      <dsp:nvSpPr>
        <dsp:cNvPr id="0" name=""/>
        <dsp:cNvSpPr/>
      </dsp:nvSpPr>
      <dsp:spPr>
        <a:xfrm rot="2700000">
          <a:off x="576901" y="1358028"/>
          <a:ext cx="2393576" cy="2393576"/>
        </a:xfrm>
        <a:prstGeom prst="teardrop">
          <a:avLst>
            <a:gd name="adj" fmla="val 100000"/>
          </a:avLst>
        </a:prstGeom>
        <a:solidFill>
          <a:schemeClr val="accent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16252-ABBC-4468-AD02-22C60F428C23}">
      <dsp:nvSpPr>
        <dsp:cNvPr id="0" name=""/>
        <dsp:cNvSpPr/>
      </dsp:nvSpPr>
      <dsp:spPr>
        <a:xfrm>
          <a:off x="656979" y="1437999"/>
          <a:ext cx="2234447" cy="2234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Introduction</a:t>
          </a:r>
        </a:p>
      </dsp:txBody>
      <dsp:txXfrm>
        <a:off x="976185" y="1757210"/>
        <a:ext cx="1596033" cy="1595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lmoroney/dlaicourse/blob/master/Course%201%20-%20Part%204%20-%20Lesson%202%20-%20Notebook.ipynb#scrollTo=BLMdl9aP8nQ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2965011"/>
            <a:ext cx="6291653" cy="134071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Introduction to Machine Learning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1CECCA2-401F-4CF8-A475-29BD446D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0232" y="0"/>
            <a:ext cx="5696765" cy="68579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B18505-AA5C-4174-BC24-B394189BEDFE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0828A-D3FE-4A52-8C9D-81C356D8130B}"/>
              </a:ext>
            </a:extLst>
          </p:cNvPr>
          <p:cNvSpPr txBox="1">
            <a:spLocks/>
          </p:cNvSpPr>
          <p:nvPr/>
        </p:nvSpPr>
        <p:spPr>
          <a:xfrm>
            <a:off x="311216" y="317903"/>
            <a:ext cx="11569567" cy="58422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3. </a:t>
            </a:r>
            <a:r>
              <a:rPr lang="en-IN" sz="2400" dirty="0">
                <a:solidFill>
                  <a:srgbClr val="0070C0"/>
                </a:solidFill>
              </a:rPr>
              <a:t>Model:  </a:t>
            </a:r>
            <a:r>
              <a:rPr lang="en-IN" sz="2400" dirty="0"/>
              <a:t>A mathematical representation of a real-world process which predicts the future outcome based on training on the past statistics/data</a:t>
            </a:r>
          </a:p>
          <a:p>
            <a:r>
              <a:rPr lang="en-IN" sz="2400" dirty="0"/>
              <a:t>4. </a:t>
            </a:r>
            <a:r>
              <a:rPr lang="en-IN" sz="2400" dirty="0">
                <a:solidFill>
                  <a:srgbClr val="0070C0"/>
                </a:solidFill>
              </a:rPr>
              <a:t>Training: </a:t>
            </a:r>
            <a:r>
              <a:rPr lang="en-IN" sz="2400" dirty="0"/>
              <a:t>The process of creating a model which learns the training data. In simple words, the data is fed to the algorithm which learns a representation for the problem and produces a model</a:t>
            </a:r>
          </a:p>
          <a:p>
            <a:r>
              <a:rPr lang="en-IN" sz="2400" dirty="0"/>
              <a:t>5. </a:t>
            </a:r>
            <a:r>
              <a:rPr lang="en-IN" sz="2400" dirty="0">
                <a:solidFill>
                  <a:srgbClr val="0070C0"/>
                </a:solidFill>
              </a:rPr>
              <a:t>Training Set:  </a:t>
            </a:r>
            <a:r>
              <a:rPr lang="en-IN" sz="2400" dirty="0"/>
              <a:t>The dataset used to find potentially predictive relationships that will be used create a model. (70%)</a:t>
            </a:r>
          </a:p>
          <a:p>
            <a:r>
              <a:rPr lang="en-IN" sz="2400" dirty="0"/>
              <a:t>6.</a:t>
            </a:r>
            <a:r>
              <a:rPr lang="en-IN" sz="2400" dirty="0">
                <a:solidFill>
                  <a:srgbClr val="0070C0"/>
                </a:solidFill>
              </a:rPr>
              <a:t> Validation Set</a:t>
            </a:r>
            <a:r>
              <a:rPr lang="en-IN" sz="2400" dirty="0"/>
              <a:t>: </a:t>
            </a:r>
            <a:r>
              <a:rPr lang="en-US" sz="2400" dirty="0"/>
              <a:t>The validation dataset provides an unbiased evaluation of a model fit on the training dataset while tuning the model's hyperparameters. (20%)</a:t>
            </a:r>
            <a:endParaRPr lang="en-IN" sz="2400" dirty="0"/>
          </a:p>
          <a:p>
            <a:r>
              <a:rPr lang="en-IN" sz="2400" dirty="0"/>
              <a:t>7. </a:t>
            </a:r>
            <a:r>
              <a:rPr lang="en-IN" sz="2400" dirty="0">
                <a:solidFill>
                  <a:srgbClr val="0070C0"/>
                </a:solidFill>
              </a:rPr>
              <a:t>Test Set: </a:t>
            </a:r>
            <a:r>
              <a:rPr lang="en-IN" sz="2400" dirty="0"/>
              <a:t>The dataset separate from the training dataset which is used to check the performance of the model. This is the dataset which the model has not seen earlier. (10%)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682CA-667C-47F1-A419-0129F8ACF35D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22099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DE0AA45-5890-4A97-9015-C88CBBFE2FA1}"/>
              </a:ext>
            </a:extLst>
          </p:cNvPr>
          <p:cNvSpPr txBox="1">
            <a:spLocks/>
          </p:cNvSpPr>
          <p:nvPr/>
        </p:nvSpPr>
        <p:spPr>
          <a:xfrm>
            <a:off x="311216" y="317903"/>
            <a:ext cx="7013509" cy="58422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8. </a:t>
            </a:r>
            <a:r>
              <a:rPr lang="en-IN" sz="2400" dirty="0">
                <a:solidFill>
                  <a:srgbClr val="0070C0"/>
                </a:solidFill>
              </a:rPr>
              <a:t>Overfitting:  </a:t>
            </a:r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dirty="0"/>
              <a:t>verfitting is "the production of an analysis that corresponds too closely or exactly to a particular set of data and may therefore fail to fit additional data or predict future observations reliably. </a:t>
            </a:r>
          </a:p>
          <a:p>
            <a:r>
              <a:rPr lang="en-US" sz="2400" dirty="0"/>
              <a:t>Overfitting occurs from high variance and low bias.</a:t>
            </a:r>
          </a:p>
          <a:p>
            <a:r>
              <a:rPr lang="en-IN" sz="2400" dirty="0"/>
              <a:t>9. </a:t>
            </a:r>
            <a:r>
              <a:rPr lang="en-IN" sz="2400" dirty="0">
                <a:solidFill>
                  <a:srgbClr val="0070C0"/>
                </a:solidFill>
              </a:rPr>
              <a:t>Underfitting: </a:t>
            </a:r>
            <a:r>
              <a:rPr lang="en-US" sz="2400" dirty="0"/>
              <a:t>Underfitting occurs when a statistical model or machine learning algorithm cannot adequately capture the underlying structure of the data. It occurs when the model or algorithm does not fit the data enough. </a:t>
            </a:r>
          </a:p>
          <a:p>
            <a:r>
              <a:rPr lang="en-US" sz="2400" dirty="0"/>
              <a:t>Underfitting occurs if the model or algorithm shows low variance but high bias.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31662-C899-4D77-ACE7-143506AA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213" y="876168"/>
            <a:ext cx="4245834" cy="32241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BE63F8-77D7-454D-A5C5-2220119CC3E3}"/>
              </a:ext>
            </a:extLst>
          </p:cNvPr>
          <p:cNvCxnSpPr>
            <a:cxnSpLocks/>
          </p:cNvCxnSpPr>
          <p:nvPr/>
        </p:nvCxnSpPr>
        <p:spPr>
          <a:xfrm>
            <a:off x="7231202" y="2825150"/>
            <a:ext cx="4427621" cy="8277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17189D-7610-44B6-BE99-E220A110CB79}"/>
              </a:ext>
            </a:extLst>
          </p:cNvPr>
          <p:cNvSpPr txBox="1"/>
          <p:nvPr/>
        </p:nvSpPr>
        <p:spPr>
          <a:xfrm>
            <a:off x="9842858" y="4591249"/>
            <a:ext cx="203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Overfit Model</a:t>
            </a:r>
          </a:p>
          <a:p>
            <a:r>
              <a:rPr lang="en-IN" dirty="0"/>
              <a:t>Underfit Model</a:t>
            </a:r>
          </a:p>
          <a:p>
            <a:r>
              <a:rPr lang="en-IN" dirty="0"/>
              <a:t>Generalized Model</a:t>
            </a:r>
          </a:p>
          <a:p>
            <a:r>
              <a:rPr lang="en-IN" dirty="0"/>
              <a:t>Class 1</a:t>
            </a:r>
          </a:p>
          <a:p>
            <a:r>
              <a:rPr lang="en-IN" dirty="0"/>
              <a:t>Class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B47042-DA74-40B2-9EDF-20FA121D9901}"/>
              </a:ext>
            </a:extLst>
          </p:cNvPr>
          <p:cNvCxnSpPr/>
          <p:nvPr/>
        </p:nvCxnSpPr>
        <p:spPr>
          <a:xfrm>
            <a:off x="9076044" y="4774131"/>
            <a:ext cx="6063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21D3F8-8FEB-4C3C-9F8B-F1B4315AE49D}"/>
              </a:ext>
            </a:extLst>
          </p:cNvPr>
          <p:cNvCxnSpPr/>
          <p:nvPr/>
        </p:nvCxnSpPr>
        <p:spPr>
          <a:xfrm>
            <a:off x="9076044" y="5070560"/>
            <a:ext cx="60639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1B1F37-9A3F-4104-A52B-AF42270ABBAD}"/>
              </a:ext>
            </a:extLst>
          </p:cNvPr>
          <p:cNvCxnSpPr/>
          <p:nvPr/>
        </p:nvCxnSpPr>
        <p:spPr>
          <a:xfrm>
            <a:off x="9076044" y="5367688"/>
            <a:ext cx="60639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AF6815E-731B-467B-9F1A-7145FB712E9F}"/>
              </a:ext>
            </a:extLst>
          </p:cNvPr>
          <p:cNvSpPr/>
          <p:nvPr/>
        </p:nvSpPr>
        <p:spPr>
          <a:xfrm>
            <a:off x="9346130" y="5553780"/>
            <a:ext cx="105878" cy="1154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98145D-7355-4DF8-B6A5-83418CD0FE26}"/>
              </a:ext>
            </a:extLst>
          </p:cNvPr>
          <p:cNvSpPr/>
          <p:nvPr/>
        </p:nvSpPr>
        <p:spPr>
          <a:xfrm>
            <a:off x="9339134" y="5874610"/>
            <a:ext cx="105878" cy="11549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D8A68-92F5-4C93-B615-7D51875C0724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129942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DE0AA45-5890-4A97-9015-C88CBBFE2FA1}"/>
              </a:ext>
            </a:extLst>
          </p:cNvPr>
          <p:cNvSpPr txBox="1">
            <a:spLocks/>
          </p:cNvSpPr>
          <p:nvPr/>
        </p:nvSpPr>
        <p:spPr>
          <a:xfrm>
            <a:off x="311216" y="192505"/>
            <a:ext cx="7013509" cy="635267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10. </a:t>
            </a:r>
            <a:r>
              <a:rPr lang="en-IN" sz="2400" dirty="0">
                <a:solidFill>
                  <a:srgbClr val="0070C0"/>
                </a:solidFill>
              </a:rPr>
              <a:t>Bias:  </a:t>
            </a:r>
            <a:r>
              <a:rPr lang="en-US" sz="2400" dirty="0"/>
              <a:t>Bias is about the ability to capture the true patterns in the dataset.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lnSpc>
                <a:spcPct val="250000"/>
              </a:lnSpc>
              <a:spcAft>
                <a:spcPts val="0"/>
              </a:spcAft>
              <a:buNone/>
            </a:pPr>
            <a:endParaRPr lang="en-IN" sz="2400" dirty="0"/>
          </a:p>
          <a:p>
            <a:pPr marL="0">
              <a:spcBef>
                <a:spcPts val="0"/>
              </a:spcBef>
            </a:pPr>
            <a:r>
              <a:rPr lang="en-IN" sz="2400" dirty="0"/>
              <a:t>11. </a:t>
            </a:r>
            <a:r>
              <a:rPr lang="en-IN" sz="2400" dirty="0">
                <a:solidFill>
                  <a:srgbClr val="0070C0"/>
                </a:solidFill>
              </a:rPr>
              <a:t>Variance: </a:t>
            </a:r>
            <a:r>
              <a:rPr lang="en-US" sz="2400" dirty="0">
                <a:solidFill>
                  <a:schemeClr val="tx1"/>
                </a:solidFill>
              </a:rPr>
              <a:t>Variance captures the range of predictions for each data record.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CD8AC-6ADE-4346-BC46-3740B086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59" y="1846308"/>
            <a:ext cx="4553373" cy="3045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742CC-0697-4BD7-B647-F350B7FA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68" y="1001998"/>
            <a:ext cx="4654128" cy="2162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E7F9D-5639-4A48-B07A-558604819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68" y="4162556"/>
            <a:ext cx="4740756" cy="2128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7BF61-75D1-4B49-B33C-9211E4F47820}"/>
              </a:ext>
            </a:extLst>
          </p:cNvPr>
          <p:cNvSpPr txBox="1"/>
          <p:nvPr/>
        </p:nvSpPr>
        <p:spPr>
          <a:xfrm>
            <a:off x="8036747" y="1846308"/>
            <a:ext cx="226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</a:rPr>
              <a:t>Generalized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D07D1A-00D8-429B-901A-8ACC887F8DEC}"/>
              </a:ext>
            </a:extLst>
          </p:cNvPr>
          <p:cNvCxnSpPr>
            <a:cxnSpLocks/>
          </p:cNvCxnSpPr>
          <p:nvPr/>
        </p:nvCxnSpPr>
        <p:spPr>
          <a:xfrm flipV="1">
            <a:off x="9118555" y="2223134"/>
            <a:ext cx="0" cy="37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F195D4-7E3D-44E0-B14A-10479584087B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244931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1C06-866B-47C3-8169-284D9C11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2736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Machine 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4A64-2FA9-498F-B669-3DCF5817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2067"/>
            <a:ext cx="10058400" cy="3760891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802A2-1110-4182-A5DF-92C0D66B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53" y="2063718"/>
            <a:ext cx="9331893" cy="4277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680676-F9F0-4133-95C8-0B82847610B5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325989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9B76-14C4-408B-9EDD-E06E5139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Deep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C5F56-09BE-4D62-8DC4-C704A1FD4015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B034D-2644-43D8-98A5-F9D7C57685B9}"/>
              </a:ext>
            </a:extLst>
          </p:cNvPr>
          <p:cNvSpPr/>
          <p:nvPr/>
        </p:nvSpPr>
        <p:spPr>
          <a:xfrm>
            <a:off x="1097280" y="1991691"/>
            <a:ext cx="100584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Deep learning is a branch of machine learning which is completely based on artificial neural networks, as neural network is going to mimic the human brain so deep learning is also a kind of mimic of human brain.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Advantages:</a:t>
            </a:r>
          </a:p>
          <a:p>
            <a:r>
              <a:rPr lang="en-US" sz="2400" dirty="0"/>
              <a:t>1. Best in-class performance on problems.</a:t>
            </a:r>
          </a:p>
          <a:p>
            <a:r>
              <a:rPr lang="en-US" sz="2400" dirty="0"/>
              <a:t>2. Reduces need for feature engineering.</a:t>
            </a:r>
          </a:p>
          <a:p>
            <a:r>
              <a:rPr lang="en-US" sz="2400" dirty="0"/>
              <a:t>3. Eliminates unnecessary costs.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4. Identifies defects easily that are difficult to detect.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Limitations:</a:t>
            </a:r>
          </a:p>
          <a:p>
            <a:r>
              <a:rPr lang="en-US" sz="2400" dirty="0"/>
              <a:t>1. Large amount of data required.</a:t>
            </a:r>
          </a:p>
          <a:p>
            <a:r>
              <a:rPr lang="en-US" sz="2400" dirty="0"/>
              <a:t>2. Computationally expensive to train.</a:t>
            </a:r>
          </a:p>
          <a:p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6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8928-023A-4343-92F6-83335466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E896-B9CF-4291-AC8A-440E1074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08320" cy="3760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Artificial neural networks (ANNs), usually simply called neural networks (NNs), are computing systems vaguely inspired by the biological neural networks that constitute animal brains.</a:t>
            </a:r>
          </a:p>
          <a:p>
            <a:r>
              <a:rPr lang="en-US" sz="2400" dirty="0"/>
              <a:t>An ANN is based on a collection of connected units or nodes called artificial neurons, which loosely model the neurons in a biological brain.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BEF9C-4435-4F89-9B93-5447932CBBA0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851E8E85-8A34-4655-B178-B78C9D55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9" y="2486025"/>
            <a:ext cx="4665662" cy="271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37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EAE30F-2F29-4DFC-B363-6A24EF007795}"/>
              </a:ext>
            </a:extLst>
          </p:cNvPr>
          <p:cNvSpPr txBox="1"/>
          <p:nvPr/>
        </p:nvSpPr>
        <p:spPr>
          <a:xfrm>
            <a:off x="2686280" y="2648545"/>
            <a:ext cx="681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70C0"/>
                </a:solidFill>
              </a:rPr>
              <a:t>Questions/ Doubts?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CF81A-2C72-412E-A572-A0FADF117134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339963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8C0-030C-4AE6-B438-2A4506B0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Quick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FFE2-418C-4424-833F-A6DDDEEF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Link to the Example Demo: </a:t>
            </a:r>
            <a:r>
              <a:rPr lang="en-IN" sz="2400" dirty="0">
                <a:hlinkClick r:id="rId2"/>
              </a:rPr>
              <a:t>Fashion Items Classification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F51AD-2A1A-408D-AE5C-624696CF8D32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949454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F2FF-7A31-4710-853B-C2EA360C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81F5-59DF-4240-82B5-FE94F4D9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above content was compiled from various sources such as:</a:t>
            </a:r>
          </a:p>
          <a:p>
            <a:r>
              <a:rPr lang="en-IN" sz="2400" dirty="0"/>
              <a:t>1. Wikipedia</a:t>
            </a:r>
          </a:p>
          <a:p>
            <a:r>
              <a:rPr lang="en-IN" sz="2400" dirty="0"/>
              <a:t>2. Geeks for Geeks</a:t>
            </a:r>
          </a:p>
          <a:p>
            <a:r>
              <a:rPr lang="en-IN" sz="2400" dirty="0"/>
              <a:t>3. Articles/Posts on Towards Data Science</a:t>
            </a:r>
          </a:p>
          <a:p>
            <a:r>
              <a:rPr lang="en-IN" sz="2400" dirty="0"/>
              <a:t>4. Articles/Posts on Medium </a:t>
            </a:r>
          </a:p>
          <a:p>
            <a:r>
              <a:rPr lang="en-IN" sz="2400" dirty="0"/>
              <a:t>5. </a:t>
            </a:r>
            <a:r>
              <a:rPr lang="en-IN" sz="2400" dirty="0" err="1"/>
              <a:t>Youtube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443D4-FF0A-4972-9E7A-69EDE11C1016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202156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758952"/>
            <a:ext cx="105029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“Artificial Intelligence, deep learning, machine learning  - whatever you’re doing if you don’t understand it  –  learn it. Because otherwise, you’re going to be a dinosaur within 3 years.”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Mark Cuban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5760-3E5D-4F96-9C4C-C9813C9DA386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7510-1581-4026-84D3-DF58962D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Roadmap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3CA9E-3858-455F-AD32-1662AC3A816B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E68FDE7-305F-4C8A-A39A-4B929986C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307501"/>
              </p:ext>
            </p:extLst>
          </p:nvPr>
        </p:nvGraphicFramePr>
        <p:xfrm>
          <a:off x="859790" y="1471361"/>
          <a:ext cx="10472420" cy="5109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48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5E8224-CD26-4044-9F8C-3A6568074363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i="0" kern="1200" spc="-50" baseline="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E4C8F-7EF4-4B70-B74C-6FF4D5B57184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14915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E619-145F-46E8-9621-FA0F43EF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FC7BB-9EA9-415B-9B43-057777C9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3200" dirty="0"/>
              <a:t>“The ability of systems/ machines to automatically learn and improve from experience without being explicitly programmed”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B486C-0C47-4FAB-9C7E-A83EF7CE0828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119586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B47F-AD32-411F-9DF8-F4B4B683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Traditional Programming vs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64883-9A1A-4253-999D-72F6E77D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3" y="2298841"/>
            <a:ext cx="5185522" cy="369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A2D5E5-2907-4399-AFE3-76621BF7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2470468"/>
            <a:ext cx="5982756" cy="1450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A3D8C-03BE-448D-939B-1DDEC1C6A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0" y="4377725"/>
            <a:ext cx="5982757" cy="1447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F3C5B-9A7B-46F8-BF44-C6201D414FED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103571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6E2C-A862-4995-94D3-78E829D1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Why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F106-956A-4BF3-97DE-BA327BA4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Simple, we cannot think of all the rules!</a:t>
            </a:r>
          </a:p>
          <a:p>
            <a:r>
              <a:rPr lang="en-IN" sz="2400" dirty="0"/>
              <a:t>1. </a:t>
            </a:r>
            <a:r>
              <a:rPr lang="en-IN" sz="2400" dirty="0">
                <a:solidFill>
                  <a:srgbClr val="0070C0"/>
                </a:solidFill>
              </a:rPr>
              <a:t>Long set of rules</a:t>
            </a:r>
            <a:r>
              <a:rPr lang="en-IN" sz="2400" dirty="0"/>
              <a:t>, hence traditional programming fails</a:t>
            </a:r>
          </a:p>
          <a:p>
            <a:r>
              <a:rPr lang="en-IN" sz="2400" dirty="0"/>
              <a:t>2. </a:t>
            </a:r>
            <a:r>
              <a:rPr lang="en-IN" sz="2400" dirty="0">
                <a:solidFill>
                  <a:srgbClr val="0070C0"/>
                </a:solidFill>
              </a:rPr>
              <a:t>Continuous changing environments</a:t>
            </a:r>
            <a:r>
              <a:rPr lang="en-IN" sz="2400" dirty="0"/>
              <a:t>, hence machine learning models can adapt to new environments without being explicitly programmed</a:t>
            </a:r>
          </a:p>
          <a:p>
            <a:r>
              <a:rPr lang="en-IN" sz="2400" dirty="0"/>
              <a:t>3. </a:t>
            </a:r>
            <a:r>
              <a:rPr lang="en-IN" sz="2400" dirty="0">
                <a:solidFill>
                  <a:srgbClr val="0070C0"/>
                </a:solidFill>
              </a:rPr>
              <a:t>Discovery of insights </a:t>
            </a:r>
            <a:r>
              <a:rPr lang="en-IN" sz="2400" dirty="0"/>
              <a:t>from a large amount of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E0261-7FBB-495A-A0CE-3B74DBC035EC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239366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8C0-030C-4AE6-B438-2A4506B0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Types of Machine Learning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53E158A-60A9-4987-B03C-D784643D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2482" y="2064134"/>
            <a:ext cx="5847036" cy="418243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85E09B-9C7B-435F-A47A-CF39323A0CFD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14672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AB49-DE90-4783-B539-B0AB8088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Common 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9B64-308E-417B-A410-62BAA7B2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98574"/>
            <a:ext cx="11401388" cy="3760891"/>
          </a:xfrm>
        </p:spPr>
        <p:txBody>
          <a:bodyPr/>
          <a:lstStyle/>
          <a:p>
            <a:r>
              <a:rPr lang="en-IN" sz="2400" dirty="0"/>
              <a:t>1. </a:t>
            </a:r>
            <a:r>
              <a:rPr lang="en-IN" sz="2400" dirty="0">
                <a:solidFill>
                  <a:srgbClr val="0070C0"/>
                </a:solidFill>
              </a:rPr>
              <a:t>Features/ Explanatory variables:  </a:t>
            </a:r>
            <a:r>
              <a:rPr lang="en-IN" sz="2400" dirty="0"/>
              <a:t>The </a:t>
            </a:r>
            <a:r>
              <a:rPr lang="en-IN" sz="2400" dirty="0">
                <a:solidFill>
                  <a:srgbClr val="00B050"/>
                </a:solidFill>
              </a:rPr>
              <a:t>set of variables X </a:t>
            </a:r>
            <a:r>
              <a:rPr lang="en-IN" sz="2400" dirty="0"/>
              <a:t>that contribute in the prediction of the target variable Y. Ex: bedrooms, bathrooms, </a:t>
            </a:r>
            <a:r>
              <a:rPr lang="en-IN" sz="2400" dirty="0" err="1"/>
              <a:t>sqft_living</a:t>
            </a:r>
            <a:endParaRPr lang="en-IN" sz="2400" dirty="0"/>
          </a:p>
          <a:p>
            <a:r>
              <a:rPr lang="en-IN" sz="2400" dirty="0"/>
              <a:t>2. </a:t>
            </a:r>
            <a:r>
              <a:rPr lang="en-IN" sz="2400" dirty="0">
                <a:solidFill>
                  <a:srgbClr val="0070C0"/>
                </a:solidFill>
              </a:rPr>
              <a:t>Dependant/ Target Variable: </a:t>
            </a:r>
            <a:r>
              <a:rPr lang="en-IN" sz="2400" dirty="0"/>
              <a:t>The </a:t>
            </a:r>
            <a:r>
              <a:rPr lang="en-IN" sz="2400" dirty="0">
                <a:solidFill>
                  <a:srgbClr val="FF0000"/>
                </a:solidFill>
              </a:rPr>
              <a:t>variable Y</a:t>
            </a:r>
            <a:r>
              <a:rPr lang="en-IN" sz="2400" dirty="0"/>
              <a:t> that has to be predicted by the model i.e. the output. Ex: price.                    General Form:  </a:t>
            </a:r>
            <a:r>
              <a:rPr lang="en-IN" sz="2400" b="1" dirty="0">
                <a:solidFill>
                  <a:srgbClr val="002060"/>
                </a:solidFill>
              </a:rPr>
              <a:t>X -&gt; Y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B09EC-4915-459D-B209-86929D26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06" y="3979019"/>
            <a:ext cx="11401388" cy="2142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C10934-DBB9-49B8-BAB1-2C76F0A501AB}"/>
              </a:ext>
            </a:extLst>
          </p:cNvPr>
          <p:cNvSpPr/>
          <p:nvPr/>
        </p:nvSpPr>
        <p:spPr>
          <a:xfrm>
            <a:off x="395307" y="3979020"/>
            <a:ext cx="824828" cy="2142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3CAF5-CC5F-4B88-9D97-396768FF30C1}"/>
              </a:ext>
            </a:extLst>
          </p:cNvPr>
          <p:cNvSpPr/>
          <p:nvPr/>
        </p:nvSpPr>
        <p:spPr>
          <a:xfrm>
            <a:off x="1286933" y="3979020"/>
            <a:ext cx="10600267" cy="21426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3C37E-753B-436B-A6B7-AF9DE737624E}"/>
              </a:ext>
            </a:extLst>
          </p:cNvPr>
          <p:cNvSpPr txBox="1"/>
          <p:nvPr/>
        </p:nvSpPr>
        <p:spPr>
          <a:xfrm>
            <a:off x="10163417" y="6380940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63737F"/>
                </a:solidFill>
              </a:rPr>
              <a:t>Arsalan Anwar ©</a:t>
            </a:r>
          </a:p>
        </p:txBody>
      </p:sp>
    </p:spTree>
    <p:extLst>
      <p:ext uri="{BB962C8B-B14F-4D97-AF65-F5344CB8AC3E}">
        <p14:creationId xmlns:p14="http://schemas.microsoft.com/office/powerpoint/2010/main" val="32724251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Bookman Old Style</vt:lpstr>
      <vt:lpstr>Calibri</vt:lpstr>
      <vt:lpstr>Franklin Gothic Book</vt:lpstr>
      <vt:lpstr>1_RetrospectVTI</vt:lpstr>
      <vt:lpstr>Introduction to Machine Learning</vt:lpstr>
      <vt:lpstr>“Artificial Intelligence, deep learning, machine learning  - whatever you’re doing if you don’t understand it  –  learn it. Because otherwise, you’re going to be a dinosaur within 3 years.”</vt:lpstr>
      <vt:lpstr>Roadmap</vt:lpstr>
      <vt:lpstr>PowerPoint Presentation</vt:lpstr>
      <vt:lpstr>What is Machine Learning?</vt:lpstr>
      <vt:lpstr>Traditional Programming vs Machine Learning</vt:lpstr>
      <vt:lpstr>Why Machine Learning</vt:lpstr>
      <vt:lpstr>Types of Machine Learning</vt:lpstr>
      <vt:lpstr>Common ML Terminology</vt:lpstr>
      <vt:lpstr>PowerPoint Presentation</vt:lpstr>
      <vt:lpstr>PowerPoint Presentation</vt:lpstr>
      <vt:lpstr>PowerPoint Presentation</vt:lpstr>
      <vt:lpstr>Machine Learning Process</vt:lpstr>
      <vt:lpstr>Deep Learning</vt:lpstr>
      <vt:lpstr>Artificial Neural Network</vt:lpstr>
      <vt:lpstr>PowerPoint Presentation</vt:lpstr>
      <vt:lpstr>Quick Demo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2020-10-19T07:19:14Z</dcterms:created>
  <dcterms:modified xsi:type="dcterms:W3CDTF">2021-09-22T08:20:56Z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bbbad8-4010-40e2-99cc-0f76b4cc22ac_Enabled">
    <vt:lpwstr>true</vt:lpwstr>
  </property>
  <property fmtid="{D5CDD505-2E9C-101B-9397-08002B2CF9AE}" pid="3" name="MSIP_Label_18bbbad8-4010-40e2-99cc-0f76b4cc22ac_SetDate">
    <vt:lpwstr>2021-09-22T08:20:27Z</vt:lpwstr>
  </property>
  <property fmtid="{D5CDD505-2E9C-101B-9397-08002B2CF9AE}" pid="4" name="MSIP_Label_18bbbad8-4010-40e2-99cc-0f76b4cc22ac_Method">
    <vt:lpwstr>Standard</vt:lpwstr>
  </property>
  <property fmtid="{D5CDD505-2E9C-101B-9397-08002B2CF9AE}" pid="5" name="MSIP_Label_18bbbad8-4010-40e2-99cc-0f76b4cc22ac_Name">
    <vt:lpwstr>Internal</vt:lpwstr>
  </property>
  <property fmtid="{D5CDD505-2E9C-101B-9397-08002B2CF9AE}" pid="6" name="MSIP_Label_18bbbad8-4010-40e2-99cc-0f76b4cc22ac_SiteId">
    <vt:lpwstr>61a70d37-ff63-45e3-bb68-f0edbf718ffd</vt:lpwstr>
  </property>
  <property fmtid="{D5CDD505-2E9C-101B-9397-08002B2CF9AE}" pid="7" name="MSIP_Label_18bbbad8-4010-40e2-99cc-0f76b4cc22ac_ActionId">
    <vt:lpwstr>111ed672-da7d-404b-8bbf-fbbf22dbdd8c</vt:lpwstr>
  </property>
  <property fmtid="{D5CDD505-2E9C-101B-9397-08002B2CF9AE}" pid="8" name="MSIP_Label_18bbbad8-4010-40e2-99cc-0f76b4cc22ac_ContentBits">
    <vt:lpwstr>0</vt:lpwstr>
  </property>
</Properties>
</file>