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5" r:id="rId2"/>
    <p:sldId id="256" r:id="rId3"/>
    <p:sldId id="257" r:id="rId4"/>
    <p:sldId id="258" r:id="rId5"/>
    <p:sldId id="259" r:id="rId6"/>
    <p:sldId id="260" r:id="rId7"/>
    <p:sldId id="266" r:id="rId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144"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B97CF-6648-443A-BC23-512CBE639098}" type="datetimeFigureOut">
              <a:rPr lang="en-PK" smtClean="0"/>
              <a:t>26/06/2024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EA25B-5DC0-4FD6-8ACE-1ABD795490AE}" type="slidenum">
              <a:rPr lang="en-PK" smtClean="0"/>
              <a:t>‹#›</a:t>
            </a:fld>
            <a:endParaRPr lang="en-PK"/>
          </a:p>
        </p:txBody>
      </p:sp>
    </p:spTree>
    <p:extLst>
      <p:ext uri="{BB962C8B-B14F-4D97-AF65-F5344CB8AC3E}">
        <p14:creationId xmlns:p14="http://schemas.microsoft.com/office/powerpoint/2010/main" val="342523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5A9EA25B-5DC0-4FD6-8ACE-1ABD795490AE}" type="slidenum">
              <a:rPr lang="en-PK" smtClean="0"/>
              <a:t>4</a:t>
            </a:fld>
            <a:endParaRPr lang="en-PK"/>
          </a:p>
        </p:txBody>
      </p:sp>
    </p:spTree>
    <p:extLst>
      <p:ext uri="{BB962C8B-B14F-4D97-AF65-F5344CB8AC3E}">
        <p14:creationId xmlns:p14="http://schemas.microsoft.com/office/powerpoint/2010/main" val="157757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Accuracy*What it means*: How often you correctly classify news about the stock as positive or negative.</a:t>
            </a:r>
          </a:p>
          <a:p>
            <a:pPr marL="0" indent="0">
              <a:buNone/>
            </a:pPr>
            <a:r>
              <a:rPr lang="en-US" dirty="0"/>
              <a:t>*Example*: If you correctly classify 90 out of 100 news articles, your accuracy is 90%.### </a:t>
            </a:r>
          </a:p>
          <a:p>
            <a:pPr marL="0" indent="0">
              <a:buNone/>
            </a:pPr>
            <a:r>
              <a:rPr lang="en-US" dirty="0"/>
              <a:t>2. Precision*What it means*: When you classify a news article as positive, how often it is actually positive.</a:t>
            </a:r>
          </a:p>
          <a:p>
            <a:pPr marL="0" indent="0">
              <a:buNone/>
            </a:pPr>
            <a:r>
              <a:rPr lang="en-US" dirty="0"/>
              <a:t>*Example*: If you classify 30 articles as positive and 27 of them are actually positive, your precision is 27 out of 30, or 90%.### </a:t>
            </a:r>
          </a:p>
        </p:txBody>
      </p:sp>
      <p:sp>
        <p:nvSpPr>
          <p:cNvPr id="4" name="Slide Number Placeholder 3"/>
          <p:cNvSpPr>
            <a:spLocks noGrp="1"/>
          </p:cNvSpPr>
          <p:nvPr>
            <p:ph type="sldNum" sz="quarter" idx="5"/>
          </p:nvPr>
        </p:nvSpPr>
        <p:spPr/>
        <p:txBody>
          <a:bodyPr/>
          <a:lstStyle/>
          <a:p>
            <a:fld id="{5A9EA25B-5DC0-4FD6-8ACE-1ABD795490AE}" type="slidenum">
              <a:rPr lang="en-PK" smtClean="0"/>
              <a:t>5</a:t>
            </a:fld>
            <a:endParaRPr lang="en-PK"/>
          </a:p>
        </p:txBody>
      </p:sp>
    </p:spTree>
    <p:extLst>
      <p:ext uri="{BB962C8B-B14F-4D97-AF65-F5344CB8AC3E}">
        <p14:creationId xmlns:p14="http://schemas.microsoft.com/office/powerpoint/2010/main" val="285295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05BB-9313-4338-EDC6-F5646F687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91C2F28-1EAF-C5E1-B881-6EC39078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1AC5796-3528-BD8A-9691-D1272375FEFA}"/>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5" name="Footer Placeholder 4">
            <a:extLst>
              <a:ext uri="{FF2B5EF4-FFF2-40B4-BE49-F238E27FC236}">
                <a16:creationId xmlns:a16="http://schemas.microsoft.com/office/drawing/2014/main" id="{AD4B85E3-2F1E-8791-AC12-3DA6C1A7D15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FB06B6C-D392-E61C-EE29-19E22D448B1E}"/>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271558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058F-3789-0448-3B81-54B426FE73E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3E451FF-B1D9-6B3F-F2C9-27CE89AD7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BD613A3-1F6A-0AA2-1BE9-E8AB48C4B251}"/>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5" name="Footer Placeholder 4">
            <a:extLst>
              <a:ext uri="{FF2B5EF4-FFF2-40B4-BE49-F238E27FC236}">
                <a16:creationId xmlns:a16="http://schemas.microsoft.com/office/drawing/2014/main" id="{A8DE77F4-EE65-6A0D-A6DA-DFE6794D2C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B97F5C-487A-4C6A-C321-0441B5839956}"/>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26877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2A3902-695F-82AD-0158-53C074AEB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45CF858-194C-42D9-F971-CC7EFEAA7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8E04A3D-0A9F-133D-AB5A-B59A5AD61FCE}"/>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5" name="Footer Placeholder 4">
            <a:extLst>
              <a:ext uri="{FF2B5EF4-FFF2-40B4-BE49-F238E27FC236}">
                <a16:creationId xmlns:a16="http://schemas.microsoft.com/office/drawing/2014/main" id="{F02BD44C-D04F-1330-551D-8F579A90EEA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E4F0164-B4BD-0672-FDEA-106FE8677C0A}"/>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383304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1269-CE69-FC03-E1CA-8633181D3CF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802F24A-EC3D-F7D7-AA02-214E4A3CD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142C72D-0E09-DD6C-8711-9FF57FC04303}"/>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5" name="Footer Placeholder 4">
            <a:extLst>
              <a:ext uri="{FF2B5EF4-FFF2-40B4-BE49-F238E27FC236}">
                <a16:creationId xmlns:a16="http://schemas.microsoft.com/office/drawing/2014/main" id="{EB5DBA58-4475-E541-001A-900671FE631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43BA6EF-76CB-FE7A-99BB-32F4B121B68A}"/>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57024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E4DB-29C3-5329-3BD5-E30F7DA96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16AC1F6-E01C-3D8A-1D2E-5E60386F40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62AD80-F8F8-498B-CFC9-2FB8711EB4CB}"/>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5" name="Footer Placeholder 4">
            <a:extLst>
              <a:ext uri="{FF2B5EF4-FFF2-40B4-BE49-F238E27FC236}">
                <a16:creationId xmlns:a16="http://schemas.microsoft.com/office/drawing/2014/main" id="{74E5F3DD-D124-537C-E280-279A9EB6C71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3CF47CF-27E0-C6F3-12FC-064AD68757EB}"/>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8948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4960-7CAB-3955-0CF5-B81031015D8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34358AC-AE7C-1FB8-3FC7-1CDF45B77E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61CD634-9D8E-AC79-B169-063071F5B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2AF08AA-7A25-3B10-5313-BBC91CC576D4}"/>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6" name="Footer Placeholder 5">
            <a:extLst>
              <a:ext uri="{FF2B5EF4-FFF2-40B4-BE49-F238E27FC236}">
                <a16:creationId xmlns:a16="http://schemas.microsoft.com/office/drawing/2014/main" id="{C8E95746-F334-7F5C-093F-529C6BF051C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FA8BD83-C8DF-4886-6C21-935FB60BEA51}"/>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326238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7968-3897-90CF-5CC6-EDEB886936A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D93410D-2C02-18DC-F0D2-176F328FC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99905-A641-AF1F-DE03-ADA2A7FE5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1A655D1-F33B-3F25-A1CF-089858C64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9DF6C-B209-771D-C9C3-AAF30205F4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D89BC12-7050-B598-1DB2-D9B11421BD0A}"/>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8" name="Footer Placeholder 7">
            <a:extLst>
              <a:ext uri="{FF2B5EF4-FFF2-40B4-BE49-F238E27FC236}">
                <a16:creationId xmlns:a16="http://schemas.microsoft.com/office/drawing/2014/main" id="{46D7A780-5924-8034-741C-07536E60552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5BEF56D-F725-334F-7B28-D3E556B8873B}"/>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5992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4EAC-21F8-D6CB-21E6-EEF6AB1B501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C672CAC-1B05-D137-E405-56A00B2036D8}"/>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4" name="Footer Placeholder 3">
            <a:extLst>
              <a:ext uri="{FF2B5EF4-FFF2-40B4-BE49-F238E27FC236}">
                <a16:creationId xmlns:a16="http://schemas.microsoft.com/office/drawing/2014/main" id="{77B0B69F-167A-4B02-F194-54B9CEC0793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2386209-A534-7637-6E3F-F95D6AD7E822}"/>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413964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7DF0F-DD62-2887-7E96-E418EB4DD694}"/>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3" name="Footer Placeholder 2">
            <a:extLst>
              <a:ext uri="{FF2B5EF4-FFF2-40B4-BE49-F238E27FC236}">
                <a16:creationId xmlns:a16="http://schemas.microsoft.com/office/drawing/2014/main" id="{A4351ACD-92AC-4E6D-5127-970D484F8C8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67D47DF-F8B4-7A27-4E92-C17F602A5D7F}"/>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195565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EE16-A8B0-FF46-2EB6-309B8BF00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F448FD6-6AE0-9A03-38BC-CA7954CFC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F6F52A7-A422-CB33-EC30-9158082AC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00A35-F440-C4A9-8C14-30CB35D0722D}"/>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6" name="Footer Placeholder 5">
            <a:extLst>
              <a:ext uri="{FF2B5EF4-FFF2-40B4-BE49-F238E27FC236}">
                <a16:creationId xmlns:a16="http://schemas.microsoft.com/office/drawing/2014/main" id="{C1F2FD0B-C1BC-A9E8-61A8-7502705E09F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E86AECA-0162-B053-1527-F83D0D5A6492}"/>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187223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7651-5B3C-5BB2-0364-3CB45687F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1F071AD-3B07-53B6-DDC3-15E65D416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322AF0E-2711-F690-4CC3-316D284E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018C1-F44F-0A55-9888-CA4D5542267E}"/>
              </a:ext>
            </a:extLst>
          </p:cNvPr>
          <p:cNvSpPr>
            <a:spLocks noGrp="1"/>
          </p:cNvSpPr>
          <p:nvPr>
            <p:ph type="dt" sz="half" idx="10"/>
          </p:nvPr>
        </p:nvSpPr>
        <p:spPr/>
        <p:txBody>
          <a:bodyPr/>
          <a:lstStyle/>
          <a:p>
            <a:fld id="{C82A831E-7439-4C2A-911A-77DA32634F7E}" type="datetimeFigureOut">
              <a:rPr lang="en-PK" smtClean="0"/>
              <a:t>26/06/2024</a:t>
            </a:fld>
            <a:endParaRPr lang="en-PK"/>
          </a:p>
        </p:txBody>
      </p:sp>
      <p:sp>
        <p:nvSpPr>
          <p:cNvPr id="6" name="Footer Placeholder 5">
            <a:extLst>
              <a:ext uri="{FF2B5EF4-FFF2-40B4-BE49-F238E27FC236}">
                <a16:creationId xmlns:a16="http://schemas.microsoft.com/office/drawing/2014/main" id="{5447931C-E806-D62F-5C03-11BDA0629E3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4920299-3283-9C31-8337-35D3538C6B41}"/>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219653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F7E623-B679-875C-E6E2-997B8BC5E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5A8F45E-B2E7-B279-C34A-9A49813EF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9C39FB2-DF03-80AD-2FE9-E4057B5C7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2A831E-7439-4C2A-911A-77DA32634F7E}" type="datetimeFigureOut">
              <a:rPr lang="en-PK" smtClean="0"/>
              <a:t>26/06/2024</a:t>
            </a:fld>
            <a:endParaRPr lang="en-PK"/>
          </a:p>
        </p:txBody>
      </p:sp>
      <p:sp>
        <p:nvSpPr>
          <p:cNvPr id="5" name="Footer Placeholder 4">
            <a:extLst>
              <a:ext uri="{FF2B5EF4-FFF2-40B4-BE49-F238E27FC236}">
                <a16:creationId xmlns:a16="http://schemas.microsoft.com/office/drawing/2014/main" id="{D1036572-F44A-7CBA-D2AF-D87CDD8D8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DCC2F7EA-DEC2-5F86-76B0-3E9B33FC7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0992F1-6BF0-4492-B79F-49D604D66839}" type="slidenum">
              <a:rPr lang="en-PK" smtClean="0"/>
              <a:t>‹#›</a:t>
            </a:fld>
            <a:endParaRPr lang="en-PK"/>
          </a:p>
        </p:txBody>
      </p:sp>
    </p:spTree>
    <p:extLst>
      <p:ext uri="{BB962C8B-B14F-4D97-AF65-F5344CB8AC3E}">
        <p14:creationId xmlns:p14="http://schemas.microsoft.com/office/powerpoint/2010/main" val="116749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720D-FFD1-A3B9-DD25-286A8151B5EF}"/>
              </a:ext>
            </a:extLst>
          </p:cNvPr>
          <p:cNvSpPr>
            <a:spLocks noGrp="1"/>
          </p:cNvSpPr>
          <p:nvPr>
            <p:ph type="ctrTitle"/>
          </p:nvPr>
        </p:nvSpPr>
        <p:spPr>
          <a:xfrm>
            <a:off x="6228652" y="1275719"/>
            <a:ext cx="5570057" cy="1807305"/>
          </a:xfrm>
        </p:spPr>
        <p:txBody>
          <a:bodyPr vert="horz" lIns="91440" tIns="45720" rIns="91440" bIns="45720" rtlCol="0" anchor="ctr">
            <a:normAutofit fontScale="90000"/>
          </a:bodyPr>
          <a:lstStyle/>
          <a:p>
            <a:pPr algn="l"/>
            <a:r>
              <a:rPr lang="en-US" sz="4400" dirty="0"/>
              <a:t>Stock Sentiment Analysis using LLm Model</a:t>
            </a:r>
          </a:p>
        </p:txBody>
      </p:sp>
      <p:pic>
        <p:nvPicPr>
          <p:cNvPr id="12" name="Picture 11" descr="Digital financial graph">
            <a:extLst>
              <a:ext uri="{FF2B5EF4-FFF2-40B4-BE49-F238E27FC236}">
                <a16:creationId xmlns:a16="http://schemas.microsoft.com/office/drawing/2014/main" id="{5ED50725-E689-1AFF-257E-7D4027B16BF7}"/>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16041277-018E-58D3-8954-9B7234443AE0}"/>
              </a:ext>
            </a:extLst>
          </p:cNvPr>
          <p:cNvSpPr txBox="1"/>
          <p:nvPr/>
        </p:nvSpPr>
        <p:spPr>
          <a:xfrm>
            <a:off x="7143052" y="4063773"/>
            <a:ext cx="4840010" cy="267132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rPr>
              <a:t>Group Members</a:t>
            </a:r>
          </a:p>
          <a:p>
            <a:pPr indent="-228600">
              <a:lnSpc>
                <a:spcPct val="90000"/>
              </a:lnSpc>
              <a:spcAft>
                <a:spcPts val="600"/>
              </a:spcAft>
              <a:buFont typeface="Arial" panose="020B0604020202020204" pitchFamily="34" charset="0"/>
              <a:buChar char="•"/>
            </a:pPr>
            <a:r>
              <a:rPr lang="en-US" sz="2000" b="0" i="0" dirty="0">
                <a:effectLst/>
              </a:rPr>
              <a:t>Arsalan Bakhtiar      :  20jzbcs0117</a:t>
            </a:r>
          </a:p>
          <a:p>
            <a:pPr indent="-228600">
              <a:lnSpc>
                <a:spcPct val="90000"/>
              </a:lnSpc>
              <a:spcAft>
                <a:spcPts val="600"/>
              </a:spcAft>
              <a:buFont typeface="Arial" panose="020B0604020202020204" pitchFamily="34" charset="0"/>
              <a:buChar char="•"/>
            </a:pPr>
            <a:r>
              <a:rPr lang="en-US" sz="2000" b="0" i="0" dirty="0">
                <a:effectLst/>
              </a:rPr>
              <a:t>Afzaal Ahmad            :  20jzbcs0119</a:t>
            </a:r>
          </a:p>
          <a:p>
            <a:pPr indent="-228600">
              <a:lnSpc>
                <a:spcPct val="90000"/>
              </a:lnSpc>
              <a:spcAft>
                <a:spcPts val="600"/>
              </a:spcAft>
              <a:buFont typeface="Arial" panose="020B0604020202020204" pitchFamily="34" charset="0"/>
              <a:buChar char="•"/>
            </a:pPr>
            <a:r>
              <a:rPr lang="en-US" sz="2000" dirty="0"/>
              <a:t>Junaid Iqbal                :  20jzbcs0122 </a:t>
            </a:r>
            <a:endParaRPr lang="en-US" sz="2000" b="0" i="0" dirty="0">
              <a:effectLst/>
            </a:endParaRP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1" i="0" dirty="0">
                <a:effectLst/>
              </a:rPr>
              <a:t>Supervisor</a:t>
            </a: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Dr. Laeeq Ahmad</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74451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8723E-051E-3290-DE8C-A34321A8D9AC}"/>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Introduction</a:t>
            </a:r>
            <a:br>
              <a:rPr lang="en-US" sz="4800">
                <a:solidFill>
                  <a:srgbClr val="FFFFFF"/>
                </a:solidFill>
              </a:rPr>
            </a:br>
            <a:endParaRPr lang="en-PK" sz="4800">
              <a:solidFill>
                <a:srgbClr val="FFFFFF"/>
              </a:solidFill>
            </a:endParaRPr>
          </a:p>
        </p:txBody>
      </p:sp>
      <p:sp>
        <p:nvSpPr>
          <p:cNvPr id="43" name="Rectangle 4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F1C0882-DC96-0B3C-D6D2-717E28C6B119}"/>
              </a:ext>
            </a:extLst>
          </p:cNvPr>
          <p:cNvSpPr>
            <a:spLocks noGrp="1"/>
          </p:cNvSpPr>
          <p:nvPr>
            <p:ph type="subTitle" idx="1"/>
          </p:nvPr>
        </p:nvSpPr>
        <p:spPr>
          <a:xfrm>
            <a:off x="4162567" y="4599543"/>
            <a:ext cx="7055893" cy="1913250"/>
          </a:xfrm>
        </p:spPr>
        <p:txBody>
          <a:bodyPr>
            <a:normAutofit/>
          </a:bodyPr>
          <a:lstStyle/>
          <a:p>
            <a:pPr algn="l"/>
            <a:endParaRPr lang="en-US" sz="2000" dirty="0">
              <a:solidFill>
                <a:srgbClr val="FFFFFF"/>
              </a:solidFill>
            </a:endParaRPr>
          </a:p>
          <a:p>
            <a:pPr algn="l"/>
            <a:r>
              <a:rPr lang="en-US" sz="2000" dirty="0">
                <a:solidFill>
                  <a:srgbClr val="FFFFFF"/>
                </a:solidFill>
              </a:rPr>
              <a:t>Hello everyone. Today, I'll talk about my project on analyzing financial news to understand market sentiment. This project uses Large language model  to help traders and investors make better decisions by providing real-time insights into market sentiment.</a:t>
            </a:r>
          </a:p>
          <a:p>
            <a:pPr algn="l"/>
            <a:endParaRPr lang="en-PK" sz="2000" dirty="0">
              <a:solidFill>
                <a:srgbClr val="FFFFFF"/>
              </a:solidFill>
            </a:endParaRPr>
          </a:p>
        </p:txBody>
      </p:sp>
    </p:spTree>
    <p:extLst>
      <p:ext uri="{BB962C8B-B14F-4D97-AF65-F5344CB8AC3E}">
        <p14:creationId xmlns:p14="http://schemas.microsoft.com/office/powerpoint/2010/main" val="357763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1AA3-BB88-ACC8-2F2C-49690A908042}"/>
              </a:ext>
            </a:extLst>
          </p:cNvPr>
          <p:cNvSpPr>
            <a:spLocks noGrp="1"/>
          </p:cNvSpPr>
          <p:nvPr>
            <p:ph type="title"/>
          </p:nvPr>
        </p:nvSpPr>
        <p:spPr>
          <a:xfrm>
            <a:off x="5868557" y="1138036"/>
            <a:ext cx="5444382" cy="828414"/>
          </a:xfrm>
        </p:spPr>
        <p:txBody>
          <a:bodyPr anchor="t">
            <a:noAutofit/>
          </a:bodyPr>
          <a:lstStyle/>
          <a:p>
            <a:r>
              <a:rPr lang="en-US" sz="3600" dirty="0"/>
              <a:t>Motivation</a:t>
            </a:r>
            <a:br>
              <a:rPr lang="en-US" sz="3600" dirty="0"/>
            </a:br>
            <a:endParaRPr lang="en-PK" sz="3600" dirty="0"/>
          </a:p>
        </p:txBody>
      </p:sp>
      <p:pic>
        <p:nvPicPr>
          <p:cNvPr id="5" name="Picture 4">
            <a:extLst>
              <a:ext uri="{FF2B5EF4-FFF2-40B4-BE49-F238E27FC236}">
                <a16:creationId xmlns:a16="http://schemas.microsoft.com/office/drawing/2014/main" id="{EED730D1-CC22-1154-1399-454F83DEDA77}"/>
              </a:ext>
            </a:extLst>
          </p:cNvPr>
          <p:cNvPicPr>
            <a:picLocks noChangeAspect="1"/>
          </p:cNvPicPr>
          <p:nvPr/>
        </p:nvPicPr>
        <p:blipFill rotWithShape="1">
          <a:blip r:embed="rId2"/>
          <a:srcRect r="57562" b="-445"/>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87873-64DF-81F4-7F97-E8DBAC1E6021}"/>
              </a:ext>
            </a:extLst>
          </p:cNvPr>
          <p:cNvSpPr>
            <a:spLocks noGrp="1"/>
          </p:cNvSpPr>
          <p:nvPr>
            <p:ph idx="1"/>
          </p:nvPr>
        </p:nvSpPr>
        <p:spPr>
          <a:xfrm>
            <a:off x="5868557" y="2128757"/>
            <a:ext cx="5444382" cy="3591207"/>
          </a:xfrm>
        </p:spPr>
        <p:txBody>
          <a:bodyPr>
            <a:normAutofit/>
          </a:bodyPr>
          <a:lstStyle/>
          <a:p>
            <a:endParaRPr lang="en-US" sz="2400" dirty="0"/>
          </a:p>
          <a:p>
            <a:r>
              <a:rPr lang="en-US" sz="2400" dirty="0"/>
              <a:t>The financial market is influenced by news, which changes quickly. Traders and investors often find it hard to keep up. This project uses Large Language Model to automatically analyze financial news and give real-time sentiment updates, helping people make informed decisions quickly.</a:t>
            </a:r>
          </a:p>
        </p:txBody>
      </p:sp>
    </p:spTree>
    <p:extLst>
      <p:ext uri="{BB962C8B-B14F-4D97-AF65-F5344CB8AC3E}">
        <p14:creationId xmlns:p14="http://schemas.microsoft.com/office/powerpoint/2010/main" val="163006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4E9D-EB06-AEE5-99E4-22BED3ADD4A3}"/>
              </a:ext>
            </a:extLst>
          </p:cNvPr>
          <p:cNvSpPr>
            <a:spLocks noGrp="1"/>
          </p:cNvSpPr>
          <p:nvPr>
            <p:ph type="title"/>
          </p:nvPr>
        </p:nvSpPr>
        <p:spPr>
          <a:xfrm>
            <a:off x="762000" y="1116520"/>
            <a:ext cx="4085665" cy="1402470"/>
          </a:xfrm>
        </p:spPr>
        <p:txBody>
          <a:bodyPr anchor="t">
            <a:normAutofit/>
          </a:bodyPr>
          <a:lstStyle/>
          <a:p>
            <a:r>
              <a:rPr lang="en-US" sz="3200" dirty="0"/>
              <a:t>Implementation</a:t>
            </a:r>
            <a:endParaRPr lang="en-PK" sz="3200" dirty="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39C40F-2B63-242F-9B6F-9E69D0CDEA9F}"/>
              </a:ext>
            </a:extLst>
          </p:cNvPr>
          <p:cNvSpPr>
            <a:spLocks noGrp="1"/>
          </p:cNvSpPr>
          <p:nvPr>
            <p:ph idx="1"/>
          </p:nvPr>
        </p:nvSpPr>
        <p:spPr>
          <a:xfrm>
            <a:off x="288955" y="1691148"/>
            <a:ext cx="4960374" cy="4837471"/>
          </a:xfrm>
        </p:spPr>
        <p:txBody>
          <a:bodyPr>
            <a:normAutofit lnSpcReduction="10000"/>
          </a:bodyPr>
          <a:lstStyle/>
          <a:p>
            <a:pPr marL="0" indent="0">
              <a:buNone/>
            </a:pPr>
            <a:endParaRPr lang="en-US" sz="1400" dirty="0"/>
          </a:p>
          <a:p>
            <a:pPr marL="0" indent="0">
              <a:buNone/>
            </a:pPr>
            <a:r>
              <a:rPr lang="en-US" sz="1400" dirty="0"/>
              <a:t>1. </a:t>
            </a:r>
            <a:r>
              <a:rPr lang="en-US" sz="1400" b="1" dirty="0"/>
              <a:t>Data Collection</a:t>
            </a:r>
          </a:p>
          <a:p>
            <a:r>
              <a:rPr lang="en-US" sz="1400" dirty="0"/>
              <a:t>   We gathered datasets from trusted sources like Kaggle and other financial news collections.</a:t>
            </a:r>
          </a:p>
          <a:p>
            <a:r>
              <a:rPr lang="en-US" sz="1400" dirty="0"/>
              <a:t>   The data was cleaned and prepared for analysis by removing special characters, converting text to lowercase, and tokenizing the text using BERT tokenizer.</a:t>
            </a:r>
          </a:p>
          <a:p>
            <a:pPr marL="0" indent="0">
              <a:buNone/>
            </a:pPr>
            <a:r>
              <a:rPr lang="en-US" sz="1400" b="1" dirty="0"/>
              <a:t>2. Model Training</a:t>
            </a:r>
          </a:p>
          <a:p>
            <a:r>
              <a:rPr lang="en-US" sz="1400" dirty="0"/>
              <a:t> We used the BERT model, which is great for understanding language, and trained it to analyze the sentiment of financial news.</a:t>
            </a:r>
          </a:p>
          <a:p>
            <a:r>
              <a:rPr lang="en-US" sz="1400" dirty="0"/>
              <a:t>The data was split into training, test sets, and the model was trained using powerful computers to make the process faster.</a:t>
            </a:r>
          </a:p>
          <a:p>
            <a:pPr marL="0" indent="0">
              <a:buNone/>
            </a:pPr>
            <a:r>
              <a:rPr lang="en-US" sz="1400" b="1" dirty="0"/>
              <a:t>3. Real-Time Sentiment Analysis System</a:t>
            </a:r>
          </a:p>
          <a:p>
            <a:r>
              <a:rPr lang="en-US" sz="1400" dirty="0"/>
              <a:t>The trained model was connected to the Alpaca API to get real-time financial news.</a:t>
            </a:r>
          </a:p>
          <a:p>
            <a:r>
              <a:rPr lang="en-US" sz="1400" dirty="0"/>
              <a:t>A notification system was set up using the WhatsApp API to send sentiment analysis results directly to users.</a:t>
            </a:r>
            <a:endParaRPr lang="en-PK" sz="1400" dirty="0"/>
          </a:p>
        </p:txBody>
      </p:sp>
      <p:pic>
        <p:nvPicPr>
          <p:cNvPr id="5" name="Picture 4" descr="Computer script on a screen">
            <a:extLst>
              <a:ext uri="{FF2B5EF4-FFF2-40B4-BE49-F238E27FC236}">
                <a16:creationId xmlns:a16="http://schemas.microsoft.com/office/drawing/2014/main" id="{A8E4C0B1-6AFC-2486-047D-DC20B5A76255}"/>
              </a:ext>
            </a:extLst>
          </p:cNvPr>
          <p:cNvPicPr>
            <a:picLocks noChangeAspect="1"/>
          </p:cNvPicPr>
          <p:nvPr/>
        </p:nvPicPr>
        <p:blipFill rotWithShape="1">
          <a:blip r:embed="rId3"/>
          <a:srcRect r="36334" b="-1"/>
          <a:stretch/>
        </p:blipFill>
        <p:spPr>
          <a:xfrm>
            <a:off x="5650992" y="10"/>
            <a:ext cx="6541008" cy="6857990"/>
          </a:xfrm>
          <a:prstGeom prst="rect">
            <a:avLst/>
          </a:prstGeom>
        </p:spPr>
      </p:pic>
    </p:spTree>
    <p:extLst>
      <p:ext uri="{BB962C8B-B14F-4D97-AF65-F5344CB8AC3E}">
        <p14:creationId xmlns:p14="http://schemas.microsoft.com/office/powerpoint/2010/main" val="212058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60A15-5968-E1C6-A76C-86867768AE09}"/>
              </a:ext>
            </a:extLst>
          </p:cNvPr>
          <p:cNvSpPr>
            <a:spLocks noGrp="1"/>
          </p:cNvSpPr>
          <p:nvPr>
            <p:ph type="title"/>
          </p:nvPr>
        </p:nvSpPr>
        <p:spPr>
          <a:xfrm>
            <a:off x="902331" y="233140"/>
            <a:ext cx="5334197" cy="1708242"/>
          </a:xfrm>
        </p:spPr>
        <p:txBody>
          <a:bodyPr anchor="ctr">
            <a:normAutofit/>
          </a:bodyPr>
          <a:lstStyle/>
          <a:p>
            <a:r>
              <a:rPr lang="en-US" sz="4000" dirty="0"/>
              <a:t>Testing</a:t>
            </a:r>
            <a:endParaRPr lang="en-PK" sz="4000" dirty="0"/>
          </a:p>
        </p:txBody>
      </p:sp>
      <p:sp>
        <p:nvSpPr>
          <p:cNvPr id="3" name="Content Placeholder 2">
            <a:extLst>
              <a:ext uri="{FF2B5EF4-FFF2-40B4-BE49-F238E27FC236}">
                <a16:creationId xmlns:a16="http://schemas.microsoft.com/office/drawing/2014/main" id="{1876FFB1-912E-D302-1FC7-FB8E0B06CDE4}"/>
              </a:ext>
            </a:extLst>
          </p:cNvPr>
          <p:cNvSpPr>
            <a:spLocks noGrp="1"/>
          </p:cNvSpPr>
          <p:nvPr>
            <p:ph idx="1"/>
          </p:nvPr>
        </p:nvSpPr>
        <p:spPr>
          <a:xfrm>
            <a:off x="902331" y="1599871"/>
            <a:ext cx="5334197" cy="2497394"/>
          </a:xfrm>
        </p:spPr>
        <p:txBody>
          <a:bodyPr anchor="ctr">
            <a:normAutofit/>
          </a:bodyPr>
          <a:lstStyle/>
          <a:p>
            <a:pPr algn="just"/>
            <a:r>
              <a:rPr lang="en-US" sz="1800" dirty="0"/>
              <a:t>We tested the model by checking how well it could classify sentiment using accuracy, precision, recall, and F1-score. We also tested the real-time system by streaming live news and seeing how well the model's predictions matched actual market trends. The system successfully provided timely sentiment updates and recommendations.</a:t>
            </a:r>
            <a:endParaRPr lang="en-PK" sz="1800" dirty="0"/>
          </a:p>
        </p:txBody>
      </p:sp>
      <p:pic>
        <p:nvPicPr>
          <p:cNvPr id="5" name="Picture 4" descr="Digital financial graph">
            <a:extLst>
              <a:ext uri="{FF2B5EF4-FFF2-40B4-BE49-F238E27FC236}">
                <a16:creationId xmlns:a16="http://schemas.microsoft.com/office/drawing/2014/main" id="{2A7CEFDA-1C85-F517-E63E-966FDE0317B7}"/>
              </a:ext>
            </a:extLst>
          </p:cNvPr>
          <p:cNvPicPr>
            <a:picLocks noChangeAspect="1"/>
          </p:cNvPicPr>
          <p:nvPr/>
        </p:nvPicPr>
        <p:blipFill rotWithShape="1">
          <a:blip r:embed="rId3"/>
          <a:srcRect l="35802" r="2051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graphicFrame>
        <p:nvGraphicFramePr>
          <p:cNvPr id="16" name="Table 15">
            <a:extLst>
              <a:ext uri="{FF2B5EF4-FFF2-40B4-BE49-F238E27FC236}">
                <a16:creationId xmlns:a16="http://schemas.microsoft.com/office/drawing/2014/main" id="{BEF3597E-5987-1741-FE35-8072076FCF98}"/>
              </a:ext>
            </a:extLst>
          </p:cNvPr>
          <p:cNvGraphicFramePr>
            <a:graphicFrameLocks noGrp="1"/>
          </p:cNvGraphicFramePr>
          <p:nvPr>
            <p:extLst>
              <p:ext uri="{D42A27DB-BD31-4B8C-83A1-F6EECF244321}">
                <p14:modId xmlns:p14="http://schemas.microsoft.com/office/powerpoint/2010/main" val="3842580454"/>
              </p:ext>
            </p:extLst>
          </p:nvPr>
        </p:nvGraphicFramePr>
        <p:xfrm>
          <a:off x="1235676" y="4253698"/>
          <a:ext cx="4924168" cy="185420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1112935645"/>
                    </a:ext>
                  </a:extLst>
                </a:gridCol>
                <a:gridCol w="1585784">
                  <a:extLst>
                    <a:ext uri="{9D8B030D-6E8A-4147-A177-3AD203B41FA5}">
                      <a16:colId xmlns:a16="http://schemas.microsoft.com/office/drawing/2014/main" val="3143574219"/>
                    </a:ext>
                  </a:extLst>
                </a:gridCol>
                <a:gridCol w="1585784">
                  <a:extLst>
                    <a:ext uri="{9D8B030D-6E8A-4147-A177-3AD203B41FA5}">
                      <a16:colId xmlns:a16="http://schemas.microsoft.com/office/drawing/2014/main" val="922309810"/>
                    </a:ext>
                  </a:extLst>
                </a:gridCol>
              </a:tblGrid>
              <a:tr h="370840">
                <a:tc>
                  <a:txBody>
                    <a:bodyPr/>
                    <a:lstStyle/>
                    <a:p>
                      <a:pPr>
                        <a:lnSpc>
                          <a:spcPct val="115000"/>
                        </a:lnSpc>
                      </a:pPr>
                      <a:r>
                        <a:rPr lang="en" sz="1600" b="1" kern="100" dirty="0">
                          <a:effectLst/>
                        </a:rPr>
                        <a:t>Model</a:t>
                      </a:r>
                      <a:endParaRPr lang="en-PK" sz="1600" b="1" kern="100" dirty="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600" b="1" kern="100">
                          <a:effectLst/>
                        </a:rPr>
                        <a:t>Accuracy</a:t>
                      </a:r>
                      <a:endParaRPr lang="en-PK" sz="1600" b="1" kern="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600" b="1" kern="100" dirty="0">
                          <a:effectLst/>
                        </a:rPr>
                        <a:t>Precision</a:t>
                      </a:r>
                      <a:endParaRPr lang="en-PK" sz="1600" b="1" kern="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38708104"/>
                  </a:ext>
                </a:extLst>
              </a:tr>
              <a:tr h="370840">
                <a:tc>
                  <a:txBody>
                    <a:bodyPr/>
                    <a:lstStyle/>
                    <a:p>
                      <a:pPr>
                        <a:lnSpc>
                          <a:spcPct val="115000"/>
                        </a:lnSpc>
                      </a:pPr>
                      <a:r>
                        <a:rPr lang="en" sz="1400" b="1" kern="100" dirty="0">
                          <a:solidFill>
                            <a:schemeClr val="tx1"/>
                          </a:solidFill>
                          <a:effectLst/>
                        </a:rPr>
                        <a:t>Google BERT</a:t>
                      </a:r>
                      <a:endParaRPr lang="en-PK" sz="1400" b="1" kern="100" dirty="0">
                        <a:solidFill>
                          <a:schemeClr val="tx1"/>
                        </a:solidFill>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400" b="1" kern="100">
                          <a:solidFill>
                            <a:schemeClr val="tx1"/>
                          </a:solidFill>
                          <a:effectLst/>
                        </a:rPr>
                        <a:t>85.2%</a:t>
                      </a:r>
                      <a:endParaRPr lang="en-PK" sz="1400" b="1" kern="100">
                        <a:solidFill>
                          <a:schemeClr val="tx1"/>
                        </a:solidFill>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400" b="1" kern="100">
                          <a:solidFill>
                            <a:schemeClr val="tx1"/>
                          </a:solidFill>
                          <a:effectLst/>
                        </a:rPr>
                        <a:t>87.3%</a:t>
                      </a:r>
                      <a:endParaRPr lang="en-PK" sz="1400" b="1" kern="100">
                        <a:solidFill>
                          <a:schemeClr val="tx1"/>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841212805"/>
                  </a:ext>
                </a:extLst>
              </a:tr>
              <a:tr h="370840">
                <a:tc>
                  <a:txBody>
                    <a:bodyPr/>
                    <a:lstStyle/>
                    <a:p>
                      <a:pPr>
                        <a:lnSpc>
                          <a:spcPct val="115000"/>
                        </a:lnSpc>
                      </a:pPr>
                      <a:r>
                        <a:rPr lang="en" sz="1400" b="1" kern="100">
                          <a:solidFill>
                            <a:schemeClr val="tx1"/>
                          </a:solidFill>
                          <a:effectLst/>
                        </a:rPr>
                        <a:t>Naive Bayes</a:t>
                      </a:r>
                      <a:endParaRPr lang="en-PK" sz="1400" b="1" kern="100">
                        <a:solidFill>
                          <a:schemeClr val="tx1"/>
                        </a:solidFill>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400" b="1" kern="100">
                          <a:solidFill>
                            <a:schemeClr val="tx1"/>
                          </a:solidFill>
                          <a:effectLst/>
                        </a:rPr>
                        <a:t>78.5%</a:t>
                      </a:r>
                      <a:endParaRPr lang="en-PK" sz="1400" b="1" kern="100">
                        <a:solidFill>
                          <a:schemeClr val="tx1"/>
                        </a:solidFill>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400" b="1" kern="100" dirty="0">
                          <a:solidFill>
                            <a:schemeClr val="tx1"/>
                          </a:solidFill>
                          <a:effectLst/>
                        </a:rPr>
                        <a:t>82.1%</a:t>
                      </a:r>
                      <a:endParaRPr lang="en-PK" sz="1400" b="1" kern="100" dirty="0">
                        <a:solidFill>
                          <a:schemeClr val="tx1"/>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910556118"/>
                  </a:ext>
                </a:extLst>
              </a:tr>
              <a:tr h="370840">
                <a:tc>
                  <a:txBody>
                    <a:bodyPr/>
                    <a:lstStyle/>
                    <a:p>
                      <a:pPr>
                        <a:lnSpc>
                          <a:spcPct val="115000"/>
                        </a:lnSpc>
                      </a:pPr>
                      <a:r>
                        <a:rPr lang="en" sz="1400" b="1" kern="100">
                          <a:solidFill>
                            <a:schemeClr val="tx1"/>
                          </a:solidFill>
                          <a:effectLst/>
                        </a:rPr>
                        <a:t>Logistic Regression</a:t>
                      </a:r>
                      <a:endParaRPr lang="en-PK" sz="1400" b="1" kern="100">
                        <a:solidFill>
                          <a:schemeClr val="tx1"/>
                        </a:solidFill>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400" b="1" kern="100">
                          <a:solidFill>
                            <a:schemeClr val="tx1"/>
                          </a:solidFill>
                          <a:effectLst/>
                        </a:rPr>
                        <a:t>80.1%</a:t>
                      </a:r>
                      <a:endParaRPr lang="en-PK" sz="1400" b="1" kern="100">
                        <a:solidFill>
                          <a:schemeClr val="tx1"/>
                        </a:solidFill>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400" b="1" kern="100" dirty="0">
                          <a:solidFill>
                            <a:schemeClr val="tx1"/>
                          </a:solidFill>
                          <a:effectLst/>
                        </a:rPr>
                        <a:t>84.5%</a:t>
                      </a:r>
                      <a:endParaRPr lang="en-PK" sz="1400" b="1" kern="100" dirty="0">
                        <a:solidFill>
                          <a:schemeClr val="tx1"/>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77141213"/>
                  </a:ext>
                </a:extLst>
              </a:tr>
              <a:tr h="370840">
                <a:tc>
                  <a:txBody>
                    <a:bodyPr/>
                    <a:lstStyle/>
                    <a:p>
                      <a:pPr>
                        <a:lnSpc>
                          <a:spcPct val="115000"/>
                        </a:lnSpc>
                      </a:pPr>
                      <a:r>
                        <a:rPr lang="en" sz="1400" b="1" kern="100" dirty="0">
                          <a:solidFill>
                            <a:schemeClr val="tx1"/>
                          </a:solidFill>
                          <a:effectLst/>
                        </a:rPr>
                        <a:t>DistilBERT</a:t>
                      </a:r>
                      <a:endParaRPr lang="en-PK" sz="1400" b="1" kern="100" dirty="0">
                        <a:solidFill>
                          <a:schemeClr val="tx1"/>
                        </a:solidFill>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400" b="1" kern="100" dirty="0">
                          <a:solidFill>
                            <a:schemeClr val="tx1"/>
                          </a:solidFill>
                          <a:effectLst/>
                        </a:rPr>
                        <a:t>50.3%</a:t>
                      </a:r>
                      <a:endParaRPr lang="en-PK" sz="1400" b="1" kern="100" dirty="0">
                        <a:solidFill>
                          <a:schemeClr val="tx1"/>
                        </a:solidFill>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 sz="1400" b="1" kern="100" dirty="0">
                          <a:solidFill>
                            <a:schemeClr val="tx1"/>
                          </a:solidFill>
                          <a:effectLst/>
                        </a:rPr>
                        <a:t>50.3%</a:t>
                      </a:r>
                      <a:endParaRPr lang="en-PK" sz="1400" b="1" kern="100" dirty="0">
                        <a:solidFill>
                          <a:schemeClr val="tx1"/>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937978515"/>
                  </a:ext>
                </a:extLst>
              </a:tr>
            </a:tbl>
          </a:graphicData>
        </a:graphic>
      </p:graphicFrame>
    </p:spTree>
    <p:extLst>
      <p:ext uri="{BB962C8B-B14F-4D97-AF65-F5344CB8AC3E}">
        <p14:creationId xmlns:p14="http://schemas.microsoft.com/office/powerpoint/2010/main" val="383457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2F58E3C-D9C5-2F15-EF17-F4E5269CACB1}"/>
              </a:ext>
            </a:extLst>
          </p:cNvPr>
          <p:cNvPicPr>
            <a:picLocks noChangeAspect="1"/>
          </p:cNvPicPr>
          <p:nvPr/>
        </p:nvPicPr>
        <p:blipFill rotWithShape="1">
          <a:blip r:embed="rId2"/>
          <a:srcRect l="51877" r="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153DE-F02E-511D-4FC4-0BA3463E7F12}"/>
              </a:ext>
            </a:extLst>
          </p:cNvPr>
          <p:cNvSpPr>
            <a:spLocks noGrp="1"/>
          </p:cNvSpPr>
          <p:nvPr>
            <p:ph type="title"/>
          </p:nvPr>
        </p:nvSpPr>
        <p:spPr>
          <a:xfrm>
            <a:off x="6115317" y="405685"/>
            <a:ext cx="5464968" cy="1559301"/>
          </a:xfrm>
        </p:spPr>
        <p:txBody>
          <a:bodyPr>
            <a:normAutofit/>
          </a:bodyPr>
          <a:lstStyle/>
          <a:p>
            <a:r>
              <a:rPr lang="en-US" sz="4000"/>
              <a:t>Any Questions?</a:t>
            </a:r>
            <a:endParaRPr lang="en-PK" sz="4000"/>
          </a:p>
        </p:txBody>
      </p:sp>
      <p:sp>
        <p:nvSpPr>
          <p:cNvPr id="3" name="Content Placeholder 2">
            <a:extLst>
              <a:ext uri="{FF2B5EF4-FFF2-40B4-BE49-F238E27FC236}">
                <a16:creationId xmlns:a16="http://schemas.microsoft.com/office/drawing/2014/main" id="{6AB55CF2-2191-CFCF-5A72-F9DB129194B5}"/>
              </a:ext>
            </a:extLst>
          </p:cNvPr>
          <p:cNvSpPr>
            <a:spLocks noGrp="1"/>
          </p:cNvSpPr>
          <p:nvPr>
            <p:ph idx="1"/>
          </p:nvPr>
        </p:nvSpPr>
        <p:spPr>
          <a:xfrm>
            <a:off x="6115317" y="2743200"/>
            <a:ext cx="5247340" cy="1101213"/>
          </a:xfrm>
        </p:spPr>
        <p:txBody>
          <a:bodyPr anchor="ctr">
            <a:normAutofit/>
          </a:bodyPr>
          <a:lstStyle/>
          <a:p>
            <a:endParaRPr lang="en-US" sz="2000" dirty="0"/>
          </a:p>
          <a:p>
            <a:r>
              <a:rPr lang="en-US" sz="2000" dirty="0"/>
              <a:t>Thank you for listening. I'm happy to answer any questions you may have.</a:t>
            </a:r>
            <a:endParaRPr lang="en-PK" sz="2000" dirty="0"/>
          </a:p>
        </p:txBody>
      </p:sp>
    </p:spTree>
    <p:extLst>
      <p:ext uri="{BB962C8B-B14F-4D97-AF65-F5344CB8AC3E}">
        <p14:creationId xmlns:p14="http://schemas.microsoft.com/office/powerpoint/2010/main" val="193175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720D-FFD1-A3B9-DD25-286A8151B5EF}"/>
              </a:ext>
            </a:extLst>
          </p:cNvPr>
          <p:cNvSpPr>
            <a:spLocks noGrp="1"/>
          </p:cNvSpPr>
          <p:nvPr>
            <p:ph type="ctrTitle"/>
          </p:nvPr>
        </p:nvSpPr>
        <p:spPr>
          <a:xfrm>
            <a:off x="6228652" y="1275719"/>
            <a:ext cx="5570057" cy="1807305"/>
          </a:xfrm>
        </p:spPr>
        <p:txBody>
          <a:bodyPr vert="horz" lIns="91440" tIns="45720" rIns="91440" bIns="45720" rtlCol="0" anchor="ctr">
            <a:normAutofit fontScale="90000"/>
          </a:bodyPr>
          <a:lstStyle/>
          <a:p>
            <a:pPr algn="l"/>
            <a:r>
              <a:rPr lang="en-US" sz="4400" dirty="0"/>
              <a:t>Stock Sentiment Analysis using LLm Model</a:t>
            </a:r>
          </a:p>
        </p:txBody>
      </p:sp>
      <p:pic>
        <p:nvPicPr>
          <p:cNvPr id="12" name="Picture 11" descr="Digital financial graph">
            <a:extLst>
              <a:ext uri="{FF2B5EF4-FFF2-40B4-BE49-F238E27FC236}">
                <a16:creationId xmlns:a16="http://schemas.microsoft.com/office/drawing/2014/main" id="{5ED50725-E689-1AFF-257E-7D4027B16BF7}"/>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16041277-018E-58D3-8954-9B7234443AE0}"/>
              </a:ext>
            </a:extLst>
          </p:cNvPr>
          <p:cNvSpPr txBox="1"/>
          <p:nvPr/>
        </p:nvSpPr>
        <p:spPr>
          <a:xfrm>
            <a:off x="7202046" y="3906457"/>
            <a:ext cx="4840010"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rPr>
              <a:t>Group Members</a:t>
            </a:r>
          </a:p>
          <a:p>
            <a:pPr indent="-228600">
              <a:lnSpc>
                <a:spcPct val="90000"/>
              </a:lnSpc>
              <a:spcAft>
                <a:spcPts val="600"/>
              </a:spcAft>
              <a:buFont typeface="Arial" panose="020B0604020202020204" pitchFamily="34" charset="0"/>
              <a:buChar char="•"/>
            </a:pPr>
            <a:r>
              <a:rPr lang="en-US" sz="2000" b="0" i="0" dirty="0">
                <a:effectLst/>
              </a:rPr>
              <a:t>Arsalan Bakhtiar      :  20jzbcs0117</a:t>
            </a:r>
          </a:p>
          <a:p>
            <a:pPr indent="-228600">
              <a:lnSpc>
                <a:spcPct val="90000"/>
              </a:lnSpc>
              <a:spcAft>
                <a:spcPts val="600"/>
              </a:spcAft>
              <a:buFont typeface="Arial" panose="020B0604020202020204" pitchFamily="34" charset="0"/>
              <a:buChar char="•"/>
            </a:pPr>
            <a:r>
              <a:rPr lang="en-US" sz="2000" b="0" i="0" dirty="0">
                <a:effectLst/>
              </a:rPr>
              <a:t>Afzaal Ahmad            :  20jzbcs0119</a:t>
            </a:r>
          </a:p>
          <a:p>
            <a:pPr indent="-228600">
              <a:lnSpc>
                <a:spcPct val="90000"/>
              </a:lnSpc>
              <a:spcAft>
                <a:spcPts val="600"/>
              </a:spcAft>
              <a:buFont typeface="Arial" panose="020B0604020202020204" pitchFamily="34" charset="0"/>
              <a:buChar char="•"/>
            </a:pPr>
            <a:r>
              <a:rPr lang="en-US" sz="2000" dirty="0"/>
              <a:t>Junaid Iqbal                :  20jzbcs0122 </a:t>
            </a:r>
            <a:endParaRPr lang="en-US" sz="2000" b="0" i="0" dirty="0">
              <a:effectLst/>
            </a:endParaRP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1" i="0" dirty="0">
                <a:effectLst/>
              </a:rPr>
              <a:t>Supervisor</a:t>
            </a: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Dr. Laeeq Ahmad</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02979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171</TotalTime>
  <Words>475</Words>
  <Application>Microsoft Office PowerPoint</Application>
  <PresentationFormat>Widescreen</PresentationFormat>
  <Paragraphs>59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Stock Sentiment Analysis using LLm Model</vt:lpstr>
      <vt:lpstr>Introduction </vt:lpstr>
      <vt:lpstr>Motivation </vt:lpstr>
      <vt:lpstr>Implementation</vt:lpstr>
      <vt:lpstr>Testing</vt:lpstr>
      <vt:lpstr>Any Questions?</vt:lpstr>
      <vt:lpstr>Stock Sentiment Analysis using LLm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20JZBCS0117</dc:creator>
  <cp:lastModifiedBy>20JZBCS0117</cp:lastModifiedBy>
  <cp:revision>4</cp:revision>
  <dcterms:created xsi:type="dcterms:W3CDTF">2024-06-25T08:09:31Z</dcterms:created>
  <dcterms:modified xsi:type="dcterms:W3CDTF">2024-06-26T06:21:33Z</dcterms:modified>
</cp:coreProperties>
</file>