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0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7/31/2022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367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96A42-3BA1-10FD-82AF-5D8D49B3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37B12-A39A-24CB-AFAD-B560278A9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 err="1"/>
              <a:t>arsAlan</a:t>
            </a:r>
            <a:r>
              <a:rPr lang="en-US" dirty="0"/>
              <a:t> Chandwani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3" descr="Empty office desk">
            <a:extLst>
              <a:ext uri="{FF2B5EF4-FFF2-40B4-BE49-F238E27FC236}">
                <a16:creationId xmlns:a16="http://schemas.microsoft.com/office/drawing/2014/main" id="{79149C0D-1192-1AB0-16F9-E51D43A5A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2" r="10459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1077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2339-816A-A76B-F68C-6E95EBE1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1DB3-0D85-1F2D-6301-CC9401D7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leading contributors to attrition within the organization.</a:t>
            </a:r>
          </a:p>
          <a:p>
            <a:endParaRPr lang="en-US" dirty="0"/>
          </a:p>
          <a:p>
            <a:r>
              <a:rPr lang="en-US" dirty="0"/>
              <a:t>Predict whether an employee is likely to leave or not.</a:t>
            </a:r>
          </a:p>
          <a:p>
            <a:endParaRPr lang="en-US" dirty="0"/>
          </a:p>
          <a:p>
            <a:r>
              <a:rPr lang="en-US" dirty="0"/>
              <a:t>Predict salaries of employees with an RMSE &lt; $6,000</a:t>
            </a:r>
          </a:p>
        </p:txBody>
      </p:sp>
    </p:spTree>
    <p:extLst>
      <p:ext uri="{BB962C8B-B14F-4D97-AF65-F5344CB8AC3E}">
        <p14:creationId xmlns:p14="http://schemas.microsoft.com/office/powerpoint/2010/main" val="108878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A0FE9-7BBF-D99B-7333-86709A62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E3BA-1935-E358-65FF-3795E031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 dirty="0"/>
              <a:t>Wanted to find trends with attrition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Noted that we would want to use discreet variables in our data model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Noted imbalanced data between attrition and non attrition</a:t>
            </a:r>
          </a:p>
          <a:p>
            <a:pPr>
              <a:lnSpc>
                <a:spcPct val="115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EB97C-D242-5422-AA38-17C06B47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908578"/>
            <a:ext cx="5460568" cy="33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9CC47-741D-5D62-FA97-205AE758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2908578"/>
            <a:ext cx="5460568" cy="33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C1CD-41C7-9B10-88E1-9CA88382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6EEB-9A03-895D-57CF-EAD159FE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for predicting attrition levels.</a:t>
            </a:r>
          </a:p>
          <a:p>
            <a:endParaRPr lang="en-US" dirty="0"/>
          </a:p>
          <a:p>
            <a:r>
              <a:rPr lang="en-US" dirty="0"/>
              <a:t>Linear Regression for salary prediction.</a:t>
            </a:r>
          </a:p>
        </p:txBody>
      </p:sp>
    </p:spTree>
    <p:extLst>
      <p:ext uri="{BB962C8B-B14F-4D97-AF65-F5344CB8AC3E}">
        <p14:creationId xmlns:p14="http://schemas.microsoft.com/office/powerpoint/2010/main" val="32136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6F52-6F81-FE92-E217-4952AA6A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11101135" cy="1809500"/>
          </a:xfrm>
        </p:spPr>
        <p:txBody>
          <a:bodyPr/>
          <a:lstStyle/>
          <a:p>
            <a:r>
              <a:rPr lang="en-US" dirty="0"/>
              <a:t>Naïve Bayes for attrition levels</a:t>
            </a:r>
            <a:br>
              <a:rPr lang="en-US" dirty="0"/>
            </a:br>
            <a:r>
              <a:rPr lang="en-US" dirty="0"/>
              <a:t>Attempt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CD48-24CB-8487-CF20-5BD13395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looked at our model using just a few columns (Environment Satisfaction, Hourly Rate, Job Level and Job Role)</a:t>
            </a:r>
          </a:p>
          <a:p>
            <a:r>
              <a:rPr lang="en-US" dirty="0"/>
              <a:t>70/30 split for training and testing sets</a:t>
            </a:r>
          </a:p>
          <a:p>
            <a:r>
              <a:rPr lang="en-US" dirty="0"/>
              <a:t>Very low specificity, needed to adjust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62E57-98A1-01C5-B4A5-21EEF582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57400"/>
              </p:ext>
            </p:extLst>
          </p:nvPr>
        </p:nvGraphicFramePr>
        <p:xfrm>
          <a:off x="540000" y="4729413"/>
          <a:ext cx="606138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461">
                  <a:extLst>
                    <a:ext uri="{9D8B030D-6E8A-4147-A177-3AD203B41FA5}">
                      <a16:colId xmlns:a16="http://schemas.microsoft.com/office/drawing/2014/main" val="3417401413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1856540737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4041177251"/>
                    </a:ext>
                  </a:extLst>
                </a:gridCol>
              </a:tblGrid>
              <a:tr h="28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Estimated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3181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54234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5833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20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CF88B-51DD-A9E3-530C-453742638774}"/>
              </a:ext>
            </a:extLst>
          </p:cNvPr>
          <p:cNvSpPr txBox="1"/>
          <p:nvPr/>
        </p:nvSpPr>
        <p:spPr>
          <a:xfrm>
            <a:off x="7380001" y="4881645"/>
            <a:ext cx="270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</a:t>
            </a:r>
            <a:r>
              <a:rPr lang="en-US" dirty="0">
                <a:solidFill>
                  <a:srgbClr val="92D050"/>
                </a:solidFill>
              </a:rPr>
              <a:t>84.67%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Sensitivity: </a:t>
            </a:r>
            <a:r>
              <a:rPr lang="en-US" dirty="0">
                <a:solidFill>
                  <a:srgbClr val="92D050"/>
                </a:solidFill>
              </a:rPr>
              <a:t>95.85%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</a:t>
            </a:r>
            <a:r>
              <a:rPr lang="en-US" dirty="0">
                <a:solidFill>
                  <a:srgbClr val="FF0000"/>
                </a:solidFill>
              </a:rPr>
              <a:t>29.55%</a:t>
            </a:r>
          </a:p>
        </p:txBody>
      </p:sp>
    </p:spTree>
    <p:extLst>
      <p:ext uri="{BB962C8B-B14F-4D97-AF65-F5344CB8AC3E}">
        <p14:creationId xmlns:p14="http://schemas.microsoft.com/office/powerpoint/2010/main" val="130227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6F52-6F81-FE92-E217-4952AA6A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11101135" cy="1809500"/>
          </a:xfrm>
        </p:spPr>
        <p:txBody>
          <a:bodyPr/>
          <a:lstStyle/>
          <a:p>
            <a:r>
              <a:rPr lang="en-US" dirty="0"/>
              <a:t>Naïve Bayes for attrition levels Attempt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CD48-24CB-8487-CF20-5BD13395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all columns and removed unrelated columns (ex. Employee number)</a:t>
            </a:r>
          </a:p>
          <a:p>
            <a:r>
              <a:rPr lang="en-US" dirty="0"/>
              <a:t>Total of 29 columns used in our 2</a:t>
            </a:r>
            <a:r>
              <a:rPr lang="en-US" baseline="30000" dirty="0"/>
              <a:t>nd</a:t>
            </a:r>
            <a:r>
              <a:rPr lang="en-US" dirty="0"/>
              <a:t> model.</a:t>
            </a:r>
          </a:p>
          <a:p>
            <a:r>
              <a:rPr lang="en-US" dirty="0"/>
              <a:t>70/30 split for training and testing sets</a:t>
            </a:r>
          </a:p>
          <a:p>
            <a:r>
              <a:rPr lang="en-US" dirty="0"/>
              <a:t>Specificity was still too low (Below 60% threshold)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62E57-98A1-01C5-B4A5-21EEF582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1154"/>
              </p:ext>
            </p:extLst>
          </p:nvPr>
        </p:nvGraphicFramePr>
        <p:xfrm>
          <a:off x="540000" y="4729413"/>
          <a:ext cx="606138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461">
                  <a:extLst>
                    <a:ext uri="{9D8B030D-6E8A-4147-A177-3AD203B41FA5}">
                      <a16:colId xmlns:a16="http://schemas.microsoft.com/office/drawing/2014/main" val="3417401413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1856540737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4041177251"/>
                    </a:ext>
                  </a:extLst>
                </a:gridCol>
              </a:tblGrid>
              <a:tr h="28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Estimated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3181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54234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5833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20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CF88B-51DD-A9E3-530C-453742638774}"/>
              </a:ext>
            </a:extLst>
          </p:cNvPr>
          <p:cNvSpPr txBox="1"/>
          <p:nvPr/>
        </p:nvSpPr>
        <p:spPr>
          <a:xfrm>
            <a:off x="7380001" y="4881645"/>
            <a:ext cx="270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</a:t>
            </a:r>
            <a:r>
              <a:rPr lang="en-US" dirty="0">
                <a:solidFill>
                  <a:srgbClr val="92D050"/>
                </a:solidFill>
              </a:rPr>
              <a:t>81.09%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Sensitivity: </a:t>
            </a:r>
            <a:r>
              <a:rPr lang="en-US" dirty="0">
                <a:solidFill>
                  <a:srgbClr val="92D050"/>
                </a:solidFill>
              </a:rPr>
              <a:t>85.65%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</a:t>
            </a:r>
            <a:r>
              <a:rPr lang="en-US" dirty="0">
                <a:solidFill>
                  <a:srgbClr val="FF0000"/>
                </a:solidFill>
              </a:rPr>
              <a:t>57.46%</a:t>
            </a:r>
          </a:p>
        </p:txBody>
      </p:sp>
    </p:spTree>
    <p:extLst>
      <p:ext uri="{BB962C8B-B14F-4D97-AF65-F5344CB8AC3E}">
        <p14:creationId xmlns:p14="http://schemas.microsoft.com/office/powerpoint/2010/main" val="194184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6F52-6F81-FE92-E217-4952AA6A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11101135" cy="1809500"/>
          </a:xfrm>
        </p:spPr>
        <p:txBody>
          <a:bodyPr/>
          <a:lstStyle/>
          <a:p>
            <a:r>
              <a:rPr lang="en-US" dirty="0"/>
              <a:t>Naïve Bayes for attrition levels Attempt 3: Under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CD48-24CB-8487-CF20-5BD13395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columns as our last model</a:t>
            </a:r>
          </a:p>
          <a:p>
            <a:r>
              <a:rPr lang="en-US" dirty="0"/>
              <a:t>Got rid of 30% of “No” values in our training set.</a:t>
            </a:r>
          </a:p>
          <a:p>
            <a:r>
              <a:rPr lang="en-US" dirty="0"/>
              <a:t>Lower accuracy and sensitivity but higher specificity.</a:t>
            </a:r>
          </a:p>
          <a:p>
            <a:r>
              <a:rPr lang="en-US" dirty="0"/>
              <a:t>More balanced model.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62E57-98A1-01C5-B4A5-21EEF582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81833"/>
              </p:ext>
            </p:extLst>
          </p:nvPr>
        </p:nvGraphicFramePr>
        <p:xfrm>
          <a:off x="540000" y="4729413"/>
          <a:ext cx="606138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461">
                  <a:extLst>
                    <a:ext uri="{9D8B030D-6E8A-4147-A177-3AD203B41FA5}">
                      <a16:colId xmlns:a16="http://schemas.microsoft.com/office/drawing/2014/main" val="3417401413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1856540737"/>
                    </a:ext>
                  </a:extLst>
                </a:gridCol>
                <a:gridCol w="2020461">
                  <a:extLst>
                    <a:ext uri="{9D8B030D-6E8A-4147-A177-3AD203B41FA5}">
                      <a16:colId xmlns:a16="http://schemas.microsoft.com/office/drawing/2014/main" val="4041177251"/>
                    </a:ext>
                  </a:extLst>
                </a:gridCol>
              </a:tblGrid>
              <a:tr h="289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Estimated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3181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54234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58335"/>
                  </a:ext>
                </a:extLst>
              </a:tr>
              <a:tr h="3614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20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CF88B-51DD-A9E3-530C-453742638774}"/>
              </a:ext>
            </a:extLst>
          </p:cNvPr>
          <p:cNvSpPr txBox="1"/>
          <p:nvPr/>
        </p:nvSpPr>
        <p:spPr>
          <a:xfrm>
            <a:off x="7380001" y="4881645"/>
            <a:ext cx="270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</a:t>
            </a:r>
            <a:r>
              <a:rPr lang="en-US" dirty="0">
                <a:solidFill>
                  <a:srgbClr val="92D050"/>
                </a:solidFill>
              </a:rPr>
              <a:t>75.10%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Sensitivity: </a:t>
            </a:r>
            <a:r>
              <a:rPr lang="en-US" dirty="0">
                <a:solidFill>
                  <a:srgbClr val="92D050"/>
                </a:solidFill>
              </a:rPr>
              <a:t>75.46%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Specificity: </a:t>
            </a:r>
            <a:r>
              <a:rPr lang="en-US" dirty="0">
                <a:solidFill>
                  <a:srgbClr val="92D050"/>
                </a:solidFill>
              </a:rPr>
              <a:t>73.33%</a:t>
            </a:r>
          </a:p>
        </p:txBody>
      </p:sp>
    </p:spTree>
    <p:extLst>
      <p:ext uri="{BB962C8B-B14F-4D97-AF65-F5344CB8AC3E}">
        <p14:creationId xmlns:p14="http://schemas.microsoft.com/office/powerpoint/2010/main" val="41585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B079-5E3F-1221-97CF-B624E101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200" dirty="0"/>
              <a:t>Data Exploration for Salary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6F004-EFBB-11D6-3A19-DF67D10C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r>
              <a:rPr lang="en-US" sz="1400" dirty="0"/>
              <a:t>Clear linear trends with certain columns</a:t>
            </a:r>
          </a:p>
          <a:p>
            <a:r>
              <a:rPr lang="en-US" sz="1400" dirty="0"/>
              <a:t>Variables used: </a:t>
            </a:r>
            <a:r>
              <a:rPr lang="en-US" sz="1400" dirty="0" err="1">
                <a:solidFill>
                  <a:srgbClr val="92D050"/>
                </a:solidFill>
              </a:rPr>
              <a:t>JobLevel</a:t>
            </a:r>
            <a:r>
              <a:rPr lang="en-US" sz="1400" dirty="0">
                <a:solidFill>
                  <a:srgbClr val="92D050"/>
                </a:solidFill>
              </a:rPr>
              <a:t>, </a:t>
            </a:r>
            <a:r>
              <a:rPr lang="en-US" sz="1400" dirty="0" err="1">
                <a:solidFill>
                  <a:srgbClr val="92D050"/>
                </a:solidFill>
              </a:rPr>
              <a:t>TotalWorkingYears</a:t>
            </a:r>
            <a:r>
              <a:rPr lang="en-US" sz="1400" dirty="0">
                <a:solidFill>
                  <a:srgbClr val="92D050"/>
                </a:solidFill>
              </a:rPr>
              <a:t>, </a:t>
            </a:r>
            <a:r>
              <a:rPr lang="en-US" sz="1400" dirty="0" err="1">
                <a:solidFill>
                  <a:srgbClr val="92D050"/>
                </a:solidFill>
              </a:rPr>
              <a:t>YearsAtCompany</a:t>
            </a:r>
            <a:r>
              <a:rPr lang="en-US" sz="1400" dirty="0">
                <a:solidFill>
                  <a:srgbClr val="92D050"/>
                </a:solidFill>
              </a:rPr>
              <a:t>, </a:t>
            </a:r>
            <a:r>
              <a:rPr lang="en-US" sz="1400" dirty="0" err="1">
                <a:solidFill>
                  <a:srgbClr val="92D050"/>
                </a:solidFill>
              </a:rPr>
              <a:t>JobRole</a:t>
            </a:r>
            <a:r>
              <a:rPr lang="en-US" sz="1400" dirty="0">
                <a:solidFill>
                  <a:srgbClr val="92D050"/>
                </a:solidFill>
              </a:rPr>
              <a:t>, </a:t>
            </a:r>
            <a:r>
              <a:rPr lang="en-US" sz="1400" dirty="0" err="1">
                <a:solidFill>
                  <a:srgbClr val="92D050"/>
                </a:solidFill>
              </a:rPr>
              <a:t>YearsInCurrentRole</a:t>
            </a:r>
            <a:r>
              <a:rPr lang="en-US" sz="1400" dirty="0">
                <a:solidFill>
                  <a:srgbClr val="92D050"/>
                </a:solidFill>
              </a:rPr>
              <a:t>, </a:t>
            </a:r>
            <a:r>
              <a:rPr lang="en-US" sz="1400" dirty="0" err="1">
                <a:solidFill>
                  <a:srgbClr val="92D050"/>
                </a:solidFill>
              </a:rPr>
              <a:t>YearsSinceLastPromotion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</a:p>
          <a:p>
            <a:r>
              <a:rPr lang="en-US" sz="1400" dirty="0"/>
              <a:t>Variables Dismissed: </a:t>
            </a:r>
            <a:r>
              <a:rPr lang="en-US" sz="1400" dirty="0" err="1">
                <a:solidFill>
                  <a:srgbClr val="FF0000"/>
                </a:solidFill>
              </a:rPr>
              <a:t>DailyRate</a:t>
            </a:r>
            <a:r>
              <a:rPr lang="en-US" sz="1400" dirty="0">
                <a:solidFill>
                  <a:srgbClr val="FF0000"/>
                </a:solidFill>
              </a:rPr>
              <a:t>, Education, </a:t>
            </a:r>
            <a:r>
              <a:rPr lang="en-US" sz="1400" dirty="0" err="1">
                <a:solidFill>
                  <a:srgbClr val="FF0000"/>
                </a:solidFill>
              </a:rPr>
              <a:t>DistanceFromHome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EducationField</a:t>
            </a:r>
            <a:r>
              <a:rPr lang="en-US" sz="1400" dirty="0">
                <a:solidFill>
                  <a:srgbClr val="FF0000"/>
                </a:solidFill>
              </a:rPr>
              <a:t>, Department, </a:t>
            </a:r>
            <a:r>
              <a:rPr lang="en-US" sz="1400" dirty="0" err="1">
                <a:solidFill>
                  <a:srgbClr val="FF0000"/>
                </a:solidFill>
              </a:rPr>
              <a:t>JobSatisfaction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801B0-9136-E0E7-DF97-1C5E125F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7" y="2908578"/>
            <a:ext cx="5460568" cy="33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A8E0-CD03-D15D-079D-C4A2BB1A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0" y="2871846"/>
            <a:ext cx="5516859" cy="34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8E-68EC-85F3-4D4C-21A343F9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1DA6-6588-144B-2EA2-CE4F3636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757100"/>
            <a:ext cx="11101136" cy="3779837"/>
          </a:xfrm>
        </p:spPr>
        <p:txBody>
          <a:bodyPr/>
          <a:lstStyle/>
          <a:p>
            <a:r>
              <a:rPr lang="en-US" dirty="0"/>
              <a:t>Create different linear model depending on job role</a:t>
            </a:r>
          </a:p>
          <a:p>
            <a:r>
              <a:rPr lang="en-US" dirty="0"/>
              <a:t>70/30 split for training and testing 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947F12-B1AD-F8A5-831F-0CBE248F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99069"/>
              </p:ext>
            </p:extLst>
          </p:nvPr>
        </p:nvGraphicFramePr>
        <p:xfrm>
          <a:off x="714929" y="2909193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5429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6659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Healthcare Representative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5139.56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5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Resources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3931.94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3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Laboratory Technician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2597.70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4008.82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9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Manufacturing Director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4353.57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5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Director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3813.78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Scientist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2793.07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8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Executive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4778.08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Representative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4778.08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5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664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376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Case Study 2</vt:lpstr>
      <vt:lpstr>The Goal</vt:lpstr>
      <vt:lpstr>Initial Analysis</vt:lpstr>
      <vt:lpstr>Models Used</vt:lpstr>
      <vt:lpstr>Naïve Bayes for attrition levels Attempt 1:</vt:lpstr>
      <vt:lpstr>Naïve Bayes for attrition levels Attempt 2:</vt:lpstr>
      <vt:lpstr>Naïve Bayes for attrition levels Attempt 3: Under sampling</vt:lpstr>
      <vt:lpstr>Data Exploration for Salary Prediction</vt:lpstr>
      <vt:lpstr>Salary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Arsalan Chandwani</dc:creator>
  <cp:lastModifiedBy>Arsalan Chandwani</cp:lastModifiedBy>
  <cp:revision>4</cp:revision>
  <dcterms:created xsi:type="dcterms:W3CDTF">2022-07-30T23:23:33Z</dcterms:created>
  <dcterms:modified xsi:type="dcterms:W3CDTF">2022-07-31T23:10:38Z</dcterms:modified>
</cp:coreProperties>
</file>