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9" r:id="rId5"/>
    <p:sldId id="266" r:id="rId6"/>
    <p:sldId id="267" r:id="rId7"/>
    <p:sldId id="268" r:id="rId8"/>
    <p:sldId id="272" r:id="rId9"/>
    <p:sldId id="269" r:id="rId10"/>
    <p:sldId id="270" r:id="rId11"/>
    <p:sldId id="271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7109" autoAdjust="0"/>
  </p:normalViewPr>
  <p:slideViewPr>
    <p:cSldViewPr snapToGrid="0" snapToObjects="1">
      <p:cViewPr varScale="1">
        <p:scale>
          <a:sx n="59" d="100"/>
          <a:sy n="59" d="100"/>
        </p:scale>
        <p:origin x="109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D571-E22F-4A38-B450-8CCBD829A548}" type="datetimeFigureOut">
              <a:rPr lang="en-US"/>
              <a:t>8/10/2022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C2C40-CB1C-4820-9151-EC51EC2E7E0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Undirected, Weighted Graph</a:t>
            </a:r>
          </a:p>
          <a:p>
            <a:r>
              <a:rPr lang="en-US" dirty="0"/>
              <a:t>Distance Metric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Triangle Inequality</a:t>
            </a:r>
          </a:p>
          <a:p>
            <a:r>
              <a:rPr lang="en-US" dirty="0"/>
              <a:t>Choosing K nodes and assigning nodes to centers</a:t>
            </a:r>
            <a:endParaRPr lang="fa-IR" dirty="0"/>
          </a:p>
          <a:p>
            <a:r>
              <a:rPr lang="en-US" dirty="0"/>
              <a:t>NP-hard </a:t>
            </a:r>
            <a:r>
              <a:rPr lang="en-US" dirty="0">
                <a:sym typeface="Wingdings" panose="05000000000000000000" pitchFamily="2" charset="2"/>
              </a:rPr>
              <a:t>  Approximation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C2C40-CB1C-4820-9151-EC51EC2E7E0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09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Pigeonhole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C2C40-CB1C-4820-9151-EC51EC2E7E0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88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 of Independent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Definition of Dominating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What is Square graph?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C2C40-CB1C-4820-9151-EC51EC2E7E0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53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C2C40-CB1C-4820-9151-EC51EC2E7E0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50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C2C40-CB1C-4820-9151-EC51EC2E7E0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275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8/10/2022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2F8D-62B3-48AF-BAF5-944399905ED0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304.298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69" y="2484470"/>
            <a:ext cx="7456013" cy="2130561"/>
          </a:xfrm>
        </p:spPr>
        <p:txBody>
          <a:bodyPr anchor="b">
            <a:no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Approximation Algorithm for Capacitated and </a:t>
            </a:r>
            <a:r>
              <a:rPr lang="en-US" sz="4000" dirty="0" err="1">
                <a:latin typeface="Segoe UI" panose="020B0502040204020203" pitchFamily="34" charset="0"/>
                <a:cs typeface="Segoe UI" panose="020B0502040204020203" pitchFamily="34" charset="0"/>
              </a:rPr>
              <a:t>Uncapacitated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 K-Center Problem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55742" y="4755528"/>
            <a:ext cx="4938397" cy="12080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Sahel Vahedi Nouri, Arsalan Firoozi</a:t>
            </a:r>
          </a:p>
        </p:txBody>
      </p:sp>
      <p:grpSp>
        <p:nvGrpSpPr>
          <p:cNvPr id="2" name="Group 1" descr="circles connected by lines">
            <a:extLst>
              <a:ext uri="{FF2B5EF4-FFF2-40B4-BE49-F238E27FC236}">
                <a16:creationId xmlns:a16="http://schemas.microsoft.com/office/drawing/2014/main" id="{698A0E4F-CFB4-48D6-8D5D-D7F7DD3198A1}"/>
              </a:ext>
            </a:extLst>
          </p:cNvPr>
          <p:cNvGrpSpPr/>
          <p:nvPr/>
        </p:nvGrpSpPr>
        <p:grpSpPr>
          <a:xfrm>
            <a:off x="6867728" y="1031132"/>
            <a:ext cx="4046706" cy="4853637"/>
            <a:chOff x="6867728" y="1031132"/>
            <a:chExt cx="4046706" cy="4853637"/>
          </a:xfrm>
        </p:grpSpPr>
        <p:cxnSp>
          <p:nvCxnSpPr>
            <p:cNvPr id="8" name="Straight Connector 7" descr="straight line">
              <a:extLst>
                <a:ext uri="{FF2B5EF4-FFF2-40B4-BE49-F238E27FC236}">
                  <a16:creationId xmlns:a16="http://schemas.microsoft.com/office/drawing/2014/main" id="{C765D672-336B-734D-801A-36CBB0354E18}"/>
                </a:ext>
              </a:extLst>
            </p:cNvPr>
            <p:cNvCxnSpPr>
              <a:cxnSpLocks/>
            </p:cNvCxnSpPr>
            <p:nvPr/>
          </p:nvCxnSpPr>
          <p:spPr>
            <a:xfrm>
              <a:off x="7988238" y="2801566"/>
              <a:ext cx="1330860" cy="7481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 descr="straight line">
              <a:extLst>
                <a:ext uri="{FF2B5EF4-FFF2-40B4-BE49-F238E27FC236}">
                  <a16:creationId xmlns:a16="http://schemas.microsoft.com/office/drawing/2014/main" id="{89008531-943E-8C42-82ED-72460A2D10A4}"/>
                </a:ext>
              </a:extLst>
            </p:cNvPr>
            <p:cNvCxnSpPr>
              <a:cxnSpLocks/>
            </p:cNvCxnSpPr>
            <p:nvPr/>
          </p:nvCxnSpPr>
          <p:spPr>
            <a:xfrm>
              <a:off x="9708204" y="1960547"/>
              <a:ext cx="214008" cy="1055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 descr="oval shape">
              <a:extLst>
                <a:ext uri="{FF2B5EF4-FFF2-40B4-BE49-F238E27FC236}">
                  <a16:creationId xmlns:a16="http://schemas.microsoft.com/office/drawing/2014/main" id="{9A66A37A-7FB5-194C-B2F8-BB77745D65B0}"/>
                </a:ext>
              </a:extLst>
            </p:cNvPr>
            <p:cNvSpPr/>
            <p:nvPr/>
          </p:nvSpPr>
          <p:spPr>
            <a:xfrm>
              <a:off x="6867728" y="1887166"/>
              <a:ext cx="1303506" cy="13035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 descr="oval shape">
              <a:extLst>
                <a:ext uri="{FF2B5EF4-FFF2-40B4-BE49-F238E27FC236}">
                  <a16:creationId xmlns:a16="http://schemas.microsoft.com/office/drawing/2014/main" id="{9B093669-6BD2-2541-BF99-500AC2759CD6}"/>
                </a:ext>
              </a:extLst>
            </p:cNvPr>
            <p:cNvSpPr/>
            <p:nvPr/>
          </p:nvSpPr>
          <p:spPr>
            <a:xfrm>
              <a:off x="9144000" y="1031132"/>
              <a:ext cx="1031132" cy="10311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 descr="oval shape">
              <a:extLst>
                <a:ext uri="{FF2B5EF4-FFF2-40B4-BE49-F238E27FC236}">
                  <a16:creationId xmlns:a16="http://schemas.microsoft.com/office/drawing/2014/main" id="{EEB60046-7AC0-4C4A-9CA7-4DE66AF0F9E2}"/>
                </a:ext>
              </a:extLst>
            </p:cNvPr>
            <p:cNvSpPr/>
            <p:nvPr/>
          </p:nvSpPr>
          <p:spPr>
            <a:xfrm>
              <a:off x="8598544" y="5000016"/>
              <a:ext cx="884753" cy="8847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 descr="straight line">
              <a:extLst>
                <a:ext uri="{FF2B5EF4-FFF2-40B4-BE49-F238E27FC236}">
                  <a16:creationId xmlns:a16="http://schemas.microsoft.com/office/drawing/2014/main" id="{DC6AFA79-D8E3-E745-9969-5BF09667F3B4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H="1">
              <a:off x="9353728" y="4465840"/>
              <a:ext cx="501713" cy="6637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 descr="oval shape">
              <a:extLst>
                <a:ext uri="{FF2B5EF4-FFF2-40B4-BE49-F238E27FC236}">
                  <a16:creationId xmlns:a16="http://schemas.microsoft.com/office/drawing/2014/main" id="{398897D7-2466-E540-8D23-AD7AEA562812}"/>
                </a:ext>
              </a:extLst>
            </p:cNvPr>
            <p:cNvSpPr/>
            <p:nvPr/>
          </p:nvSpPr>
          <p:spPr>
            <a:xfrm>
              <a:off x="9144000" y="3015574"/>
              <a:ext cx="1770434" cy="177043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3859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 descr="straight line">
            <a:extLst>
              <a:ext uri="{FF2B5EF4-FFF2-40B4-BE49-F238E27FC236}">
                <a16:creationId xmlns:a16="http://schemas.microsoft.com/office/drawing/2014/main" id="{4450B50F-55C9-41E7-02A6-47C8E181C0BA}"/>
              </a:ext>
            </a:extLst>
          </p:cNvPr>
          <p:cNvCxnSpPr>
            <a:cxnSpLocks/>
            <a:stCxn id="52" idx="0"/>
            <a:endCxn id="33" idx="0"/>
          </p:cNvCxnSpPr>
          <p:nvPr/>
        </p:nvCxnSpPr>
        <p:spPr>
          <a:xfrm>
            <a:off x="8557627" y="4084859"/>
            <a:ext cx="1147364" cy="166854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7263" y="1427622"/>
            <a:ext cx="6542704" cy="397764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K-Center Problem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Discrete and Continuous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History</a:t>
            </a:r>
            <a:endParaRPr lang="fa-IR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Uncapacitated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Problem – Greedy Algorithm</a:t>
            </a:r>
          </a:p>
          <a:p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Uncapacitated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Problem – Parametric Pruning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Capacitated Problem – 9-Approximation Algorithm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Uniform Capacitated Problem – L-Approximation Algorithm</a:t>
            </a: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6" name="Group 5" descr="circles connected by lines and text boxes">
            <a:extLst>
              <a:ext uri="{FF2B5EF4-FFF2-40B4-BE49-F238E27FC236}">
                <a16:creationId xmlns:a16="http://schemas.microsoft.com/office/drawing/2014/main" id="{6A2CDB1F-3214-48AA-BFD2-B07A50E4AA07}"/>
              </a:ext>
            </a:extLst>
          </p:cNvPr>
          <p:cNvGrpSpPr/>
          <p:nvPr/>
        </p:nvGrpSpPr>
        <p:grpSpPr>
          <a:xfrm>
            <a:off x="6776633" y="1432161"/>
            <a:ext cx="4819225" cy="5142553"/>
            <a:chOff x="5791900" y="1939633"/>
            <a:chExt cx="4819225" cy="5142553"/>
          </a:xfrm>
        </p:grpSpPr>
        <p:cxnSp>
          <p:nvCxnSpPr>
            <p:cNvPr id="38" name="Straight Connector 37" descr="straight line">
              <a:extLst>
                <a:ext uri="{FF2B5EF4-FFF2-40B4-BE49-F238E27FC236}">
                  <a16:creationId xmlns:a16="http://schemas.microsoft.com/office/drawing/2014/main" id="{EBF39178-FA58-8C4F-ABB2-4549B9630313}"/>
                </a:ext>
              </a:extLst>
            </p:cNvPr>
            <p:cNvCxnSpPr>
              <a:cxnSpLocks/>
            </p:cNvCxnSpPr>
            <p:nvPr/>
          </p:nvCxnSpPr>
          <p:spPr>
            <a:xfrm>
              <a:off x="9001991" y="3113735"/>
              <a:ext cx="836715" cy="127769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 descr="straight line">
              <a:extLst>
                <a:ext uri="{FF2B5EF4-FFF2-40B4-BE49-F238E27FC236}">
                  <a16:creationId xmlns:a16="http://schemas.microsoft.com/office/drawing/2014/main" id="{57A3E56E-E685-2247-8CF5-4CD8E329F880}"/>
                </a:ext>
              </a:extLst>
            </p:cNvPr>
            <p:cNvCxnSpPr>
              <a:cxnSpLocks/>
              <a:stCxn id="52" idx="0"/>
              <a:endCxn id="54" idx="0"/>
            </p:cNvCxnSpPr>
            <p:nvPr/>
          </p:nvCxnSpPr>
          <p:spPr>
            <a:xfrm flipH="1">
              <a:off x="6596062" y="4592331"/>
              <a:ext cx="976832" cy="173790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60BA12-D7C4-DA46-84DD-5ECD1CE38B73}"/>
                </a:ext>
              </a:extLst>
            </p:cNvPr>
            <p:cNvSpPr/>
            <p:nvPr/>
          </p:nvSpPr>
          <p:spPr>
            <a:xfrm>
              <a:off x="9455049" y="4144420"/>
              <a:ext cx="1116406" cy="111640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0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5D17ED6-2E33-5E41-85C1-E372037A35B9}"/>
                </a:ext>
              </a:extLst>
            </p:cNvPr>
            <p:cNvSpPr/>
            <p:nvPr/>
          </p:nvSpPr>
          <p:spPr>
            <a:xfrm>
              <a:off x="6015149" y="5908692"/>
              <a:ext cx="1198880" cy="117349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000" dirty="0"/>
            </a:p>
          </p:txBody>
        </p:sp>
        <p:sp>
          <p:nvSpPr>
            <p:cNvPr id="69" name="Oval 68" descr="oval shape">
              <a:extLst>
                <a:ext uri="{FF2B5EF4-FFF2-40B4-BE49-F238E27FC236}">
                  <a16:creationId xmlns:a16="http://schemas.microsoft.com/office/drawing/2014/main" id="{B90FEDE1-ACC7-5847-B8C0-90B4D8BFAC61}"/>
                </a:ext>
              </a:extLst>
            </p:cNvPr>
            <p:cNvSpPr/>
            <p:nvPr/>
          </p:nvSpPr>
          <p:spPr>
            <a:xfrm>
              <a:off x="7960738" y="1939633"/>
              <a:ext cx="1630734" cy="163073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F74BA11-D7D9-3148-9CCC-AEFDD6554B4F}"/>
                </a:ext>
              </a:extLst>
            </p:cNvPr>
            <p:cNvSpPr txBox="1"/>
            <p:nvPr/>
          </p:nvSpPr>
          <p:spPr>
            <a:xfrm>
              <a:off x="8100607" y="2446426"/>
              <a:ext cx="13268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K-Center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Problem</a:t>
              </a:r>
            </a:p>
          </p:txBody>
        </p:sp>
        <p:cxnSp>
          <p:nvCxnSpPr>
            <p:cNvPr id="31" name="Straight Connector 30" descr="straight line">
              <a:extLst>
                <a:ext uri="{FF2B5EF4-FFF2-40B4-BE49-F238E27FC236}">
                  <a16:creationId xmlns:a16="http://schemas.microsoft.com/office/drawing/2014/main" id="{EA85C93B-C167-D647-BDAB-E7480B40F3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360" y="3349872"/>
              <a:ext cx="552624" cy="94590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7858167-3A60-0645-97C4-85AC58C99FDF}"/>
                </a:ext>
              </a:extLst>
            </p:cNvPr>
            <p:cNvSpPr/>
            <p:nvPr/>
          </p:nvSpPr>
          <p:spPr>
            <a:xfrm>
              <a:off x="6998498" y="4203581"/>
              <a:ext cx="1147364" cy="111006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771F1C7-AB37-324D-ADD0-2CF4D1A43248}"/>
                </a:ext>
              </a:extLst>
            </p:cNvPr>
            <p:cNvSpPr txBox="1"/>
            <p:nvPr/>
          </p:nvSpPr>
          <p:spPr>
            <a:xfrm>
              <a:off x="6973454" y="4592331"/>
              <a:ext cx="1198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Discrete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C2C85F7-0B15-3146-A85D-9D5064D8AF53}"/>
                </a:ext>
              </a:extLst>
            </p:cNvPr>
            <p:cNvSpPr txBox="1"/>
            <p:nvPr/>
          </p:nvSpPr>
          <p:spPr>
            <a:xfrm>
              <a:off x="9412245" y="4567316"/>
              <a:ext cx="1198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Continuous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BE03795-3996-114F-98B3-F3BF83918F72}"/>
                </a:ext>
              </a:extLst>
            </p:cNvPr>
            <p:cNvSpPr txBox="1"/>
            <p:nvPr/>
          </p:nvSpPr>
          <p:spPr>
            <a:xfrm>
              <a:off x="5791900" y="6330238"/>
              <a:ext cx="16083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Capacitated</a:t>
              </a:r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35BF9A4F-5674-A19A-0B05-6B7634F3AA02}"/>
              </a:ext>
            </a:extLst>
          </p:cNvPr>
          <p:cNvSpPr/>
          <p:nvPr/>
        </p:nvSpPr>
        <p:spPr>
          <a:xfrm>
            <a:off x="9089305" y="5322380"/>
            <a:ext cx="1198880" cy="1198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000B47-8133-9F72-DE59-68E1F9704427}"/>
              </a:ext>
            </a:extLst>
          </p:cNvPr>
          <p:cNvSpPr txBox="1"/>
          <p:nvPr/>
        </p:nvSpPr>
        <p:spPr>
          <a:xfrm>
            <a:off x="8900829" y="5753401"/>
            <a:ext cx="1608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Uncapacitated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7943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K-Center Problem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5FA08AC-2F83-45E9-4976-578A5F7D81D0}"/>
              </a:ext>
            </a:extLst>
          </p:cNvPr>
          <p:cNvGrpSpPr/>
          <p:nvPr/>
        </p:nvGrpSpPr>
        <p:grpSpPr>
          <a:xfrm>
            <a:off x="1039091" y="1876926"/>
            <a:ext cx="9254836" cy="4095839"/>
            <a:chOff x="1039091" y="1876926"/>
            <a:chExt cx="9254836" cy="409583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375024F-0A6D-66CB-E2F6-0240BE3F728D}"/>
                </a:ext>
              </a:extLst>
            </p:cNvPr>
            <p:cNvSpPr/>
            <p:nvPr/>
          </p:nvSpPr>
          <p:spPr>
            <a:xfrm>
              <a:off x="2757055" y="3519055"/>
              <a:ext cx="665018" cy="6650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22F480A-71F8-1546-9EBB-D0157FE1FD25}"/>
                </a:ext>
              </a:extLst>
            </p:cNvPr>
            <p:cNvSpPr/>
            <p:nvPr/>
          </p:nvSpPr>
          <p:spPr>
            <a:xfrm>
              <a:off x="4934859" y="1876926"/>
              <a:ext cx="665018" cy="6650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19348F4-B566-3E19-7225-39CA97EE6E71}"/>
                </a:ext>
              </a:extLst>
            </p:cNvPr>
            <p:cNvSpPr/>
            <p:nvPr/>
          </p:nvSpPr>
          <p:spPr>
            <a:xfrm>
              <a:off x="4602350" y="3636818"/>
              <a:ext cx="665018" cy="6650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1E3C2FC-C242-6B3C-0DE8-E6079F7432BF}"/>
                </a:ext>
              </a:extLst>
            </p:cNvPr>
            <p:cNvSpPr/>
            <p:nvPr/>
          </p:nvSpPr>
          <p:spPr>
            <a:xfrm>
              <a:off x="3422073" y="5307747"/>
              <a:ext cx="665018" cy="6650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F8B29C4-4A07-EE83-131E-54DDBF95F28F}"/>
                </a:ext>
              </a:extLst>
            </p:cNvPr>
            <p:cNvSpPr/>
            <p:nvPr/>
          </p:nvSpPr>
          <p:spPr>
            <a:xfrm>
              <a:off x="6470073" y="5237747"/>
              <a:ext cx="665018" cy="6650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386B467-F6FB-266F-5674-3EDE3A9BAA0C}"/>
                </a:ext>
              </a:extLst>
            </p:cNvPr>
            <p:cNvSpPr/>
            <p:nvPr/>
          </p:nvSpPr>
          <p:spPr>
            <a:xfrm>
              <a:off x="6331528" y="3567546"/>
              <a:ext cx="665018" cy="6650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26F52F5-6E31-F9FF-65C5-2E2C52871EF8}"/>
                </a:ext>
              </a:extLst>
            </p:cNvPr>
            <p:cNvSpPr/>
            <p:nvPr/>
          </p:nvSpPr>
          <p:spPr>
            <a:xfrm>
              <a:off x="6932880" y="1904432"/>
              <a:ext cx="665018" cy="6650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B0E7BB9-DDBC-E2AC-AEE2-66DC36B962B6}"/>
                </a:ext>
              </a:extLst>
            </p:cNvPr>
            <p:cNvSpPr/>
            <p:nvPr/>
          </p:nvSpPr>
          <p:spPr>
            <a:xfrm>
              <a:off x="8060706" y="3553692"/>
              <a:ext cx="665018" cy="66501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FB55738-FB0E-587D-2ED3-FD05E08966FD}"/>
                </a:ext>
              </a:extLst>
            </p:cNvPr>
            <p:cNvSpPr/>
            <p:nvPr/>
          </p:nvSpPr>
          <p:spPr>
            <a:xfrm>
              <a:off x="9601200" y="5300092"/>
              <a:ext cx="665018" cy="6650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77353DE-C8D8-0B5E-E5C4-9B92F484E78F}"/>
                </a:ext>
              </a:extLst>
            </p:cNvPr>
            <p:cNvSpPr/>
            <p:nvPr/>
          </p:nvSpPr>
          <p:spPr>
            <a:xfrm>
              <a:off x="9628909" y="2549237"/>
              <a:ext cx="665018" cy="6650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6DB7F2-0E11-9960-01EE-D7F9F2A67E50}"/>
                </a:ext>
              </a:extLst>
            </p:cNvPr>
            <p:cNvSpPr/>
            <p:nvPr/>
          </p:nvSpPr>
          <p:spPr>
            <a:xfrm>
              <a:off x="1607128" y="2199045"/>
              <a:ext cx="665018" cy="6650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CCAE0C2-2C12-E2D2-911E-EBD96FAD67DE}"/>
                </a:ext>
              </a:extLst>
            </p:cNvPr>
            <p:cNvSpPr/>
            <p:nvPr/>
          </p:nvSpPr>
          <p:spPr>
            <a:xfrm>
              <a:off x="1039091" y="4880630"/>
              <a:ext cx="665018" cy="6650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 descr="straight line">
              <a:extLst>
                <a:ext uri="{FF2B5EF4-FFF2-40B4-BE49-F238E27FC236}">
                  <a16:creationId xmlns:a16="http://schemas.microsoft.com/office/drawing/2014/main" id="{D4CD7A97-4B5D-FEB8-8354-212948A25036}"/>
                </a:ext>
              </a:extLst>
            </p:cNvPr>
            <p:cNvCxnSpPr>
              <a:cxnSpLocks/>
              <a:stCxn id="8" idx="1"/>
              <a:endCxn id="36" idx="5"/>
            </p:cNvCxnSpPr>
            <p:nvPr/>
          </p:nvCxnSpPr>
          <p:spPr>
            <a:xfrm flipH="1" flipV="1">
              <a:off x="2174756" y="2766673"/>
              <a:ext cx="679689" cy="849772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 descr="straight line">
              <a:extLst>
                <a:ext uri="{FF2B5EF4-FFF2-40B4-BE49-F238E27FC236}">
                  <a16:creationId xmlns:a16="http://schemas.microsoft.com/office/drawing/2014/main" id="{11A66E2E-CE5E-CB47-CAC8-9EED65E805D8}"/>
                </a:ext>
              </a:extLst>
            </p:cNvPr>
            <p:cNvCxnSpPr>
              <a:cxnSpLocks/>
              <a:stCxn id="8" idx="3"/>
              <a:endCxn id="37" idx="7"/>
            </p:cNvCxnSpPr>
            <p:nvPr/>
          </p:nvCxnSpPr>
          <p:spPr>
            <a:xfrm flipH="1">
              <a:off x="1606719" y="4086683"/>
              <a:ext cx="1247726" cy="89133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 descr="straight line">
              <a:extLst>
                <a:ext uri="{FF2B5EF4-FFF2-40B4-BE49-F238E27FC236}">
                  <a16:creationId xmlns:a16="http://schemas.microsoft.com/office/drawing/2014/main" id="{4F848E64-DE1D-1F90-C91D-3B0F4AD602DA}"/>
                </a:ext>
              </a:extLst>
            </p:cNvPr>
            <p:cNvCxnSpPr>
              <a:cxnSpLocks/>
              <a:stCxn id="25" idx="1"/>
              <a:endCxn id="8" idx="4"/>
            </p:cNvCxnSpPr>
            <p:nvPr/>
          </p:nvCxnSpPr>
          <p:spPr>
            <a:xfrm flipH="1" flipV="1">
              <a:off x="3089564" y="4184073"/>
              <a:ext cx="429899" cy="122106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 descr="straight line">
              <a:extLst>
                <a:ext uri="{FF2B5EF4-FFF2-40B4-BE49-F238E27FC236}">
                  <a16:creationId xmlns:a16="http://schemas.microsoft.com/office/drawing/2014/main" id="{034E5ACA-3BDD-3C6D-68E5-94B02FF731B8}"/>
                </a:ext>
              </a:extLst>
            </p:cNvPr>
            <p:cNvCxnSpPr>
              <a:cxnSpLocks/>
              <a:stCxn id="22" idx="3"/>
              <a:endCxn id="8" idx="7"/>
            </p:cNvCxnSpPr>
            <p:nvPr/>
          </p:nvCxnSpPr>
          <p:spPr>
            <a:xfrm flipH="1">
              <a:off x="3324683" y="2444554"/>
              <a:ext cx="1707566" cy="1171891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 descr="straight line">
              <a:extLst>
                <a:ext uri="{FF2B5EF4-FFF2-40B4-BE49-F238E27FC236}">
                  <a16:creationId xmlns:a16="http://schemas.microsoft.com/office/drawing/2014/main" id="{64895F04-8B34-E060-B913-DD580576B4DE}"/>
                </a:ext>
              </a:extLst>
            </p:cNvPr>
            <p:cNvCxnSpPr>
              <a:cxnSpLocks/>
              <a:stCxn id="23" idx="2"/>
              <a:endCxn id="8" idx="6"/>
            </p:cNvCxnSpPr>
            <p:nvPr/>
          </p:nvCxnSpPr>
          <p:spPr>
            <a:xfrm flipH="1" flipV="1">
              <a:off x="3422073" y="3851564"/>
              <a:ext cx="1180277" cy="11776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 descr="straight line">
              <a:extLst>
                <a:ext uri="{FF2B5EF4-FFF2-40B4-BE49-F238E27FC236}">
                  <a16:creationId xmlns:a16="http://schemas.microsoft.com/office/drawing/2014/main" id="{EF70A6DF-7462-49E1-0141-6FBC5B16F162}"/>
                </a:ext>
              </a:extLst>
            </p:cNvPr>
            <p:cNvCxnSpPr>
              <a:cxnSpLocks/>
              <a:stCxn id="27" idx="6"/>
              <a:endCxn id="29" idx="2"/>
            </p:cNvCxnSpPr>
            <p:nvPr/>
          </p:nvCxnSpPr>
          <p:spPr>
            <a:xfrm flipV="1">
              <a:off x="6996546" y="3886201"/>
              <a:ext cx="1064160" cy="13854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 descr="straight line">
              <a:extLst>
                <a:ext uri="{FF2B5EF4-FFF2-40B4-BE49-F238E27FC236}">
                  <a16:creationId xmlns:a16="http://schemas.microsoft.com/office/drawing/2014/main" id="{D4370631-2B1B-1FC0-2F26-801DA188B964}"/>
                </a:ext>
              </a:extLst>
            </p:cNvPr>
            <p:cNvCxnSpPr>
              <a:cxnSpLocks/>
              <a:stCxn id="29" idx="0"/>
              <a:endCxn id="28" idx="4"/>
            </p:cNvCxnSpPr>
            <p:nvPr/>
          </p:nvCxnSpPr>
          <p:spPr>
            <a:xfrm flipH="1" flipV="1">
              <a:off x="7265389" y="2569450"/>
              <a:ext cx="1127826" cy="984242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 descr="straight line">
              <a:extLst>
                <a:ext uri="{FF2B5EF4-FFF2-40B4-BE49-F238E27FC236}">
                  <a16:creationId xmlns:a16="http://schemas.microsoft.com/office/drawing/2014/main" id="{EFDF853B-EFE7-A122-8043-CE205945876B}"/>
                </a:ext>
              </a:extLst>
            </p:cNvPr>
            <p:cNvCxnSpPr>
              <a:cxnSpLocks/>
              <a:stCxn id="35" idx="3"/>
              <a:endCxn id="29" idx="7"/>
            </p:cNvCxnSpPr>
            <p:nvPr/>
          </p:nvCxnSpPr>
          <p:spPr>
            <a:xfrm flipH="1">
              <a:off x="8628334" y="3116865"/>
              <a:ext cx="1097965" cy="53421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 descr="straight line">
              <a:extLst>
                <a:ext uri="{FF2B5EF4-FFF2-40B4-BE49-F238E27FC236}">
                  <a16:creationId xmlns:a16="http://schemas.microsoft.com/office/drawing/2014/main" id="{877BF9E2-7DEF-DFB5-59D8-85D7622B545B}"/>
                </a:ext>
              </a:extLst>
            </p:cNvPr>
            <p:cNvCxnSpPr>
              <a:cxnSpLocks/>
              <a:stCxn id="29" idx="3"/>
              <a:endCxn id="26" idx="7"/>
            </p:cNvCxnSpPr>
            <p:nvPr/>
          </p:nvCxnSpPr>
          <p:spPr>
            <a:xfrm flipH="1">
              <a:off x="7037701" y="4121320"/>
              <a:ext cx="1120395" cy="121381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 descr="straight line">
              <a:extLst>
                <a:ext uri="{FF2B5EF4-FFF2-40B4-BE49-F238E27FC236}">
                  <a16:creationId xmlns:a16="http://schemas.microsoft.com/office/drawing/2014/main" id="{9574DFDC-7464-D745-4752-5A58AD79FC75}"/>
                </a:ext>
              </a:extLst>
            </p:cNvPr>
            <p:cNvCxnSpPr>
              <a:cxnSpLocks/>
              <a:stCxn id="30" idx="1"/>
              <a:endCxn id="29" idx="5"/>
            </p:cNvCxnSpPr>
            <p:nvPr/>
          </p:nvCxnSpPr>
          <p:spPr>
            <a:xfrm flipH="1" flipV="1">
              <a:off x="8628334" y="4121320"/>
              <a:ext cx="1070256" cy="1276162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65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Discrete and Continuous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7485" y="1343750"/>
            <a:ext cx="5940319" cy="4721753"/>
          </a:xfrm>
        </p:spPr>
        <p:txBody>
          <a:bodyPr>
            <a:no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Discrete:</a:t>
            </a:r>
          </a:p>
          <a:p>
            <a:pPr marL="457195" lvl="1" indent="0"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Choosing k vertices </a:t>
            </a:r>
          </a:p>
          <a:p>
            <a:pPr marL="457195" lvl="1" indent="0">
              <a:buNone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Continuous:</a:t>
            </a:r>
          </a:p>
          <a:p>
            <a:pPr marL="457195" lvl="1" indent="0"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Locating coordinates of the center</a:t>
            </a:r>
          </a:p>
          <a:p>
            <a:pPr marL="457195" lvl="1" indent="0">
              <a:buNone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95" lvl="1" indent="0">
              <a:buNone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95" lvl="1" indent="0">
              <a:buNone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Minisum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195" lvl="1" indent="0"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Objective function: sum of distances</a:t>
            </a:r>
          </a:p>
          <a:p>
            <a:pPr marL="0" indent="0">
              <a:buNone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Minimax:</a:t>
            </a:r>
          </a:p>
          <a:p>
            <a:pPr marL="457195" lvl="1" indent="0"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Objective function: maximum of distances</a:t>
            </a:r>
          </a:p>
          <a:p>
            <a:pPr marL="457195" lvl="1" indent="0">
              <a:buNone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195" lvl="1" indent="0">
              <a:buNone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D38CA35-8431-663F-2F84-19CEDCEB4691}"/>
              </a:ext>
            </a:extLst>
          </p:cNvPr>
          <p:cNvSpPr txBox="1">
            <a:spLocks/>
          </p:cNvSpPr>
          <p:nvPr/>
        </p:nvSpPr>
        <p:spPr>
          <a:xfrm>
            <a:off x="5774196" y="2386474"/>
            <a:ext cx="5940319" cy="2391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Uncapacitated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57195" lvl="1" indent="0">
              <a:buFont typeface="Arial" panose="020B0604020202020204" pitchFamily="34" charset="0"/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No limit on nodes each centers can serve</a:t>
            </a:r>
          </a:p>
          <a:p>
            <a:pPr marL="457195" lvl="1" indent="0">
              <a:buFont typeface="Arial" panose="020B0604020202020204" pitchFamily="34" charset="0"/>
              <a:buNone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Capacitated:</a:t>
            </a:r>
          </a:p>
          <a:p>
            <a:pPr marL="457195" lvl="1" indent="0">
              <a:buFont typeface="Arial" panose="020B0604020202020204" pitchFamily="34" charset="0"/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Each center has a capacity on the number of clients</a:t>
            </a:r>
          </a:p>
        </p:txBody>
      </p:sp>
    </p:spTree>
    <p:extLst>
      <p:ext uri="{BB962C8B-B14F-4D97-AF65-F5344CB8AC3E}">
        <p14:creationId xmlns:p14="http://schemas.microsoft.com/office/powerpoint/2010/main" val="1467926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370340"/>
            <a:ext cx="11337192" cy="5075523"/>
          </a:xfrm>
        </p:spPr>
        <p:txBody>
          <a:bodyPr>
            <a:no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“Given three points in a plane, Find a fourth point such that the sum of its distances to the three given points is minimized.“</a:t>
            </a: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16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Ferma</a:t>
            </a:r>
            <a:r>
              <a:rPr lang="en-US" sz="1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1600-1665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Geometrical solution, Torricelli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Assigning different weights to the known points, Weber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One-center Problem: “Find the smallest circle that encloses a given set of points in the plane”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,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Sylvester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1857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Answered in 1860</a:t>
            </a:r>
          </a:p>
          <a:p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K-median Problem, Hakimi 1964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Same capacity constraint (special case), </a:t>
            </a:r>
            <a:r>
              <a:rPr lang="en-US" sz="1800" b="0" i="0" u="none" strike="noStrike" baseline="0" dirty="0" err="1">
                <a:latin typeface="NimbusRomNo9L-Regu"/>
              </a:rPr>
              <a:t>Barilan</a:t>
            </a:r>
            <a:r>
              <a:rPr lang="en-US" sz="1800" b="0" i="0" u="none" strike="noStrike" baseline="0" dirty="0">
                <a:latin typeface="NimbusRomNo9L-Regu"/>
              </a:rPr>
              <a:t>, </a:t>
            </a:r>
            <a:r>
              <a:rPr lang="en-US" sz="1800" b="0" i="0" u="none" strike="noStrike" baseline="0" dirty="0" err="1">
                <a:latin typeface="NimbusRomNo9L-Regu"/>
              </a:rPr>
              <a:t>Kortsarz</a:t>
            </a:r>
            <a:r>
              <a:rPr lang="en-US" sz="1800" b="0" i="0" u="none" strike="noStrike" baseline="0" dirty="0">
                <a:latin typeface="NimbusRomNo9L-Regu"/>
              </a:rPr>
              <a:t> and Peleg 1993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B Nazanin" panose="00000400000000000000" pitchFamily="2" charset="-78"/>
              </a:rPr>
              <a:t>Solution for k-median, </a:t>
            </a:r>
            <a:r>
              <a:rPr lang="en-US" sz="1800" b="0" i="0" u="none" strike="noStrike" baseline="0" dirty="0" err="1">
                <a:latin typeface="NimbusRomNo9L-Regu"/>
              </a:rPr>
              <a:t>Charikar</a:t>
            </a:r>
            <a:r>
              <a:rPr lang="en-US" sz="1800" b="0" i="0" u="none" strike="noStrike" baseline="0" dirty="0">
                <a:latin typeface="NimbusRomNo9L-Regu"/>
              </a:rPr>
              <a:t>, Guha, </a:t>
            </a:r>
            <a:r>
              <a:rPr lang="en-US" sz="1800" b="0" i="0" u="none" strike="noStrike" baseline="0" dirty="0" err="1">
                <a:latin typeface="NimbusRomNo9L-Regu"/>
              </a:rPr>
              <a:t>Tardos</a:t>
            </a:r>
            <a:r>
              <a:rPr lang="en-US" sz="1800" b="0" i="0" u="none" strike="noStrike" baseline="0" dirty="0">
                <a:latin typeface="NimbusRomNo9L-Regu"/>
              </a:rPr>
              <a:t> and </a:t>
            </a:r>
            <a:r>
              <a:rPr lang="en-US" sz="1800" b="0" i="0" u="none" strike="noStrike" baseline="0" dirty="0" err="1">
                <a:latin typeface="NimbusRomNo9L-Regu"/>
              </a:rPr>
              <a:t>Shymos</a:t>
            </a:r>
            <a:r>
              <a:rPr lang="en-US" sz="1800" b="0" i="0" u="none" strike="noStrike" baseline="0" dirty="0">
                <a:latin typeface="NimbusRomNo9L-Regu"/>
              </a:rPr>
              <a:t> 1999</a:t>
            </a:r>
          </a:p>
          <a:p>
            <a:pPr algn="l"/>
            <a:r>
              <a:rPr lang="en-US" sz="1800" dirty="0">
                <a:latin typeface="NimbusRomNo9L-Regu"/>
                <a:ea typeface="Calibri" panose="020F0502020204030204" pitchFamily="34" charset="0"/>
                <a:cs typeface="B Nazanin" panose="00000400000000000000" pitchFamily="2" charset="-78"/>
              </a:rPr>
              <a:t>Capacitated k-center, </a:t>
            </a:r>
            <a:r>
              <a:rPr lang="en-US" sz="1800" b="0" i="0" u="none" strike="noStrike" baseline="0" dirty="0">
                <a:latin typeface="NimbusRomNo9L-Regu"/>
              </a:rPr>
              <a:t>An, </a:t>
            </a:r>
            <a:r>
              <a:rPr lang="en-US" sz="1800" b="0" i="0" u="none" strike="noStrike" baseline="0" dirty="0" err="1">
                <a:latin typeface="NimbusRomNo9L-Regu"/>
              </a:rPr>
              <a:t>Bhaskara</a:t>
            </a:r>
            <a:r>
              <a:rPr lang="en-US" sz="1800" b="0" i="0" u="none" strike="noStrike" baseline="0" dirty="0">
                <a:latin typeface="NimbusRomNo9L-Regu"/>
              </a:rPr>
              <a:t> and </a:t>
            </a:r>
            <a:r>
              <a:rPr lang="en-US" sz="1800" b="0" i="0" u="none" strike="noStrike" baseline="0" dirty="0" err="1">
                <a:latin typeface="NimbusRomNo9L-Regu"/>
              </a:rPr>
              <a:t>Svensson</a:t>
            </a:r>
            <a:r>
              <a:rPr lang="en-US" sz="1800" b="0" i="0" u="none" strike="noStrike" baseline="0" dirty="0">
                <a:latin typeface="NimbusRomNo9L-Regu"/>
              </a:rPr>
              <a:t> 2013</a:t>
            </a: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16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Uncapacitated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Problem – Greedy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F7C351-2C98-831C-CE46-E5703FEBE2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13"/>
          <a:stretch/>
        </p:blipFill>
        <p:spPr>
          <a:xfrm>
            <a:off x="449240" y="1182970"/>
            <a:ext cx="6963507" cy="2764377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684D5527-528E-16F6-009A-03FEAE3B742D}"/>
              </a:ext>
            </a:extLst>
          </p:cNvPr>
          <p:cNvGrpSpPr/>
          <p:nvPr/>
        </p:nvGrpSpPr>
        <p:grpSpPr>
          <a:xfrm>
            <a:off x="1431568" y="3244213"/>
            <a:ext cx="10333763" cy="3227051"/>
            <a:chOff x="622676" y="3244213"/>
            <a:chExt cx="10333763" cy="322705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AAA1738-D25E-390E-3348-D07A5AFB731A}"/>
                </a:ext>
              </a:extLst>
            </p:cNvPr>
            <p:cNvGrpSpPr/>
            <p:nvPr/>
          </p:nvGrpSpPr>
          <p:grpSpPr>
            <a:xfrm>
              <a:off x="4723392" y="3244213"/>
              <a:ext cx="6233047" cy="2758510"/>
              <a:chOff x="1039091" y="1876926"/>
              <a:chExt cx="9254836" cy="4095839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5F5C31C-1C99-4E2B-B67A-3AD48C7E5C4D}"/>
                  </a:ext>
                </a:extLst>
              </p:cNvPr>
              <p:cNvSpPr/>
              <p:nvPr/>
            </p:nvSpPr>
            <p:spPr>
              <a:xfrm>
                <a:off x="2757055" y="3519055"/>
                <a:ext cx="665018" cy="66501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292FE25-5F18-66B2-6885-AF76C08F7589}"/>
                  </a:ext>
                </a:extLst>
              </p:cNvPr>
              <p:cNvSpPr/>
              <p:nvPr/>
            </p:nvSpPr>
            <p:spPr>
              <a:xfrm>
                <a:off x="4934859" y="1876926"/>
                <a:ext cx="665018" cy="6650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924A507-6B8F-EBA7-3F25-5CBE36D37FA7}"/>
                  </a:ext>
                </a:extLst>
              </p:cNvPr>
              <p:cNvSpPr/>
              <p:nvPr/>
            </p:nvSpPr>
            <p:spPr>
              <a:xfrm>
                <a:off x="4602350" y="3636818"/>
                <a:ext cx="665018" cy="6650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22A1FF6-338D-FD39-F5AE-ECC7D9E4BA28}"/>
                  </a:ext>
                </a:extLst>
              </p:cNvPr>
              <p:cNvSpPr/>
              <p:nvPr/>
            </p:nvSpPr>
            <p:spPr>
              <a:xfrm>
                <a:off x="3422073" y="5307747"/>
                <a:ext cx="665018" cy="6650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487C6C8-0FAB-919F-95DA-633AC5BB6E8D}"/>
                  </a:ext>
                </a:extLst>
              </p:cNvPr>
              <p:cNvSpPr/>
              <p:nvPr/>
            </p:nvSpPr>
            <p:spPr>
              <a:xfrm>
                <a:off x="6470073" y="5237747"/>
                <a:ext cx="665018" cy="6650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AC48EC9D-A291-028A-641D-B3F0CC3AD231}"/>
                  </a:ext>
                </a:extLst>
              </p:cNvPr>
              <p:cNvSpPr/>
              <p:nvPr/>
            </p:nvSpPr>
            <p:spPr>
              <a:xfrm>
                <a:off x="6331528" y="3567546"/>
                <a:ext cx="665018" cy="6650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ED1E979-1AE5-1F9A-BFDF-89E42223342F}"/>
                  </a:ext>
                </a:extLst>
              </p:cNvPr>
              <p:cNvSpPr/>
              <p:nvPr/>
            </p:nvSpPr>
            <p:spPr>
              <a:xfrm>
                <a:off x="6932880" y="1904432"/>
                <a:ext cx="665018" cy="6650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6991407-1385-18B0-7D87-E6FC97A36B76}"/>
                  </a:ext>
                </a:extLst>
              </p:cNvPr>
              <p:cNvSpPr/>
              <p:nvPr/>
            </p:nvSpPr>
            <p:spPr>
              <a:xfrm>
                <a:off x="8060706" y="3553692"/>
                <a:ext cx="665018" cy="66501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DB72569-68EF-D17B-74D1-2FC7D70FB9CB}"/>
                  </a:ext>
                </a:extLst>
              </p:cNvPr>
              <p:cNvSpPr/>
              <p:nvPr/>
            </p:nvSpPr>
            <p:spPr>
              <a:xfrm>
                <a:off x="9601200" y="5300092"/>
                <a:ext cx="665018" cy="6650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F91E4D4-7638-9949-D3EE-C15C58F82F7E}"/>
                  </a:ext>
                </a:extLst>
              </p:cNvPr>
              <p:cNvSpPr/>
              <p:nvPr/>
            </p:nvSpPr>
            <p:spPr>
              <a:xfrm>
                <a:off x="9628909" y="2549237"/>
                <a:ext cx="665018" cy="6650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399E5A1-A64E-D6E1-035E-0149F1329759}"/>
                  </a:ext>
                </a:extLst>
              </p:cNvPr>
              <p:cNvSpPr/>
              <p:nvPr/>
            </p:nvSpPr>
            <p:spPr>
              <a:xfrm>
                <a:off x="1607128" y="2199045"/>
                <a:ext cx="665018" cy="6650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E6E8CEA-F103-95DB-2645-B4B081776F6C}"/>
                  </a:ext>
                </a:extLst>
              </p:cNvPr>
              <p:cNvSpPr/>
              <p:nvPr/>
            </p:nvSpPr>
            <p:spPr>
              <a:xfrm>
                <a:off x="1039091" y="4880630"/>
                <a:ext cx="665018" cy="66501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0" name="Straight Connector 39" descr="straight line">
                <a:extLst>
                  <a:ext uri="{FF2B5EF4-FFF2-40B4-BE49-F238E27FC236}">
                    <a16:creationId xmlns:a16="http://schemas.microsoft.com/office/drawing/2014/main" id="{D9F9EA3D-1035-337B-C9B8-857F1EECFE7C}"/>
                  </a:ext>
                </a:extLst>
              </p:cNvPr>
              <p:cNvCxnSpPr>
                <a:cxnSpLocks/>
                <a:stCxn id="22" idx="1"/>
                <a:endCxn id="37" idx="5"/>
              </p:cNvCxnSpPr>
              <p:nvPr/>
            </p:nvCxnSpPr>
            <p:spPr>
              <a:xfrm flipH="1" flipV="1">
                <a:off x="2174756" y="2766673"/>
                <a:ext cx="679689" cy="849772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 descr="straight line">
                <a:extLst>
                  <a:ext uri="{FF2B5EF4-FFF2-40B4-BE49-F238E27FC236}">
                    <a16:creationId xmlns:a16="http://schemas.microsoft.com/office/drawing/2014/main" id="{CB34E360-48F3-A6E3-2731-EAC9B9322A78}"/>
                  </a:ext>
                </a:extLst>
              </p:cNvPr>
              <p:cNvCxnSpPr>
                <a:cxnSpLocks/>
                <a:stCxn id="22" idx="3"/>
                <a:endCxn id="39" idx="7"/>
              </p:cNvCxnSpPr>
              <p:nvPr/>
            </p:nvCxnSpPr>
            <p:spPr>
              <a:xfrm flipH="1">
                <a:off x="1606719" y="4086683"/>
                <a:ext cx="1247726" cy="89133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 descr="straight line">
                <a:extLst>
                  <a:ext uri="{FF2B5EF4-FFF2-40B4-BE49-F238E27FC236}">
                    <a16:creationId xmlns:a16="http://schemas.microsoft.com/office/drawing/2014/main" id="{A409A685-BE50-C41A-C324-B4FF4643A544}"/>
                  </a:ext>
                </a:extLst>
              </p:cNvPr>
              <p:cNvCxnSpPr>
                <a:cxnSpLocks/>
                <a:stCxn id="26" idx="1"/>
                <a:endCxn id="22" idx="4"/>
              </p:cNvCxnSpPr>
              <p:nvPr/>
            </p:nvCxnSpPr>
            <p:spPr>
              <a:xfrm flipH="1" flipV="1">
                <a:off x="3089564" y="4184073"/>
                <a:ext cx="429899" cy="122106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 descr="straight line">
                <a:extLst>
                  <a:ext uri="{FF2B5EF4-FFF2-40B4-BE49-F238E27FC236}">
                    <a16:creationId xmlns:a16="http://schemas.microsoft.com/office/drawing/2014/main" id="{672CABD7-5D9F-02D2-D566-39295F93B820}"/>
                  </a:ext>
                </a:extLst>
              </p:cNvPr>
              <p:cNvCxnSpPr>
                <a:cxnSpLocks/>
                <a:stCxn id="23" idx="3"/>
                <a:endCxn id="22" idx="7"/>
              </p:cNvCxnSpPr>
              <p:nvPr/>
            </p:nvCxnSpPr>
            <p:spPr>
              <a:xfrm flipH="1">
                <a:off x="3324683" y="2444554"/>
                <a:ext cx="1707566" cy="117189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 descr="straight line">
                <a:extLst>
                  <a:ext uri="{FF2B5EF4-FFF2-40B4-BE49-F238E27FC236}">
                    <a16:creationId xmlns:a16="http://schemas.microsoft.com/office/drawing/2014/main" id="{FF03E956-D954-CDF0-E375-B32A5522CE43}"/>
                  </a:ext>
                </a:extLst>
              </p:cNvPr>
              <p:cNvCxnSpPr>
                <a:cxnSpLocks/>
                <a:stCxn id="25" idx="2"/>
                <a:endCxn id="22" idx="6"/>
              </p:cNvCxnSpPr>
              <p:nvPr/>
            </p:nvCxnSpPr>
            <p:spPr>
              <a:xfrm flipH="1" flipV="1">
                <a:off x="3422073" y="3851564"/>
                <a:ext cx="1180277" cy="117763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 descr="straight line">
                <a:extLst>
                  <a:ext uri="{FF2B5EF4-FFF2-40B4-BE49-F238E27FC236}">
                    <a16:creationId xmlns:a16="http://schemas.microsoft.com/office/drawing/2014/main" id="{52416B63-20E1-A61F-13AB-01FFA9E857EC}"/>
                  </a:ext>
                </a:extLst>
              </p:cNvPr>
              <p:cNvCxnSpPr>
                <a:cxnSpLocks/>
                <a:stCxn id="28" idx="6"/>
                <a:endCxn id="30" idx="2"/>
              </p:cNvCxnSpPr>
              <p:nvPr/>
            </p:nvCxnSpPr>
            <p:spPr>
              <a:xfrm flipV="1">
                <a:off x="6996546" y="3886201"/>
                <a:ext cx="1064160" cy="1385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 descr="straight line">
                <a:extLst>
                  <a:ext uri="{FF2B5EF4-FFF2-40B4-BE49-F238E27FC236}">
                    <a16:creationId xmlns:a16="http://schemas.microsoft.com/office/drawing/2014/main" id="{5E9F807C-F78A-53D4-9C67-C5E1D30916FD}"/>
                  </a:ext>
                </a:extLst>
              </p:cNvPr>
              <p:cNvCxnSpPr>
                <a:cxnSpLocks/>
                <a:stCxn id="30" idx="0"/>
                <a:endCxn id="29" idx="5"/>
              </p:cNvCxnSpPr>
              <p:nvPr/>
            </p:nvCxnSpPr>
            <p:spPr>
              <a:xfrm flipH="1" flipV="1">
                <a:off x="7500510" y="2472061"/>
                <a:ext cx="892706" cy="1081632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 descr="straight line">
                <a:extLst>
                  <a:ext uri="{FF2B5EF4-FFF2-40B4-BE49-F238E27FC236}">
                    <a16:creationId xmlns:a16="http://schemas.microsoft.com/office/drawing/2014/main" id="{AE48717D-8146-22E5-04EE-8ACAFE453747}"/>
                  </a:ext>
                </a:extLst>
              </p:cNvPr>
              <p:cNvCxnSpPr>
                <a:cxnSpLocks/>
                <a:stCxn id="36" idx="3"/>
                <a:endCxn id="30" idx="7"/>
              </p:cNvCxnSpPr>
              <p:nvPr/>
            </p:nvCxnSpPr>
            <p:spPr>
              <a:xfrm flipH="1">
                <a:off x="8628334" y="3116865"/>
                <a:ext cx="1097965" cy="53421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 descr="straight line">
                <a:extLst>
                  <a:ext uri="{FF2B5EF4-FFF2-40B4-BE49-F238E27FC236}">
                    <a16:creationId xmlns:a16="http://schemas.microsoft.com/office/drawing/2014/main" id="{83084A01-1CEB-31C3-343F-FC578035B620}"/>
                  </a:ext>
                </a:extLst>
              </p:cNvPr>
              <p:cNvCxnSpPr>
                <a:cxnSpLocks/>
                <a:stCxn id="30" idx="3"/>
                <a:endCxn id="27" idx="7"/>
              </p:cNvCxnSpPr>
              <p:nvPr/>
            </p:nvCxnSpPr>
            <p:spPr>
              <a:xfrm flipH="1">
                <a:off x="7037701" y="4121320"/>
                <a:ext cx="1120395" cy="121381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 descr="straight line">
                <a:extLst>
                  <a:ext uri="{FF2B5EF4-FFF2-40B4-BE49-F238E27FC236}">
                    <a16:creationId xmlns:a16="http://schemas.microsoft.com/office/drawing/2014/main" id="{273745C5-EC0A-D50E-49BE-0E6FE24AE411}"/>
                  </a:ext>
                </a:extLst>
              </p:cNvPr>
              <p:cNvCxnSpPr>
                <a:cxnSpLocks/>
                <a:stCxn id="35" idx="1"/>
                <a:endCxn id="30" idx="5"/>
              </p:cNvCxnSpPr>
              <p:nvPr/>
            </p:nvCxnSpPr>
            <p:spPr>
              <a:xfrm flipH="1" flipV="1">
                <a:off x="8628334" y="4121320"/>
                <a:ext cx="1070256" cy="1276162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053B25-ED10-763A-C015-F98AE987A06A}"/>
                </a:ext>
              </a:extLst>
            </p:cNvPr>
            <p:cNvSpPr/>
            <p:nvPr/>
          </p:nvSpPr>
          <p:spPr>
            <a:xfrm rot="19437687">
              <a:off x="5521309" y="3521099"/>
              <a:ext cx="2672069" cy="997743"/>
            </a:xfrm>
            <a:prstGeom prst="ellipse">
              <a:avLst/>
            </a:prstGeom>
            <a:noFill/>
            <a:ln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DEF9FC-A8B8-A42B-7B3E-F6FDF7729A6A}"/>
                </a:ext>
              </a:extLst>
            </p:cNvPr>
            <p:cNvSpPr txBox="1"/>
            <p:nvPr/>
          </p:nvSpPr>
          <p:spPr>
            <a:xfrm>
              <a:off x="6054865" y="3341290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 2 OPT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3AB383A-41FA-58E4-1FA6-BEE5EF7C8644}"/>
                </a:ext>
              </a:extLst>
            </p:cNvPr>
            <p:cNvCxnSpPr/>
            <p:nvPr/>
          </p:nvCxnSpPr>
          <p:spPr>
            <a:xfrm flipV="1">
              <a:off x="5946016" y="5032617"/>
              <a:ext cx="0" cy="1438521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B21D473-E76C-C257-0C68-8F6401986599}"/>
                </a:ext>
              </a:extLst>
            </p:cNvPr>
            <p:cNvCxnSpPr/>
            <p:nvPr/>
          </p:nvCxnSpPr>
          <p:spPr>
            <a:xfrm flipV="1">
              <a:off x="9672881" y="4979874"/>
              <a:ext cx="0" cy="1438521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66028D0-9A90-1EE4-2713-42B700545331}"/>
                </a:ext>
              </a:extLst>
            </p:cNvPr>
            <p:cNvCxnSpPr/>
            <p:nvPr/>
          </p:nvCxnSpPr>
          <p:spPr>
            <a:xfrm>
              <a:off x="6104367" y="6471138"/>
              <a:ext cx="341361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1D51B30-C998-7432-DBDC-3550AC49B66F}"/>
                </a:ext>
              </a:extLst>
            </p:cNvPr>
            <p:cNvSpPr txBox="1"/>
            <p:nvPr/>
          </p:nvSpPr>
          <p:spPr>
            <a:xfrm>
              <a:off x="7350997" y="6101932"/>
              <a:ext cx="10182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&gt; 2 OPT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3EE1599-4840-88FA-E8EB-6C97FECEF2D3}"/>
                </a:ext>
              </a:extLst>
            </p:cNvPr>
            <p:cNvSpPr/>
            <p:nvPr/>
          </p:nvSpPr>
          <p:spPr>
            <a:xfrm>
              <a:off x="840097" y="5549684"/>
              <a:ext cx="447884" cy="44788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734C4FA-D68C-85FD-5F97-CCE0606F9606}"/>
                </a:ext>
              </a:extLst>
            </p:cNvPr>
            <p:cNvSpPr/>
            <p:nvPr/>
          </p:nvSpPr>
          <p:spPr>
            <a:xfrm>
              <a:off x="2411254" y="5542189"/>
              <a:ext cx="447884" cy="44788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C6E94E0-37C1-F98D-755B-97B942E38900}"/>
                </a:ext>
              </a:extLst>
            </p:cNvPr>
            <p:cNvSpPr/>
            <p:nvPr/>
          </p:nvSpPr>
          <p:spPr>
            <a:xfrm>
              <a:off x="1648046" y="4489161"/>
              <a:ext cx="447884" cy="44788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</a:t>
              </a:r>
            </a:p>
          </p:txBody>
        </p:sp>
        <p:cxnSp>
          <p:nvCxnSpPr>
            <p:cNvPr id="61" name="Straight Connector 60" descr="straight line">
              <a:extLst>
                <a:ext uri="{FF2B5EF4-FFF2-40B4-BE49-F238E27FC236}">
                  <a16:creationId xmlns:a16="http://schemas.microsoft.com/office/drawing/2014/main" id="{2148B7C7-0716-A9DF-C37B-C0EF25BF956F}"/>
                </a:ext>
              </a:extLst>
            </p:cNvPr>
            <p:cNvCxnSpPr>
              <a:cxnSpLocks/>
              <a:stCxn id="60" idx="3"/>
              <a:endCxn id="57" idx="0"/>
            </p:cNvCxnSpPr>
            <p:nvPr/>
          </p:nvCxnSpPr>
          <p:spPr>
            <a:xfrm flipH="1">
              <a:off x="1064039" y="4871454"/>
              <a:ext cx="649598" cy="67823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 descr="straight line">
              <a:extLst>
                <a:ext uri="{FF2B5EF4-FFF2-40B4-BE49-F238E27FC236}">
                  <a16:creationId xmlns:a16="http://schemas.microsoft.com/office/drawing/2014/main" id="{0378E35A-CAAA-57AE-B7EC-8CF4B4D877B8}"/>
                </a:ext>
              </a:extLst>
            </p:cNvPr>
            <p:cNvCxnSpPr>
              <a:cxnSpLocks/>
              <a:stCxn id="58" idx="0"/>
              <a:endCxn id="60" idx="5"/>
            </p:cNvCxnSpPr>
            <p:nvPr/>
          </p:nvCxnSpPr>
          <p:spPr>
            <a:xfrm flipH="1" flipV="1">
              <a:off x="2030339" y="4871454"/>
              <a:ext cx="604857" cy="67073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6E895BA-1C63-49F5-7EC4-E3050658FCF6}"/>
                </a:ext>
              </a:extLst>
            </p:cNvPr>
            <p:cNvSpPr txBox="1"/>
            <p:nvPr/>
          </p:nvSpPr>
          <p:spPr>
            <a:xfrm>
              <a:off x="622676" y="4937045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OPT &gt;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BD54FC2-6AD0-5917-DAC4-206C3C3DC8B8}"/>
                </a:ext>
              </a:extLst>
            </p:cNvPr>
            <p:cNvSpPr txBox="1"/>
            <p:nvPr/>
          </p:nvSpPr>
          <p:spPr>
            <a:xfrm>
              <a:off x="2374761" y="4939307"/>
              <a:ext cx="830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OPT &gt;</a:t>
              </a:r>
            </a:p>
          </p:txBody>
        </p:sp>
        <p:cxnSp>
          <p:nvCxnSpPr>
            <p:cNvPr id="71" name="Connector: Curved 70">
              <a:extLst>
                <a:ext uri="{FF2B5EF4-FFF2-40B4-BE49-F238E27FC236}">
                  <a16:creationId xmlns:a16="http://schemas.microsoft.com/office/drawing/2014/main" id="{6451DF46-9042-C731-21BF-06010F37455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416851" y="4693742"/>
              <a:ext cx="1682774" cy="51718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560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70F668-206D-211D-3203-307A4EDEC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09"/>
          <a:stretch/>
        </p:blipFill>
        <p:spPr>
          <a:xfrm>
            <a:off x="414363" y="1213582"/>
            <a:ext cx="7239848" cy="2559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Segoe UI Semibold" panose="020B0502040204020203" pitchFamily="34" charset="0"/>
                <a:cs typeface="Segoe UI Semibold" panose="020B0502040204020203" pitchFamily="34" charset="0"/>
              </a:rPr>
              <a:t>Uncapacitated</a:t>
            </a:r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 Problem – Parametric Pruning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431B65A6-E6ED-6B96-4CDA-76CB7085A6E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28276" y="1300404"/>
            <a:ext cx="3849362" cy="2391373"/>
          </a:xfrm>
        </p:spPr>
        <p:txBody>
          <a:bodyPr>
            <a:no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Estimate optimal solution: t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Prune the graph with weights higher than 2t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Construct the square graphs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Polynomial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7A638973-92A8-063C-D2B4-86FCABD9FC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4362" y="4283927"/>
                <a:ext cx="7239847" cy="23913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598" indent="-228598" algn="l" defTabSz="914391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793" indent="-228598" algn="l" defTabSz="914391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2989" indent="-228598" algn="l" defTabSz="914391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185" indent="-228598" algn="l" defTabSz="914391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400" kern="120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380" indent="-228598" algn="l" defTabSz="914391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lang="en-US"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576" indent="-228598" algn="l" defTabSz="91439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772" indent="-228598" algn="l" defTabSz="91439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967" indent="-228598" algn="l" defTabSz="91439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163" indent="-228598" algn="l" defTabSz="914391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Proof: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	Any independent set </a:t>
                </a:r>
                <a:r>
                  <a:rPr lang="en-US" sz="1600" dirty="0">
                    <a:latin typeface="Segoe UI" panose="020B0502040204020203" pitchFamily="34" charset="0"/>
                    <a:cs typeface="Segoe UI" panose="020B0502040204020203" pitchFamily="34" charset="0"/>
                    <a:sym typeface="Wingdings" panose="05000000000000000000" pitchFamily="2" charset="2"/>
                  </a:rPr>
                  <a:t> Dominating Set</a:t>
                </a:r>
              </a:p>
              <a:p>
                <a:pPr marL="0" indent="0">
                  <a:buNone/>
                </a:pPr>
                <a:r>
                  <a:rPr lang="en-US" sz="2000" dirty="0">
                    <a:effectLst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𝑆𝑢𝑝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𝑣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∈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𝑉</m:t>
                        </m:r>
                      </m:sub>
                    </m:sSub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𝑑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𝑣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,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Nazanin" panose="00000400000000000000" pitchFamily="2" charset="-78"/>
                          </a:rPr>
                          <m:t>𝑆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&lt;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.</m:t>
                    </m:r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𝜔</m:t>
                    </m:r>
                    <m:d>
                      <m:d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𝑖</m:t>
                            </m:r>
                            <m:r>
                              <a:rPr lang="en-US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B Nazanin" panose="00000400000000000000" pitchFamily="2" charset="-78"/>
                              </a:rPr>
                              <m:t>′</m:t>
                            </m:r>
                          </m:sub>
                        </m:sSub>
                      </m:e>
                    </m:d>
                    <m:r>
                      <a:rPr lang="fa-IR" sz="1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≤</m:t>
                    </m:r>
                    <m:r>
                      <a:rPr lang="fa-IR" sz="1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2</m:t>
                    </m:r>
                    <m:r>
                      <a:rPr lang="fa-IR" sz="1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. </m:t>
                    </m:r>
                    <m:r>
                      <a:rPr lang="en-US" sz="16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B Nazanin" panose="00000400000000000000" pitchFamily="2" charset="-78"/>
                      </a:rPr>
                      <m:t>𝑂𝑃𝑇</m:t>
                    </m:r>
                  </m:oMath>
                </a14:m>
                <a:r>
                  <a:rPr lang="en-US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B Nazanin" panose="00000400000000000000" pitchFamily="2" charset="-78"/>
                  </a:rPr>
                  <a:t> </a:t>
                </a:r>
                <a:endParaRPr lang="en-US" sz="2000" dirty="0"/>
              </a:p>
              <a:p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  <a:sym typeface="Wingdings" panose="05000000000000000000" pitchFamily="2" charset="2"/>
                </a:endParaRPr>
              </a:p>
              <a:p>
                <a:endParaRPr lang="en-US" sz="16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2" name="Content Placeholder 2">
                <a:extLst>
                  <a:ext uri="{FF2B5EF4-FFF2-40B4-BE49-F238E27FC236}">
                    <a16:creationId xmlns:a16="http://schemas.microsoft.com/office/drawing/2014/main" id="{7A638973-92A8-063C-D2B4-86FCABD9F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62" y="4283927"/>
                <a:ext cx="7239847" cy="2391373"/>
              </a:xfrm>
              <a:prstGeom prst="rect">
                <a:avLst/>
              </a:prstGeom>
              <a:blipFill>
                <a:blip r:embed="rId4"/>
                <a:stretch>
                  <a:fillRect l="-505" t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70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Capacitated Problem – 9-Approximation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499" y="1371600"/>
            <a:ext cx="7363069" cy="266517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Reduce to an unweighted graph</a:t>
            </a:r>
          </a:p>
          <a:p>
            <a:pPr lvl="1"/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Guess τ</a:t>
            </a:r>
          </a:p>
          <a:p>
            <a:pPr lvl="1"/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Check feasibility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 Open k-vertices and assign vertices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Determine fraction each vertex to be opened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Cluster nodes  Each cluster has at least total 1 opening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Transfer openings within each cluster:</a:t>
            </a: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F2493B54-E62D-C762-8A78-91147BA7E3EA}"/>
              </a:ext>
            </a:extLst>
          </p:cNvPr>
          <p:cNvGrpSpPr/>
          <p:nvPr/>
        </p:nvGrpSpPr>
        <p:grpSpPr>
          <a:xfrm>
            <a:off x="221706" y="3842770"/>
            <a:ext cx="11844006" cy="2704375"/>
            <a:chOff x="344801" y="3754845"/>
            <a:chExt cx="11844006" cy="2704375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C3DC94AF-2503-9BC0-EE84-A1065E65B92D}"/>
                </a:ext>
              </a:extLst>
            </p:cNvPr>
            <p:cNvGrpSpPr/>
            <p:nvPr/>
          </p:nvGrpSpPr>
          <p:grpSpPr>
            <a:xfrm>
              <a:off x="344801" y="3768202"/>
              <a:ext cx="5257160" cy="2691018"/>
              <a:chOff x="70978" y="3450513"/>
              <a:chExt cx="6424856" cy="3288735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720E2C3-695D-1CA2-11AC-B6E60376B59A}"/>
                  </a:ext>
                </a:extLst>
              </p:cNvPr>
              <p:cNvSpPr/>
              <p:nvPr/>
            </p:nvSpPr>
            <p:spPr>
              <a:xfrm>
                <a:off x="1367583" y="4963425"/>
                <a:ext cx="447884" cy="44788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E6E2158-828D-7BD7-8B7D-1DD6FFA74551}"/>
                  </a:ext>
                </a:extLst>
              </p:cNvPr>
              <p:cNvSpPr/>
              <p:nvPr/>
            </p:nvSpPr>
            <p:spPr>
              <a:xfrm>
                <a:off x="4262761" y="4974162"/>
                <a:ext cx="447884" cy="447884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BB72226-C0CE-833E-B05F-65918369F5FC}"/>
                  </a:ext>
                </a:extLst>
              </p:cNvPr>
              <p:cNvSpPr/>
              <p:nvPr/>
            </p:nvSpPr>
            <p:spPr>
              <a:xfrm>
                <a:off x="2307814" y="4985200"/>
                <a:ext cx="447884" cy="4478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95AAE1F3-3E3F-B0BC-7166-A74931110136}"/>
                  </a:ext>
                </a:extLst>
              </p:cNvPr>
              <p:cNvSpPr/>
              <p:nvPr/>
            </p:nvSpPr>
            <p:spPr>
              <a:xfrm>
                <a:off x="461879" y="3902902"/>
                <a:ext cx="447884" cy="4478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1549D155-A5D3-B790-0176-A7CBEB6A7D24}"/>
                  </a:ext>
                </a:extLst>
              </p:cNvPr>
              <p:cNvSpPr/>
              <p:nvPr/>
            </p:nvSpPr>
            <p:spPr>
              <a:xfrm>
                <a:off x="128925" y="4984900"/>
                <a:ext cx="447884" cy="4478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8E27B4A-0E9C-C6BA-8748-55992883AB19}"/>
                  </a:ext>
                </a:extLst>
              </p:cNvPr>
              <p:cNvSpPr/>
              <p:nvPr/>
            </p:nvSpPr>
            <p:spPr>
              <a:xfrm>
                <a:off x="4710645" y="3973146"/>
                <a:ext cx="447884" cy="4478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CA95EBE7-9523-33AD-F000-1255A455F186}"/>
                  </a:ext>
                </a:extLst>
              </p:cNvPr>
              <p:cNvSpPr/>
              <p:nvPr/>
            </p:nvSpPr>
            <p:spPr>
              <a:xfrm>
                <a:off x="5455699" y="4963515"/>
                <a:ext cx="447884" cy="4478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4" name="Straight Connector 73" descr="straight line">
                <a:extLst>
                  <a:ext uri="{FF2B5EF4-FFF2-40B4-BE49-F238E27FC236}">
                    <a16:creationId xmlns:a16="http://schemas.microsoft.com/office/drawing/2014/main" id="{E65D26FB-7FA0-EC13-66DD-36FE3315F487}"/>
                  </a:ext>
                </a:extLst>
              </p:cNvPr>
              <p:cNvCxnSpPr>
                <a:cxnSpLocks/>
                <a:stCxn id="36" idx="2"/>
                <a:endCxn id="30" idx="6"/>
              </p:cNvCxnSpPr>
              <p:nvPr/>
            </p:nvCxnSpPr>
            <p:spPr>
              <a:xfrm flipH="1" flipV="1">
                <a:off x="1815467" y="5187367"/>
                <a:ext cx="492347" cy="2177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 descr="straight line">
                <a:extLst>
                  <a:ext uri="{FF2B5EF4-FFF2-40B4-BE49-F238E27FC236}">
                    <a16:creationId xmlns:a16="http://schemas.microsoft.com/office/drawing/2014/main" id="{52D2FD3F-BF08-FD19-DEE6-259BA3ABB700}"/>
                  </a:ext>
                </a:extLst>
              </p:cNvPr>
              <p:cNvCxnSpPr>
                <a:cxnSpLocks/>
                <a:stCxn id="30" idx="2"/>
                <a:endCxn id="71" idx="6"/>
              </p:cNvCxnSpPr>
              <p:nvPr/>
            </p:nvCxnSpPr>
            <p:spPr>
              <a:xfrm flipH="1">
                <a:off x="576809" y="5187367"/>
                <a:ext cx="790774" cy="2147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 descr="straight line">
                <a:extLst>
                  <a:ext uri="{FF2B5EF4-FFF2-40B4-BE49-F238E27FC236}">
                    <a16:creationId xmlns:a16="http://schemas.microsoft.com/office/drawing/2014/main" id="{A2D563E3-554B-4E6A-5612-873D2B705724}"/>
                  </a:ext>
                </a:extLst>
              </p:cNvPr>
              <p:cNvCxnSpPr>
                <a:cxnSpLocks/>
                <a:stCxn id="30" idx="1"/>
                <a:endCxn id="70" idx="5"/>
              </p:cNvCxnSpPr>
              <p:nvPr/>
            </p:nvCxnSpPr>
            <p:spPr>
              <a:xfrm flipH="1" flipV="1">
                <a:off x="844172" y="4285195"/>
                <a:ext cx="589002" cy="74382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 descr="straight line">
                <a:extLst>
                  <a:ext uri="{FF2B5EF4-FFF2-40B4-BE49-F238E27FC236}">
                    <a16:creationId xmlns:a16="http://schemas.microsoft.com/office/drawing/2014/main" id="{571D3B2A-CD65-316C-C841-B7F34E4EA2F7}"/>
                  </a:ext>
                </a:extLst>
              </p:cNvPr>
              <p:cNvCxnSpPr>
                <a:cxnSpLocks/>
                <a:stCxn id="35" idx="0"/>
                <a:endCxn id="72" idx="3"/>
              </p:cNvCxnSpPr>
              <p:nvPr/>
            </p:nvCxnSpPr>
            <p:spPr>
              <a:xfrm flipV="1">
                <a:off x="4486703" y="4355439"/>
                <a:ext cx="289533" cy="618723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 descr="straight line">
                <a:extLst>
                  <a:ext uri="{FF2B5EF4-FFF2-40B4-BE49-F238E27FC236}">
                    <a16:creationId xmlns:a16="http://schemas.microsoft.com/office/drawing/2014/main" id="{CC42CED1-FB70-8CCE-F891-3E44C49CD4BE}"/>
                  </a:ext>
                </a:extLst>
              </p:cNvPr>
              <p:cNvCxnSpPr>
                <a:cxnSpLocks/>
                <a:stCxn id="73" idx="2"/>
                <a:endCxn id="35" idx="6"/>
              </p:cNvCxnSpPr>
              <p:nvPr/>
            </p:nvCxnSpPr>
            <p:spPr>
              <a:xfrm flipH="1">
                <a:off x="4710645" y="5187457"/>
                <a:ext cx="745054" cy="1064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3501FA9-B118-1D2B-1176-2CF13645C0F7}"/>
                  </a:ext>
                </a:extLst>
              </p:cNvPr>
              <p:cNvSpPr/>
              <p:nvPr/>
            </p:nvSpPr>
            <p:spPr>
              <a:xfrm>
                <a:off x="3285287" y="5001991"/>
                <a:ext cx="447884" cy="4478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9" name="Straight Connector 88" descr="straight line">
                <a:extLst>
                  <a:ext uri="{FF2B5EF4-FFF2-40B4-BE49-F238E27FC236}">
                    <a16:creationId xmlns:a16="http://schemas.microsoft.com/office/drawing/2014/main" id="{EF07400E-F27B-457D-9B33-0D5DB38C6187}"/>
                  </a:ext>
                </a:extLst>
              </p:cNvPr>
              <p:cNvCxnSpPr>
                <a:cxnSpLocks/>
                <a:stCxn id="85" idx="2"/>
                <a:endCxn id="36" idx="6"/>
              </p:cNvCxnSpPr>
              <p:nvPr/>
            </p:nvCxnSpPr>
            <p:spPr>
              <a:xfrm flipH="1" flipV="1">
                <a:off x="2755698" y="5209142"/>
                <a:ext cx="529589" cy="1679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 descr="straight line">
                <a:extLst>
                  <a:ext uri="{FF2B5EF4-FFF2-40B4-BE49-F238E27FC236}">
                    <a16:creationId xmlns:a16="http://schemas.microsoft.com/office/drawing/2014/main" id="{7FE24E66-2AF9-343F-8B41-F778C072D475}"/>
                  </a:ext>
                </a:extLst>
              </p:cNvPr>
              <p:cNvCxnSpPr>
                <a:cxnSpLocks/>
                <a:stCxn id="35" idx="2"/>
                <a:endCxn id="85" idx="6"/>
              </p:cNvCxnSpPr>
              <p:nvPr/>
            </p:nvCxnSpPr>
            <p:spPr>
              <a:xfrm flipH="1">
                <a:off x="3733171" y="5198104"/>
                <a:ext cx="529590" cy="2782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5F822C68-AEB5-A6AF-CA3C-45A85B86F92E}"/>
                  </a:ext>
                </a:extLst>
              </p:cNvPr>
              <p:cNvSpPr/>
              <p:nvPr/>
            </p:nvSpPr>
            <p:spPr>
              <a:xfrm rot="19437687">
                <a:off x="70978" y="3450513"/>
                <a:ext cx="2801815" cy="3103763"/>
              </a:xfrm>
              <a:prstGeom prst="ellipse">
                <a:avLst/>
              </a:prstGeom>
              <a:noFill/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071165C-4CB5-E700-E971-C7695C6CE800}"/>
                  </a:ext>
                </a:extLst>
              </p:cNvPr>
              <p:cNvSpPr/>
              <p:nvPr/>
            </p:nvSpPr>
            <p:spPr>
              <a:xfrm rot="19437687">
                <a:off x="3176670" y="3635485"/>
                <a:ext cx="2801815" cy="3103763"/>
              </a:xfrm>
              <a:prstGeom prst="ellipse">
                <a:avLst/>
              </a:prstGeom>
              <a:noFill/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2" name="Straight Connector 101" descr="straight line">
                <a:extLst>
                  <a:ext uri="{FF2B5EF4-FFF2-40B4-BE49-F238E27FC236}">
                    <a16:creationId xmlns:a16="http://schemas.microsoft.com/office/drawing/2014/main" id="{5377C36D-8A64-0485-9659-E0917CA68928}"/>
                  </a:ext>
                </a:extLst>
              </p:cNvPr>
              <p:cNvCxnSpPr>
                <a:cxnSpLocks/>
                <a:stCxn id="73" idx="5"/>
              </p:cNvCxnSpPr>
              <p:nvPr/>
            </p:nvCxnSpPr>
            <p:spPr>
              <a:xfrm>
                <a:off x="5837992" y="5345808"/>
                <a:ext cx="657842" cy="427648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90DC8E6-9246-6684-3511-4C6A93BA7E05}"/>
                </a:ext>
              </a:extLst>
            </p:cNvPr>
            <p:cNvGrpSpPr/>
            <p:nvPr/>
          </p:nvGrpSpPr>
          <p:grpSpPr>
            <a:xfrm>
              <a:off x="6931647" y="3754845"/>
              <a:ext cx="5257160" cy="2691018"/>
              <a:chOff x="70978" y="3450513"/>
              <a:chExt cx="6424856" cy="3288735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E7727A03-E32D-4F35-8AA3-08BB3D96529D}"/>
                  </a:ext>
                </a:extLst>
              </p:cNvPr>
              <p:cNvSpPr/>
              <p:nvPr/>
            </p:nvSpPr>
            <p:spPr>
              <a:xfrm>
                <a:off x="1367583" y="4963425"/>
                <a:ext cx="447884" cy="4478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EE92A060-12F1-82A0-B2B2-A768628B652A}"/>
                  </a:ext>
                </a:extLst>
              </p:cNvPr>
              <p:cNvSpPr/>
              <p:nvPr/>
            </p:nvSpPr>
            <p:spPr>
              <a:xfrm>
                <a:off x="4262761" y="4974162"/>
                <a:ext cx="447884" cy="4478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A9F378EC-7237-682D-3C2C-CB9EB654157D}"/>
                  </a:ext>
                </a:extLst>
              </p:cNvPr>
              <p:cNvSpPr/>
              <p:nvPr/>
            </p:nvSpPr>
            <p:spPr>
              <a:xfrm>
                <a:off x="2307814" y="4985200"/>
                <a:ext cx="447884" cy="4478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8803E4A5-9F83-00C2-98C0-972DE388BAF6}"/>
                  </a:ext>
                </a:extLst>
              </p:cNvPr>
              <p:cNvSpPr/>
              <p:nvPr/>
            </p:nvSpPr>
            <p:spPr>
              <a:xfrm>
                <a:off x="461879" y="3902902"/>
                <a:ext cx="447884" cy="4478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0737DC6-0DCF-F544-A5B8-8DB7FA21273C}"/>
                  </a:ext>
                </a:extLst>
              </p:cNvPr>
              <p:cNvSpPr/>
              <p:nvPr/>
            </p:nvSpPr>
            <p:spPr>
              <a:xfrm>
                <a:off x="128925" y="4984900"/>
                <a:ext cx="447884" cy="4478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64874622-7EB6-A5A8-C6D6-BDDC8A0253A2}"/>
                  </a:ext>
                </a:extLst>
              </p:cNvPr>
              <p:cNvSpPr/>
              <p:nvPr/>
            </p:nvSpPr>
            <p:spPr>
              <a:xfrm>
                <a:off x="4710645" y="3973146"/>
                <a:ext cx="447884" cy="4478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5FAF4A8F-7198-276A-6B5E-A5C53243EC2F}"/>
                  </a:ext>
                </a:extLst>
              </p:cNvPr>
              <p:cNvSpPr/>
              <p:nvPr/>
            </p:nvSpPr>
            <p:spPr>
              <a:xfrm>
                <a:off x="5455699" y="4963515"/>
                <a:ext cx="447884" cy="4478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4" name="Straight Connector 113" descr="straight line">
                <a:extLst>
                  <a:ext uri="{FF2B5EF4-FFF2-40B4-BE49-F238E27FC236}">
                    <a16:creationId xmlns:a16="http://schemas.microsoft.com/office/drawing/2014/main" id="{EB5252F9-C66C-1849-4BEF-4610778C0B66}"/>
                  </a:ext>
                </a:extLst>
              </p:cNvPr>
              <p:cNvCxnSpPr>
                <a:cxnSpLocks/>
                <a:stCxn id="109" idx="2"/>
                <a:endCxn id="107" idx="6"/>
              </p:cNvCxnSpPr>
              <p:nvPr/>
            </p:nvCxnSpPr>
            <p:spPr>
              <a:xfrm flipH="1" flipV="1">
                <a:off x="1815467" y="5187367"/>
                <a:ext cx="492347" cy="2177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 descr="straight line">
                <a:extLst>
                  <a:ext uri="{FF2B5EF4-FFF2-40B4-BE49-F238E27FC236}">
                    <a16:creationId xmlns:a16="http://schemas.microsoft.com/office/drawing/2014/main" id="{55596B4C-42DA-BB49-11F6-047DD9A6DB19}"/>
                  </a:ext>
                </a:extLst>
              </p:cNvPr>
              <p:cNvCxnSpPr>
                <a:cxnSpLocks/>
                <a:stCxn id="107" idx="2"/>
                <a:endCxn id="111" idx="6"/>
              </p:cNvCxnSpPr>
              <p:nvPr/>
            </p:nvCxnSpPr>
            <p:spPr>
              <a:xfrm flipH="1">
                <a:off x="576809" y="5187367"/>
                <a:ext cx="790774" cy="21475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 descr="straight line">
                <a:extLst>
                  <a:ext uri="{FF2B5EF4-FFF2-40B4-BE49-F238E27FC236}">
                    <a16:creationId xmlns:a16="http://schemas.microsoft.com/office/drawing/2014/main" id="{1CFE059F-CEC9-ED55-4BC7-BC4D1930DBBE}"/>
                  </a:ext>
                </a:extLst>
              </p:cNvPr>
              <p:cNvCxnSpPr>
                <a:cxnSpLocks/>
                <a:stCxn id="107" idx="1"/>
                <a:endCxn id="110" idx="5"/>
              </p:cNvCxnSpPr>
              <p:nvPr/>
            </p:nvCxnSpPr>
            <p:spPr>
              <a:xfrm flipH="1" flipV="1">
                <a:off x="844172" y="4285195"/>
                <a:ext cx="589002" cy="74382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 descr="straight line">
                <a:extLst>
                  <a:ext uri="{FF2B5EF4-FFF2-40B4-BE49-F238E27FC236}">
                    <a16:creationId xmlns:a16="http://schemas.microsoft.com/office/drawing/2014/main" id="{48DDD673-8241-FB29-C574-04CD31C69D16}"/>
                  </a:ext>
                </a:extLst>
              </p:cNvPr>
              <p:cNvCxnSpPr>
                <a:cxnSpLocks/>
                <a:stCxn id="108" idx="0"/>
                <a:endCxn id="112" idx="3"/>
              </p:cNvCxnSpPr>
              <p:nvPr/>
            </p:nvCxnSpPr>
            <p:spPr>
              <a:xfrm flipV="1">
                <a:off x="4486703" y="4355439"/>
                <a:ext cx="289533" cy="618723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 descr="straight line">
                <a:extLst>
                  <a:ext uri="{FF2B5EF4-FFF2-40B4-BE49-F238E27FC236}">
                    <a16:creationId xmlns:a16="http://schemas.microsoft.com/office/drawing/2014/main" id="{8E5D57E3-7056-8BED-292C-68B74B57C9F7}"/>
                  </a:ext>
                </a:extLst>
              </p:cNvPr>
              <p:cNvCxnSpPr>
                <a:cxnSpLocks/>
                <a:stCxn id="113" idx="2"/>
                <a:endCxn id="108" idx="6"/>
              </p:cNvCxnSpPr>
              <p:nvPr/>
            </p:nvCxnSpPr>
            <p:spPr>
              <a:xfrm flipH="1">
                <a:off x="4710645" y="5187457"/>
                <a:ext cx="745054" cy="1064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F5F4C78-CB7A-CFBB-358C-8DED5FABCD23}"/>
                  </a:ext>
                </a:extLst>
              </p:cNvPr>
              <p:cNvSpPr/>
              <p:nvPr/>
            </p:nvSpPr>
            <p:spPr>
              <a:xfrm>
                <a:off x="3285287" y="5001991"/>
                <a:ext cx="447884" cy="44788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0" name="Straight Connector 119" descr="straight line">
                <a:extLst>
                  <a:ext uri="{FF2B5EF4-FFF2-40B4-BE49-F238E27FC236}">
                    <a16:creationId xmlns:a16="http://schemas.microsoft.com/office/drawing/2014/main" id="{AE4A99D5-55DD-055C-2832-460A0BED7C21}"/>
                  </a:ext>
                </a:extLst>
              </p:cNvPr>
              <p:cNvCxnSpPr>
                <a:cxnSpLocks/>
                <a:stCxn id="119" idx="2"/>
                <a:endCxn id="109" idx="6"/>
              </p:cNvCxnSpPr>
              <p:nvPr/>
            </p:nvCxnSpPr>
            <p:spPr>
              <a:xfrm flipH="1" flipV="1">
                <a:off x="2755698" y="5209142"/>
                <a:ext cx="529589" cy="1679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 descr="straight line">
                <a:extLst>
                  <a:ext uri="{FF2B5EF4-FFF2-40B4-BE49-F238E27FC236}">
                    <a16:creationId xmlns:a16="http://schemas.microsoft.com/office/drawing/2014/main" id="{FB55CDF3-3B61-E857-128D-36018318A741}"/>
                  </a:ext>
                </a:extLst>
              </p:cNvPr>
              <p:cNvCxnSpPr>
                <a:cxnSpLocks/>
                <a:stCxn id="108" idx="2"/>
                <a:endCxn id="119" idx="6"/>
              </p:cNvCxnSpPr>
              <p:nvPr/>
            </p:nvCxnSpPr>
            <p:spPr>
              <a:xfrm flipH="1">
                <a:off x="3733171" y="5198104"/>
                <a:ext cx="529590" cy="2782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A5A0D163-37ED-B00C-E9F3-E905B5277BA5}"/>
                  </a:ext>
                </a:extLst>
              </p:cNvPr>
              <p:cNvSpPr/>
              <p:nvPr/>
            </p:nvSpPr>
            <p:spPr>
              <a:xfrm rot="19437687">
                <a:off x="70978" y="3450513"/>
                <a:ext cx="2801815" cy="3103763"/>
              </a:xfrm>
              <a:prstGeom prst="ellipse">
                <a:avLst/>
              </a:prstGeom>
              <a:noFill/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FF78431A-8F7C-689C-C3E1-BF42C7E208A7}"/>
                  </a:ext>
                </a:extLst>
              </p:cNvPr>
              <p:cNvSpPr/>
              <p:nvPr/>
            </p:nvSpPr>
            <p:spPr>
              <a:xfrm rot="19437687">
                <a:off x="3176670" y="3635485"/>
                <a:ext cx="2801815" cy="3103763"/>
              </a:xfrm>
              <a:prstGeom prst="ellipse">
                <a:avLst/>
              </a:prstGeom>
              <a:noFill/>
              <a:ln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4" name="Straight Connector 123" descr="straight line">
                <a:extLst>
                  <a:ext uri="{FF2B5EF4-FFF2-40B4-BE49-F238E27FC236}">
                    <a16:creationId xmlns:a16="http://schemas.microsoft.com/office/drawing/2014/main" id="{EC33AE26-80B0-BDFC-7D3D-2A9231163DA1}"/>
                  </a:ext>
                </a:extLst>
              </p:cNvPr>
              <p:cNvCxnSpPr>
                <a:cxnSpLocks/>
                <a:stCxn id="113" idx="5"/>
              </p:cNvCxnSpPr>
              <p:nvPr/>
            </p:nvCxnSpPr>
            <p:spPr>
              <a:xfrm>
                <a:off x="5837992" y="5345808"/>
                <a:ext cx="657842" cy="427648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5" name="Arrow: Right 124">
              <a:extLst>
                <a:ext uri="{FF2B5EF4-FFF2-40B4-BE49-F238E27FC236}">
                  <a16:creationId xmlns:a16="http://schemas.microsoft.com/office/drawing/2014/main" id="{5929E571-6505-8301-ABB7-F2650A6DA4DC}"/>
                </a:ext>
              </a:extLst>
            </p:cNvPr>
            <p:cNvSpPr/>
            <p:nvPr/>
          </p:nvSpPr>
          <p:spPr>
            <a:xfrm>
              <a:off x="5794301" y="4950797"/>
              <a:ext cx="647053" cy="430533"/>
            </a:xfrm>
            <a:prstGeom prst="rightArrow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C21AF18-0981-9603-8A58-E7629DA1FD97}"/>
                </a:ext>
              </a:extLst>
            </p:cNvPr>
            <p:cNvSpPr/>
            <p:nvPr/>
          </p:nvSpPr>
          <p:spPr>
            <a:xfrm>
              <a:off x="8265891" y="4142178"/>
              <a:ext cx="366483" cy="36648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486FF456-7A4B-6094-7321-F1447971613B}"/>
                </a:ext>
              </a:extLst>
            </p:cNvPr>
            <p:cNvSpPr/>
            <p:nvPr/>
          </p:nvSpPr>
          <p:spPr>
            <a:xfrm>
              <a:off x="10018162" y="4190407"/>
              <a:ext cx="366483" cy="36648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8" name="Straight Connector 127" descr="straight line">
              <a:extLst>
                <a:ext uri="{FF2B5EF4-FFF2-40B4-BE49-F238E27FC236}">
                  <a16:creationId xmlns:a16="http://schemas.microsoft.com/office/drawing/2014/main" id="{DCBD0B71-653E-36B6-D28E-B204FB2621BB}"/>
                </a:ext>
              </a:extLst>
            </p:cNvPr>
            <p:cNvCxnSpPr>
              <a:cxnSpLocks/>
              <a:stCxn id="110" idx="6"/>
              <a:endCxn id="126" idx="2"/>
            </p:cNvCxnSpPr>
            <p:nvPr/>
          </p:nvCxnSpPr>
          <p:spPr>
            <a:xfrm>
              <a:off x="7617986" y="4308256"/>
              <a:ext cx="647905" cy="17164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Straight Connector 130" descr="straight line">
              <a:extLst>
                <a:ext uri="{FF2B5EF4-FFF2-40B4-BE49-F238E27FC236}">
                  <a16:creationId xmlns:a16="http://schemas.microsoft.com/office/drawing/2014/main" id="{EEAFBEE8-62AD-EEF1-34B3-B42C3D1459AA}"/>
                </a:ext>
              </a:extLst>
            </p:cNvPr>
            <p:cNvCxnSpPr>
              <a:cxnSpLocks/>
              <a:stCxn id="111" idx="7"/>
              <a:endCxn id="126" idx="3"/>
            </p:cNvCxnSpPr>
            <p:nvPr/>
          </p:nvCxnSpPr>
          <p:spPr>
            <a:xfrm flipV="1">
              <a:off x="7291875" y="4454991"/>
              <a:ext cx="1027686" cy="609041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4" name="Straight Connector 133" descr="straight line">
              <a:extLst>
                <a:ext uri="{FF2B5EF4-FFF2-40B4-BE49-F238E27FC236}">
                  <a16:creationId xmlns:a16="http://schemas.microsoft.com/office/drawing/2014/main" id="{0A21C23C-7EAE-DCCD-3178-BE79E11C0362}"/>
                </a:ext>
              </a:extLst>
            </p:cNvPr>
            <p:cNvCxnSpPr>
              <a:cxnSpLocks/>
              <a:stCxn id="107" idx="0"/>
              <a:endCxn id="126" idx="4"/>
            </p:cNvCxnSpPr>
            <p:nvPr/>
          </p:nvCxnSpPr>
          <p:spPr>
            <a:xfrm flipV="1">
              <a:off x="8175840" y="4508661"/>
              <a:ext cx="273293" cy="484129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7" name="Straight Connector 136" descr="straight line">
              <a:extLst>
                <a:ext uri="{FF2B5EF4-FFF2-40B4-BE49-F238E27FC236}">
                  <a16:creationId xmlns:a16="http://schemas.microsoft.com/office/drawing/2014/main" id="{4613592A-C922-C191-BC1D-A779FBA9918F}"/>
                </a:ext>
              </a:extLst>
            </p:cNvPr>
            <p:cNvCxnSpPr>
              <a:cxnSpLocks/>
              <a:stCxn id="109" idx="7"/>
              <a:endCxn id="126" idx="5"/>
            </p:cNvCxnSpPr>
            <p:nvPr/>
          </p:nvCxnSpPr>
          <p:spPr>
            <a:xfrm flipH="1" flipV="1">
              <a:off x="8578704" y="4454991"/>
              <a:ext cx="496055" cy="609287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" name="Straight Connector 139" descr="straight line">
              <a:extLst>
                <a:ext uri="{FF2B5EF4-FFF2-40B4-BE49-F238E27FC236}">
                  <a16:creationId xmlns:a16="http://schemas.microsoft.com/office/drawing/2014/main" id="{569777BF-6C44-A77F-A6EE-EE90BE911861}"/>
                </a:ext>
              </a:extLst>
            </p:cNvPr>
            <p:cNvCxnSpPr>
              <a:cxnSpLocks/>
              <a:stCxn id="119" idx="0"/>
              <a:endCxn id="127" idx="3"/>
            </p:cNvCxnSpPr>
            <p:nvPr/>
          </p:nvCxnSpPr>
          <p:spPr>
            <a:xfrm flipV="1">
              <a:off x="9745008" y="4503220"/>
              <a:ext cx="326824" cy="521127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Straight Connector 142" descr="straight line">
              <a:extLst>
                <a:ext uri="{FF2B5EF4-FFF2-40B4-BE49-F238E27FC236}">
                  <a16:creationId xmlns:a16="http://schemas.microsoft.com/office/drawing/2014/main" id="{39E0B710-A858-F7FD-94D6-60C8DA25FDD4}"/>
                </a:ext>
              </a:extLst>
            </p:cNvPr>
            <p:cNvCxnSpPr>
              <a:cxnSpLocks/>
              <a:stCxn id="108" idx="0"/>
              <a:endCxn id="127" idx="4"/>
            </p:cNvCxnSpPr>
            <p:nvPr/>
          </p:nvCxnSpPr>
          <p:spPr>
            <a:xfrm flipH="1" flipV="1">
              <a:off x="10201404" y="4556890"/>
              <a:ext cx="343426" cy="444686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6" name="Straight Connector 145" descr="straight line">
              <a:extLst>
                <a:ext uri="{FF2B5EF4-FFF2-40B4-BE49-F238E27FC236}">
                  <a16:creationId xmlns:a16="http://schemas.microsoft.com/office/drawing/2014/main" id="{49033425-8B90-204E-318A-667D24025180}"/>
                </a:ext>
              </a:extLst>
            </p:cNvPr>
            <p:cNvCxnSpPr>
              <a:cxnSpLocks/>
              <a:stCxn id="112" idx="2"/>
              <a:endCxn id="127" idx="6"/>
            </p:cNvCxnSpPr>
            <p:nvPr/>
          </p:nvCxnSpPr>
          <p:spPr>
            <a:xfrm flipH="1">
              <a:off x="10384645" y="4365733"/>
              <a:ext cx="343425" cy="7916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9" name="Straight Connector 148" descr="straight line">
              <a:extLst>
                <a:ext uri="{FF2B5EF4-FFF2-40B4-BE49-F238E27FC236}">
                  <a16:creationId xmlns:a16="http://schemas.microsoft.com/office/drawing/2014/main" id="{91439FCE-5C60-B83E-B2B7-FB171CC9AF71}"/>
                </a:ext>
              </a:extLst>
            </p:cNvPr>
            <p:cNvCxnSpPr>
              <a:cxnSpLocks/>
              <a:stCxn id="113" idx="1"/>
              <a:endCxn id="127" idx="5"/>
            </p:cNvCxnSpPr>
            <p:nvPr/>
          </p:nvCxnSpPr>
          <p:spPr>
            <a:xfrm flipH="1" flipV="1">
              <a:off x="10330975" y="4503220"/>
              <a:ext cx="1060408" cy="543314"/>
            </a:xfrm>
            <a:prstGeom prst="line">
              <a:avLst/>
            </a:prstGeom>
            <a:ln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137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499" y="1371600"/>
            <a:ext cx="11246758" cy="2665170"/>
          </a:xfrm>
        </p:spPr>
        <p:txBody>
          <a:bodyPr>
            <a:noAutofit/>
          </a:bodyPr>
          <a:lstStyle/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CMR10"/>
              </a:rPr>
              <a:t>Hyung-Chan An, Aditya 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CMR10"/>
              </a:rPr>
              <a:t>Bhaskara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MR10"/>
              </a:rPr>
              <a:t>, and Ola 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CMR10"/>
              </a:rPr>
              <a:t>Svensson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MR10"/>
              </a:rPr>
              <a:t>. Centrality of trees for capacitated </a:t>
            </a:r>
            <a:r>
              <a:rPr lang="pt-BR" sz="1800" b="0" i="0" u="none" strike="noStrike" baseline="0" dirty="0">
                <a:solidFill>
                  <a:schemeClr val="tx1"/>
                </a:solidFill>
                <a:latin typeface="CMR10"/>
              </a:rPr>
              <a:t>k-center. </a:t>
            </a:r>
            <a:r>
              <a:rPr lang="pt-BR" sz="1800" b="0" i="0" u="none" strike="noStrike" baseline="0" dirty="0">
                <a:solidFill>
                  <a:schemeClr val="tx1"/>
                </a:solidFill>
                <a:latin typeface="CMTI10"/>
              </a:rPr>
              <a:t>CoRR</a:t>
            </a:r>
            <a:r>
              <a:rPr lang="pt-BR" sz="1800" b="0" i="0" u="none" strike="noStrike" baseline="0" dirty="0">
                <a:solidFill>
                  <a:schemeClr val="tx1"/>
                </a:solidFill>
                <a:latin typeface="CMR10"/>
              </a:rPr>
              <a:t>, abs/1304.2983, 2013. URL </a:t>
            </a:r>
            <a:r>
              <a:rPr lang="pt-BR" sz="1800" b="0" i="0" u="none" strike="noStrike" baseline="0" dirty="0">
                <a:solidFill>
                  <a:schemeClr val="tx1"/>
                </a:solidFill>
                <a:latin typeface="CMTT1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http://arxiv.org/abs/1304.2983</a:t>
            </a:r>
            <a:r>
              <a:rPr lang="pt-BR" sz="1800" b="0" i="0" u="none" strike="noStrike" baseline="0" dirty="0">
                <a:solidFill>
                  <a:schemeClr val="tx1"/>
                </a:solidFill>
                <a:latin typeface="CMR10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CMR12"/>
              </a:rPr>
              <a:t>Kirtan 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CMR12"/>
              </a:rPr>
              <a:t>Padh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MR12"/>
              </a:rPr>
              <a:t>, Ola 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CMR12"/>
              </a:rPr>
              <a:t>Svensson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MR12"/>
              </a:rPr>
              <a:t> and Ashkan 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CMR12"/>
              </a:rPr>
              <a:t>Norouzi-Fard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MR12"/>
              </a:rPr>
              <a:t>.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MBX12"/>
              </a:rPr>
              <a:t>The k-center problem</a:t>
            </a:r>
            <a:r>
              <a:rPr lang="pt-BR" sz="1800" dirty="0">
                <a:solidFill>
                  <a:schemeClr val="tx1"/>
                </a:solidFill>
                <a:latin typeface="CMR10"/>
              </a:rPr>
              <a:t>, 2015</a:t>
            </a:r>
          </a:p>
          <a:p>
            <a:pPr algn="l"/>
            <a:r>
              <a:rPr lang="en-US" sz="1800" b="0" i="0" u="none" strike="noStrike" baseline="0" dirty="0" err="1">
                <a:solidFill>
                  <a:schemeClr val="tx1"/>
                </a:solidFill>
                <a:latin typeface="CMR10"/>
              </a:rPr>
              <a:t>Teolo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MR10"/>
              </a:rPr>
              <a:t> F. Gonzalez. Clustering to minimize the maximum 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CMR10"/>
              </a:rPr>
              <a:t>intercluster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MR10"/>
              </a:rPr>
              <a:t> distance.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MTI10"/>
              </a:rPr>
              <a:t>Theoretical </a:t>
            </a:r>
            <a:r>
              <a:rPr lang="fr-FR" sz="1800" b="0" i="0" u="none" strike="noStrike" baseline="0" dirty="0">
                <a:solidFill>
                  <a:schemeClr val="tx1"/>
                </a:solidFill>
                <a:latin typeface="CMTI10"/>
              </a:rPr>
              <a:t>Computer Science</a:t>
            </a:r>
            <a:r>
              <a:rPr lang="fr-FR" sz="1800" b="0" i="0" u="none" strike="noStrike" baseline="0" dirty="0">
                <a:solidFill>
                  <a:schemeClr val="tx1"/>
                </a:solidFill>
                <a:latin typeface="CMR10"/>
              </a:rPr>
              <a:t>, 38(0):293 { 306, 1985. ISSN 0304-3975. </a:t>
            </a:r>
            <a:r>
              <a:rPr lang="fr-FR" sz="1800" b="0" i="0" u="none" strike="noStrike" baseline="0" dirty="0" err="1">
                <a:solidFill>
                  <a:schemeClr val="tx1"/>
                </a:solidFill>
                <a:latin typeface="CMR10"/>
              </a:rPr>
              <a:t>doi</a:t>
            </a:r>
            <a:r>
              <a:rPr lang="fr-FR" sz="1800" b="0" i="0" u="none" strike="noStrike" baseline="0" dirty="0">
                <a:solidFill>
                  <a:schemeClr val="tx1"/>
                </a:solidFill>
                <a:latin typeface="CMR10"/>
              </a:rPr>
              <a:t>: http://dx.doi.org/10.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MR10"/>
              </a:rPr>
              <a:t>1016/0304-3975(85)90224-5. URL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MTT10"/>
              </a:rPr>
              <a:t>http://www.sciencedirect.com/science/article/pii/0304397585902245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MR10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solidFill>
                  <a:schemeClr val="tx1"/>
                </a:solidFill>
                <a:latin typeface="CMR10"/>
              </a:rPr>
              <a:t>D. S. 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CMR10"/>
              </a:rPr>
              <a:t>Hochbaum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MR10"/>
              </a:rPr>
              <a:t> and D. B. 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CMR10"/>
              </a:rPr>
              <a:t>Shmoys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MR10"/>
              </a:rPr>
              <a:t>. A Best Possible Heuristic for the k-Center Problem.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MTI10"/>
              </a:rPr>
              <a:t>Mathematics of Operations Research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MR10"/>
              </a:rPr>
              <a:t>, 10:180{184, 1985. </a:t>
            </a:r>
            <a:r>
              <a:rPr lang="en-US" sz="1800" b="0" i="0" u="none" strike="noStrike" baseline="0" dirty="0" err="1">
                <a:solidFill>
                  <a:schemeClr val="tx1"/>
                </a:solidFill>
                <a:latin typeface="CMR10"/>
              </a:rPr>
              <a:t>doi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CMR10"/>
              </a:rPr>
              <a:t>: 10.1287/moor.10.2.180.</a:t>
            </a:r>
            <a:endParaRPr lang="pt-BR" sz="1800" b="0" i="0" u="none" strike="noStrike" baseline="0" dirty="0">
              <a:solidFill>
                <a:schemeClr val="tx1"/>
              </a:solidFill>
              <a:latin typeface="CMR10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76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d map for Dyslexia_Win32_ss_v3.potx" id="{52B68AD9-87CD-4104-BE88-D09E115B5193}" vid="{32DE419F-2C9E-491B-9DE2-9CB15F0BBA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44B501-5DE1-46D9-B449-400C46FE142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2A44EB6-3BD3-4FF9-B8D1-D973C54C3E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DD0DBF-30B2-4FC6-A5E7-8374DC71803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Mind map</Template>
  <TotalTime>979</TotalTime>
  <Words>505</Words>
  <Application>Microsoft Office PowerPoint</Application>
  <PresentationFormat>Widescreen</PresentationFormat>
  <Paragraphs>86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Calibri</vt:lpstr>
      <vt:lpstr>Cambria Math</vt:lpstr>
      <vt:lpstr>CMBX12</vt:lpstr>
      <vt:lpstr>CMR10</vt:lpstr>
      <vt:lpstr>CMR12</vt:lpstr>
      <vt:lpstr>CMTI10</vt:lpstr>
      <vt:lpstr>CMTT10</vt:lpstr>
      <vt:lpstr>NimbusRomNo9L-Regu</vt:lpstr>
      <vt:lpstr>Segoe UI</vt:lpstr>
      <vt:lpstr>Segoe UI Semibold</vt:lpstr>
      <vt:lpstr>Times New Roman</vt:lpstr>
      <vt:lpstr>Office Theme</vt:lpstr>
      <vt:lpstr>Approximation Algorithm for Capacitated and Uncapacitated K-Center Problem</vt:lpstr>
      <vt:lpstr>Outline</vt:lpstr>
      <vt:lpstr>K-Center Problem</vt:lpstr>
      <vt:lpstr>Discrete and Continuous</vt:lpstr>
      <vt:lpstr>History</vt:lpstr>
      <vt:lpstr>Uncapacitated Problem – Greedy Algorithm</vt:lpstr>
      <vt:lpstr>Uncapacitated Problem – Parametric Pruning</vt:lpstr>
      <vt:lpstr>Capacitated Problem – 9-Approximation Algorithm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Approximation Algorithm for Capacitated K-Center Problem</dc:title>
  <dc:creator>Arsalan Firoozi</dc:creator>
  <cp:lastModifiedBy>Arsalan Firoozi</cp:lastModifiedBy>
  <cp:revision>19</cp:revision>
  <dcterms:created xsi:type="dcterms:W3CDTF">2022-08-08T12:30:54Z</dcterms:created>
  <dcterms:modified xsi:type="dcterms:W3CDTF">2022-08-10T15:40:32Z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