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77" r:id="rId3"/>
    <p:sldId id="268" r:id="rId4"/>
    <p:sldId id="269" r:id="rId5"/>
    <p:sldId id="270" r:id="rId6"/>
    <p:sldId id="271" r:id="rId7"/>
    <p:sldId id="281" r:id="rId8"/>
    <p:sldId id="278" r:id="rId9"/>
    <p:sldId id="272" r:id="rId10"/>
    <p:sldId id="279" r:id="rId11"/>
    <p:sldId id="280" r:id="rId12"/>
    <p:sldId id="282" r:id="rId13"/>
    <p:sldId id="283" r:id="rId14"/>
    <p:sldId id="284" r:id="rId15"/>
    <p:sldId id="285" r:id="rId16"/>
    <p:sldId id="286" r:id="rId17"/>
    <p:sldId id="287" r:id="rId18"/>
    <p:sldId id="275" r:id="rId19"/>
    <p:sldId id="276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CBBE"/>
    <a:srgbClr val="FEC630"/>
    <a:srgbClr val="FF5969"/>
    <a:srgbClr val="5D7373"/>
    <a:srgbClr val="00A0A8"/>
    <a:srgbClr val="52C9BD"/>
    <a:srgbClr val="F0E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6" autoAdjust="0"/>
    <p:restoredTop sz="94660"/>
  </p:normalViewPr>
  <p:slideViewPr>
    <p:cSldViewPr snapToGrid="0">
      <p:cViewPr>
        <p:scale>
          <a:sx n="66" d="100"/>
          <a:sy n="66" d="100"/>
        </p:scale>
        <p:origin x="175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ata%20analytics\Project\queries\New%20folder\Churn%20rat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ata%20analytics\Project\queries\New%20folder\top_5_employees.csv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ata%20analytics\Project\queries\New%20folder\shipments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ata%20analytics\Project\queries\New%20folder\Churn%20rat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ata%20analytics\Project\queries\New%20folder\top%202%20categories%20of%20each%20individual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ata%20analytics\Project\queries\New%20folder\top%202%20categories%20of%20each%20individual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ata%20analytics\Project\queries\New%20folder\top%202%20categories%20of%20each%20individual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ata%20analytics\Project\queries\New%20folder\Top%20products%20in%20each%20category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ata%20analytics\Project\queries\New%20folder\Top%20products%20in%20each%20category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ata%20analytics\Project\queries\New%20folder\Top%20products%20in%20each%20category%20(1)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ata%20analytics\Project\queries\New%20folder\Customer_trends.csv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Churn</a:t>
            </a:r>
            <a:r>
              <a:rPr lang="en-US" baseline="0"/>
              <a:t> </a:t>
            </a:r>
            <a:r>
              <a:rPr lang="en-US"/>
              <a:t>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chrun!$B$1</c:f>
              <c:strCache>
                <c:ptCount val="1"/>
                <c:pt idx="0">
                  <c:v>Churn_Rate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chrun!$A$2:$A$5</c:f>
              <c:strCache>
                <c:ptCount val="4"/>
                <c:pt idx="0">
                  <c:v>1996</c:v>
                </c:pt>
                <c:pt idx="1">
                  <c:v>1997 (first half)</c:v>
                </c:pt>
                <c:pt idx="2">
                  <c:v>1997 (second half)</c:v>
                </c:pt>
                <c:pt idx="3">
                  <c:v>1998</c:v>
                </c:pt>
              </c:strCache>
            </c:strRef>
          </c:cat>
          <c:val>
            <c:numRef>
              <c:f>chrun!$B$2:$B$5</c:f>
              <c:numCache>
                <c:formatCode>General</c:formatCode>
                <c:ptCount val="4"/>
                <c:pt idx="0">
                  <c:v>-25</c:v>
                </c:pt>
                <c:pt idx="1">
                  <c:v>7.4074</c:v>
                </c:pt>
                <c:pt idx="2">
                  <c:v>-48</c:v>
                </c:pt>
                <c:pt idx="3">
                  <c:v>68.292699999999996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F1-4D3C-BA88-91F087D02E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927956543"/>
        <c:axId val="1927956959"/>
      </c:barChart>
      <c:catAx>
        <c:axId val="192795654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12700" cap="flat" cmpd="sng" algn="ctr">
            <a:solidFill>
              <a:schemeClr val="bg1"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7956959"/>
        <c:crosses val="autoZero"/>
        <c:auto val="1"/>
        <c:lblAlgn val="ctr"/>
        <c:lblOffset val="100"/>
        <c:noMultiLvlLbl val="0"/>
      </c:catAx>
      <c:valAx>
        <c:axId val="19279569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churn rate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79565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Top 5 Employees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9315193307154607E-2"/>
          <c:y val="0.19432888597258677"/>
          <c:w val="0.96002473639933439"/>
          <c:h val="0.6982717264508603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top_5_employees!$C$9</c:f>
              <c:strCache>
                <c:ptCount val="1"/>
                <c:pt idx="0">
                  <c:v>total_sales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top_5_employees!$B$10:$B$14</c:f>
              <c:strCache>
                <c:ptCount val="5"/>
                <c:pt idx="0">
                  <c:v>Margaret</c:v>
                </c:pt>
                <c:pt idx="1">
                  <c:v>Janet</c:v>
                </c:pt>
                <c:pt idx="2">
                  <c:v>Nancy</c:v>
                </c:pt>
                <c:pt idx="3">
                  <c:v>Andrew</c:v>
                </c:pt>
                <c:pt idx="4">
                  <c:v>Robert</c:v>
                </c:pt>
              </c:strCache>
            </c:strRef>
          </c:cat>
          <c:val>
            <c:numRef>
              <c:f>top_5_employees!$C$10:$C$14</c:f>
              <c:numCache>
                <c:formatCode>_("$"* #,##0.00_);_("$"* \(#,##0.00\);_("$"* "-"??_);_(@_)</c:formatCode>
                <c:ptCount val="5"/>
                <c:pt idx="0">
                  <c:v>250187.45</c:v>
                </c:pt>
                <c:pt idx="1">
                  <c:v>213051.3</c:v>
                </c:pt>
                <c:pt idx="2">
                  <c:v>202143.71</c:v>
                </c:pt>
                <c:pt idx="3">
                  <c:v>177749.26</c:v>
                </c:pt>
                <c:pt idx="4">
                  <c:v>141295.99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4F-4420-B959-DBE84379376B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188320048"/>
        <c:axId val="1188302576"/>
      </c:barChart>
      <c:catAx>
        <c:axId val="1188320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8302576"/>
        <c:crosses val="autoZero"/>
        <c:auto val="1"/>
        <c:lblAlgn val="ctr"/>
        <c:lblOffset val="100"/>
        <c:noMultiLvlLbl val="0"/>
      </c:catAx>
      <c:valAx>
        <c:axId val="1188302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8320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0817134003878632"/>
          <c:y val="9.3872014331282699E-2"/>
          <c:w val="0.15704557431976582"/>
          <c:h val="7.806513113393215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Shipment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shipment!$C$1</c:f>
              <c:strCache>
                <c:ptCount val="1"/>
                <c:pt idx="0">
                  <c:v>Total_Cost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shipment!$B$2:$B$4</c:f>
              <c:strCache>
                <c:ptCount val="3"/>
                <c:pt idx="0">
                  <c:v>Speedy Express</c:v>
                </c:pt>
                <c:pt idx="1">
                  <c:v>United Package</c:v>
                </c:pt>
                <c:pt idx="2">
                  <c:v>Federal Shipping</c:v>
                </c:pt>
              </c:strCache>
            </c:strRef>
          </c:cat>
          <c:val>
            <c:numRef>
              <c:f>shipment!$C$2:$C$4</c:f>
              <c:numCache>
                <c:formatCode>General</c:formatCode>
                <c:ptCount val="3"/>
                <c:pt idx="0">
                  <c:v>16185.33</c:v>
                </c:pt>
                <c:pt idx="1">
                  <c:v>28244.85</c:v>
                </c:pt>
                <c:pt idx="2">
                  <c:v>20512.509999999998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D0-4E48-B2A0-D77A6CF72A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45935376"/>
        <c:axId val="1645948688"/>
      </c:barChart>
      <c:lineChart>
        <c:grouping val="standard"/>
        <c:varyColors val="0"/>
        <c:ser>
          <c:idx val="1"/>
          <c:order val="1"/>
          <c:tx>
            <c:strRef>
              <c:f>shipment!$D$1</c:f>
              <c:strCache>
                <c:ptCount val="1"/>
                <c:pt idx="0">
                  <c:v>no_of_shipments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shipment!$B$2:$B$4</c:f>
              <c:strCache>
                <c:ptCount val="3"/>
                <c:pt idx="0">
                  <c:v>Speedy Express</c:v>
                </c:pt>
                <c:pt idx="1">
                  <c:v>United Package</c:v>
                </c:pt>
                <c:pt idx="2">
                  <c:v>Federal Shipping</c:v>
                </c:pt>
              </c:strCache>
            </c:strRef>
          </c:cat>
          <c:val>
            <c:numRef>
              <c:f>shipment!$D$2:$D$4</c:f>
              <c:numCache>
                <c:formatCode>General</c:formatCode>
                <c:ptCount val="3"/>
                <c:pt idx="0">
                  <c:v>249</c:v>
                </c:pt>
                <c:pt idx="1">
                  <c:v>326</c:v>
                </c:pt>
                <c:pt idx="2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4D0-4E48-B2A0-D77A6CF72A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45958256"/>
        <c:axId val="1645954512"/>
      </c:lineChart>
      <c:catAx>
        <c:axId val="1645935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5948688"/>
        <c:crosses val="autoZero"/>
        <c:auto val="1"/>
        <c:lblAlgn val="ctr"/>
        <c:lblOffset val="100"/>
        <c:noMultiLvlLbl val="0"/>
      </c:catAx>
      <c:valAx>
        <c:axId val="1645948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Total Cost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5935376"/>
        <c:crosses val="autoZero"/>
        <c:crossBetween val="between"/>
      </c:valAx>
      <c:valAx>
        <c:axId val="1645954512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 of shipments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5958256"/>
        <c:crosses val="max"/>
        <c:crossBetween val="between"/>
      </c:valAx>
      <c:catAx>
        <c:axId val="164595825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64595451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chrun!$B$14</c:f>
              <c:strCache>
                <c:ptCount val="1"/>
                <c:pt idx="0">
                  <c:v>Retention rate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chrun!$A$15:$A$17</c:f>
              <c:numCache>
                <c:formatCode>General</c:formatCode>
                <c:ptCount val="3"/>
                <c:pt idx="0">
                  <c:v>1996</c:v>
                </c:pt>
                <c:pt idx="1">
                  <c:v>1997</c:v>
                </c:pt>
                <c:pt idx="2">
                  <c:v>1998</c:v>
                </c:pt>
              </c:numCache>
            </c:numRef>
          </c:cat>
          <c:val>
            <c:numRef>
              <c:f>chrun!$B$15:$B$17</c:f>
              <c:numCache>
                <c:formatCode>General</c:formatCode>
                <c:ptCount val="3"/>
                <c:pt idx="0">
                  <c:v>-210</c:v>
                </c:pt>
                <c:pt idx="1">
                  <c:v>-181.48150000000001</c:v>
                </c:pt>
                <c:pt idx="2">
                  <c:v>-165.8537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A1-4970-937E-83BC95CBFB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018958495"/>
        <c:axId val="2018965567"/>
      </c:barChart>
      <c:catAx>
        <c:axId val="20189584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8965567"/>
        <c:crosses val="autoZero"/>
        <c:auto val="1"/>
        <c:lblAlgn val="ctr"/>
        <c:lblOffset val="100"/>
        <c:noMultiLvlLbl val="0"/>
      </c:catAx>
      <c:valAx>
        <c:axId val="20189655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Retention rate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89584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[top 2 categories of each individual.xlsx]top 2 categories of each indivi!PivotTable9</c:name>
    <c:fmtId val="5"/>
  </c:pivotSource>
  <c:chart>
    <c:autoTitleDeleted val="1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'top 2 categories of each indivi'!$H$13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multiLvlStrRef>
              <c:f>'top 2 categories of each indivi'!$G$14:$G$17</c:f>
              <c:multiLvlStrCache>
                <c:ptCount val="2"/>
                <c:lvl>
                  <c:pt idx="0">
                    <c:v>Condiments</c:v>
                  </c:pt>
                  <c:pt idx="1">
                    <c:v>Dairy Products</c:v>
                  </c:pt>
                </c:lvl>
                <c:lvl>
                  <c:pt idx="0">
                    <c:v>Alfreds Futterkiste</c:v>
                  </c:pt>
                </c:lvl>
              </c:multiLvlStrCache>
            </c:multiLvlStrRef>
          </c:cat>
          <c:val>
            <c:numRef>
              <c:f>'top 2 categories of each indivi'!$H$14:$H$17</c:f>
              <c:numCache>
                <c:formatCode>General</c:formatCode>
                <c:ptCount val="2"/>
                <c:pt idx="0">
                  <c:v>1364</c:v>
                </c:pt>
                <c:pt idx="1">
                  <c:v>1255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A3-4C40-9316-7CB3128118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927934079"/>
        <c:axId val="1927946975"/>
      </c:barChart>
      <c:catAx>
        <c:axId val="19279340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7946975"/>
        <c:crosses val="autoZero"/>
        <c:auto val="1"/>
        <c:lblAlgn val="ctr"/>
        <c:lblOffset val="100"/>
        <c:noMultiLvlLbl val="0"/>
      </c:catAx>
      <c:valAx>
        <c:axId val="19279469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79340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[top 2 categories of each individual.xlsx]top 2 categories of each indivi!PivotTable9</c:name>
    <c:fmtId val="14"/>
  </c:pivotSource>
  <c:chart>
    <c:autoTitleDeleted val="1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'top 2 categories of each indivi'!$H$13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'top 2 categories of each indivi'!$G$14:$G$17</c:f>
              <c:multiLvlStrCache>
                <c:ptCount val="2"/>
                <c:lvl>
                  <c:pt idx="0">
                    <c:v>Beverages</c:v>
                  </c:pt>
                  <c:pt idx="1">
                    <c:v>Dairy Products</c:v>
                  </c:pt>
                </c:lvl>
                <c:lvl>
                  <c:pt idx="0">
                    <c:v>Antonio Moreno Taquera</c:v>
                  </c:pt>
                </c:lvl>
              </c:multiLvlStrCache>
            </c:multiLvlStrRef>
          </c:cat>
          <c:val>
            <c:numRef>
              <c:f>'top 2 categories of each indivi'!$H$14:$H$17</c:f>
              <c:numCache>
                <c:formatCode>General</c:formatCode>
                <c:ptCount val="2"/>
                <c:pt idx="0">
                  <c:v>1862.5</c:v>
                </c:pt>
                <c:pt idx="1">
                  <c:v>2373.1999999999998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858-416F-B7F6-5A76F4713F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927934079"/>
        <c:axId val="1927946975"/>
      </c:barChart>
      <c:catAx>
        <c:axId val="19279340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7946975"/>
        <c:crosses val="autoZero"/>
        <c:auto val="1"/>
        <c:lblAlgn val="ctr"/>
        <c:lblOffset val="100"/>
        <c:noMultiLvlLbl val="0"/>
      </c:catAx>
      <c:valAx>
        <c:axId val="19279469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79340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[top 2 categories of each individual.xlsx]top 2 categories of each indivi!PivotTable9</c:name>
    <c:fmtId val="17"/>
  </c:pivotSource>
  <c:chart>
    <c:autoTitleDeleted val="1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'top 2 categories of each indivi'!$H$13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'top 2 categories of each indivi'!$G$14:$G$17</c:f>
              <c:multiLvlStrCache>
                <c:ptCount val="2"/>
                <c:lvl>
                  <c:pt idx="0">
                    <c:v>Dairy Products</c:v>
                  </c:pt>
                  <c:pt idx="1">
                    <c:v>Grains/Cereals</c:v>
                  </c:pt>
                </c:lvl>
                <c:lvl>
                  <c:pt idx="0">
                    <c:v>Ana Trujillo Emparedados y helados</c:v>
                  </c:pt>
                </c:lvl>
              </c:multiLvlStrCache>
            </c:multiLvlStrRef>
          </c:cat>
          <c:val>
            <c:numRef>
              <c:f>'top 2 categories of each indivi'!$H$14:$H$17</c:f>
              <c:numCache>
                <c:formatCode>General</c:formatCode>
                <c:ptCount val="2"/>
                <c:pt idx="0">
                  <c:v>1078.8</c:v>
                </c:pt>
                <c:pt idx="1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0A-4741-9221-ADA452ECEA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927934079"/>
        <c:axId val="1927946975"/>
      </c:barChart>
      <c:catAx>
        <c:axId val="19279340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7946975"/>
        <c:crosses val="autoZero"/>
        <c:auto val="1"/>
        <c:lblAlgn val="ctr"/>
        <c:lblOffset val="100"/>
        <c:noMultiLvlLbl val="0"/>
      </c:catAx>
      <c:valAx>
        <c:axId val="19279469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79340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[Top products in each category.csv]Top products in each category!PivotTable10</c:name>
    <c:fmtId val="4"/>
  </c:pivotSource>
  <c:chart>
    <c:autoTitleDeleted val="1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'Top products in each category'!$H$1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multiLvlStrRef>
              <c:f>'Top products in each category'!$G$2:$G$8</c:f>
              <c:multiLvlStrCache>
                <c:ptCount val="5"/>
                <c:lvl>
                  <c:pt idx="0">
                    <c:v>Gula Malacca</c:v>
                  </c:pt>
                  <c:pt idx="1">
                    <c:v>Louisiana Fiery Hot Pepper Sauce</c:v>
                  </c:pt>
                  <c:pt idx="2">
                    <c:v>Northwoods Cranberry Sauce</c:v>
                  </c:pt>
                  <c:pt idx="3">
                    <c:v>Sirop d'rable</c:v>
                  </c:pt>
                  <c:pt idx="4">
                    <c:v>Vegie-spread</c:v>
                  </c:pt>
                </c:lvl>
                <c:lvl>
                  <c:pt idx="0">
                    <c:v>Condiments</c:v>
                  </c:pt>
                </c:lvl>
              </c:multiLvlStrCache>
            </c:multiLvlStrRef>
          </c:cat>
          <c:val>
            <c:numRef>
              <c:f>'Top products in each category'!$H$2:$H$8</c:f>
              <c:numCache>
                <c:formatCode>General</c:formatCode>
                <c:ptCount val="5"/>
                <c:pt idx="0">
                  <c:v>10524.2</c:v>
                </c:pt>
                <c:pt idx="1">
                  <c:v>14607</c:v>
                </c:pt>
                <c:pt idx="2">
                  <c:v>13760</c:v>
                </c:pt>
                <c:pt idx="3">
                  <c:v>16438.8</c:v>
                </c:pt>
                <c:pt idx="4">
                  <c:v>17696.3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7E-4507-8FD9-88E0D06D46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10523407"/>
        <c:axId val="110523823"/>
      </c:barChart>
      <c:catAx>
        <c:axId val="1105234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523823"/>
        <c:crosses val="autoZero"/>
        <c:auto val="1"/>
        <c:lblAlgn val="ctr"/>
        <c:lblOffset val="100"/>
        <c:noMultiLvlLbl val="0"/>
      </c:catAx>
      <c:valAx>
        <c:axId val="110523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5234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[Top products in each category (1).xlsx]Top products in each category!PivotTable11</c:name>
    <c:fmtId val="3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'Top products in each category'!$G$1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multiLvlStrRef>
              <c:f>'Top products in each category'!$F$2:$F$8</c:f>
              <c:multiLvlStrCache>
                <c:ptCount val="5"/>
                <c:lvl>
                  <c:pt idx="0">
                    <c:v>Chang</c:v>
                  </c:pt>
                  <c:pt idx="1">
                    <c:v>Cte de Blaye</c:v>
                  </c:pt>
                  <c:pt idx="2">
                    <c:v>Ipoh Coffee</c:v>
                  </c:pt>
                  <c:pt idx="3">
                    <c:v>Lakkalikri</c:v>
                  </c:pt>
                  <c:pt idx="4">
                    <c:v>Steeleye Stout</c:v>
                  </c:pt>
                </c:lvl>
                <c:lvl>
                  <c:pt idx="0">
                    <c:v>Beverages</c:v>
                  </c:pt>
                </c:lvl>
              </c:multiLvlStrCache>
            </c:multiLvlStrRef>
          </c:cat>
          <c:val>
            <c:numRef>
              <c:f>'Top products in each category'!$G$2:$G$8</c:f>
              <c:numCache>
                <c:formatCode>General</c:formatCode>
                <c:ptCount val="5"/>
                <c:pt idx="0">
                  <c:v>18559.2</c:v>
                </c:pt>
                <c:pt idx="1">
                  <c:v>149984.20000000001</c:v>
                </c:pt>
                <c:pt idx="2">
                  <c:v>25079.200000000001</c:v>
                </c:pt>
                <c:pt idx="3">
                  <c:v>16794</c:v>
                </c:pt>
                <c:pt idx="4">
                  <c:v>14536.8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07-4DF2-8148-7B31791E8E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019750079"/>
        <c:axId val="2019749247"/>
      </c:barChart>
      <c:catAx>
        <c:axId val="20197500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9749247"/>
        <c:crosses val="autoZero"/>
        <c:auto val="1"/>
        <c:lblAlgn val="ctr"/>
        <c:lblOffset val="100"/>
        <c:noMultiLvlLbl val="0"/>
      </c:catAx>
      <c:valAx>
        <c:axId val="20197492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97500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[Top products in each category (1).xlsx]Top products in each category!PivotTable11</c:name>
    <c:fmtId val="6"/>
  </c:pivotSource>
  <c:chart>
    <c:autoTitleDeleted val="1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'Top products in each category'!$G$1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multiLvlStrRef>
              <c:f>'Top products in each category'!$F$2:$F$8</c:f>
              <c:multiLvlStrCache>
                <c:ptCount val="5"/>
                <c:lvl>
                  <c:pt idx="0">
                    <c:v>Camembert Pierrot</c:v>
                  </c:pt>
                  <c:pt idx="1">
                    <c:v>Flotemysost</c:v>
                  </c:pt>
                  <c:pt idx="2">
                    <c:v>Gudbrandsdalsost</c:v>
                  </c:pt>
                  <c:pt idx="3">
                    <c:v>Mozzarella di Giovanni</c:v>
                  </c:pt>
                  <c:pt idx="4">
                    <c:v>Raclette Courdavault</c:v>
                  </c:pt>
                </c:lvl>
                <c:lvl>
                  <c:pt idx="0">
                    <c:v>Dairy Products</c:v>
                  </c:pt>
                </c:lvl>
              </c:multiLvlStrCache>
            </c:multiLvlStrRef>
          </c:cat>
          <c:val>
            <c:numRef>
              <c:f>'Top products in each category'!$G$2:$G$8</c:f>
              <c:numCache>
                <c:formatCode>General</c:formatCode>
                <c:ptCount val="5"/>
                <c:pt idx="0">
                  <c:v>50286</c:v>
                </c:pt>
                <c:pt idx="1">
                  <c:v>20876.5</c:v>
                </c:pt>
                <c:pt idx="2">
                  <c:v>24307.200000000001</c:v>
                </c:pt>
                <c:pt idx="3">
                  <c:v>25738.799999999999</c:v>
                </c:pt>
                <c:pt idx="4">
                  <c:v>76296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4E-4F46-821C-501FD8F344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019750079"/>
        <c:axId val="2019749247"/>
      </c:barChart>
      <c:catAx>
        <c:axId val="20197500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9749247"/>
        <c:crosses val="autoZero"/>
        <c:auto val="1"/>
        <c:lblAlgn val="ctr"/>
        <c:lblOffset val="100"/>
        <c:noMultiLvlLbl val="0"/>
      </c:catAx>
      <c:valAx>
        <c:axId val="20197492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97500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Monthly Customer Trends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Customer_trends!$B$1</c:f>
              <c:strCache>
                <c:ptCount val="1"/>
                <c:pt idx="0">
                  <c:v>Monthly_CST_Trend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Customer_trends!$A$2:$A$24</c:f>
              <c:strCache>
                <c:ptCount val="23"/>
                <c:pt idx="0">
                  <c:v>1996-07</c:v>
                </c:pt>
                <c:pt idx="1">
                  <c:v>1996-08</c:v>
                </c:pt>
                <c:pt idx="2">
                  <c:v>1996-09</c:v>
                </c:pt>
                <c:pt idx="3">
                  <c:v>1996-10</c:v>
                </c:pt>
                <c:pt idx="4">
                  <c:v>1996-11</c:v>
                </c:pt>
                <c:pt idx="5">
                  <c:v>1996-12</c:v>
                </c:pt>
                <c:pt idx="6">
                  <c:v>1997-01</c:v>
                </c:pt>
                <c:pt idx="7">
                  <c:v>1997-02</c:v>
                </c:pt>
                <c:pt idx="8">
                  <c:v>1997-03</c:v>
                </c:pt>
                <c:pt idx="9">
                  <c:v>1997-04</c:v>
                </c:pt>
                <c:pt idx="10">
                  <c:v>1997-05</c:v>
                </c:pt>
                <c:pt idx="11">
                  <c:v>1997-06</c:v>
                </c:pt>
                <c:pt idx="12">
                  <c:v>1997-07</c:v>
                </c:pt>
                <c:pt idx="13">
                  <c:v>1997-08</c:v>
                </c:pt>
                <c:pt idx="14">
                  <c:v>1997-09</c:v>
                </c:pt>
                <c:pt idx="15">
                  <c:v>1997-10</c:v>
                </c:pt>
                <c:pt idx="16">
                  <c:v>1997-11</c:v>
                </c:pt>
                <c:pt idx="17">
                  <c:v>1997-12</c:v>
                </c:pt>
                <c:pt idx="18">
                  <c:v>1998-01</c:v>
                </c:pt>
                <c:pt idx="19">
                  <c:v>1998-02</c:v>
                </c:pt>
                <c:pt idx="20">
                  <c:v>1998-03</c:v>
                </c:pt>
                <c:pt idx="21">
                  <c:v>1998-04</c:v>
                </c:pt>
                <c:pt idx="22">
                  <c:v>1998-05</c:v>
                </c:pt>
              </c:strCache>
            </c:strRef>
          </c:cat>
          <c:val>
            <c:numRef>
              <c:f>Customer_trends!$B$2:$B$24</c:f>
              <c:numCache>
                <c:formatCode>General</c:formatCode>
                <c:ptCount val="23"/>
                <c:pt idx="0">
                  <c:v>20</c:v>
                </c:pt>
                <c:pt idx="1">
                  <c:v>22</c:v>
                </c:pt>
                <c:pt idx="2">
                  <c:v>21</c:v>
                </c:pt>
                <c:pt idx="3">
                  <c:v>23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20</c:v>
                </c:pt>
                <c:pt idx="8">
                  <c:v>21</c:v>
                </c:pt>
                <c:pt idx="9">
                  <c:v>22</c:v>
                </c:pt>
                <c:pt idx="10">
                  <c:v>22</c:v>
                </c:pt>
                <c:pt idx="11">
                  <c:v>21</c:v>
                </c:pt>
                <c:pt idx="12">
                  <c:v>23</c:v>
                </c:pt>
                <c:pt idx="13">
                  <c:v>21</c:v>
                </c:pt>
                <c:pt idx="14">
                  <c:v>22</c:v>
                </c:pt>
                <c:pt idx="15">
                  <c:v>23</c:v>
                </c:pt>
                <c:pt idx="16">
                  <c:v>20</c:v>
                </c:pt>
                <c:pt idx="17">
                  <c:v>23</c:v>
                </c:pt>
                <c:pt idx="18">
                  <c:v>22</c:v>
                </c:pt>
                <c:pt idx="19">
                  <c:v>20</c:v>
                </c:pt>
                <c:pt idx="20">
                  <c:v>22</c:v>
                </c:pt>
                <c:pt idx="21">
                  <c:v>22</c:v>
                </c:pt>
                <c:pt idx="22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89B-4537-B414-B19C6B6523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16225759"/>
        <c:axId val="516207455"/>
      </c:lineChart>
      <c:catAx>
        <c:axId val="5162257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Months</a:t>
                </a:r>
              </a:p>
            </c:rich>
          </c:tx>
          <c:layout>
            <c:manualLayout>
              <c:xMode val="edge"/>
              <c:yMode val="edge"/>
              <c:x val="0.46206124234470691"/>
              <c:y val="0.8843285214348206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6207455"/>
        <c:crosses val="autoZero"/>
        <c:auto val="1"/>
        <c:lblAlgn val="ctr"/>
        <c:lblOffset val="100"/>
        <c:noMultiLvlLbl val="0"/>
      </c:catAx>
      <c:valAx>
        <c:axId val="5162074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customers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6225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03.06.2022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03.06.2022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03.06.2022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03.06.2022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03.06.2022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03.06.2022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03.06.2022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03.06.2022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03.06.2022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9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03.06.2022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03.06.2022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t>03.06.2022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942996" y="1338291"/>
            <a:ext cx="7278915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FF5969"/>
                </a:solidFill>
                <a:latin typeface="Tw Cen MT" panose="020B0602020104020603" pitchFamily="34" charset="0"/>
              </a:rPr>
              <a:t>CAPSTONE PROJECT</a:t>
            </a:r>
          </a:p>
          <a:p>
            <a:pPr algn="ctr"/>
            <a:r>
              <a:rPr lang="en-US" sz="4000" dirty="0">
                <a:solidFill>
                  <a:srgbClr val="FF5969"/>
                </a:solidFill>
                <a:latin typeface="Tw Cen MT" panose="020B0602020104020603" pitchFamily="34" charset="0"/>
              </a:rPr>
              <a:t>PRESENTATION</a:t>
            </a:r>
            <a:endParaRPr lang="en-US" sz="6600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4016727" y="3231413"/>
            <a:ext cx="727891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52CBBE"/>
                </a:solidFill>
                <a:latin typeface="Tw Cen MT" panose="020B0602020104020603" pitchFamily="34" charset="0"/>
              </a:rPr>
              <a:t>GROUP MEMBERS:</a:t>
            </a:r>
          </a:p>
          <a:p>
            <a:pPr algn="ctr"/>
            <a:r>
              <a:rPr lang="en-US" sz="2000" b="1" dirty="0">
                <a:solidFill>
                  <a:srgbClr val="52CBBE"/>
                </a:solidFill>
                <a:latin typeface="Tw Cen MT" panose="020B0602020104020603" pitchFamily="34" charset="0"/>
              </a:rPr>
              <a:t>MUHAMMAD TAHA</a:t>
            </a:r>
          </a:p>
          <a:p>
            <a:pPr algn="ctr"/>
            <a:r>
              <a:rPr lang="en-US" sz="2000" b="1" dirty="0">
                <a:solidFill>
                  <a:srgbClr val="52CBBE"/>
                </a:solidFill>
                <a:latin typeface="Tw Cen MT" panose="020B0602020104020603" pitchFamily="34" charset="0"/>
              </a:rPr>
              <a:t>ZIAULLAH JAN</a:t>
            </a:r>
          </a:p>
          <a:p>
            <a:pPr algn="ctr"/>
            <a:r>
              <a:rPr lang="en-US" sz="2000" b="1" dirty="0">
                <a:solidFill>
                  <a:srgbClr val="52CBBE"/>
                </a:solidFill>
                <a:latin typeface="Tw Cen MT" panose="020B0602020104020603" pitchFamily="34" charset="0"/>
              </a:rPr>
              <a:t>SHAROON ABDUL KHALIQ</a:t>
            </a:r>
          </a:p>
          <a:p>
            <a:pPr algn="ctr"/>
            <a:r>
              <a:rPr lang="en-US" sz="2000" b="1" dirty="0">
                <a:solidFill>
                  <a:srgbClr val="52CBBE"/>
                </a:solidFill>
                <a:latin typeface="Tw Cen MT" panose="020B0602020104020603" pitchFamily="34" charset="0"/>
              </a:rPr>
              <a:t>ARSALAN KHATRI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4016726" y="5693699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5D7373"/>
                </a:solidFill>
                <a:latin typeface="Tw Cen MT" panose="020B0602020104020603" pitchFamily="34" charset="0"/>
              </a:rPr>
              <a:t>INSTITUTE OF EMERGING CAREERS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9302800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Intro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RFM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RFM Calc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746453" y="3251165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RFM (cont.)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Metrics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738260" y="3281940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Visualization</a:t>
              </a: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EA80E363-9A01-4335-B64D-A409EAF46799}"/>
              </a:ext>
            </a:extLst>
          </p:cNvPr>
          <p:cNvSpPr txBox="1"/>
          <p:nvPr/>
        </p:nvSpPr>
        <p:spPr>
          <a:xfrm>
            <a:off x="3942995" y="5170479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5D7373"/>
                </a:solidFill>
                <a:latin typeface="Tw Cen MT" panose="020B0602020104020603" pitchFamily="34" charset="0"/>
              </a:rPr>
              <a:t>DATA ANALYTICS COHORT-3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1704E9-3AF9-444F-B703-B418EC0E9A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4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09702" y="142989"/>
            <a:ext cx="4692961" cy="104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661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7AB18D-B414-49F4-8DB9-E19DDDA924D9}"/>
              </a:ext>
            </a:extLst>
          </p:cNvPr>
          <p:cNvSpPr txBox="1"/>
          <p:nvPr/>
        </p:nvSpPr>
        <p:spPr>
          <a:xfrm>
            <a:off x="348266" y="334742"/>
            <a:ext cx="50465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3A1A4"/>
                </a:solidFill>
                <a:latin typeface="Tw Cen MT" panose="020B0602020104020603" pitchFamily="34" charset="0"/>
              </a:rPr>
              <a:t>Churn Rate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643CDA-BFC0-4B07-ACEF-D4BC4B7DAAD7}"/>
              </a:ext>
            </a:extLst>
          </p:cNvPr>
          <p:cNvSpPr txBox="1"/>
          <p:nvPr/>
        </p:nvSpPr>
        <p:spPr>
          <a:xfrm>
            <a:off x="197224" y="1042118"/>
            <a:ext cx="122598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Are Customers turning their back on your business? This is called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churn of customers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.</a:t>
            </a:r>
          </a:p>
          <a:p>
            <a:pPr algn="just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It is the rate at which customers stop doing business with the company over a given period of time. 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6F0C89E-A36E-420B-9AFC-D4602E981D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3647537"/>
              </p:ext>
            </p:extLst>
          </p:nvPr>
        </p:nvGraphicFramePr>
        <p:xfrm>
          <a:off x="7270003" y="3952336"/>
          <a:ext cx="459850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9B3418B4-36CB-41EF-8288-FA6619A66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515" y="1992817"/>
            <a:ext cx="3824355" cy="16432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5A20A3C-B2F7-449A-853E-9E1B63736F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0003" y="1992817"/>
            <a:ext cx="4598504" cy="164610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2003D01-24A2-4A2A-8615-BA9E1FDA766B}"/>
              </a:ext>
            </a:extLst>
          </p:cNvPr>
          <p:cNvSpPr txBox="1"/>
          <p:nvPr/>
        </p:nvSpPr>
        <p:spPr>
          <a:xfrm>
            <a:off x="348265" y="3755726"/>
            <a:ext cx="5046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3A1A4"/>
                </a:solidFill>
                <a:latin typeface="Tw Cen MT" panose="020B0602020104020603" pitchFamily="34" charset="0"/>
              </a:rPr>
              <a:t>Top 5 Reasons Why Customers Churn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CC799C-26C5-4134-82A7-BF3C40FFFA88}"/>
              </a:ext>
            </a:extLst>
          </p:cNvPr>
          <p:cNvSpPr txBox="1"/>
          <p:nvPr/>
        </p:nvSpPr>
        <p:spPr>
          <a:xfrm>
            <a:off x="348266" y="4337093"/>
            <a:ext cx="66223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They are not getting value out of the product.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Customer needs have changed.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Financial concerns.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Customers service issues.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The product has issues.</a:t>
            </a:r>
          </a:p>
        </p:txBody>
      </p:sp>
    </p:spTree>
    <p:extLst>
      <p:ext uri="{BB962C8B-B14F-4D97-AF65-F5344CB8AC3E}">
        <p14:creationId xmlns:p14="http://schemas.microsoft.com/office/powerpoint/2010/main" val="2215436004"/>
      </p:ext>
    </p:extLst>
  </p:cSld>
  <p:clrMapOvr>
    <a:masterClrMapping/>
  </p:clrMapOvr>
  <p:transition spd="med">
    <p:pull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B4C5D0-EE3C-4CBF-8A88-768EE25835ED}"/>
              </a:ext>
            </a:extLst>
          </p:cNvPr>
          <p:cNvSpPr txBox="1"/>
          <p:nvPr/>
        </p:nvSpPr>
        <p:spPr>
          <a:xfrm>
            <a:off x="348266" y="334742"/>
            <a:ext cx="50465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3A1A4"/>
                </a:solidFill>
                <a:latin typeface="Tw Cen MT" panose="020B0602020104020603" pitchFamily="34" charset="0"/>
              </a:rPr>
              <a:t>Retention Rate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2D9789-FB83-46C3-B63A-E3884A802F10}"/>
              </a:ext>
            </a:extLst>
          </p:cNvPr>
          <p:cNvSpPr txBox="1"/>
          <p:nvPr/>
        </p:nvSpPr>
        <p:spPr>
          <a:xfrm>
            <a:off x="528529" y="1042118"/>
            <a:ext cx="11663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A percentage of customers’ business retains over a period of time. A high retention rate logically shows that a business has a low churn rate.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739018-8921-4526-9B77-F377C24BC59B}"/>
              </a:ext>
            </a:extLst>
          </p:cNvPr>
          <p:cNvSpPr txBox="1"/>
          <p:nvPr/>
        </p:nvSpPr>
        <p:spPr>
          <a:xfrm>
            <a:off x="348265" y="3755726"/>
            <a:ext cx="5046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3A1A4"/>
                </a:solidFill>
                <a:latin typeface="Tw Cen MT" panose="020B0602020104020603" pitchFamily="34" charset="0"/>
              </a:rPr>
              <a:t>Benefits of Customer Retention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5EE75-651E-4B08-9F2D-291AD5A35D35}"/>
              </a:ext>
            </a:extLst>
          </p:cNvPr>
          <p:cNvSpPr txBox="1"/>
          <p:nvPr/>
        </p:nvSpPr>
        <p:spPr>
          <a:xfrm>
            <a:off x="348266" y="4337093"/>
            <a:ext cx="66223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Lower marketing cost.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Repeat purchase means repeat profit.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Word-of-mouth advertising.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Gain valuable feedback.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Sell at premium prices.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BAF552E-3BB1-4D01-8728-7BEB2BA86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980" y="1989919"/>
            <a:ext cx="4598504" cy="16461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42D9D0F-5CDD-4EED-9AD8-F162CC69D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0002" y="1989919"/>
            <a:ext cx="4598503" cy="1657573"/>
          </a:xfrm>
          <a:prstGeom prst="rect">
            <a:avLst/>
          </a:prstGeom>
        </p:spPr>
      </p:pic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1EAE363A-AF09-4F83-8501-69DA8D12F3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7790192"/>
              </p:ext>
            </p:extLst>
          </p:nvPr>
        </p:nvGraphicFramePr>
        <p:xfrm>
          <a:off x="7268469" y="3986558"/>
          <a:ext cx="4598503" cy="27688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819860715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B9DB92-51B9-4C8E-8F13-7BEE9755CA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165" y="1145014"/>
            <a:ext cx="7387554" cy="45679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C49F8E-16FA-4637-B3E2-CFF75FA855AE}"/>
              </a:ext>
            </a:extLst>
          </p:cNvPr>
          <p:cNvSpPr txBox="1"/>
          <p:nvPr/>
        </p:nvSpPr>
        <p:spPr>
          <a:xfrm>
            <a:off x="3572722" y="152308"/>
            <a:ext cx="50465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3A1A4"/>
                </a:solidFill>
                <a:latin typeface="Tw Cen MT" panose="020B0602020104020603" pitchFamily="34" charset="0"/>
              </a:rPr>
              <a:t>Total Revenue Per Region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4A7262C-C66A-4A6D-AB79-4A3EF7AB5E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374075"/>
              </p:ext>
            </p:extLst>
          </p:nvPr>
        </p:nvGraphicFramePr>
        <p:xfrm>
          <a:off x="901148" y="737083"/>
          <a:ext cx="2252869" cy="5743233"/>
        </p:xfrm>
        <a:graphic>
          <a:graphicData uri="http://schemas.openxmlformats.org/drawingml/2006/table">
            <a:tbl>
              <a:tblPr/>
              <a:tblGrid>
                <a:gridCol w="1044627">
                  <a:extLst>
                    <a:ext uri="{9D8B030D-6E8A-4147-A177-3AD203B41FA5}">
                      <a16:colId xmlns:a16="http://schemas.microsoft.com/office/drawing/2014/main" val="1881499628"/>
                    </a:ext>
                  </a:extLst>
                </a:gridCol>
                <a:gridCol w="1208242">
                  <a:extLst>
                    <a:ext uri="{9D8B030D-6E8A-4147-A177-3AD203B41FA5}">
                      <a16:colId xmlns:a16="http://schemas.microsoft.com/office/drawing/2014/main" val="1141644557"/>
                    </a:ext>
                  </a:extLst>
                </a:gridCol>
              </a:tblGrid>
              <a:tr h="218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 ShipCountry </a:t>
                      </a:r>
                    </a:p>
                  </a:txBody>
                  <a:tcPr marL="6526" marR="6526" marT="6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 Total Revenue </a:t>
                      </a:r>
                    </a:p>
                  </a:txBody>
                  <a:tcPr marL="6526" marR="6526" marT="6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606257"/>
                  </a:ext>
                </a:extLst>
              </a:tr>
              <a:tr h="218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 USA </a:t>
                      </a:r>
                    </a:p>
                  </a:txBody>
                  <a:tcPr marL="6526" marR="6526" marT="6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 $    263,566.98 </a:t>
                      </a:r>
                    </a:p>
                  </a:txBody>
                  <a:tcPr marL="6526" marR="6526" marT="6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4631153"/>
                  </a:ext>
                </a:extLst>
              </a:tr>
              <a:tr h="218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 Germany </a:t>
                      </a:r>
                    </a:p>
                  </a:txBody>
                  <a:tcPr marL="6526" marR="6526" marT="6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 $    244,640.63 </a:t>
                      </a:r>
                    </a:p>
                  </a:txBody>
                  <a:tcPr marL="6526" marR="6526" marT="6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1314639"/>
                  </a:ext>
                </a:extLst>
              </a:tr>
              <a:tr h="218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 Austria </a:t>
                      </a:r>
                    </a:p>
                  </a:txBody>
                  <a:tcPr marL="6526" marR="6526" marT="6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 $    139,496.63 </a:t>
                      </a:r>
                    </a:p>
                  </a:txBody>
                  <a:tcPr marL="6526" marR="6526" marT="6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4871325"/>
                  </a:ext>
                </a:extLst>
              </a:tr>
              <a:tr h="22795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 Brazil </a:t>
                      </a:r>
                    </a:p>
                  </a:txBody>
                  <a:tcPr marL="6526" marR="6526" marT="6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 $    114,968.48 </a:t>
                      </a:r>
                    </a:p>
                  </a:txBody>
                  <a:tcPr marL="6526" marR="6526" marT="6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5889267"/>
                  </a:ext>
                </a:extLst>
              </a:tr>
              <a:tr h="218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 France </a:t>
                      </a:r>
                    </a:p>
                  </a:txBody>
                  <a:tcPr marL="6526" marR="6526" marT="6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 $       85,498.76 </a:t>
                      </a:r>
                    </a:p>
                  </a:txBody>
                  <a:tcPr marL="6526" marR="6526" marT="6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5975964"/>
                  </a:ext>
                </a:extLst>
              </a:tr>
              <a:tr h="28976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 Venezuela </a:t>
                      </a:r>
                    </a:p>
                  </a:txBody>
                  <a:tcPr marL="6526" marR="6526" marT="6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 $       60,814.89 </a:t>
                      </a:r>
                    </a:p>
                  </a:txBody>
                  <a:tcPr marL="6526" marR="6526" marT="6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4750013"/>
                  </a:ext>
                </a:extLst>
              </a:tr>
              <a:tr h="28976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 UK </a:t>
                      </a:r>
                    </a:p>
                  </a:txBody>
                  <a:tcPr marL="6526" marR="6526" marT="6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 $       60,616.51 </a:t>
                      </a:r>
                    </a:p>
                  </a:txBody>
                  <a:tcPr marL="6526" marR="6526" marT="6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1948497"/>
                  </a:ext>
                </a:extLst>
              </a:tr>
              <a:tr h="28976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 Sweden </a:t>
                      </a:r>
                    </a:p>
                  </a:txBody>
                  <a:tcPr marL="6526" marR="6526" marT="6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 $       59,523.70 </a:t>
                      </a:r>
                    </a:p>
                  </a:txBody>
                  <a:tcPr marL="6526" marR="6526" marT="6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8177328"/>
                  </a:ext>
                </a:extLst>
              </a:tr>
              <a:tr h="28976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 Ireland </a:t>
                      </a:r>
                    </a:p>
                  </a:txBody>
                  <a:tcPr marL="6526" marR="6526" marT="6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 $       57,317.39 </a:t>
                      </a:r>
                    </a:p>
                  </a:txBody>
                  <a:tcPr marL="6526" marR="6526" marT="6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6878756"/>
                  </a:ext>
                </a:extLst>
              </a:tr>
              <a:tr h="28976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 Canada </a:t>
                      </a:r>
                    </a:p>
                  </a:txBody>
                  <a:tcPr marL="6526" marR="6526" marT="6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 $       55,334.10 </a:t>
                      </a:r>
                    </a:p>
                  </a:txBody>
                  <a:tcPr marL="6526" marR="6526" marT="6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2587608"/>
                  </a:ext>
                </a:extLst>
              </a:tr>
              <a:tr h="28976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 Belgium </a:t>
                      </a:r>
                    </a:p>
                  </a:txBody>
                  <a:tcPr marL="6526" marR="6526" marT="6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 $       35,134.98 </a:t>
                      </a:r>
                    </a:p>
                  </a:txBody>
                  <a:tcPr marL="6526" marR="6526" marT="6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9050689"/>
                  </a:ext>
                </a:extLst>
              </a:tr>
              <a:tr h="28976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 Denmark </a:t>
                      </a:r>
                    </a:p>
                  </a:txBody>
                  <a:tcPr marL="6526" marR="6526" marT="6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 $       34,782.25 </a:t>
                      </a:r>
                    </a:p>
                  </a:txBody>
                  <a:tcPr marL="6526" marR="6526" marT="6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292281"/>
                  </a:ext>
                </a:extLst>
              </a:tr>
              <a:tr h="28976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 Switzerland </a:t>
                      </a:r>
                    </a:p>
                  </a:txBody>
                  <a:tcPr marL="6526" marR="6526" marT="6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 $       32,919.50 </a:t>
                      </a:r>
                    </a:p>
                  </a:txBody>
                  <a:tcPr marL="6526" marR="6526" marT="6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9911623"/>
                  </a:ext>
                </a:extLst>
              </a:tr>
              <a:tr h="28976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 Mexico </a:t>
                      </a:r>
                    </a:p>
                  </a:txBody>
                  <a:tcPr marL="6526" marR="6526" marT="6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 $       24,073.45 </a:t>
                      </a:r>
                    </a:p>
                  </a:txBody>
                  <a:tcPr marL="6526" marR="6526" marT="6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198081"/>
                  </a:ext>
                </a:extLst>
              </a:tr>
              <a:tr h="28976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 Finland </a:t>
                      </a:r>
                    </a:p>
                  </a:txBody>
                  <a:tcPr marL="6526" marR="6526" marT="6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 $       19,778.45 </a:t>
                      </a:r>
                    </a:p>
                  </a:txBody>
                  <a:tcPr marL="6526" marR="6526" marT="6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7151925"/>
                  </a:ext>
                </a:extLst>
              </a:tr>
              <a:tr h="28976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 Spain </a:t>
                      </a:r>
                    </a:p>
                  </a:txBody>
                  <a:tcPr marL="6526" marR="6526" marT="6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 $       19,431.89 </a:t>
                      </a:r>
                    </a:p>
                  </a:txBody>
                  <a:tcPr marL="6526" marR="6526" marT="6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4418568"/>
                  </a:ext>
                </a:extLst>
              </a:tr>
              <a:tr h="28976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 Italy </a:t>
                      </a:r>
                    </a:p>
                  </a:txBody>
                  <a:tcPr marL="6526" marR="6526" marT="6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 $       16,705.15 </a:t>
                      </a:r>
                    </a:p>
                  </a:txBody>
                  <a:tcPr marL="6526" marR="6526" marT="6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7982130"/>
                  </a:ext>
                </a:extLst>
              </a:tr>
              <a:tr h="28976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 Portugal </a:t>
                      </a:r>
                    </a:p>
                  </a:txBody>
                  <a:tcPr marL="6526" marR="6526" marT="6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 $       12,468.65 </a:t>
                      </a:r>
                    </a:p>
                  </a:txBody>
                  <a:tcPr marL="6526" marR="6526" marT="6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3249617"/>
                  </a:ext>
                </a:extLst>
              </a:tr>
              <a:tr h="218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 Argentina </a:t>
                      </a:r>
                    </a:p>
                  </a:txBody>
                  <a:tcPr marL="6526" marR="6526" marT="6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 $         8,119.10 </a:t>
                      </a:r>
                    </a:p>
                  </a:txBody>
                  <a:tcPr marL="6526" marR="6526" marT="6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9400835"/>
                  </a:ext>
                </a:extLst>
              </a:tr>
              <a:tr h="218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 Norway </a:t>
                      </a:r>
                    </a:p>
                  </a:txBody>
                  <a:tcPr marL="6526" marR="6526" marT="6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 $         5,735.15 </a:t>
                      </a:r>
                    </a:p>
                  </a:txBody>
                  <a:tcPr marL="6526" marR="6526" marT="6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0734858"/>
                  </a:ext>
                </a:extLst>
              </a:tr>
              <a:tr h="218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 Poland </a:t>
                      </a:r>
                    </a:p>
                  </a:txBody>
                  <a:tcPr marL="6526" marR="6526" marT="6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 $         3,531.95 </a:t>
                      </a:r>
                    </a:p>
                  </a:txBody>
                  <a:tcPr marL="6526" marR="6526" marT="6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65466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8484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1317BD87-053F-4F70-B509-91F95D926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5048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495A083-6035-483B-81F6-8C10DE4582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9148208"/>
              </p:ext>
            </p:extLst>
          </p:nvPr>
        </p:nvGraphicFramePr>
        <p:xfrm>
          <a:off x="667657" y="583201"/>
          <a:ext cx="4934856" cy="32107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1D642C5-14E6-459A-9182-1BE1BB5CEE2E}"/>
              </a:ext>
            </a:extLst>
          </p:cNvPr>
          <p:cNvSpPr txBox="1"/>
          <p:nvPr/>
        </p:nvSpPr>
        <p:spPr>
          <a:xfrm>
            <a:off x="3012818" y="0"/>
            <a:ext cx="6166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3A1A4"/>
                </a:solidFill>
                <a:latin typeface="Tw Cen MT" panose="020B0602020104020603" pitchFamily="34" charset="0"/>
              </a:rPr>
              <a:t>Top 2 Products of Each Customer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7495A083-6035-483B-81F6-8C10DE4582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9100940"/>
              </p:ext>
            </p:extLst>
          </p:nvPr>
        </p:nvGraphicFramePr>
        <p:xfrm>
          <a:off x="5602512" y="583201"/>
          <a:ext cx="5225143" cy="32091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7495A083-6035-483B-81F6-8C10DE4582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9159429"/>
              </p:ext>
            </p:extLst>
          </p:nvPr>
        </p:nvGraphicFramePr>
        <p:xfrm>
          <a:off x="2519329" y="3792340"/>
          <a:ext cx="6166364" cy="30656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178493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32EBC7-9BE5-445A-AD5D-5A131C194DB0}"/>
              </a:ext>
            </a:extLst>
          </p:cNvPr>
          <p:cNvSpPr txBox="1"/>
          <p:nvPr/>
        </p:nvSpPr>
        <p:spPr>
          <a:xfrm>
            <a:off x="3012818" y="0"/>
            <a:ext cx="6166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3A1A4"/>
                </a:solidFill>
                <a:latin typeface="Tw Cen MT" panose="020B0602020104020603" pitchFamily="34" charset="0"/>
              </a:rPr>
              <a:t>Top 5 Products In Each Category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58134BA-E983-44C5-85D8-B16730636B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3837881"/>
              </p:ext>
            </p:extLst>
          </p:nvPr>
        </p:nvGraphicFramePr>
        <p:xfrm>
          <a:off x="769257" y="758371"/>
          <a:ext cx="5007429" cy="28121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70DA3A3-E959-4B15-A3BC-458BDD0398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0684770"/>
              </p:ext>
            </p:extLst>
          </p:nvPr>
        </p:nvGraphicFramePr>
        <p:xfrm>
          <a:off x="5776686" y="758371"/>
          <a:ext cx="5007429" cy="28121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70DA3A3-E959-4B15-A3BC-458BDD0398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2768406"/>
              </p:ext>
            </p:extLst>
          </p:nvPr>
        </p:nvGraphicFramePr>
        <p:xfrm>
          <a:off x="2577646" y="3570515"/>
          <a:ext cx="6398080" cy="32874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937586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08DA5D-CFA1-4D8A-8E4E-1CB004C03E27}"/>
              </a:ext>
            </a:extLst>
          </p:cNvPr>
          <p:cNvSpPr txBox="1"/>
          <p:nvPr/>
        </p:nvSpPr>
        <p:spPr>
          <a:xfrm>
            <a:off x="3763380" y="0"/>
            <a:ext cx="46652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3A1A4"/>
                </a:solidFill>
                <a:latin typeface="Tw Cen MT" panose="020B0602020104020603" pitchFamily="34" charset="0"/>
              </a:rPr>
              <a:t>Monthly Customer Trends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5EFEFCC-0758-4CCC-B3CE-E41D7EF7CA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5015682"/>
              </p:ext>
            </p:extLst>
          </p:nvPr>
        </p:nvGraphicFramePr>
        <p:xfrm>
          <a:off x="2362751" y="1004396"/>
          <a:ext cx="7466496" cy="4020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0D9D0D9-CDB8-4341-AA8B-4430A7BF29AC}"/>
              </a:ext>
            </a:extLst>
          </p:cNvPr>
          <p:cNvSpPr txBox="1"/>
          <p:nvPr/>
        </p:nvSpPr>
        <p:spPr>
          <a:xfrm>
            <a:off x="1548777" y="5391939"/>
            <a:ext cx="9094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This line chart shows the monthly customer trend over the three years time.</a:t>
            </a:r>
          </a:p>
        </p:txBody>
      </p:sp>
    </p:spTree>
    <p:extLst>
      <p:ext uri="{BB962C8B-B14F-4D97-AF65-F5344CB8AC3E}">
        <p14:creationId xmlns:p14="http://schemas.microsoft.com/office/powerpoint/2010/main" val="1760810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E66D39-5F6E-4914-BDC8-15680CAB5C23}"/>
              </a:ext>
            </a:extLst>
          </p:cNvPr>
          <p:cNvSpPr txBox="1"/>
          <p:nvPr/>
        </p:nvSpPr>
        <p:spPr>
          <a:xfrm>
            <a:off x="4508775" y="0"/>
            <a:ext cx="31744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3A1A4"/>
                </a:solidFill>
                <a:latin typeface="Tw Cen MT" panose="020B0602020104020603" pitchFamily="34" charset="0"/>
              </a:rPr>
              <a:t>Top 5 Employees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C8C9E13-F69A-442C-8D77-2DD13A0B4B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2158900"/>
              </p:ext>
            </p:extLst>
          </p:nvPr>
        </p:nvGraphicFramePr>
        <p:xfrm>
          <a:off x="2027709" y="584775"/>
          <a:ext cx="8136580" cy="45808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17C8351-7AF1-415C-958E-A39233109576}"/>
              </a:ext>
            </a:extLst>
          </p:cNvPr>
          <p:cNvSpPr txBox="1"/>
          <p:nvPr/>
        </p:nvSpPr>
        <p:spPr>
          <a:xfrm>
            <a:off x="658273" y="5334945"/>
            <a:ext cx="108754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These are the top 5 employees of the company. Bonuses and incentives can be given to these employees.</a:t>
            </a:r>
          </a:p>
        </p:txBody>
      </p:sp>
    </p:spTree>
    <p:extLst>
      <p:ext uri="{BB962C8B-B14F-4D97-AF65-F5344CB8AC3E}">
        <p14:creationId xmlns:p14="http://schemas.microsoft.com/office/powerpoint/2010/main" val="2859941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7DDAD17-B0B9-4E84-A592-5B2E8A2EB0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2799608"/>
              </p:ext>
            </p:extLst>
          </p:nvPr>
        </p:nvGraphicFramePr>
        <p:xfrm>
          <a:off x="2192129" y="1186542"/>
          <a:ext cx="7807741" cy="39950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5E6062A-D6A4-468C-BA30-565F8B7A63C4}"/>
              </a:ext>
            </a:extLst>
          </p:cNvPr>
          <p:cNvSpPr txBox="1"/>
          <p:nvPr/>
        </p:nvSpPr>
        <p:spPr>
          <a:xfrm>
            <a:off x="3783060" y="333828"/>
            <a:ext cx="5868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3A1A4"/>
                </a:solidFill>
                <a:latin typeface="Tw Cen MT" panose="020B0602020104020603" pitchFamily="34" charset="0"/>
              </a:rPr>
              <a:t>Shipment Cost of Shippers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6F4A14-05D7-4E17-852B-3EA74B5A4274}"/>
              </a:ext>
            </a:extLst>
          </p:cNvPr>
          <p:cNvSpPr txBox="1"/>
          <p:nvPr/>
        </p:nvSpPr>
        <p:spPr>
          <a:xfrm>
            <a:off x="1976507" y="5449539"/>
            <a:ext cx="8238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This graph shows the total freight of different shipping companies. </a:t>
            </a:r>
          </a:p>
        </p:txBody>
      </p:sp>
    </p:spTree>
    <p:extLst>
      <p:ext uri="{BB962C8B-B14F-4D97-AF65-F5344CB8AC3E}">
        <p14:creationId xmlns:p14="http://schemas.microsoft.com/office/powerpoint/2010/main" val="356371660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274D94A-A100-4B8A-A213-BE630E35F62B}"/>
              </a:ext>
            </a:extLst>
          </p:cNvPr>
          <p:cNvSpPr/>
          <p:nvPr/>
        </p:nvSpPr>
        <p:spPr>
          <a:xfrm>
            <a:off x="3542058" y="2828835"/>
            <a:ext cx="510788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82416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41660AE-6054-49B3-98A9-14267B2858F8}"/>
              </a:ext>
            </a:extLst>
          </p:cNvPr>
          <p:cNvGrpSpPr/>
          <p:nvPr/>
        </p:nvGrpSpPr>
        <p:grpSpPr>
          <a:xfrm>
            <a:off x="-290920" y="-1"/>
            <a:ext cx="12482920" cy="6858000"/>
            <a:chOff x="-290920" y="0"/>
            <a:chExt cx="12482920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A5496CF-0002-45E6-A469-2B4852EDF6F6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47C4EB68-61AB-404A-B765-4BBCED7DD977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D6D6176-0EA9-4579-AD03-891AEDA6C918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Intro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7D2219E-F2BD-4159-A3FF-0EAB57C29E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BED5AEF-EA55-4E33-9861-D78D43AA013A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4177907-16E8-4BA5-9C90-E6F5941237B4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C9716A7-E07B-4A21-9B4F-525F8E2B627A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FF68B8-F88C-41DF-AA34-B7BB83793FE8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RFM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557AAA0-A4CD-4228-AC9B-BC1830114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AF71327-E39E-44F1-908E-D49766B74DF0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FF2CE15-E7AB-46DF-805C-3DC53C4B1A3D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569F852-C57D-4C1C-AB29-3CF4DA588A7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3B47D17-4DE3-4BC8-B2D9-2EAD26322A24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RFM Calc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48F4DC3-5220-4617-8BFE-5FB3B0E6FB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14A6DAD-E8E1-499D-B1E3-585F3ED743E4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C2FB2DD-3D3C-4A1F-A9D8-476758925C63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CC75B99-E224-42FB-A94F-963E4038C640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5C390E4-380B-4D83-8C45-2C7F4AA50A62}"/>
                </a:ext>
              </a:extLst>
            </p:cNvPr>
            <p:cNvSpPr txBox="1"/>
            <p:nvPr/>
          </p:nvSpPr>
          <p:spPr>
            <a:xfrm rot="16200000">
              <a:off x="8746452" y="3251162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RFM (cont.)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9D8E914-1FFC-4062-AB75-8DE680566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2CBA21B5-D593-4348-AA10-2142EE4C984F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31776B9-8178-4CCE-863D-4B84D3FFE54E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0B4151A-D328-4CC0-A41A-1E38D808F34F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A899751-3E5D-4364-817C-ECCF392A803B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22ECBE9-30AF-495B-A397-59DA56F6A464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Metrics</a:t>
              </a: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32C2390-A0E8-4B32-A1CB-9050BBB5A9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E58178B-2826-4A31-BB22-7F73EFBA5037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A0BF5B5-B174-47B4-847C-74113C1E23C2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6D99569-29D2-489A-A9AE-2713C8739A3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206F676-8789-487F-9FD4-A0EB83884BF2}"/>
                </a:ext>
              </a:extLst>
            </p:cNvPr>
            <p:cNvSpPr txBox="1"/>
            <p:nvPr/>
          </p:nvSpPr>
          <p:spPr>
            <a:xfrm rot="16200000">
              <a:off x="-738260" y="3281940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Visualization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1E46CD95-22B9-4144-B705-EFCC2A2D49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42" name="Picture 41">
            <a:extLst>
              <a:ext uri="{FF2B5EF4-FFF2-40B4-BE49-F238E27FC236}">
                <a16:creationId xmlns:a16="http://schemas.microsoft.com/office/drawing/2014/main" id="{E3E29C2B-F6BD-4792-8058-E9E6975395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315" y="1"/>
            <a:ext cx="1672779" cy="1815151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219E954B-D754-48EE-8E9C-F783CEB77916}"/>
              </a:ext>
            </a:extLst>
          </p:cNvPr>
          <p:cNvSpPr txBox="1"/>
          <p:nvPr/>
        </p:nvSpPr>
        <p:spPr>
          <a:xfrm>
            <a:off x="4193548" y="382137"/>
            <a:ext cx="68300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52CBBE"/>
                </a:solidFill>
                <a:latin typeface="Tw Cen MT" panose="020B0602020104020603" pitchFamily="34" charset="0"/>
              </a:rPr>
              <a:t>Have you ever wondered how different companies categorize their customers?</a:t>
            </a:r>
          </a:p>
          <a:p>
            <a:endParaRPr lang="en-US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59F1848-BB5E-432A-BAB0-3E9C8547C8C6}"/>
              </a:ext>
            </a:extLst>
          </p:cNvPr>
          <p:cNvSpPr txBox="1"/>
          <p:nvPr/>
        </p:nvSpPr>
        <p:spPr>
          <a:xfrm>
            <a:off x="3478786" y="5750004"/>
            <a:ext cx="83703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“RFM Analysis is used to identify different types of customers”</a:t>
            </a:r>
          </a:p>
          <a:p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7C2D6B3E-5BED-45F5-BC5C-EC5BD83C23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3569" y="1474540"/>
            <a:ext cx="4784116" cy="400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939778"/>
      </p:ext>
    </p:extLst>
  </p:cSld>
  <p:clrMapOvr>
    <a:masterClrMapping/>
  </p:clrMapOvr>
  <p:transition spd="med">
    <p:pull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-1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Intro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RFM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RFM Calc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251162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RFM (cont.)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Metrics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1D48DDF-B760-4AB3-A520-29238CC2C408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738260" y="3281940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Visualization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9F42291-FBD0-4239-8D69-22035DCB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14E1B91-C212-4889-8705-49BCDB383225}"/>
              </a:ext>
            </a:extLst>
          </p:cNvPr>
          <p:cNvGrpSpPr/>
          <p:nvPr/>
        </p:nvGrpSpPr>
        <p:grpSpPr>
          <a:xfrm>
            <a:off x="3631670" y="238014"/>
            <a:ext cx="7050643" cy="1791294"/>
            <a:chOff x="1802738" y="755873"/>
            <a:chExt cx="7050643" cy="1791294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94C4F95-2EDE-46B0-8B26-C72D6D3C8DB3}"/>
                </a:ext>
              </a:extLst>
            </p:cNvPr>
            <p:cNvSpPr txBox="1"/>
            <p:nvPr/>
          </p:nvSpPr>
          <p:spPr>
            <a:xfrm>
              <a:off x="1802738" y="755873"/>
              <a:ext cx="61813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03A1A4"/>
                  </a:solidFill>
                  <a:latin typeface="Tw Cen MT" panose="020B0602020104020603" pitchFamily="34" charset="0"/>
                </a:rPr>
                <a:t>Recency-Frequency-Monetary (RFM)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44799B2-E7B9-4C01-A37D-BB60C6C75D12}"/>
                </a:ext>
              </a:extLst>
            </p:cNvPr>
            <p:cNvSpPr txBox="1"/>
            <p:nvPr/>
          </p:nvSpPr>
          <p:spPr>
            <a:xfrm>
              <a:off x="2061780" y="1531504"/>
              <a:ext cx="679160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It is a market analysis tool used to identify a company’s or an organization’s best customers by measuring and analyzing spending habits.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125AD356-0723-4012-8AA3-2E06FBD557DF}"/>
              </a:ext>
            </a:extLst>
          </p:cNvPr>
          <p:cNvSpPr txBox="1"/>
          <p:nvPr/>
        </p:nvSpPr>
        <p:spPr>
          <a:xfrm>
            <a:off x="3890712" y="2091319"/>
            <a:ext cx="67916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w Cen MT" panose="020B0602020104020603" pitchFamily="34" charset="0"/>
              </a:rPr>
              <a:t>An RFM analysis evaluates clients and customers by scoring them in three categories: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3242A45-2113-46B4-8C5D-E4B72A9A1E2B}"/>
              </a:ext>
            </a:extLst>
          </p:cNvPr>
          <p:cNvSpPr txBox="1"/>
          <p:nvPr/>
        </p:nvSpPr>
        <p:spPr>
          <a:xfrm>
            <a:off x="3696562" y="2739135"/>
            <a:ext cx="7476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3A1A4"/>
                </a:solidFill>
                <a:latin typeface="Tw Cen MT" panose="020B0602020104020603" pitchFamily="34" charset="0"/>
              </a:rPr>
              <a:t>Recency</a:t>
            </a:r>
            <a:r>
              <a:rPr lang="en-US" sz="3200" dirty="0">
                <a:solidFill>
                  <a:srgbClr val="03A1A4"/>
                </a:solidFill>
                <a:latin typeface="Tw Cen MT" panose="020B0602020104020603" pitchFamily="34" charset="0"/>
              </a:rPr>
              <a:t>: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How recent was the last purchase.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575A1F-4CF8-4416-91E1-DCAA178C7AFC}"/>
              </a:ext>
            </a:extLst>
          </p:cNvPr>
          <p:cNvSpPr txBox="1"/>
          <p:nvPr/>
        </p:nvSpPr>
        <p:spPr>
          <a:xfrm>
            <a:off x="3696562" y="3437645"/>
            <a:ext cx="7774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3A1A4"/>
                </a:solidFill>
                <a:latin typeface="Tw Cen MT" panose="020B0602020104020603" pitchFamily="34" charset="0"/>
              </a:rPr>
              <a:t>Frequency</a:t>
            </a:r>
            <a:r>
              <a:rPr lang="en-US" sz="3200" dirty="0">
                <a:solidFill>
                  <a:srgbClr val="03A1A4"/>
                </a:solidFill>
                <a:latin typeface="Tw Cen MT" panose="020B0602020104020603" pitchFamily="34" charset="0"/>
              </a:rPr>
              <a:t>: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Total number of transactions a customer made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.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CAA98DD-AF10-47C5-8ACF-A6BE2F4427D1}"/>
              </a:ext>
            </a:extLst>
          </p:cNvPr>
          <p:cNvSpPr txBox="1"/>
          <p:nvPr/>
        </p:nvSpPr>
        <p:spPr>
          <a:xfrm>
            <a:off x="3699722" y="4084431"/>
            <a:ext cx="7771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3A1A4"/>
                </a:solidFill>
                <a:latin typeface="Tw Cen MT" panose="020B0602020104020603" pitchFamily="34" charset="0"/>
              </a:rPr>
              <a:t>Monetary</a:t>
            </a:r>
            <a:r>
              <a:rPr lang="en-US" sz="3200" dirty="0">
                <a:solidFill>
                  <a:srgbClr val="03A1A4"/>
                </a:solidFill>
                <a:latin typeface="Tw Cen MT" panose="020B0602020104020603" pitchFamily="34" charset="0"/>
              </a:rPr>
              <a:t>: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Value of total purchases done by a customers.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9E8FDF-C379-4D86-9A6E-788B2E506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365" y="4731217"/>
            <a:ext cx="3680396" cy="185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706127"/>
      </p:ext>
    </p:extLst>
  </p:cSld>
  <p:clrMapOvr>
    <a:masterClrMapping/>
  </p:clrMapOvr>
  <p:transition spd="med">
    <p:pull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C3001EC-9F33-4C39-B780-199714C83EA2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Intro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3E93C38-ECA5-4094-81E9-196A3BD19EBD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C85080E-7B66-43F0-AB4D-3A69B13C005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05DAC1A-9BF8-460E-8D8B-77BFB6B27FF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RFM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3A620A7-5483-4447-9670-0F8D67F3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02914A7-C65F-4EFB-8FF4-9BB283DC3935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RFM Calc 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A67CF96-B24C-4BAD-8466-B32ECC2753A1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B7B7434-49BE-47D6-BAE6-9B9134F0EC8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80296C0-D397-432D-B5A1-CA7DA186EB1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3DE47E8-526D-4A96-A671-69E14D20D1EB}"/>
                </a:ext>
              </a:extLst>
            </p:cNvPr>
            <p:cNvSpPr txBox="1"/>
            <p:nvPr/>
          </p:nvSpPr>
          <p:spPr>
            <a:xfrm rot="16200000">
              <a:off x="8746453" y="3251165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RFM (cont.)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A452EB0-3109-45BB-9389-19F84818FE30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F941D0C-24DA-4E77-BE08-34D6F94BD6FB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9747D82-077A-45F5-8822-6A7F978E784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0B26FA9-EA76-44C1-BA33-E4EBB060AC7E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Metrics</a:t>
              </a: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C48F6F2-7791-4D91-ADEC-77FE8FA739E3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8ED37E9-9873-442F-9B7C-7F4BC1A8F51E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F2E020DE-B46A-4F47-97AB-BB6C9038FA2E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CF05B7C-3B2D-4CAB-9132-7B756B442063}"/>
                </a:ext>
              </a:extLst>
            </p:cNvPr>
            <p:cNvSpPr txBox="1"/>
            <p:nvPr/>
          </p:nvSpPr>
          <p:spPr>
            <a:xfrm rot="16200000">
              <a:off x="-738260" y="3281940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Visualization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A04E2F48-2025-4003-B590-1DD957710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34" name="TextBox 133">
            <a:extLst>
              <a:ext uri="{FF2B5EF4-FFF2-40B4-BE49-F238E27FC236}">
                <a16:creationId xmlns:a16="http://schemas.microsoft.com/office/drawing/2014/main" id="{D3170BDA-BA9D-4040-880C-D824668F0775}"/>
              </a:ext>
            </a:extLst>
          </p:cNvPr>
          <p:cNvSpPr txBox="1"/>
          <p:nvPr/>
        </p:nvSpPr>
        <p:spPr>
          <a:xfrm>
            <a:off x="2519168" y="261636"/>
            <a:ext cx="6181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3A1A4"/>
                </a:solidFill>
                <a:latin typeface="Tw Cen MT" panose="020B0602020104020603" pitchFamily="34" charset="0"/>
              </a:rPr>
              <a:t>Minimum Data Requirements For RFM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44DBE40-9FB1-43C5-9C9F-F5C05CE4DC80}"/>
              </a:ext>
            </a:extLst>
          </p:cNvPr>
          <p:cNvSpPr txBox="1"/>
          <p:nvPr/>
        </p:nvSpPr>
        <p:spPr>
          <a:xfrm>
            <a:off x="2614404" y="899821"/>
            <a:ext cx="4686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Customer Name or ID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5A626C3-F15B-41BF-B0BA-651B4EEA5698}"/>
              </a:ext>
            </a:extLst>
          </p:cNvPr>
          <p:cNvSpPr txBox="1"/>
          <p:nvPr/>
        </p:nvSpPr>
        <p:spPr>
          <a:xfrm>
            <a:off x="2614404" y="1357531"/>
            <a:ext cx="4686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Order Date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E7E6102-EAA5-4B0E-AA8D-B101C2F2BC89}"/>
              </a:ext>
            </a:extLst>
          </p:cNvPr>
          <p:cNvSpPr txBox="1"/>
          <p:nvPr/>
        </p:nvSpPr>
        <p:spPr>
          <a:xfrm>
            <a:off x="2614404" y="1875375"/>
            <a:ext cx="4686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Order ID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18D05EF-07E3-494A-A8FD-38C65CDC4BB9}"/>
              </a:ext>
            </a:extLst>
          </p:cNvPr>
          <p:cNvSpPr txBox="1"/>
          <p:nvPr/>
        </p:nvSpPr>
        <p:spPr>
          <a:xfrm>
            <a:off x="2614404" y="2393219"/>
            <a:ext cx="4686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Quantity Ordered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737FFE0D-EABC-4C2C-B432-570E7705F058}"/>
              </a:ext>
            </a:extLst>
          </p:cNvPr>
          <p:cNvSpPr txBox="1"/>
          <p:nvPr/>
        </p:nvSpPr>
        <p:spPr>
          <a:xfrm>
            <a:off x="2614404" y="2914158"/>
            <a:ext cx="4686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Unit Price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AA5DABEE-6A4E-4411-A541-2DB72DCCFC40}"/>
              </a:ext>
            </a:extLst>
          </p:cNvPr>
          <p:cNvSpPr txBox="1"/>
          <p:nvPr/>
        </p:nvSpPr>
        <p:spPr>
          <a:xfrm>
            <a:off x="2519168" y="3320361"/>
            <a:ext cx="6181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3A1A4"/>
                </a:solidFill>
                <a:latin typeface="Tw Cen MT" panose="020B0602020104020603" pitchFamily="34" charset="0"/>
              </a:rPr>
              <a:t>Scoring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CBC0EAA-A683-49B1-851B-76CCDFEB6BBF}"/>
              </a:ext>
            </a:extLst>
          </p:cNvPr>
          <p:cNvSpPr txBox="1"/>
          <p:nvPr/>
        </p:nvSpPr>
        <p:spPr>
          <a:xfrm>
            <a:off x="2614403" y="3887930"/>
            <a:ext cx="7875157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 fontAlgn="base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w Cen MT" panose="020B0602020104020603" pitchFamily="34" charset="0"/>
                <a:cs typeface="Times New Roman" panose="02020603050405020304" pitchFamily="18" charset="0"/>
              </a:rPr>
              <a:t>RFM scores are calculated to know the purchase behavior of any customer. It provides a simple intuitive way of calculating each of the three aspects in a </a:t>
            </a:r>
            <a:r>
              <a:rPr lang="en-US" sz="240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w Cen MT" panose="020B0602020104020603" pitchFamily="34" charset="0"/>
                <a:cs typeface="Times New Roman" panose="02020603050405020304" pitchFamily="18" charset="0"/>
              </a:rPr>
              <a:t>simple rating of</a:t>
            </a:r>
            <a:r>
              <a:rPr lang="en-US" sz="2400" b="1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w Cen MT" panose="020B0602020104020603" pitchFamily="34" charset="0"/>
                <a:cs typeface="Times New Roman" panose="02020603050405020304" pitchFamily="18" charset="0"/>
              </a:rPr>
              <a:t> 1-5</a:t>
            </a:r>
            <a:r>
              <a:rPr lang="en-US" sz="24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w Cen MT" panose="020B0602020104020603" pitchFamily="34" charset="0"/>
                <a:cs typeface="Times New Roman" panose="02020603050405020304" pitchFamily="18" charset="0"/>
              </a:rPr>
              <a:t>, where:</a:t>
            </a:r>
          </a:p>
          <a:p>
            <a:pPr marL="342900" indent="-342900" algn="just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w Cen MT" panose="020B0602020104020603" pitchFamily="34" charset="0"/>
                <a:cs typeface="Times New Roman" panose="02020603050405020304" pitchFamily="18" charset="0"/>
              </a:rPr>
              <a:t>1 is the least important.</a:t>
            </a:r>
          </a:p>
          <a:p>
            <a:pPr marL="342900" indent="-342900" algn="just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w Cen MT" panose="020B0602020104020603" pitchFamily="34" charset="0"/>
                <a:cs typeface="Times New Roman" panose="02020603050405020304" pitchFamily="18" charset="0"/>
              </a:rPr>
              <a:t>5 is the most important one.</a:t>
            </a:r>
          </a:p>
          <a:p>
            <a:pPr algn="just" rtl="0" fontAlgn="base">
              <a:spcBef>
                <a:spcPts val="0"/>
              </a:spcBef>
              <a:spcAft>
                <a:spcPts val="1200"/>
              </a:spcAft>
            </a:pPr>
            <a:r>
              <a:rPr lang="en-US" sz="24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w Cen MT" panose="020B0602020104020603" pitchFamily="34" charset="0"/>
                <a:cs typeface="Times New Roman" panose="02020603050405020304" pitchFamily="18" charset="0"/>
              </a:rPr>
              <a:t>For example, a customer with R = 5, F = 5, and M = 5 is most </a:t>
            </a:r>
            <a:r>
              <a:rPr lang="en-US" sz="2400" b="1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w Cen MT" panose="020B0602020104020603" pitchFamily="34" charset="0"/>
                <a:cs typeface="Times New Roman" panose="02020603050405020304" pitchFamily="18" charset="0"/>
              </a:rPr>
              <a:t>profitable and loyal customer</a:t>
            </a:r>
            <a:r>
              <a:rPr lang="en-US" sz="24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w Cen MT" panose="020B0602020104020603" pitchFamily="34" charset="0"/>
                <a:cs typeface="Times New Roman" panose="02020603050405020304" pitchFamily="18" charset="0"/>
              </a:rPr>
              <a:t>, while a customer with R = 1, F = 1, and M = 1 is the </a:t>
            </a:r>
            <a:r>
              <a:rPr lang="en-US" sz="2400" b="1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w Cen MT" panose="020B0602020104020603" pitchFamily="34" charset="0"/>
                <a:cs typeface="Times New Roman" panose="02020603050405020304" pitchFamily="18" charset="0"/>
              </a:rPr>
              <a:t>least contributing one</a:t>
            </a:r>
            <a:r>
              <a:rPr lang="en-US" sz="24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w Cen MT" panose="020B0602020104020603" pitchFamily="34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948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Intro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RFM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RFM Calc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251165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RFM (cont.)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Metrics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7342E0B-2429-4B98-AF6A-1DB087CBDE83}"/>
                </a:ext>
              </a:extLst>
            </p:cNvPr>
            <p:cNvSpPr txBox="1"/>
            <p:nvPr/>
          </p:nvSpPr>
          <p:spPr>
            <a:xfrm rot="16200000">
              <a:off x="-738260" y="3281940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Visualization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29879508-5AD7-4FE2-AD55-8AF69ECDB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63A27B57-F82A-4C91-ADA3-B3F624212E4F}"/>
              </a:ext>
            </a:extLst>
          </p:cNvPr>
          <p:cNvSpPr txBox="1"/>
          <p:nvPr/>
        </p:nvSpPr>
        <p:spPr>
          <a:xfrm>
            <a:off x="2123994" y="508000"/>
            <a:ext cx="6181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rgbClr val="03A1A4"/>
                </a:solidFill>
                <a:latin typeface="Tw Cen MT" panose="020B0602020104020603" pitchFamily="34" charset="0"/>
              </a:rPr>
              <a:t>Recency Value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7FF3332-16B2-4E40-8F0E-206A2AE06DC8}"/>
              </a:ext>
            </a:extLst>
          </p:cNvPr>
          <p:cNvSpPr txBox="1"/>
          <p:nvPr/>
        </p:nvSpPr>
        <p:spPr>
          <a:xfrm>
            <a:off x="2230510" y="1092775"/>
            <a:ext cx="86000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Recency for customers is calculated by taking the most recent date that the customer has made a purchase. </a:t>
            </a:r>
          </a:p>
          <a:p>
            <a:pPr algn="just"/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3F82505-B281-4722-82B5-76E7CA0D96BC}"/>
              </a:ext>
            </a:extLst>
          </p:cNvPr>
          <p:cNvSpPr txBox="1"/>
          <p:nvPr/>
        </p:nvSpPr>
        <p:spPr>
          <a:xfrm>
            <a:off x="2123994" y="1859507"/>
            <a:ext cx="6181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rgbClr val="03A1A4"/>
                </a:solidFill>
                <a:latin typeface="Tw Cen MT" panose="020B0602020104020603" pitchFamily="34" charset="0"/>
              </a:rPr>
              <a:t>Frequency Value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6CA43D4-41B5-49AC-9CCC-4EA951726098}"/>
              </a:ext>
            </a:extLst>
          </p:cNvPr>
          <p:cNvSpPr txBox="1"/>
          <p:nvPr/>
        </p:nvSpPr>
        <p:spPr>
          <a:xfrm>
            <a:off x="2261988" y="2424447"/>
            <a:ext cx="78503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Total number of orders made by the customers are counted by counting the order id of each customer. </a:t>
            </a:r>
          </a:p>
          <a:p>
            <a:pPr algn="just"/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B323039-62F1-4944-BE4B-0BE529E47FDC}"/>
              </a:ext>
            </a:extLst>
          </p:cNvPr>
          <p:cNvSpPr txBox="1"/>
          <p:nvPr/>
        </p:nvSpPr>
        <p:spPr>
          <a:xfrm>
            <a:off x="2117952" y="3170696"/>
            <a:ext cx="6181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rgbClr val="03A1A4"/>
                </a:solidFill>
                <a:latin typeface="Tw Cen MT" panose="020B0602020104020603" pitchFamily="34" charset="0"/>
              </a:rPr>
              <a:t>Monetary Value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0054694-AF96-4F30-91ED-EFE50B1D6959}"/>
              </a:ext>
            </a:extLst>
          </p:cNvPr>
          <p:cNvSpPr txBox="1"/>
          <p:nvPr/>
        </p:nvSpPr>
        <p:spPr>
          <a:xfrm>
            <a:off x="2267845" y="3753616"/>
            <a:ext cx="78503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Multiply order quantity of each customer with the unit price of that product.</a:t>
            </a:r>
          </a:p>
          <a:p>
            <a:pPr algn="just"/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BC088CB-C61B-4E4F-9C1D-C9F869AC4CFE}"/>
              </a:ext>
            </a:extLst>
          </p:cNvPr>
          <p:cNvSpPr txBox="1"/>
          <p:nvPr/>
        </p:nvSpPr>
        <p:spPr>
          <a:xfrm>
            <a:off x="2224235" y="4556506"/>
            <a:ext cx="6181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3A1A4"/>
                </a:solidFill>
                <a:latin typeface="Tw Cen MT" panose="020B0602020104020603" pitchFamily="34" charset="0"/>
              </a:rPr>
              <a:t>Quantiles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394FD501-03DB-4B7F-982B-0EF1251D7790}"/>
              </a:ext>
            </a:extLst>
          </p:cNvPr>
          <p:cNvSpPr txBox="1"/>
          <p:nvPr/>
        </p:nvSpPr>
        <p:spPr>
          <a:xfrm>
            <a:off x="2272525" y="5196106"/>
            <a:ext cx="78503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The next step is to make quantiles from the data, which will divide the data into 5 different groups 20% each, and then assign score to that data between 1 to 5 based on RFM values.</a:t>
            </a:r>
          </a:p>
        </p:txBody>
      </p:sp>
    </p:spTree>
    <p:extLst>
      <p:ext uri="{BB962C8B-B14F-4D97-AF65-F5344CB8AC3E}">
        <p14:creationId xmlns:p14="http://schemas.microsoft.com/office/powerpoint/2010/main" val="2624499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Intro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RFM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RFM Calc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251165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RFM (cont.)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Metrics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281940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Visualization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96DCD2B7-3C7F-4E10-848E-2DABBE06584B}"/>
              </a:ext>
            </a:extLst>
          </p:cNvPr>
          <p:cNvSpPr txBox="1"/>
          <p:nvPr/>
        </p:nvSpPr>
        <p:spPr>
          <a:xfrm>
            <a:off x="1395188" y="202220"/>
            <a:ext cx="2422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3A1A4"/>
                </a:solidFill>
                <a:latin typeface="Tw Cen MT" panose="020B0602020104020603" pitchFamily="34" charset="0"/>
              </a:rPr>
              <a:t>Results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BA4DB7B-2DC3-4175-A87D-108860D16214}"/>
              </a:ext>
            </a:extLst>
          </p:cNvPr>
          <p:cNvSpPr txBox="1"/>
          <p:nvPr/>
        </p:nvSpPr>
        <p:spPr>
          <a:xfrm>
            <a:off x="1568844" y="840780"/>
            <a:ext cx="78503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From RFM analysis we get score in the form of a combine table showing Recency, Frequency and Monetary score of a customer as shown in the table</a:t>
            </a:r>
          </a:p>
        </p:txBody>
      </p:sp>
      <p:graphicFrame>
        <p:nvGraphicFramePr>
          <p:cNvPr id="87" name="Table 86">
            <a:extLst>
              <a:ext uri="{FF2B5EF4-FFF2-40B4-BE49-F238E27FC236}">
                <a16:creationId xmlns:a16="http://schemas.microsoft.com/office/drawing/2014/main" id="{30F18B86-FF39-45EC-BB85-631786C2C8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513070"/>
              </p:ext>
            </p:extLst>
          </p:nvPr>
        </p:nvGraphicFramePr>
        <p:xfrm>
          <a:off x="3205479" y="2033389"/>
          <a:ext cx="4769340" cy="2324100"/>
        </p:xfrm>
        <a:graphic>
          <a:graphicData uri="http://schemas.openxmlformats.org/drawingml/2006/table">
            <a:tbl>
              <a:tblPr/>
              <a:tblGrid>
                <a:gridCol w="2384670">
                  <a:extLst>
                    <a:ext uri="{9D8B030D-6E8A-4147-A177-3AD203B41FA5}">
                      <a16:colId xmlns:a16="http://schemas.microsoft.com/office/drawing/2014/main" val="3532474905"/>
                    </a:ext>
                  </a:extLst>
                </a:gridCol>
                <a:gridCol w="2384670">
                  <a:extLst>
                    <a:ext uri="{9D8B030D-6E8A-4147-A177-3AD203B41FA5}">
                      <a16:colId xmlns:a16="http://schemas.microsoft.com/office/drawing/2014/main" val="1121330064"/>
                    </a:ext>
                  </a:extLst>
                </a:gridCol>
              </a:tblGrid>
              <a:tr h="40324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w Cen MT" panose="020B0602020104020603" pitchFamily="34" charset="0"/>
                          <a:cs typeface="Times New Roman" panose="02020603050405020304" pitchFamily="18" charset="0"/>
                        </a:rPr>
                        <a:t>Customer Name</a:t>
                      </a:r>
                      <a:endParaRPr 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w Cen MT" panose="020B06020201040206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w Cen MT" panose="020B0602020104020603" pitchFamily="34" charset="0"/>
                          <a:cs typeface="Times New Roman" panose="02020603050405020304" pitchFamily="18" charset="0"/>
                        </a:rPr>
                        <a:t>RFM Score</a:t>
                      </a:r>
                      <a:endParaRPr 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w Cen MT" panose="020B06020201040206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6440016"/>
                  </a:ext>
                </a:extLst>
              </a:tr>
              <a:tr h="40324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w Cen MT" panose="020B0602020104020603" pitchFamily="34" charset="0"/>
                          <a:cs typeface="Times New Roman" panose="02020603050405020304" pitchFamily="18" charset="0"/>
                        </a:rPr>
                        <a:t>Rattlesnake Canyon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w Cen MT" panose="020B0602020104020603" pitchFamily="34" charset="0"/>
                          <a:cs typeface="Times New Roman" panose="02020603050405020304" pitchFamily="18" charset="0"/>
                        </a:rPr>
                        <a:t>5 5 5</a:t>
                      </a:r>
                      <a:endParaRPr 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w Cen MT" panose="020B06020201040206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6685117"/>
                  </a:ext>
                </a:extLst>
              </a:tr>
              <a:tr h="40324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w Cen MT" panose="020B0602020104020603" pitchFamily="34" charset="0"/>
                          <a:cs typeface="Times New Roman" panose="02020603050405020304" pitchFamily="18" charset="0"/>
                        </a:rPr>
                        <a:t>Simons bistro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w Cen MT" panose="020B0602020104020603" pitchFamily="34" charset="0"/>
                          <a:cs typeface="Times New Roman" panose="02020603050405020304" pitchFamily="18" charset="0"/>
                        </a:rPr>
                        <a:t>5 2 4</a:t>
                      </a:r>
                      <a:endParaRPr 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w Cen MT" panose="020B06020201040206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2161535"/>
                  </a:ext>
                </a:extLst>
              </a:tr>
              <a:tr h="40324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w Cen MT" panose="020B0602020104020603" pitchFamily="34" charset="0"/>
                          <a:cs typeface="Times New Roman" panose="02020603050405020304" pitchFamily="18" charset="0"/>
                        </a:rPr>
                        <a:t>B's Beverages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w Cen MT" panose="020B0602020104020603" pitchFamily="34" charset="0"/>
                          <a:cs typeface="Times New Roman" panose="02020603050405020304" pitchFamily="18" charset="0"/>
                        </a:rPr>
                        <a:t>3 3 3</a:t>
                      </a:r>
                      <a:endParaRPr 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w Cen MT" panose="020B06020201040206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5101735"/>
                  </a:ext>
                </a:extLst>
              </a:tr>
              <a:tr h="4032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w Cen MT" panose="020B0602020104020603" pitchFamily="34" charset="0"/>
                        </a:rPr>
                        <a:t>Consolidated Holdings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w Cen MT" panose="020B0602020104020603" pitchFamily="34" charset="0"/>
                          <a:cs typeface="Times New Roman" panose="02020603050405020304" pitchFamily="18" charset="0"/>
                        </a:rPr>
                        <a:t>1 1 1</a:t>
                      </a:r>
                      <a:endParaRPr 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w Cen MT" panose="020B06020201040206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3423850"/>
                  </a:ext>
                </a:extLst>
              </a:tr>
            </a:tbl>
          </a:graphicData>
        </a:graphic>
      </p:graphicFrame>
      <p:sp>
        <p:nvSpPr>
          <p:cNvPr id="88" name="TextBox 87">
            <a:extLst>
              <a:ext uri="{FF2B5EF4-FFF2-40B4-BE49-F238E27FC236}">
                <a16:creationId xmlns:a16="http://schemas.microsoft.com/office/drawing/2014/main" id="{765941EE-6F33-4B96-8C7A-ECE801D9D953}"/>
              </a:ext>
            </a:extLst>
          </p:cNvPr>
          <p:cNvSpPr txBox="1"/>
          <p:nvPr/>
        </p:nvSpPr>
        <p:spPr>
          <a:xfrm>
            <a:off x="1568843" y="4942264"/>
            <a:ext cx="78503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Best Customers: RFM Score = (5, 5, 5)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Loyal Customers: RFM Score = (5, 5, 1)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Churned Best Customers: RFM Score = (1, 5, 5) or (1, 4, 4)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Churned Average Customers: RFM Score = (1, 5, 3) or (1, 4, 3)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1B13E21-BEEE-4213-848E-EA0FA794C62A}"/>
              </a:ext>
            </a:extLst>
          </p:cNvPr>
          <p:cNvSpPr txBox="1"/>
          <p:nvPr/>
        </p:nvSpPr>
        <p:spPr>
          <a:xfrm>
            <a:off x="1395188" y="4357489"/>
            <a:ext cx="78503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3A1A4"/>
                </a:solidFill>
                <a:latin typeface="Tw Cen MT" panose="020B0602020104020603" pitchFamily="34" charset="0"/>
              </a:rPr>
              <a:t>Categorization on the Basis of RFM Score</a:t>
            </a:r>
          </a:p>
        </p:txBody>
      </p:sp>
    </p:spTree>
    <p:extLst>
      <p:ext uri="{BB962C8B-B14F-4D97-AF65-F5344CB8AC3E}">
        <p14:creationId xmlns:p14="http://schemas.microsoft.com/office/powerpoint/2010/main" val="3965200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F30CBC8-BE27-4AA5-B0AB-9D4CC2151470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440187F-F4A7-4E19-8326-0CA1FA014A1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A438C1C0-C8D3-48B7-B821-92687ABA8509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743EEF3-F405-4897-9726-A950DEB03BA8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Intro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338851F-DB92-4738-A0AB-8FD4BE3BD0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222CEF2-505D-4E22-B740-21BB69F2DFAB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518618F-81CA-46A0-A271-A5B184F863C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FE07FC3-E085-4E8D-A995-0351D4EEAFF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74A0E19-3EAB-4509-9034-49C18A839C67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RFM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67AEFE2-E223-4AD2-86C5-3517C71974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AB85DC7-9237-4805-8AF4-A32881E0E59F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E4F4A1E-B4D8-4424-9331-3918989E5D06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123CC65-5AF7-4C38-A4CF-A08F90ED6D61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D3C656A-D601-4790-9B99-2E29CA879460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RFM Calc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064C03C-C979-4CA7-A405-D1489EF43C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7DC695AD-F427-403A-B393-FACF7073962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5A9772B-F471-47C0-9661-C744FEED2C39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ADAD6D2-3717-434E-834C-98A1ACBD61C6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D8DB7D3-1DCD-4599-B0A9-5E0E4F4BD49C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5379CFF-931E-4423-9CD9-4550FF4A6827}"/>
                </a:ext>
              </a:extLst>
            </p:cNvPr>
            <p:cNvSpPr txBox="1"/>
            <p:nvPr/>
          </p:nvSpPr>
          <p:spPr>
            <a:xfrm rot="16200000">
              <a:off x="8746453" y="3251165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RFM (cont.)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0640D9B-1A23-4F60-9F89-020004BE1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4423B21-8AAD-438D-B702-7DE65576E3AA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5B2B3ED-FFF0-4B85-BD20-A03341813AAF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AAA3967-CC62-456A-9B53-15EB504EFDE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345195D-A28E-4D07-9E88-19F024032CF4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Metrics</a:t>
              </a: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8EF9ABF1-A0A0-4E14-BEBE-F5D07C7102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4EE4887-6C28-4C22-BA9A-4A6D2E310177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A267914-C143-4B9D-AD5D-39BCCCD78B7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F3A92A-9C77-40D8-8D26-404A71051EE7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49BD726-D5F4-47C9-A108-2BCBFD034EB6}"/>
                </a:ext>
              </a:extLst>
            </p:cNvPr>
            <p:cNvSpPr txBox="1"/>
            <p:nvPr/>
          </p:nvSpPr>
          <p:spPr>
            <a:xfrm rot="16200000">
              <a:off x="-738260" y="3281940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Visualization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6B9CFDE-2D96-4137-B7CD-B05C04C47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51229894-331F-4E5B-9764-0A9E9B73A9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921307"/>
              </p:ext>
            </p:extLst>
          </p:nvPr>
        </p:nvGraphicFramePr>
        <p:xfrm>
          <a:off x="1798083" y="130628"/>
          <a:ext cx="7454393" cy="5322624"/>
        </p:xfrm>
        <a:graphic>
          <a:graphicData uri="http://schemas.openxmlformats.org/drawingml/2006/table">
            <a:tbl>
              <a:tblPr/>
              <a:tblGrid>
                <a:gridCol w="3551472">
                  <a:extLst>
                    <a:ext uri="{9D8B030D-6E8A-4147-A177-3AD203B41FA5}">
                      <a16:colId xmlns:a16="http://schemas.microsoft.com/office/drawing/2014/main" val="1562690309"/>
                    </a:ext>
                  </a:extLst>
                </a:gridCol>
                <a:gridCol w="1183825">
                  <a:extLst>
                    <a:ext uri="{9D8B030D-6E8A-4147-A177-3AD203B41FA5}">
                      <a16:colId xmlns:a16="http://schemas.microsoft.com/office/drawing/2014/main" val="2866398509"/>
                    </a:ext>
                  </a:extLst>
                </a:gridCol>
                <a:gridCol w="2719096">
                  <a:extLst>
                    <a:ext uri="{9D8B030D-6E8A-4147-A177-3AD203B41FA5}">
                      <a16:colId xmlns:a16="http://schemas.microsoft.com/office/drawing/2014/main" val="3168636101"/>
                    </a:ext>
                  </a:extLst>
                </a:gridCol>
              </a:tblGrid>
              <a:tr h="3295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CompanyName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Score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Category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5412831"/>
                  </a:ext>
                </a:extLst>
              </a:tr>
              <a:tr h="3295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w Cen MT" panose="020B0602020104020603" pitchFamily="34" charset="0"/>
                        </a:rPr>
                        <a:t>Rattlesnake Canyon Grocery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w Cen MT" panose="020B0602020104020603" pitchFamily="34" charset="0"/>
                        </a:rPr>
                        <a:t>555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w Cen MT" panose="020B0602020104020603" pitchFamily="34" charset="0"/>
                        </a:rPr>
                        <a:t>Best &amp; Loyal Customer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2772601"/>
                  </a:ext>
                </a:extLst>
              </a:tr>
              <a:tr h="3295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w Cen MT" panose="020B0602020104020603" pitchFamily="34" charset="0"/>
                        </a:rPr>
                        <a:t>Bon app'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339254"/>
                  </a:ext>
                </a:extLst>
              </a:tr>
              <a:tr h="3295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w Cen MT" panose="020B0602020104020603" pitchFamily="34" charset="0"/>
                        </a:rPr>
                        <a:t>Save-a-lot Markets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319003"/>
                  </a:ext>
                </a:extLst>
              </a:tr>
              <a:tr h="3295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w Cen MT" panose="020B0602020104020603" pitchFamily="34" charset="0"/>
                        </a:rPr>
                        <a:t>White Clover Markets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66936"/>
                  </a:ext>
                </a:extLst>
              </a:tr>
              <a:tr h="3295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w Cen MT" panose="020B0602020104020603" pitchFamily="34" charset="0"/>
                        </a:rPr>
                        <a:t>Ernst Handel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126483"/>
                  </a:ext>
                </a:extLst>
              </a:tr>
              <a:tr h="3295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Tw Cen MT" panose="020B0602020104020603" pitchFamily="34" charset="0"/>
                        </a:rPr>
                        <a:t>Berglunds snabbkp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Tw Cen MT" panose="020B0602020104020603" pitchFamily="34" charset="0"/>
                        </a:rPr>
                        <a:t>255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Tw Cen MT" panose="020B0602020104020603" pitchFamily="34" charset="0"/>
                        </a:rPr>
                        <a:t>Churned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7679786"/>
                  </a:ext>
                </a:extLst>
              </a:tr>
              <a:tr h="3295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Tw Cen MT" panose="020B0602020104020603" pitchFamily="34" charset="0"/>
                        </a:rPr>
                        <a:t>Vaffeljernet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Tw Cen MT" panose="020B0602020104020603" pitchFamily="34" charset="0"/>
                        </a:rPr>
                        <a:t>244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438043"/>
                  </a:ext>
                </a:extLst>
              </a:tr>
              <a:tr h="3295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Tw Cen MT" panose="020B0602020104020603" pitchFamily="34" charset="0"/>
                        </a:rPr>
                        <a:t>Que Delcia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Tw Cen MT" panose="020B0602020104020603" pitchFamily="34" charset="0"/>
                        </a:rPr>
                        <a:t>243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969925"/>
                  </a:ext>
                </a:extLst>
              </a:tr>
              <a:tr h="3295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Tw Cen MT" panose="020B0602020104020603" pitchFamily="34" charset="0"/>
                        </a:rPr>
                        <a:t>Split Rail Beer &amp; Ale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Tw Cen MT" panose="020B0602020104020603" pitchFamily="34" charset="0"/>
                        </a:rPr>
                        <a:t>234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532643"/>
                  </a:ext>
                </a:extLst>
              </a:tr>
              <a:tr h="35188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Tw Cen MT" panose="020B0602020104020603" pitchFamily="34" charset="0"/>
                        </a:rPr>
                        <a:t>Furia Bacalhau e Frutos do Mar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Tw Cen MT" panose="020B0602020104020603" pitchFamily="34" charset="0"/>
                        </a:rPr>
                        <a:t>233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264716"/>
                  </a:ext>
                </a:extLst>
              </a:tr>
              <a:tr h="3572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b="0" i="0" u="none" strike="noStrike">
                          <a:solidFill>
                            <a:srgbClr val="00B050"/>
                          </a:solidFill>
                          <a:effectLst/>
                          <a:latin typeface="Tw Cen MT" panose="020B0602020104020603" pitchFamily="34" charset="0"/>
                        </a:rPr>
                        <a:t>Ana Trujillo Emparedados y helados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Tw Cen MT" panose="020B0602020104020603" pitchFamily="34" charset="0"/>
                        </a:rPr>
                        <a:t>221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Tw Cen MT" panose="020B0602020104020603" pitchFamily="34" charset="0"/>
                        </a:rPr>
                        <a:t>Least Contributing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0959585"/>
                  </a:ext>
                </a:extLst>
              </a:tr>
              <a:tr h="3295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Tw Cen MT" panose="020B0602020104020603" pitchFamily="34" charset="0"/>
                        </a:rPr>
                        <a:t>La </a:t>
                      </a:r>
                      <a:r>
                        <a:rPr lang="en-US" sz="1800" b="0" i="0" u="none" strike="noStrike" dirty="0" err="1">
                          <a:solidFill>
                            <a:srgbClr val="00B050"/>
                          </a:solidFill>
                          <a:effectLst/>
                          <a:latin typeface="Tw Cen MT" panose="020B0602020104020603" pitchFamily="34" charset="0"/>
                        </a:rPr>
                        <a:t>corne</a:t>
                      </a:r>
                      <a:r>
                        <a:rPr lang="en-US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Tw Cen MT" panose="020B0602020104020603" pitchFamily="34" charset="0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B050"/>
                          </a:solidFill>
                          <a:effectLst/>
                          <a:latin typeface="Tw Cen MT" panose="020B0602020104020603" pitchFamily="34" charset="0"/>
                        </a:rPr>
                        <a:t>d'abondance</a:t>
                      </a:r>
                      <a:endParaRPr lang="en-US" sz="1800" b="0" i="0" u="none" strike="noStrike" dirty="0">
                        <a:solidFill>
                          <a:srgbClr val="00B05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Tw Cen MT" panose="020B0602020104020603" pitchFamily="34" charset="0"/>
                        </a:rPr>
                        <a:t>221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494267"/>
                  </a:ext>
                </a:extLst>
              </a:tr>
              <a:tr h="3295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Tw Cen MT" panose="020B0602020104020603" pitchFamily="34" charset="0"/>
                        </a:rPr>
                        <a:t>The Big Cheese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Tw Cen MT" panose="020B0602020104020603" pitchFamily="34" charset="0"/>
                        </a:rPr>
                        <a:t>212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497113"/>
                  </a:ext>
                </a:extLst>
              </a:tr>
              <a:tr h="3295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B050"/>
                          </a:solidFill>
                          <a:effectLst/>
                          <a:latin typeface="Tw Cen MT" panose="020B0602020104020603" pitchFamily="34" charset="0"/>
                        </a:rPr>
                        <a:t>France restauration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Tw Cen MT" panose="020B0602020104020603" pitchFamily="34" charset="0"/>
                        </a:rPr>
                        <a:t>212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939912"/>
                  </a:ext>
                </a:extLst>
              </a:tr>
              <a:tr h="3295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B050"/>
                          </a:solidFill>
                          <a:effectLst/>
                          <a:latin typeface="Tw Cen MT" panose="020B0602020104020603" pitchFamily="34" charset="0"/>
                        </a:rPr>
                        <a:t>Blido Comidas preparadas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Tw Cen MT" panose="020B0602020104020603" pitchFamily="34" charset="0"/>
                        </a:rPr>
                        <a:t>212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604467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39A06B07-D914-4A18-9E1F-CD279115B8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856885"/>
              </p:ext>
            </p:extLst>
          </p:nvPr>
        </p:nvGraphicFramePr>
        <p:xfrm>
          <a:off x="1798080" y="5453251"/>
          <a:ext cx="7454396" cy="1135380"/>
        </p:xfrm>
        <a:graphic>
          <a:graphicData uri="http://schemas.openxmlformats.org/drawingml/2006/table">
            <a:tbl>
              <a:tblPr/>
              <a:tblGrid>
                <a:gridCol w="3551473">
                  <a:extLst>
                    <a:ext uri="{9D8B030D-6E8A-4147-A177-3AD203B41FA5}">
                      <a16:colId xmlns:a16="http://schemas.microsoft.com/office/drawing/2014/main" val="1506624570"/>
                    </a:ext>
                  </a:extLst>
                </a:gridCol>
                <a:gridCol w="1183825">
                  <a:extLst>
                    <a:ext uri="{9D8B030D-6E8A-4147-A177-3AD203B41FA5}">
                      <a16:colId xmlns:a16="http://schemas.microsoft.com/office/drawing/2014/main" val="108417368"/>
                    </a:ext>
                  </a:extLst>
                </a:gridCol>
                <a:gridCol w="2719098">
                  <a:extLst>
                    <a:ext uri="{9D8B030D-6E8A-4147-A177-3AD203B41FA5}">
                      <a16:colId xmlns:a16="http://schemas.microsoft.com/office/drawing/2014/main" val="1185483907"/>
                    </a:ext>
                  </a:extLst>
                </a:gridCol>
              </a:tblGrid>
              <a:tr h="2804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7030A0"/>
                          </a:solidFill>
                          <a:effectLst/>
                          <a:latin typeface="Tw Cen MT" panose="020B0602020104020603" pitchFamily="34" charset="0"/>
                        </a:rPr>
                        <a:t>Lehmanns Marktstand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7030A0"/>
                          </a:solidFill>
                          <a:effectLst/>
                          <a:latin typeface="Tw Cen MT" panose="020B0602020104020603" pitchFamily="34" charset="0"/>
                        </a:rPr>
                        <a:t>554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7030A0"/>
                          </a:solidFill>
                          <a:effectLst/>
                          <a:latin typeface="Tw Cen MT" panose="020B0602020104020603" pitchFamily="34" charset="0"/>
                        </a:rPr>
                        <a:t>Loyal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8355661"/>
                  </a:ext>
                </a:extLst>
              </a:tr>
              <a:tr h="2804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030A0"/>
                          </a:solidFill>
                          <a:effectLst/>
                          <a:latin typeface="Tw Cen MT" panose="020B0602020104020603" pitchFamily="34" charset="0"/>
                        </a:rPr>
                        <a:t>LILA-</a:t>
                      </a:r>
                      <a:r>
                        <a:rPr lang="en-US" sz="1800" b="0" i="0" u="none" strike="noStrike" dirty="0" err="1">
                          <a:solidFill>
                            <a:srgbClr val="7030A0"/>
                          </a:solidFill>
                          <a:effectLst/>
                          <a:latin typeface="Tw Cen MT" panose="020B0602020104020603" pitchFamily="34" charset="0"/>
                        </a:rPr>
                        <a:t>Supermercado</a:t>
                      </a:r>
                      <a:endParaRPr lang="en-US" sz="1800" b="0" i="0" u="none" strike="noStrike" dirty="0">
                        <a:solidFill>
                          <a:srgbClr val="7030A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7030A0"/>
                          </a:solidFill>
                          <a:effectLst/>
                          <a:latin typeface="Tw Cen MT" panose="020B0602020104020603" pitchFamily="34" charset="0"/>
                        </a:rPr>
                        <a:t>544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973210"/>
                  </a:ext>
                </a:extLst>
              </a:tr>
              <a:tr h="2804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7030A0"/>
                          </a:solidFill>
                          <a:effectLst/>
                          <a:latin typeface="Tw Cen MT" panose="020B0602020104020603" pitchFamily="34" charset="0"/>
                        </a:rPr>
                        <a:t>Richter Supermarkt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7030A0"/>
                          </a:solidFill>
                          <a:effectLst/>
                          <a:latin typeface="Tw Cen MT" panose="020B0602020104020603" pitchFamily="34" charset="0"/>
                        </a:rPr>
                        <a:t>544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206851"/>
                  </a:ext>
                </a:extLst>
              </a:tr>
              <a:tr h="2804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7030A0"/>
                          </a:solidFill>
                          <a:effectLst/>
                          <a:latin typeface="Tw Cen MT" panose="020B0602020104020603" pitchFamily="34" charset="0"/>
                        </a:rPr>
                        <a:t>Tortuga Restaurante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030A0"/>
                          </a:solidFill>
                          <a:effectLst/>
                          <a:latin typeface="Tw Cen MT" panose="020B0602020104020603" pitchFamily="34" charset="0"/>
                        </a:rPr>
                        <a:t>543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59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91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765F055-94B5-4FC3-931A-24723AB14795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800F353-C87A-4585-97A8-45C92C1BA03F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87253C6C-E23E-4F60-AF59-FF196F6721C1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87FD57C-D666-4271-8213-AF39F7E70C10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Intro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0488D9C-8332-44DB-8863-B002DF37E4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BCD7285-2633-4FF0-A23D-C935915A563A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6EA73A4-577D-4F0E-A6F8-D0416306A1A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BE958D7-DF71-4F3A-8775-DFAAC993EC3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ECFFE7D-09AA-459E-9BAF-AB32785A34C7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RFM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39EFF58-F9B8-49C8-892E-535F3A678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0DE16B1-53BE-49B0-97D2-EFF131678C9F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F951181-A7CF-4F73-B00F-1523D351B4A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A00B3A1-BB01-4A97-9846-D146276BD06A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C0C0DD9-9099-4478-B204-5CB3E38C90E9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RFM Calc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6FCBBF2-9412-4952-8625-D8BB92873D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8B23030F-571B-4E92-AF2E-0FD2B992C288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C08446B-7D0C-497B-B985-57D014B9A2E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05FD54A-E1B1-4945-B6D9-3FA1466DC027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2E46A97-DBB4-4A4A-9CAE-00E5847330C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99E627B-46BD-4674-A131-C857629C29C1}"/>
                </a:ext>
              </a:extLst>
            </p:cNvPr>
            <p:cNvSpPr txBox="1"/>
            <p:nvPr/>
          </p:nvSpPr>
          <p:spPr>
            <a:xfrm rot="16200000">
              <a:off x="8746453" y="3251165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RFM (cont.)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39EC5BF-B202-468C-B477-A915E0ACD3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430A352-CA43-4F43-A897-D85F2266840F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2BB5505-0CDC-467A-94E8-A991EB7722C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7F77E63-B15D-4675-BD33-02589BE8BCE8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60BCDE1-7E05-4CAB-994B-9BD3FBF5A6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Metrics</a:t>
              </a: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123BD13-CC52-4D7F-8DB2-2259FDC17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8D57EAE-E151-4256-B283-C1B5E963A9E6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505D128-96A8-4219-AAC1-B871527414B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916CA30-E2D5-4C0E-AE90-1898AFC8526E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482B4FF-F9BE-4FC7-828D-161D0D9AC1D9}"/>
                </a:ext>
              </a:extLst>
            </p:cNvPr>
            <p:cNvSpPr txBox="1"/>
            <p:nvPr/>
          </p:nvSpPr>
          <p:spPr>
            <a:xfrm rot="16200000">
              <a:off x="-738260" y="3281940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Visualization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CF5AD7CC-CC99-4490-B049-690B1A6B77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075CEA1-E021-4D74-9893-2BB34E865FDB}"/>
              </a:ext>
            </a:extLst>
          </p:cNvPr>
          <p:cNvSpPr txBox="1"/>
          <p:nvPr/>
        </p:nvSpPr>
        <p:spPr>
          <a:xfrm>
            <a:off x="1395188" y="202220"/>
            <a:ext cx="50465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3A1A4"/>
                </a:solidFill>
                <a:latin typeface="Tw Cen MT" panose="020B0602020104020603" pitchFamily="34" charset="0"/>
              </a:rPr>
              <a:t>Questions RFM Can Answer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0910F4-BB90-4A37-93A4-9E969F6DAC12}"/>
              </a:ext>
            </a:extLst>
          </p:cNvPr>
          <p:cNvSpPr txBox="1"/>
          <p:nvPr/>
        </p:nvSpPr>
        <p:spPr>
          <a:xfrm>
            <a:off x="1542884" y="989215"/>
            <a:ext cx="7850309" cy="4134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w Cen MT" panose="020B0602020104020603" pitchFamily="34" charset="0"/>
                <a:cs typeface="Times New Roman" panose="02020603050405020304" pitchFamily="18" charset="0"/>
              </a:rPr>
              <a:t>Who are the best or loyal customers?</a:t>
            </a: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w Cen MT" panose="020B0602020104020603" pitchFamily="34" charset="0"/>
                <a:cs typeface="Times New Roman" panose="02020603050405020304" pitchFamily="18" charset="0"/>
              </a:rPr>
              <a:t>Who has the potential to become valuable customers?</a:t>
            </a: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w Cen MT" panose="020B0602020104020603" pitchFamily="34" charset="0"/>
                <a:cs typeface="Times New Roman" panose="02020603050405020304" pitchFamily="18" charset="0"/>
              </a:rPr>
              <a:t>Which of your customers can be retained?</a:t>
            </a: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w Cen MT" panose="020B0602020104020603" pitchFamily="34" charset="0"/>
                <a:cs typeface="Times New Roman" panose="02020603050405020304" pitchFamily="18" charset="0"/>
              </a:rPr>
              <a:t>Who of those inconsistent customers who don’t engage regularly with the store?</a:t>
            </a: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w Cen MT" panose="020B0602020104020603" pitchFamily="34" charset="0"/>
                <a:cs typeface="Times New Roman" panose="02020603050405020304" pitchFamily="18" charset="0"/>
              </a:rPr>
              <a:t>Which group of customers is most probable to respond to your campaign?</a:t>
            </a:r>
          </a:p>
          <a:p>
            <a:pPr marL="342900" indent="-342900"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w Cen MT" panose="020B0602020104020603" pitchFamily="34" charset="0"/>
                <a:cs typeface="Times New Roman" panose="02020603050405020304" pitchFamily="18" charset="0"/>
              </a:rPr>
              <a:t>Who are the churned out customers</a:t>
            </a:r>
            <a:r>
              <a:rPr lang="en-US" sz="24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w Cen MT" panose="020B0602020104020603" pitchFamily="34" charset="0"/>
              </a:rPr>
              <a:t>?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1DA0418F-C6AB-4AA8-B418-AB8AD2D1F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2743" y="3980625"/>
            <a:ext cx="4418105" cy="26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438409"/>
      </p:ext>
    </p:extLst>
  </p:cSld>
  <p:clrMapOvr>
    <a:masterClrMapping/>
  </p:clrMapOvr>
  <p:transition spd="med">
    <p:pull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Intro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RFM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RFM Calc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251165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RFM (cont.)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Metrics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281940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Visualization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115" name="Picture 114">
            <a:extLst>
              <a:ext uri="{FF2B5EF4-FFF2-40B4-BE49-F238E27FC236}">
                <a16:creationId xmlns:a16="http://schemas.microsoft.com/office/drawing/2014/main" id="{1F468DAE-4AE6-45BB-86E9-605BB3D413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217" y="1983973"/>
            <a:ext cx="398394" cy="398394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9FA02500-0C6F-4FE0-98D6-4A8C24904259}"/>
              </a:ext>
            </a:extLst>
          </p:cNvPr>
          <p:cNvSpPr txBox="1"/>
          <p:nvPr/>
        </p:nvSpPr>
        <p:spPr>
          <a:xfrm>
            <a:off x="1184130" y="332972"/>
            <a:ext cx="5038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3A1A4"/>
                </a:solidFill>
                <a:latin typeface="Tw Cen MT" panose="020B0602020104020603" pitchFamily="34" charset="0"/>
              </a:rPr>
              <a:t>Other Metrics From The Data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CC88623-DB25-4C5D-99C0-900E35AC29C1}"/>
              </a:ext>
            </a:extLst>
          </p:cNvPr>
          <p:cNvSpPr txBox="1"/>
          <p:nvPr/>
        </p:nvSpPr>
        <p:spPr>
          <a:xfrm>
            <a:off x="1522208" y="1992399"/>
            <a:ext cx="4686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Top 5 Categories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3939BA9-A72B-4FC5-B095-45990C70E44E}"/>
              </a:ext>
            </a:extLst>
          </p:cNvPr>
          <p:cNvSpPr txBox="1"/>
          <p:nvPr/>
        </p:nvSpPr>
        <p:spPr>
          <a:xfrm>
            <a:off x="1522208" y="935936"/>
            <a:ext cx="4686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Retention Rate of Customers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0509BE2-5460-46D2-95C5-95BDA8DC5F20}"/>
              </a:ext>
            </a:extLst>
          </p:cNvPr>
          <p:cNvSpPr txBox="1"/>
          <p:nvPr/>
        </p:nvSpPr>
        <p:spPr>
          <a:xfrm>
            <a:off x="1522208" y="1462319"/>
            <a:ext cx="4686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Churn Rate of Customers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CBDFB9F-E6AD-46D9-A3DA-7120773CC266}"/>
              </a:ext>
            </a:extLst>
          </p:cNvPr>
          <p:cNvSpPr txBox="1"/>
          <p:nvPr/>
        </p:nvSpPr>
        <p:spPr>
          <a:xfrm>
            <a:off x="1522208" y="4539770"/>
            <a:ext cx="4686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Monthly Customer Trends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4ECCD2F-0EEF-4746-9A48-851F86DC6C19}"/>
              </a:ext>
            </a:extLst>
          </p:cNvPr>
          <p:cNvSpPr txBox="1"/>
          <p:nvPr/>
        </p:nvSpPr>
        <p:spPr>
          <a:xfrm>
            <a:off x="1522208" y="4034912"/>
            <a:ext cx="4686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Top Employees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8038C6D-9BCB-46EC-876C-A4214E3A6340}"/>
              </a:ext>
            </a:extLst>
          </p:cNvPr>
          <p:cNvSpPr txBox="1"/>
          <p:nvPr/>
        </p:nvSpPr>
        <p:spPr>
          <a:xfrm>
            <a:off x="1522208" y="2513185"/>
            <a:ext cx="4686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Top Regions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277ADBB-2787-4523-9E18-5C36FB1FE1C7}"/>
              </a:ext>
            </a:extLst>
          </p:cNvPr>
          <p:cNvSpPr txBox="1"/>
          <p:nvPr/>
        </p:nvSpPr>
        <p:spPr>
          <a:xfrm>
            <a:off x="1522208" y="3048650"/>
            <a:ext cx="5409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Top 5 Products in Each Category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4A9A9A1-78C1-48DB-AA33-986540A39AF3}"/>
              </a:ext>
            </a:extLst>
          </p:cNvPr>
          <p:cNvSpPr txBox="1"/>
          <p:nvPr/>
        </p:nvSpPr>
        <p:spPr>
          <a:xfrm>
            <a:off x="1519876" y="3539203"/>
            <a:ext cx="5935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Top 2 Categories of Each Individual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B056C7B-DD3A-4BD7-A524-E8B55C0AE130}"/>
              </a:ext>
            </a:extLst>
          </p:cNvPr>
          <p:cNvSpPr txBox="1"/>
          <p:nvPr/>
        </p:nvSpPr>
        <p:spPr>
          <a:xfrm>
            <a:off x="1522208" y="5104589"/>
            <a:ext cx="5935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Total Cost of Shipment</a:t>
            </a:r>
          </a:p>
        </p:txBody>
      </p:sp>
    </p:spTree>
    <p:extLst>
      <p:ext uri="{BB962C8B-B14F-4D97-AF65-F5344CB8AC3E}">
        <p14:creationId xmlns:p14="http://schemas.microsoft.com/office/powerpoint/2010/main" val="3557959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2822</TotalTime>
  <Words>1063</Words>
  <Application>Microsoft Office PowerPoint</Application>
  <PresentationFormat>Widescreen</PresentationFormat>
  <Paragraphs>249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Tw Cen MT</vt:lpstr>
      <vt:lpstr>Wingdings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lastModifiedBy>Ziaullah</cp:lastModifiedBy>
  <cp:revision>57</cp:revision>
  <dcterms:created xsi:type="dcterms:W3CDTF">2017-01-05T13:17:27Z</dcterms:created>
  <dcterms:modified xsi:type="dcterms:W3CDTF">2022-06-03T19:43:25Z</dcterms:modified>
</cp:coreProperties>
</file>