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520" r:id="rId4"/>
    <p:sldId id="519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Afifi Abdalhamed" initials="MAA" lastIdx="1" clrIdx="0">
    <p:extLst>
      <p:ext uri="{19B8F6BF-5375-455C-9EA6-DF929625EA0E}">
        <p15:presenceInfo xmlns:p15="http://schemas.microsoft.com/office/powerpoint/2012/main" userId="S::mafifi@shawarmer.com::59aa6f0c-bbc8-492d-bbe9-cf67f9a1e9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3C63"/>
    <a:srgbClr val="7B2741"/>
    <a:srgbClr val="73253E"/>
    <a:srgbClr val="720808"/>
    <a:srgbClr val="FFFF99"/>
    <a:srgbClr val="AE385D"/>
    <a:srgbClr val="DE9AAF"/>
    <a:srgbClr val="F9EBEF"/>
    <a:srgbClr val="F6E2E8"/>
    <a:srgbClr val="ED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249" autoAdjust="0"/>
  </p:normalViewPr>
  <p:slideViewPr>
    <p:cSldViewPr snapToGrid="0" snapToObjects="1">
      <p:cViewPr varScale="1">
        <p:scale>
          <a:sx n="90" d="100"/>
          <a:sy n="90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69F-83A4-4F61-AEAD-6BAC8B75627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63D4A-A0C7-4941-BECF-41BAF4B9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224F24-A683-4A99-9BEB-BA0B3C39D1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3"/>
            <a:ext cx="9144000" cy="5141596"/>
          </a:xfrm>
          <a:prstGeom prst="rect">
            <a:avLst/>
          </a:prstGeom>
        </p:spPr>
      </p:pic>
      <p:cxnSp>
        <p:nvCxnSpPr>
          <p:cNvPr id="4" name="Google Shape;20;p4">
            <a:extLst>
              <a:ext uri="{FF2B5EF4-FFF2-40B4-BE49-F238E27FC236}">
                <a16:creationId xmlns:a16="http://schemas.microsoft.com/office/drawing/2014/main" id="{110E6BC5-FE4C-41DC-981B-A3F43F03D7BB}"/>
              </a:ext>
            </a:extLst>
          </p:cNvPr>
          <p:cNvCxnSpPr/>
          <p:nvPr userDrawn="1"/>
        </p:nvCxnSpPr>
        <p:spPr>
          <a:xfrm rot="-5400000" flipH="1">
            <a:off x="8676900" y="5004719"/>
            <a:ext cx="192204" cy="54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73253E"/>
            </a:solidFill>
            <a:prstDash val="solid"/>
            <a:round/>
            <a:headEnd type="none" w="med" len="med"/>
            <a:tailEnd type="none" w="med" len="med"/>
          </a:ln>
          <a:effectLst>
            <a:outerShdw blurRad="742950" dist="19050" dir="5400000" algn="bl" rotWithShape="0">
              <a:srgbClr val="000000">
                <a:alpha val="19000"/>
              </a:srgbClr>
            </a:outerShdw>
          </a:effectLst>
        </p:spPr>
      </p:cxn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96AE3-8D4E-47E8-91B9-71576001E710}"/>
              </a:ext>
            </a:extLst>
          </p:cNvPr>
          <p:cNvSpPr txBox="1">
            <a:spLocks/>
          </p:cNvSpPr>
          <p:nvPr userDrawn="1"/>
        </p:nvSpPr>
        <p:spPr>
          <a:xfrm>
            <a:off x="7004050" y="486806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FF908D-F37D-D34A-8F7F-A6B2E2A6F2F4}" type="slidenum">
              <a:rPr lang="en-US" smtClean="0">
                <a:latin typeface="Calibri Light" panose="020F0302020204030204" pitchFamily="34" charset="0"/>
              </a:rPr>
              <a:pPr/>
              <a:t>‹#›</a:t>
            </a:fld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851409-9411-496E-9AF3-9CC604CA10A8}"/>
              </a:ext>
            </a:extLst>
          </p:cNvPr>
          <p:cNvGrpSpPr/>
          <p:nvPr userDrawn="1"/>
        </p:nvGrpSpPr>
        <p:grpSpPr>
          <a:xfrm>
            <a:off x="8104442" y="4907454"/>
            <a:ext cx="601095" cy="196500"/>
            <a:chOff x="7962561" y="4803300"/>
            <a:chExt cx="661204" cy="216150"/>
          </a:xfrm>
        </p:grpSpPr>
        <p:pic>
          <p:nvPicPr>
            <p:cNvPr id="7" name="Pictur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E406D2DA-C1CF-41A4-8726-57AEEB8D0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134" t="12302" r="14117" b="13798"/>
            <a:stretch/>
          </p:blipFill>
          <p:spPr>
            <a:xfrm>
              <a:off x="8188232" y="4803300"/>
              <a:ext cx="209862" cy="216150"/>
            </a:xfrm>
            <a:prstGeom prst="rect">
              <a:avLst/>
            </a:prstGeom>
          </p:spPr>
        </p:pic>
        <p:pic>
          <p:nvPicPr>
            <p:cNvPr id="10" name="Picture 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99118F9-4BD1-4A4E-BDA7-B44B11D18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93" t="16321" r="16193" b="16211"/>
            <a:stretch/>
          </p:blipFill>
          <p:spPr>
            <a:xfrm>
              <a:off x="8424115" y="4820229"/>
              <a:ext cx="199650" cy="199221"/>
            </a:xfrm>
            <a:prstGeom prst="rect">
              <a:avLst/>
            </a:prstGeom>
          </p:spPr>
        </p:pic>
        <p:pic>
          <p:nvPicPr>
            <p:cNvPr id="11" name="Picture 1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65B87E4-8B0E-4B9C-A63A-BFAFED7DD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93" t="16321" r="16193" b="16211"/>
            <a:stretch/>
          </p:blipFill>
          <p:spPr>
            <a:xfrm flipH="1">
              <a:off x="7962561" y="4820229"/>
              <a:ext cx="199650" cy="19922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7368B54-86DB-4491-A283-1B6890C36F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6908" y="4590287"/>
            <a:ext cx="1189704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E031830-6A21-447D-8B7F-8535633395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3"/>
            <a:ext cx="9144000" cy="5141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9E1B3-474C-4AA6-AB53-EC4F4C8EF2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5912" y="4590288"/>
            <a:ext cx="118970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3429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4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7" indent="0">
              <a:buNone/>
              <a:defRPr sz="1349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2" indent="0">
              <a:buNone/>
              <a:defRPr sz="1200" b="1"/>
            </a:lvl6pPr>
            <a:lvl7pPr marL="2057453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7" indent="0">
              <a:buNone/>
              <a:defRPr sz="1349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2" indent="0">
              <a:buNone/>
              <a:defRPr sz="1200" b="1"/>
            </a:lvl6pPr>
            <a:lvl7pPr marL="2057453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1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4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42900"/>
            <a:ext cx="2949179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1543052"/>
            <a:ext cx="294917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1"/>
            </a:lvl2pPr>
            <a:lvl3pPr marL="685817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2" indent="0">
              <a:buNone/>
              <a:defRPr sz="750"/>
            </a:lvl6pPr>
            <a:lvl7pPr marL="2057453" indent="0">
              <a:buNone/>
              <a:defRPr sz="750"/>
            </a:lvl7pPr>
            <a:lvl8pPr marL="2400360" indent="0">
              <a:buNone/>
              <a:defRPr sz="750"/>
            </a:lvl8pPr>
            <a:lvl9pPr marL="274326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05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42900"/>
            <a:ext cx="2949179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8" indent="0">
              <a:buNone/>
              <a:defRPr sz="2100"/>
            </a:lvl2pPr>
            <a:lvl3pPr marL="685817" indent="0">
              <a:buNone/>
              <a:defRPr sz="1801"/>
            </a:lvl3pPr>
            <a:lvl4pPr marL="1028726" indent="0">
              <a:buNone/>
              <a:defRPr sz="1500"/>
            </a:lvl4pPr>
            <a:lvl5pPr marL="1371634" indent="0">
              <a:buNone/>
              <a:defRPr sz="1500"/>
            </a:lvl5pPr>
            <a:lvl6pPr marL="1714542" indent="0">
              <a:buNone/>
              <a:defRPr sz="1500"/>
            </a:lvl6pPr>
            <a:lvl7pPr marL="2057453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1543052"/>
            <a:ext cx="2949179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1"/>
            </a:lvl2pPr>
            <a:lvl3pPr marL="685817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2" indent="0">
              <a:buNone/>
              <a:defRPr sz="750"/>
            </a:lvl6pPr>
            <a:lvl7pPr marL="2057453" indent="0">
              <a:buNone/>
              <a:defRPr sz="750"/>
            </a:lvl7pPr>
            <a:lvl8pPr marL="2400360" indent="0">
              <a:buNone/>
              <a:defRPr sz="750"/>
            </a:lvl8pPr>
            <a:lvl9pPr marL="274326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6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4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6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273846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82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4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4" y="2701528"/>
            <a:ext cx="6858000" cy="1241822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8" indent="0" algn="ctr">
              <a:buNone/>
              <a:defRPr sz="1500"/>
            </a:lvl2pPr>
            <a:lvl3pPr marL="685817" indent="0" algn="ctr">
              <a:buNone/>
              <a:defRPr sz="1349"/>
            </a:lvl3pPr>
            <a:lvl4pPr marL="1028726" indent="0" algn="ctr">
              <a:buNone/>
              <a:defRPr sz="1200"/>
            </a:lvl4pPr>
            <a:lvl5pPr marL="1371634" indent="0" algn="ctr">
              <a:buNone/>
              <a:defRPr sz="1200"/>
            </a:lvl5pPr>
            <a:lvl6pPr marL="1714542" indent="0" algn="ctr">
              <a:buNone/>
              <a:defRPr sz="1200"/>
            </a:lvl6pPr>
            <a:lvl7pPr marL="2057453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7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52607" y="979562"/>
            <a:ext cx="8438796" cy="382257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1675" kern="1200" baseline="0" noProof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9843" lvl="0" indent="-190873" algn="l" defTabSz="689815" rtl="0" eaLnBrk="1" fontAlgn="base" latinLnBrk="0" hangingPunct="1">
              <a:lnSpc>
                <a:spcPct val="150000"/>
              </a:lnSpc>
              <a:spcBef>
                <a:spcPts val="421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</a:pPr>
            <a:r>
              <a:rPr lang="en-US" dirty="0"/>
              <a:t>Click icon to add table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171" y="40183"/>
            <a:ext cx="8603077" cy="6258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30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9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9D5A-F81D-CE41-AEA4-509E544FC9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908D-F37D-D34A-8F7F-A6B2E2A6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4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4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9295-7A44-3A48-9F18-352DC89D088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4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7472-81E4-464E-9C77-B22A33B3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8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689" y="929640"/>
            <a:ext cx="4066622" cy="1432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442" y="2571750"/>
            <a:ext cx="782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white"/>
                </a:solidFill>
                <a:latin typeface="ArcherPro Bold" panose="02000000000000000000" pitchFamily="50" charset="0"/>
                <a:ea typeface="Archer" charset="0"/>
                <a:cs typeface="Archer" charset="0"/>
              </a:rPr>
              <a:t>Data Analytics - Assessment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cherPro Bold" panose="02000000000000000000" pitchFamily="50" charset="0"/>
              <a:ea typeface="Archer" charset="0"/>
              <a:cs typeface="Arc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6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860053-A54A-4FC2-9571-DC3FC8632E9F}"/>
              </a:ext>
            </a:extLst>
          </p:cNvPr>
          <p:cNvSpPr txBox="1"/>
          <p:nvPr/>
        </p:nvSpPr>
        <p:spPr>
          <a:xfrm>
            <a:off x="85060" y="157162"/>
            <a:ext cx="821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ArcherPro Bold" panose="02000000000000000000" pitchFamily="50" charset="0"/>
                <a:ea typeface="Archer" charset="0"/>
                <a:cs typeface="Archer" charset="0"/>
              </a:rPr>
              <a:t>IMPORTANT REPORTS TO BE ENHANCED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cherPro Bold" panose="02000000000000000000" pitchFamily="50" charset="0"/>
              <a:ea typeface="Archer" charset="0"/>
              <a:cs typeface="Archer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CCE1E-9167-40A7-A792-67C34274B835}"/>
              </a:ext>
            </a:extLst>
          </p:cNvPr>
          <p:cNvSpPr/>
          <p:nvPr/>
        </p:nvSpPr>
        <p:spPr>
          <a:xfrm>
            <a:off x="85060" y="830982"/>
            <a:ext cx="89100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EDSS_SDM_PRODUCT_MIX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EDSS_SDM_DISCOUNT_PRODUCTS_MIX (ex. Employee Meals)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EDSS_SDM_PRODUCT_MIX_FREE_ITEMS (ex. Mobile App Coupons)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EDSS_SDM_PRODUCT_MIX_TOTAL_IDEAL_COST (ex. Shows the Cost of All above)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EDSS_SDM_SalesByOrderMode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EDSS_SDM_SalesByTender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EDSS_SDM_VOIDS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860053-A54A-4FC2-9571-DC3FC8632E9F}"/>
              </a:ext>
            </a:extLst>
          </p:cNvPr>
          <p:cNvSpPr txBox="1"/>
          <p:nvPr/>
        </p:nvSpPr>
        <p:spPr>
          <a:xfrm>
            <a:off x="85060" y="157162"/>
            <a:ext cx="821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ArcherPro Bold" panose="02000000000000000000" pitchFamily="50" charset="0"/>
                <a:ea typeface="Archer" charset="0"/>
                <a:cs typeface="Archer" charset="0"/>
              </a:rPr>
              <a:t>MAIN REPORTS ISSUES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cherPro Bold" panose="02000000000000000000" pitchFamily="50" charset="0"/>
              <a:ea typeface="Archer" charset="0"/>
              <a:cs typeface="Archer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CCE1E-9167-40A7-A792-67C34274B835}"/>
              </a:ext>
            </a:extLst>
          </p:cNvPr>
          <p:cNvSpPr/>
          <p:nvPr/>
        </p:nvSpPr>
        <p:spPr>
          <a:xfrm>
            <a:off x="85060" y="1030986"/>
            <a:ext cx="891008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POS Products Master Table Issues (Record Current Price/Cost – No History data).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Frequent Data View Customization based on other Departments Requirements.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Generating Reports Performance.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SDM EDSS Order Mapping Issues (Composite key: Store + DOB +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CheckID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EDSS Table Structure Issues (Unneeded Records “Voids, Complementary..”,  Missing Columns ex. what’s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OrderSource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of a certain voided Check).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3BC53FC-1D03-46F5-AEAC-F7137A2A5416}" vid="{8F867A84-E223-46DA-9A54-D06E42EC1C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54358</TotalTime>
  <Words>160</Words>
  <Application>Microsoft Office PowerPoint</Application>
  <PresentationFormat>On-screen Show (16:9)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ArcherPro Bold</vt:lpstr>
      <vt:lpstr>Arial</vt:lpstr>
      <vt:lpstr>Calibri</vt:lpstr>
      <vt:lpstr>Calibri Light</vt:lpstr>
      <vt:lpstr>Symbol</vt:lpstr>
      <vt:lpstr>Verdana</vt:lpstr>
      <vt:lpstr>Office Theme</vt:lpstr>
      <vt:lpstr>Presentation4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Fatima Ahmed Abdo</cp:lastModifiedBy>
  <cp:revision>250</cp:revision>
  <dcterms:created xsi:type="dcterms:W3CDTF">2018-09-19T11:17:55Z</dcterms:created>
  <dcterms:modified xsi:type="dcterms:W3CDTF">2020-10-26T10:53:28Z</dcterms:modified>
</cp:coreProperties>
</file>