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7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8" r:id="rId20"/>
    <p:sldId id="273" r:id="rId21"/>
    <p:sldId id="274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Proxima Nova" panose="02000506030000020004" pitchFamily="2" charset="0"/>
      <p:regular r:id="rId29"/>
      <p:bold r:id="rId30"/>
      <p:italic r:id="rId31"/>
      <p:boldItalic r:id="rId32"/>
    </p:embeddedFont>
    <p:embeddedFont>
      <p:font typeface="Rubik" pitchFamily="2" charset="-79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45"/>
  </p:normalViewPr>
  <p:slideViewPr>
    <p:cSldViewPr snapToGrid="0">
      <p:cViewPr varScale="1">
        <p:scale>
          <a:sx n="150" d="100"/>
          <a:sy n="150" d="100"/>
        </p:scale>
        <p:origin x="520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9155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85650e38e_2_2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2785650e38e_2_2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785650e38e_2_2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2785650e38e_2_2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564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350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© Templateswise.com - Machine Learning PPT">
  <p:cSld name="© Templateswise.com - Machine Learning PP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64"/>
            <a:ext cx="9144000" cy="5142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57"/>
            <a:ext cx="9144000" cy="514258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860032" y="1779662"/>
            <a:ext cx="3848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alibri"/>
              <a:buNone/>
              <a:defRPr sz="39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5024120" y="2427734"/>
            <a:ext cx="3672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3" name="Google Shape;63;p13"/>
          <p:cNvGrpSpPr/>
          <p:nvPr/>
        </p:nvGrpSpPr>
        <p:grpSpPr>
          <a:xfrm>
            <a:off x="6958036" y="2967073"/>
            <a:ext cx="808040" cy="808047"/>
            <a:chOff x="6958036" y="2967073"/>
            <a:chExt cx="808040" cy="808047"/>
          </a:xfrm>
        </p:grpSpPr>
        <p:sp>
          <p:nvSpPr>
            <p:cNvPr id="64" name="Google Shape;64;p13"/>
            <p:cNvSpPr/>
            <p:nvPr/>
          </p:nvSpPr>
          <p:spPr>
            <a:xfrm>
              <a:off x="6958036" y="2967073"/>
              <a:ext cx="808040" cy="808047"/>
            </a:xfrm>
            <a:custGeom>
              <a:avLst/>
              <a:gdLst/>
              <a:ahLst/>
              <a:cxnLst/>
              <a:rect l="l" t="t" r="r" b="b"/>
              <a:pathLst>
                <a:path w="1017" h="1017" extrusionOk="0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7075512" y="3165513"/>
              <a:ext cx="574676" cy="360367"/>
            </a:xfrm>
            <a:custGeom>
              <a:avLst/>
              <a:gdLst/>
              <a:ahLst/>
              <a:cxnLst/>
              <a:rect l="l" t="t" r="r" b="b"/>
              <a:pathLst>
                <a:path w="726" h="454" extrusionOk="0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" name="Google Shape;66;p13"/>
          <p:cNvGrpSpPr/>
          <p:nvPr/>
        </p:nvGrpSpPr>
        <p:grpSpPr>
          <a:xfrm>
            <a:off x="5967433" y="2967073"/>
            <a:ext cx="808040" cy="808047"/>
            <a:chOff x="5967433" y="2967073"/>
            <a:chExt cx="808040" cy="808047"/>
          </a:xfrm>
        </p:grpSpPr>
        <p:sp>
          <p:nvSpPr>
            <p:cNvPr id="67" name="Google Shape;67;p13"/>
            <p:cNvSpPr/>
            <p:nvPr/>
          </p:nvSpPr>
          <p:spPr>
            <a:xfrm>
              <a:off x="5967433" y="2967073"/>
              <a:ext cx="808040" cy="808047"/>
            </a:xfrm>
            <a:custGeom>
              <a:avLst/>
              <a:gdLst/>
              <a:ahLst/>
              <a:cxnLst/>
              <a:rect l="l" t="t" r="r" b="b"/>
              <a:pathLst>
                <a:path w="1017" h="1017" extrusionOk="0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191271" y="3189326"/>
              <a:ext cx="360365" cy="363541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6226196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2" h="93" extrusionOk="0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6256359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286521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6316684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6346847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377009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6408759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6438922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6499247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6469085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6499247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6469085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6438922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6408759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77009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346847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316684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6286521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226196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2" h="93" extrusionOk="0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6256359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6103958" y="349889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6103958" y="346872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03958" y="3438566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103958" y="3408403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103958" y="3378241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103958" y="3348078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03958" y="3317915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103958" y="3287752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103958" y="322583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103958" y="325600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6564335" y="322583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6564335" y="325600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6564335" y="3287752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6564335" y="3317915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6564335" y="3348078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6564335" y="3378241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6564335" y="3408403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564335" y="3438566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6564335" y="349889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564335" y="346872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13"/>
          <p:cNvGrpSpPr/>
          <p:nvPr/>
        </p:nvGrpSpPr>
        <p:grpSpPr>
          <a:xfrm>
            <a:off x="4978417" y="2967073"/>
            <a:ext cx="808040" cy="808048"/>
            <a:chOff x="4978417" y="2967073"/>
            <a:chExt cx="808040" cy="808048"/>
          </a:xfrm>
        </p:grpSpPr>
        <p:sp>
          <p:nvSpPr>
            <p:cNvPr id="110" name="Google Shape;110;p13"/>
            <p:cNvSpPr/>
            <p:nvPr/>
          </p:nvSpPr>
          <p:spPr>
            <a:xfrm>
              <a:off x="4978417" y="2967073"/>
              <a:ext cx="808040" cy="808048"/>
            </a:xfrm>
            <a:custGeom>
              <a:avLst/>
              <a:gdLst/>
              <a:ahLst/>
              <a:cxnLst/>
              <a:rect l="l" t="t" r="r" b="b"/>
              <a:pathLst>
                <a:path w="1018" h="1018" extrusionOk="0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221305" y="3097250"/>
              <a:ext cx="325439" cy="428630"/>
            </a:xfrm>
            <a:custGeom>
              <a:avLst/>
              <a:gdLst/>
              <a:ahLst/>
              <a:cxnLst/>
              <a:rect l="l" t="t" r="r" b="b"/>
              <a:pathLst>
                <a:path w="409" h="539" extrusionOk="0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316556" y="3541755"/>
              <a:ext cx="134938" cy="28575"/>
            </a:xfrm>
            <a:custGeom>
              <a:avLst/>
              <a:gdLst/>
              <a:ahLst/>
              <a:cxnLst/>
              <a:rect l="l" t="t" r="r" b="b"/>
              <a:pathLst>
                <a:path w="171" h="36" extrusionOk="0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329256" y="3579856"/>
              <a:ext cx="107950" cy="28575"/>
            </a:xfrm>
            <a:custGeom>
              <a:avLst/>
              <a:gdLst/>
              <a:ahLst/>
              <a:cxnLst/>
              <a:rect l="l" t="t" r="r" b="b"/>
              <a:pathLst>
                <a:path w="136" h="35" extrusionOk="0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343543" y="3617956"/>
              <a:ext cx="80963" cy="28575"/>
            </a:xfrm>
            <a:custGeom>
              <a:avLst/>
              <a:gdLst/>
              <a:ahLst/>
              <a:cxnLst/>
              <a:rect l="l" t="t" r="r" b="b"/>
              <a:pathLst>
                <a:path w="102" h="36" extrusionOk="0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260993" y="3143288"/>
              <a:ext cx="100013" cy="133352"/>
            </a:xfrm>
            <a:custGeom>
              <a:avLst/>
              <a:gdLst/>
              <a:ahLst/>
              <a:cxnLst/>
              <a:rect l="l" t="t" r="r" b="b"/>
              <a:pathLst>
                <a:path w="126" h="167" extrusionOk="0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chine Learning PPT 5">
  <p:cSld name="Machine Learning PPT 5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/>
          <p:nvPr/>
        </p:nvSpPr>
        <p:spPr>
          <a:xfrm>
            <a:off x="0" y="4402138"/>
            <a:ext cx="9144000" cy="741364"/>
          </a:xfrm>
          <a:custGeom>
            <a:avLst/>
            <a:gdLst/>
            <a:ahLst/>
            <a:cxnLst/>
            <a:rect l="l" t="t" r="r" b="b"/>
            <a:pathLst>
              <a:path w="11520" h="933" extrusionOk="0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3175" y="4805363"/>
            <a:ext cx="4800" cy="338100"/>
          </a:xfrm>
          <a:prstGeom prst="rect">
            <a:avLst/>
          </a:prstGeom>
          <a:solidFill>
            <a:srgbClr val="E7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body" idx="1"/>
          </p:nvPr>
        </p:nvSpPr>
        <p:spPr>
          <a:xfrm>
            <a:off x="467544" y="1419622"/>
            <a:ext cx="82089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lu-explain.github.io/logistic-regressi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>
            <a:off x="5750850" y="1504950"/>
            <a:ext cx="337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alibri"/>
              <a:buNone/>
            </a:pPr>
            <a:r>
              <a:rPr lang="fa-IR">
                <a:latin typeface="Rubik"/>
                <a:ea typeface="Rubik"/>
                <a:cs typeface="Rubik"/>
                <a:sym typeface="Rubik"/>
              </a:rPr>
              <a:t>یادگیری ماشین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"/>
          </p:nvPr>
        </p:nvSpPr>
        <p:spPr>
          <a:xfrm>
            <a:off x="6187900" y="2362200"/>
            <a:ext cx="27327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fa-IR">
                <a:latin typeface="Rubik"/>
                <a:ea typeface="Rubik"/>
                <a:cs typeface="Rubik"/>
                <a:sym typeface="Rubik"/>
              </a:rPr>
              <a:t>دکتر محمد حسین رهبان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0" name="Google Shape;13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813" y="4166025"/>
            <a:ext cx="2328373" cy="6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10</a:t>
            </a:fld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75" y="4503150"/>
            <a:ext cx="461700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C09AF0-B21C-9B40-9059-DFAB53DC5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34" y="178650"/>
            <a:ext cx="8365067" cy="418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</a:pPr>
            <a:r>
              <a:rPr lang="fa-IR" sz="3600" b="1">
                <a:latin typeface="Rubik"/>
                <a:ea typeface="Rubik"/>
                <a:cs typeface="Rubik"/>
                <a:sym typeface="Rubik"/>
              </a:rPr>
              <a:t>انتخاب مدل (Model Selection)</a:t>
            </a:r>
            <a:endParaRPr sz="3600"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>
            <a:off x="311700" y="1405225"/>
            <a:ext cx="85206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k-NN</a:t>
            </a:r>
            <a:r>
              <a:rPr lang="fa-IR" dirty="0">
                <a:latin typeface="Rubik"/>
                <a:ea typeface="Rubik"/>
                <a:cs typeface="Rubik"/>
                <a:sym typeface="Rubik"/>
              </a:rPr>
              <a:t> بهتره یا 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Logistic Regression</a:t>
            </a:r>
            <a:r>
              <a:rPr lang="fa-IR" dirty="0">
                <a:latin typeface="Rubik"/>
                <a:ea typeface="Rubik"/>
                <a:cs typeface="Rubik"/>
                <a:sym typeface="Rubik"/>
              </a:rPr>
              <a:t>؟ </a:t>
            </a: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457200" lvl="0" indent="-22860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457200" lvl="0" indent="-22860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برای این منظور چه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فاکتور‌هایی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را باید در نظر بگیریم؟</a:t>
            </a:r>
            <a:br>
              <a:rPr lang="fa-IR" sz="1800" dirty="0">
                <a:latin typeface="Rubik"/>
                <a:ea typeface="Rubik"/>
                <a:cs typeface="Rubik"/>
                <a:sym typeface="Rubik"/>
              </a:rPr>
            </a:b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914400" lvl="0" indent="-342900" algn="r" rtl="1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Rubik"/>
              <a:buChar char="●"/>
            </a:pPr>
            <a:r>
              <a:rPr lang="fa-IR" sz="1800" b="1" dirty="0" err="1">
                <a:latin typeface="Rubik"/>
                <a:ea typeface="Rubik"/>
                <a:cs typeface="Rubik"/>
                <a:sym typeface="Rubik"/>
              </a:rPr>
              <a:t>سوگیری</a:t>
            </a:r>
            <a:r>
              <a:rPr lang="fa-IR" sz="1800" b="1" dirty="0">
                <a:latin typeface="Rubik"/>
                <a:ea typeface="Rubik"/>
                <a:cs typeface="Rubik"/>
                <a:sym typeface="Rubik"/>
              </a:rPr>
              <a:t> قیاسی 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: فرضیات پشت کدام مدل با مسئله سازگار است؟</a:t>
            </a:r>
            <a:endParaRPr lang="fa-IR" sz="1800" b="1" dirty="0">
              <a:latin typeface="Rubik"/>
              <a:ea typeface="Rubik"/>
              <a:cs typeface="Rubik"/>
              <a:sym typeface="Rubik"/>
            </a:endParaRPr>
          </a:p>
          <a:p>
            <a:pPr marL="914400" lvl="0" indent="-342900" algn="r" rtl="1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Rubik"/>
              <a:buChar char="●"/>
            </a:pPr>
            <a:r>
              <a:rPr lang="fa-IR" sz="1800" b="1" dirty="0">
                <a:latin typeface="Rubik"/>
                <a:ea typeface="Rubik"/>
                <a:cs typeface="Rubik"/>
                <a:sym typeface="Rubik"/>
              </a:rPr>
              <a:t>پیچیدگی مدل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: تقابل بین سادگی مدل و عملکرد مدل</a:t>
            </a: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9144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</a:pPr>
            <a:r>
              <a:rPr lang="fa-IR" sz="1800" b="1" dirty="0">
                <a:latin typeface="Rubik"/>
                <a:ea typeface="Rubik"/>
                <a:cs typeface="Rubik"/>
                <a:sym typeface="Rubik"/>
              </a:rPr>
              <a:t>عملکرد مدل 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: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Accuracy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Precision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Recall</a:t>
            </a: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9144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</a:pPr>
            <a:r>
              <a:rPr lang="fa-IR" sz="1800" b="1" dirty="0" err="1">
                <a:latin typeface="Rubik"/>
                <a:ea typeface="Rubik"/>
                <a:cs typeface="Rubik"/>
                <a:sym typeface="Rubik"/>
              </a:rPr>
              <a:t>تفسیرپذیری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: فهمیدن اینکه مدل </a:t>
            </a:r>
            <a:r>
              <a:rPr lang="fa-IR" dirty="0">
                <a:latin typeface="Rubik"/>
                <a:ea typeface="Rubik"/>
                <a:cs typeface="Rubik"/>
                <a:sym typeface="Rubik"/>
              </a:rPr>
              <a:t>بر چه اساسی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پیش‌بینی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می‌کند</a:t>
            </a: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685800" lvl="1" indent="0" algn="r" rtl="1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fld>
            <a:endParaRPr sz="1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6" name="Google Shape;2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75" y="4503150"/>
            <a:ext cx="461700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None/>
            </a:pPr>
            <a:r>
              <a:rPr lang="fa-IR" sz="3600" b="1">
                <a:latin typeface="Rubik"/>
                <a:ea typeface="Rubik"/>
                <a:cs typeface="Rubik"/>
                <a:sym typeface="Rubik"/>
              </a:rPr>
              <a:t>متریک‌های ارزیابی </a:t>
            </a:r>
            <a:endParaRPr sz="36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22" name="Google Shape;222;p24"/>
          <p:cNvPicPr preferRelativeResize="0"/>
          <p:nvPr/>
        </p:nvPicPr>
        <p:blipFill rotWithShape="1">
          <a:blip r:embed="rId3">
            <a:alphaModFix/>
          </a:blip>
          <a:srcRect r="41410" b="32331"/>
          <a:stretch/>
        </p:blipFill>
        <p:spPr>
          <a:xfrm>
            <a:off x="729599" y="1631124"/>
            <a:ext cx="3377475" cy="17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12</a:t>
            </a:fld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1089200" y="3845850"/>
            <a:ext cx="6922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solidFill>
                  <a:schemeClr val="accent3"/>
                </a:solidFill>
                <a:latin typeface="Rubik"/>
                <a:ea typeface="Rubik"/>
                <a:cs typeface="Rubik"/>
                <a:sym typeface="Rubik"/>
              </a:rPr>
              <a:t>مدلی داریم  که برای تشخیص سرطان به دقت 99 درصد رسیده است. </a:t>
            </a:r>
            <a:br>
              <a:rPr lang="fa-IR" sz="1800" dirty="0">
                <a:solidFill>
                  <a:schemeClr val="accent3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fa-IR" sz="1800" dirty="0">
                <a:solidFill>
                  <a:schemeClr val="accent3"/>
                </a:solidFill>
                <a:latin typeface="Rubik"/>
                <a:ea typeface="Rubik"/>
                <a:cs typeface="Rubik"/>
                <a:sym typeface="Rubik"/>
              </a:rPr>
              <a:t>نظر شما در مورد این مدل چیست؟  </a:t>
            </a:r>
            <a:endParaRPr sz="1800" dirty="0">
              <a:solidFill>
                <a:schemeClr val="accent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25" name="Google Shape;225;p24" title="[97,97,97,&quot;https://www.codecogs.com/eqnedit.php?latex=Precision%20%3D%20%5Cfrac%7B%5Csum%20TP%7D%7B%5Csum%20TP%20%2B%20FP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025" y="1369582"/>
            <a:ext cx="2307898" cy="492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 title="[97,97,97,&quot;https://www.codecogs.com/eqnedit.php?latex=Recall%20%3D%20%5Cfrac%7B%5Csum%20TP%7D%7B%5Csum%20TP%20%2B%20FN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5025" y="2004433"/>
            <a:ext cx="2017300" cy="4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 title="[97,97,97,&quot;https://www.codecogs.com/eqnedit.php?latex=Accuracy%20%3D%20%5Cfrac%7B%5Csum%20TP%20%2B%20TN%7D%7B%5Csum%20TP%20%2B%20FP%20%2B%20TN%20%2B%20FN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5025" y="2571750"/>
            <a:ext cx="3436890" cy="4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4375" y="4503150"/>
            <a:ext cx="461700" cy="4617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5A8294-F4EB-4144-BADA-A65A2A4204DA}"/>
                  </a:ext>
                </a:extLst>
              </p:cNvPr>
              <p:cNvSpPr txBox="1"/>
              <p:nvPr/>
            </p:nvSpPr>
            <p:spPr>
              <a:xfrm>
                <a:off x="4535275" y="3197302"/>
                <a:ext cx="3109775" cy="601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𝑆𝑒𝑝𝑒𝑐𝑖𝑓𝑖𝑐𝑖𝑡𝑦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5A8294-F4EB-4144-BADA-A65A2A420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275" y="3197302"/>
                <a:ext cx="3109775" cy="601447"/>
              </a:xfrm>
              <a:prstGeom prst="rect">
                <a:avLst/>
              </a:prstGeom>
              <a:blipFill>
                <a:blip r:embed="rId8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None/>
            </a:pPr>
            <a:r>
              <a:rPr lang="fa-IR" sz="3600" b="1" dirty="0" err="1">
                <a:latin typeface="Rubik"/>
                <a:ea typeface="Rubik"/>
                <a:cs typeface="Rubik"/>
                <a:sym typeface="Rubik"/>
              </a:rPr>
              <a:t>تقسیم‌بندی</a:t>
            </a:r>
            <a:r>
              <a:rPr lang="fa-IR" sz="36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fa-IR" sz="3600" b="1" dirty="0" err="1">
                <a:latin typeface="Rubik"/>
                <a:ea typeface="Rubik"/>
                <a:cs typeface="Rubik"/>
                <a:sym typeface="Rubik"/>
              </a:rPr>
              <a:t>داده‌ها</a:t>
            </a:r>
            <a:r>
              <a:rPr lang="fa-IR" sz="3600" b="1" dirty="0">
                <a:latin typeface="Rubik"/>
                <a:ea typeface="Rubik"/>
                <a:cs typeface="Rubik"/>
                <a:sym typeface="Rubik"/>
              </a:rPr>
              <a:t> 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4" name="Google Shape;234;p25"/>
          <p:cNvSpPr txBox="1">
            <a:spLocks noGrp="1"/>
          </p:cNvSpPr>
          <p:nvPr>
            <p:ph type="body" idx="1"/>
          </p:nvPr>
        </p:nvSpPr>
        <p:spPr>
          <a:xfrm>
            <a:off x="311700" y="1360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در یادگیری ماشین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داده‌ها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به سه قسمت</a:t>
            </a:r>
            <a:r>
              <a:rPr lang="fa-IR" dirty="0">
                <a:latin typeface="Rubik"/>
                <a:ea typeface="Rubik"/>
                <a:cs typeface="Rubik"/>
                <a:sym typeface="Rubik"/>
              </a:rPr>
              <a:t> زیر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تقسیم‌بندی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می</a:t>
            </a:r>
            <a:r>
              <a:rPr lang="fa-IR" dirty="0" err="1">
                <a:latin typeface="Rubik"/>
                <a:ea typeface="Rubik"/>
                <a:cs typeface="Rubik"/>
                <a:sym typeface="Rubik"/>
              </a:rPr>
              <a:t>‌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شوند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:</a:t>
            </a: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457200" lvl="0" indent="-22860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457200" lvl="0" indent="-22860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sz="18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5" name="Google Shape;23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13</a:t>
            </a:fld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5991850" y="2464675"/>
            <a:ext cx="2134800" cy="128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آموزش</a:t>
            </a:r>
            <a:endParaRPr sz="1800" b="1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br>
              <a:rPr lang="fa-IR" sz="18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fa-IR" sz="18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Train</a:t>
            </a:r>
            <a:endParaRPr sz="1800" b="1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3504600" y="2464675"/>
            <a:ext cx="2134800" cy="128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ارزیابی </a:t>
            </a:r>
            <a:endParaRPr sz="1800" b="1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Validation</a:t>
            </a:r>
            <a:endParaRPr sz="1800" b="1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1017350" y="2464675"/>
            <a:ext cx="2134800" cy="128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تست</a:t>
            </a:r>
            <a:endParaRPr sz="1800" b="1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fa-IR" sz="1800" b="1" dirty="0" err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Test</a:t>
            </a:r>
            <a:endParaRPr sz="1800" b="1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75" y="4503150"/>
            <a:ext cx="461700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None/>
            </a:pPr>
            <a:r>
              <a:rPr lang="fa-IR" sz="3600" b="1">
                <a:latin typeface="Rubik"/>
                <a:ea typeface="Rubik"/>
                <a:cs typeface="Rubik"/>
                <a:sym typeface="Rubik"/>
              </a:rPr>
              <a:t>آموزش، ارزیابی و تست</a:t>
            </a:r>
            <a:endParaRPr sz="3600"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5" name="Google Shape;245;p26"/>
          <p:cNvSpPr txBox="1">
            <a:spLocks noGrp="1"/>
          </p:cNvSpPr>
          <p:nvPr>
            <p:ph type="body" idx="1"/>
          </p:nvPr>
        </p:nvSpPr>
        <p:spPr>
          <a:xfrm>
            <a:off x="311700" y="1360400"/>
            <a:ext cx="8520600" cy="3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Rubik"/>
              <a:buChar char="●"/>
            </a:pPr>
            <a:r>
              <a:rPr lang="fa-IR" sz="1800" b="1" dirty="0">
                <a:latin typeface="Rubik"/>
                <a:ea typeface="Rubik"/>
                <a:cs typeface="Rubik"/>
                <a:sym typeface="Rubik"/>
              </a:rPr>
              <a:t>داده آموزش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: برای آموزش مدل استفاده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می</a:t>
            </a:r>
            <a:r>
              <a:rPr lang="fa-IR" dirty="0" err="1">
                <a:latin typeface="Rubik"/>
                <a:ea typeface="Rubik"/>
                <a:cs typeface="Rubik"/>
                <a:sym typeface="Rubik"/>
              </a:rPr>
              <a:t>‌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شود</a:t>
            </a: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</a:pPr>
            <a:r>
              <a:rPr lang="fa-IR" sz="1800" b="1" dirty="0" err="1">
                <a:latin typeface="Rubik"/>
                <a:ea typeface="Rubik"/>
                <a:cs typeface="Rubik"/>
                <a:sym typeface="Rubik"/>
              </a:rPr>
              <a:t>داده‌ی</a:t>
            </a:r>
            <a:r>
              <a:rPr lang="fa-IR" sz="1800" b="1" dirty="0">
                <a:latin typeface="Rubik"/>
                <a:ea typeface="Rubik"/>
                <a:cs typeface="Rubik"/>
                <a:sym typeface="Rubik"/>
              </a:rPr>
              <a:t> ارزیابی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: برای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تیون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کردن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هایپرپارامتر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و انتخاب مدل استفاده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می‌شود</a:t>
            </a: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</a:pPr>
            <a:r>
              <a:rPr lang="fa-IR" sz="1800" b="1" dirty="0" err="1">
                <a:latin typeface="Rubik"/>
                <a:ea typeface="Rubik"/>
                <a:cs typeface="Rubik"/>
                <a:sym typeface="Rubik"/>
              </a:rPr>
              <a:t>داده‌ی</a:t>
            </a:r>
            <a:r>
              <a:rPr lang="fa-IR" sz="1800" b="1" dirty="0">
                <a:latin typeface="Rubik"/>
                <a:ea typeface="Rubik"/>
                <a:cs typeface="Rubik"/>
                <a:sym typeface="Rubik"/>
              </a:rPr>
              <a:t> تست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: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داده‌ای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fa-IR" sz="1800" dirty="0">
                <a:solidFill>
                  <a:schemeClr val="tx2">
                    <a:lumMod val="50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یکبار مصرف 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که برای ارزیابی نهایی مدل استفاده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می‌شود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</a:t>
            </a:r>
            <a:br>
              <a:rPr lang="fa-IR" sz="1800" dirty="0">
                <a:latin typeface="Rubik"/>
                <a:ea typeface="Rubik"/>
                <a:cs typeface="Rubik"/>
                <a:sym typeface="Rubik"/>
              </a:rPr>
            </a:b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و عملکرد مدل نهایتا توسط این داده گزارش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می‌شود</a:t>
            </a: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45720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</a:pPr>
            <a:r>
              <a:rPr lang="fa-IR" sz="1800" b="1" dirty="0">
                <a:latin typeface="Rubik"/>
                <a:ea typeface="Rubik"/>
                <a:cs typeface="Rubik"/>
                <a:sym typeface="Rubik"/>
              </a:rPr>
              <a:t>نحوه جداسازی متداول 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: </a:t>
            </a:r>
            <a:r>
              <a:rPr lang="fa-IR" dirty="0" err="1">
                <a:latin typeface="Rubik"/>
                <a:ea typeface="Rubik"/>
                <a:cs typeface="Rubik"/>
                <a:sym typeface="Rubik"/>
              </a:rPr>
              <a:t>Train</a:t>
            </a:r>
            <a:r>
              <a:rPr lang="fa-IR" dirty="0">
                <a:latin typeface="Rubik"/>
                <a:ea typeface="Rubik"/>
                <a:cs typeface="Rubik"/>
                <a:sym typeface="Rubik"/>
              </a:rPr>
              <a:t> 0.8 , </a:t>
            </a:r>
            <a:r>
              <a:rPr lang="fa-IR" dirty="0" err="1">
                <a:latin typeface="Rubik"/>
                <a:ea typeface="Rubik"/>
                <a:cs typeface="Rubik"/>
                <a:sym typeface="Rubik"/>
              </a:rPr>
              <a:t>Validation</a:t>
            </a:r>
            <a:r>
              <a:rPr lang="fa-IR" dirty="0">
                <a:latin typeface="Rubik"/>
                <a:ea typeface="Rubik"/>
                <a:cs typeface="Rubik"/>
                <a:sym typeface="Rubik"/>
              </a:rPr>
              <a:t> 0.1 , </a:t>
            </a:r>
            <a:r>
              <a:rPr lang="fa-IR" dirty="0" err="1">
                <a:latin typeface="Rubik"/>
                <a:ea typeface="Rubik"/>
                <a:cs typeface="Rubik"/>
                <a:sym typeface="Rubik"/>
              </a:rPr>
              <a:t>Test</a:t>
            </a:r>
            <a:r>
              <a:rPr lang="fa-IR" dirty="0">
                <a:latin typeface="Rubik"/>
                <a:ea typeface="Rubik"/>
                <a:cs typeface="Rubik"/>
                <a:sym typeface="Rubik"/>
              </a:rPr>
              <a:t> 0.1</a:t>
            </a:r>
            <a:endParaRPr sz="18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14</a:t>
            </a:fld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75" y="4503150"/>
            <a:ext cx="461700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None/>
            </a:pPr>
            <a:r>
              <a:rPr lang="fa-IR" sz="3600" b="1">
                <a:latin typeface="Rubik"/>
                <a:ea typeface="Rubik"/>
                <a:cs typeface="Rubik"/>
                <a:sym typeface="Rubik"/>
              </a:rPr>
              <a:t>اهمیت جداسازی داده</a:t>
            </a:r>
            <a:endParaRPr sz="3600"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3" name="Google Shape;25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914400" lvl="0" indent="-342900" algn="r" rtl="1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Rubik"/>
              <a:buChar char="●"/>
            </a:pP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اطمینان از اینکه مدل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داده‌ها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را حفظ نکرده (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overfitting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)</a:t>
            </a: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9144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</a:pP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انتخاب بهترین مدل و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تیون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کردن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هایپر‌پارامتر‌ها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با استفاده از داده ارزیابی بدون نشت اطلاعات از داده تست</a:t>
            </a: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9144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</a:pP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عملکرد منصفانه و بدون غرض روی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داده</a:t>
            </a:r>
            <a:r>
              <a:rPr lang="fa-IR" dirty="0" err="1">
                <a:latin typeface="Rubik"/>
                <a:ea typeface="Rubik"/>
                <a:cs typeface="Rubik"/>
                <a:sym typeface="Rubik"/>
              </a:rPr>
              <a:t>‌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های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واقعی دیده نشده با استفاده از داده تست.</a:t>
            </a:r>
            <a:endParaRPr sz="18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4" name="Google Shape;25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15</a:t>
            </a:fld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5" name="Google Shape;2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75" y="4503150"/>
            <a:ext cx="461700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None/>
            </a:pPr>
            <a:r>
              <a:rPr lang="fa-IR" sz="3600" b="1">
                <a:latin typeface="Rubik"/>
                <a:ea typeface="Rubik"/>
                <a:cs typeface="Rubik"/>
                <a:sym typeface="Rubik"/>
              </a:rPr>
              <a:t>Cross Validation</a:t>
            </a:r>
            <a:endParaRPr sz="3600"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311700" y="1450050"/>
            <a:ext cx="8520600" cy="31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fa-IR" b="1" dirty="0">
                <a:latin typeface="Rubik"/>
                <a:ea typeface="Rubik"/>
                <a:cs typeface="Rubik"/>
                <a:sym typeface="Rubik"/>
              </a:rPr>
              <a:t>تعریف </a:t>
            </a:r>
            <a:r>
              <a:rPr lang="fa-IR" dirty="0">
                <a:latin typeface="Rubik"/>
                <a:ea typeface="Rubik"/>
                <a:cs typeface="Rubik"/>
                <a:sym typeface="Rubik"/>
              </a:rPr>
              <a:t>: تکنیکی برای ارزیابی عملکرد مدل با استفاده از چند </a:t>
            </a:r>
            <a:r>
              <a:rPr lang="fa-IR" dirty="0" err="1">
                <a:latin typeface="Rubik"/>
                <a:ea typeface="Rubik"/>
                <a:cs typeface="Rubik"/>
                <a:sym typeface="Rubik"/>
              </a:rPr>
              <a:t>دسته‌ای</a:t>
            </a:r>
            <a:r>
              <a:rPr lang="fa-IR" dirty="0">
                <a:latin typeface="Rubik"/>
                <a:ea typeface="Rubik"/>
                <a:cs typeface="Rubik"/>
                <a:sym typeface="Rubik"/>
              </a:rPr>
              <a:t> کردن </a:t>
            </a:r>
            <a:r>
              <a:rPr lang="fa-IR" dirty="0" err="1">
                <a:latin typeface="Rubik"/>
                <a:ea typeface="Rubik"/>
                <a:cs typeface="Rubik"/>
                <a:sym typeface="Rubik"/>
              </a:rPr>
              <a:t>داده‌های</a:t>
            </a:r>
            <a:r>
              <a:rPr lang="fa-IR" dirty="0">
                <a:latin typeface="Rubik"/>
                <a:ea typeface="Rubik"/>
                <a:cs typeface="Rubik"/>
                <a:sym typeface="Rubik"/>
              </a:rPr>
              <a:t> آموزش و ارزیابی</a:t>
            </a:r>
            <a:endParaRPr dirty="0">
              <a:latin typeface="Rubik"/>
              <a:ea typeface="Rubik"/>
              <a:cs typeface="Rubik"/>
              <a:sym typeface="Rubik"/>
            </a:endParaRPr>
          </a:p>
          <a:p>
            <a:pPr marL="228600" lvl="0" indent="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fa-IR" b="1" dirty="0">
                <a:latin typeface="Rubik"/>
                <a:ea typeface="Rubik"/>
                <a:cs typeface="Rubik"/>
                <a:sym typeface="Rubik"/>
              </a:rPr>
              <a:t>هدف </a:t>
            </a:r>
            <a:r>
              <a:rPr lang="fa-IR" dirty="0">
                <a:latin typeface="Rubik"/>
                <a:ea typeface="Rubik"/>
                <a:cs typeface="Rubik"/>
                <a:sym typeface="Rubik"/>
              </a:rPr>
              <a:t>: بدست آوردن تقریب </a:t>
            </a:r>
            <a:r>
              <a:rPr lang="fa-IR" dirty="0" err="1">
                <a:latin typeface="Rubik"/>
                <a:ea typeface="Rubik"/>
                <a:cs typeface="Rubik"/>
                <a:sym typeface="Rubik"/>
              </a:rPr>
              <a:t>دقیق‌تر</a:t>
            </a:r>
            <a:r>
              <a:rPr lang="fa-IR" dirty="0">
                <a:latin typeface="Rubik"/>
                <a:ea typeface="Rubik"/>
                <a:cs typeface="Rubik"/>
                <a:sym typeface="Rubik"/>
              </a:rPr>
              <a:t> از عملکرد مدل</a:t>
            </a:r>
            <a:endParaRPr dirty="0">
              <a:latin typeface="Rubik"/>
              <a:ea typeface="Rubik"/>
              <a:cs typeface="Rubik"/>
              <a:sym typeface="Rubik"/>
            </a:endParaRPr>
          </a:p>
          <a:p>
            <a:pPr marL="228600" lvl="0" indent="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2" name="Google Shape;26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16</a:t>
            </a:fld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3" name="Google Shape;2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75" y="4503150"/>
            <a:ext cx="461700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/>
          <p:nvPr/>
        </p:nvSpPr>
        <p:spPr>
          <a:xfrm>
            <a:off x="4697475" y="0"/>
            <a:ext cx="4446600" cy="5143500"/>
          </a:xfrm>
          <a:prstGeom prst="rect">
            <a:avLst/>
          </a:prstGeom>
          <a:solidFill>
            <a:srgbClr val="646D7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p29"/>
          <p:cNvSpPr txBox="1">
            <a:spLocks noGrp="1"/>
          </p:cNvSpPr>
          <p:nvPr>
            <p:ph type="title"/>
          </p:nvPr>
        </p:nvSpPr>
        <p:spPr>
          <a:xfrm>
            <a:off x="4835400" y="376600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fa-IR" sz="36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K-Fold Cross Validation</a:t>
            </a:r>
            <a:endParaRPr sz="3600" b="1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0" name="Google Shape;270;p29"/>
          <p:cNvSpPr txBox="1">
            <a:spLocks noGrp="1"/>
          </p:cNvSpPr>
          <p:nvPr>
            <p:ph type="body" idx="2"/>
          </p:nvPr>
        </p:nvSpPr>
        <p:spPr>
          <a:xfrm>
            <a:off x="4939500" y="2718625"/>
            <a:ext cx="3837000" cy="18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fa-IR" b="1">
                <a:latin typeface="Rubik"/>
                <a:ea typeface="Rubik"/>
                <a:cs typeface="Rubik"/>
                <a:sym typeface="Rubik"/>
              </a:rPr>
              <a:t>تعریف </a:t>
            </a:r>
            <a:r>
              <a:rPr lang="fa-IR">
                <a:latin typeface="Rubik"/>
                <a:ea typeface="Rubik"/>
                <a:cs typeface="Rubik"/>
                <a:sym typeface="Rubik"/>
              </a:rPr>
              <a:t>: تقسیم داده به k زیر دسته، سپس k بار آموزش مدل و ارزیابی روی زیر دسته‌های متفاوت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marL="457200" lvl="0" indent="-22860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  <a:p>
            <a:pPr marL="0" lvl="0" indent="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fa-IR">
                <a:latin typeface="Rubik"/>
                <a:ea typeface="Rubik"/>
                <a:cs typeface="Rubik"/>
                <a:sym typeface="Rubik"/>
              </a:rPr>
              <a:t> 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71" name="Google Shape;27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571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9"/>
          <p:cNvSpPr/>
          <p:nvPr/>
        </p:nvSpPr>
        <p:spPr>
          <a:xfrm>
            <a:off x="4439775" y="0"/>
            <a:ext cx="2577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>
                <a:solidFill>
                  <a:schemeClr val="lt1"/>
                </a:solidFill>
              </a:rPr>
              <a:t>17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None/>
            </a:pPr>
            <a:r>
              <a:rPr lang="fa-IR" sz="3600" b="1" dirty="0" err="1">
                <a:latin typeface="Rubik"/>
                <a:ea typeface="Rubik"/>
                <a:cs typeface="Rubik"/>
                <a:sym typeface="Rubik"/>
              </a:rPr>
              <a:t>تعمیم‌پذیری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9" name="Google Shape;279;p30"/>
          <p:cNvSpPr txBox="1">
            <a:spLocks noGrp="1"/>
          </p:cNvSpPr>
          <p:nvPr>
            <p:ph type="body" idx="1"/>
          </p:nvPr>
        </p:nvSpPr>
        <p:spPr>
          <a:xfrm>
            <a:off x="311700" y="1337975"/>
            <a:ext cx="8520600" cy="3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fa-IR" sz="1800" b="1" dirty="0" err="1">
                <a:latin typeface="Rubik"/>
                <a:ea typeface="Rubik"/>
                <a:cs typeface="Rubik"/>
                <a:sym typeface="Rubik"/>
              </a:rPr>
              <a:t>تعمیم‌پذیری</a:t>
            </a:r>
            <a:r>
              <a:rPr lang="fa-IR" sz="1800" b="1" dirty="0"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fa-IR" sz="1800" b="1" dirty="0" err="1">
                <a:latin typeface="Rubik"/>
                <a:ea typeface="Rubik"/>
                <a:cs typeface="Rubik"/>
                <a:sym typeface="Rubik"/>
              </a:rPr>
              <a:t>Generalization</a:t>
            </a:r>
            <a:r>
              <a:rPr lang="fa-IR" sz="1800" b="1" dirty="0">
                <a:latin typeface="Rubik"/>
                <a:ea typeface="Rubik"/>
                <a:cs typeface="Rubik"/>
                <a:sym typeface="Rubik"/>
              </a:rPr>
              <a:t>) 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: توانایی یک مدل برای عملکرد خوب بر روی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داده‌های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دیده نشده</a:t>
            </a: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457200" lvl="0" indent="-22860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b="1" dirty="0">
              <a:latin typeface="Rubik"/>
              <a:ea typeface="Rubik"/>
              <a:cs typeface="Rubik"/>
              <a:sym typeface="Rubik"/>
            </a:endParaRPr>
          </a:p>
          <a:p>
            <a:pPr marL="457200" lvl="0" indent="-22860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fa-IR" sz="1800" b="1" dirty="0" err="1">
                <a:latin typeface="Rubik"/>
                <a:ea typeface="Rubik"/>
                <a:cs typeface="Rubik"/>
                <a:sym typeface="Rubik"/>
              </a:rPr>
              <a:t>فاکتور‌های</a:t>
            </a:r>
            <a:r>
              <a:rPr lang="fa-IR" sz="1800" b="1" dirty="0">
                <a:latin typeface="Rubik"/>
                <a:ea typeface="Rubik"/>
                <a:cs typeface="Rubik"/>
                <a:sym typeface="Rubik"/>
              </a:rPr>
              <a:t> مهم 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:</a:t>
            </a:r>
            <a:br>
              <a:rPr lang="fa-IR" dirty="0">
                <a:latin typeface="Rubik"/>
                <a:ea typeface="Rubik"/>
                <a:cs typeface="Rubik"/>
                <a:sym typeface="Rubik"/>
              </a:rPr>
            </a:br>
            <a:endParaRPr dirty="0">
              <a:latin typeface="Rubik"/>
              <a:ea typeface="Rubik"/>
              <a:cs typeface="Rubik"/>
              <a:sym typeface="Rubik"/>
            </a:endParaRPr>
          </a:p>
          <a:p>
            <a:pPr marL="914400" lvl="0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Rubik"/>
              <a:buChar char="●"/>
            </a:pPr>
            <a:r>
              <a:rPr lang="fa-IR" sz="1800" b="1" dirty="0">
                <a:latin typeface="Rubik"/>
                <a:ea typeface="Rubik"/>
                <a:cs typeface="Rubik"/>
                <a:sym typeface="Rubik"/>
              </a:rPr>
              <a:t>پیچیدگی مدل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: تقابل بین پیچیدگی و عملکرد که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مدل‌های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ساده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underfit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می‌شوند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و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مدل‌های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پیچیده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overfit</a:t>
            </a:r>
            <a:br>
              <a:rPr lang="fa-IR" sz="1800" dirty="0">
                <a:latin typeface="Rubik"/>
                <a:ea typeface="Rubik"/>
                <a:cs typeface="Rubik"/>
                <a:sym typeface="Rubik"/>
              </a:rPr>
            </a:b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91440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</a:pPr>
            <a:r>
              <a:rPr lang="fa-IR" sz="1800" b="1" dirty="0">
                <a:latin typeface="Rubik"/>
                <a:ea typeface="Rubik"/>
                <a:cs typeface="Rubik"/>
                <a:sym typeface="Rubik"/>
              </a:rPr>
              <a:t>اندازه داده آموزش 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: داده بیشتر عموما به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تعمی</a:t>
            </a:r>
            <a:r>
              <a:rPr lang="fa-IR" dirty="0" err="1">
                <a:latin typeface="Rubik"/>
                <a:ea typeface="Rubik"/>
                <a:cs typeface="Rubik"/>
                <a:sym typeface="Rubik"/>
              </a:rPr>
              <a:t>م‌پذیری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بیشتر منجر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می‌شود</a:t>
            </a:r>
            <a:br>
              <a:rPr lang="fa-IR" sz="1800" dirty="0">
                <a:latin typeface="Rubik"/>
                <a:ea typeface="Rubik"/>
                <a:cs typeface="Rubik"/>
                <a:sym typeface="Rubik"/>
              </a:rPr>
            </a:b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91440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</a:pPr>
            <a:r>
              <a:rPr lang="fa-IR" sz="1800" b="1" dirty="0">
                <a:latin typeface="Rubik"/>
                <a:ea typeface="Rubik"/>
                <a:cs typeface="Rubik"/>
                <a:sym typeface="Rubik"/>
              </a:rPr>
              <a:t>مهندسی داده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: کیفیت و مرتبط بودن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ویژگی‌های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موجود در داده</a:t>
            </a:r>
            <a:endParaRPr sz="18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0" name="Google Shape;28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18</a:t>
            </a:fld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1" name="Google Shape;2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75" y="4503150"/>
            <a:ext cx="461700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None/>
            </a:pPr>
            <a:r>
              <a:rPr lang="fa-IR" sz="3600" b="1" dirty="0" err="1">
                <a:latin typeface="Rubik"/>
                <a:ea typeface="Rubik"/>
                <a:cs typeface="Rubik"/>
                <a:sym typeface="Rubik"/>
              </a:rPr>
              <a:t>تعمیم‌پذیری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0" name="Google Shape;28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19</a:t>
            </a:fld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1" name="Google Shape;2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75" y="4503150"/>
            <a:ext cx="461700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5EFA64-0024-324C-B044-059E8B12E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75" y="1435350"/>
            <a:ext cx="3295864" cy="24434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08FD79-A602-EA48-8740-19C1F5070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322" y="1377640"/>
            <a:ext cx="3373104" cy="2509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A28C4C-1556-664D-AC30-98DC7933D108}"/>
              </a:ext>
            </a:extLst>
          </p:cNvPr>
          <p:cNvSpPr txBox="1"/>
          <p:nvPr/>
        </p:nvSpPr>
        <p:spPr>
          <a:xfrm>
            <a:off x="1492458" y="3860296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fa-IR" dirty="0" err="1"/>
              <a:t>ساده‌تر</a:t>
            </a:r>
            <a:r>
              <a:rPr lang="fa-IR" dirty="0"/>
              <a:t> کردن مدل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1ABE9-7189-1A4A-8229-3AC860AB702A}"/>
              </a:ext>
            </a:extLst>
          </p:cNvPr>
          <p:cNvSpPr txBox="1"/>
          <p:nvPr/>
        </p:nvSpPr>
        <p:spPr>
          <a:xfrm>
            <a:off x="6102722" y="3840216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fa-IR" dirty="0"/>
              <a:t>افزایش حجم </a:t>
            </a:r>
            <a:r>
              <a:rPr lang="fa-IR" dirty="0" err="1"/>
              <a:t>داده‌ها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9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</a:pPr>
            <a:r>
              <a:rPr lang="fa-IR" sz="3600" b="1">
                <a:latin typeface="Rubik"/>
                <a:ea typeface="Rubik"/>
                <a:cs typeface="Rubik"/>
                <a:sym typeface="Rubik"/>
              </a:rPr>
              <a:t>مباحث این جلسه</a:t>
            </a:r>
            <a:endParaRPr sz="3600"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fld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1358150" y="1517275"/>
            <a:ext cx="48072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لاجیستیک رگرشن (Logistic Regression)</a:t>
            </a:r>
            <a:endParaRPr sz="1800" b="1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3303475" y="2089975"/>
            <a:ext cx="48072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انتخاب مدل (Model Selection)</a:t>
            </a:r>
            <a:endParaRPr sz="1800" b="1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1358150" y="2662675"/>
            <a:ext cx="48072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تقسیم داده (Data Split)</a:t>
            </a:r>
            <a:endParaRPr sz="1800" b="1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3303475" y="3235375"/>
            <a:ext cx="48072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dirty="0" err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سوگیری</a:t>
            </a:r>
            <a:r>
              <a:rPr lang="fa-IR" sz="18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قیاسی (</a:t>
            </a:r>
            <a:r>
              <a:rPr lang="fa-IR" sz="1800" b="1" dirty="0" err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Inductive</a:t>
            </a:r>
            <a:r>
              <a:rPr lang="fa-IR" sz="18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fa-IR" sz="1800" b="1" dirty="0" err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Bias</a:t>
            </a:r>
            <a:r>
              <a:rPr lang="fa-IR" sz="18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)</a:t>
            </a:r>
            <a:endParaRPr sz="1800" b="1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1358150" y="3808075"/>
            <a:ext cx="48072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dirty="0" err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تعمیم‌پذیری</a:t>
            </a:r>
            <a:r>
              <a:rPr lang="fa-IR" sz="18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fa-IR" sz="1800" b="1" dirty="0" err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Generalization</a:t>
            </a:r>
            <a:r>
              <a:rPr lang="fa-IR" sz="18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)</a:t>
            </a:r>
            <a:endParaRPr sz="1800" b="1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42" name="Google Shape;14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75" y="4503150"/>
            <a:ext cx="461700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None/>
            </a:pPr>
            <a:r>
              <a:rPr lang="fa-IR" sz="3600" b="1" dirty="0">
                <a:latin typeface="Rubik"/>
                <a:ea typeface="Rubik"/>
                <a:cs typeface="Rubik"/>
                <a:sym typeface="Rubik"/>
              </a:rPr>
              <a:t>ارزیابی </a:t>
            </a:r>
            <a:r>
              <a:rPr lang="fa-IR" sz="3600" b="1">
                <a:latin typeface="Rubik"/>
                <a:ea typeface="Rubik"/>
                <a:cs typeface="Rubik"/>
                <a:sym typeface="Rubik"/>
              </a:rPr>
              <a:t>تعمیم‌پذیری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6" name="Google Shape;296;p32"/>
          <p:cNvSpPr txBox="1">
            <a:spLocks noGrp="1"/>
          </p:cNvSpPr>
          <p:nvPr>
            <p:ph type="body" idx="1"/>
          </p:nvPr>
        </p:nvSpPr>
        <p:spPr>
          <a:xfrm>
            <a:off x="311700" y="1331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fa-IR" sz="1800" b="1" dirty="0">
                <a:latin typeface="Rubik"/>
                <a:ea typeface="Rubik"/>
                <a:cs typeface="Rubik"/>
                <a:sym typeface="Rubik"/>
              </a:rPr>
              <a:t>چگونه </a:t>
            </a:r>
            <a:r>
              <a:rPr lang="fa-IR" sz="1800" b="1" dirty="0" err="1">
                <a:latin typeface="Rubik"/>
                <a:ea typeface="Rubik"/>
                <a:cs typeface="Rubik"/>
                <a:sym typeface="Rubik"/>
              </a:rPr>
              <a:t>تعمیم‌پذیری</a:t>
            </a:r>
            <a:r>
              <a:rPr lang="fa-IR" sz="1800" b="1" dirty="0">
                <a:latin typeface="Rubik"/>
                <a:ea typeface="Rubik"/>
                <a:cs typeface="Rubik"/>
                <a:sym typeface="Rubik"/>
              </a:rPr>
              <a:t> را ارزیابی کنیم؟</a:t>
            </a:r>
            <a:endParaRPr sz="1800" b="1" dirty="0">
              <a:latin typeface="Rubik"/>
              <a:ea typeface="Rubik"/>
              <a:cs typeface="Rubik"/>
              <a:sym typeface="Rubik"/>
            </a:endParaRPr>
          </a:p>
          <a:p>
            <a:pPr marL="914400" lvl="0" indent="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457200" lvl="0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Rubik"/>
              <a:buChar char="●"/>
            </a:pPr>
            <a:endParaRPr sz="18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20</a:t>
            </a:fld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1111500" y="2218525"/>
            <a:ext cx="3460500" cy="872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ارزیابی روی داده تست</a:t>
            </a:r>
            <a:endParaRPr sz="1800" b="1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9" name="Google Shape;299;p32"/>
          <p:cNvSpPr/>
          <p:nvPr/>
        </p:nvSpPr>
        <p:spPr>
          <a:xfrm>
            <a:off x="4572000" y="2218525"/>
            <a:ext cx="3460500" cy="872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ارزیابی روی داده ارزیابی</a:t>
            </a:r>
            <a:endParaRPr sz="1800" b="1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0" name="Google Shape;300;p32"/>
          <p:cNvSpPr/>
          <p:nvPr/>
        </p:nvSpPr>
        <p:spPr>
          <a:xfrm>
            <a:off x="2841750" y="3091225"/>
            <a:ext cx="3460500" cy="872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dirty="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استفاده از </a:t>
            </a:r>
            <a:r>
              <a:rPr lang="fa-IR" sz="1800" b="1" dirty="0" err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Cross</a:t>
            </a:r>
            <a:r>
              <a:rPr lang="fa-IR" sz="1800" b="1" dirty="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fa-IR" sz="1800" b="1" dirty="0" err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Validation</a:t>
            </a:r>
            <a:endParaRPr sz="1800" b="1" dirty="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dirty="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برای تخمین </a:t>
            </a:r>
            <a:r>
              <a:rPr lang="fa-IR" sz="1800" b="1" dirty="0" err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تعمیم‌پذیری</a:t>
            </a:r>
            <a:endParaRPr sz="1800" b="1" dirty="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01" name="Google Shape;3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75" y="4503150"/>
            <a:ext cx="461700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3" descr="Key Machine Learning Metrics to Evaluate Model Performance"/>
          <p:cNvPicPr preferRelativeResize="0"/>
          <p:nvPr/>
        </p:nvPicPr>
        <p:blipFill rotWithShape="1">
          <a:blip r:embed="rId3">
            <a:alphaModFix/>
          </a:blip>
          <a:srcRect t="7032" b="8436"/>
          <a:stretch/>
        </p:blipFill>
        <p:spPr>
          <a:xfrm>
            <a:off x="937591" y="1245417"/>
            <a:ext cx="7183351" cy="34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21</a:t>
            </a:fld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8" name="Google Shape;308;p33"/>
          <p:cNvSpPr txBox="1">
            <a:spLocks noGrp="1"/>
          </p:cNvSpPr>
          <p:nvPr>
            <p:ph type="title"/>
          </p:nvPr>
        </p:nvSpPr>
        <p:spPr>
          <a:xfrm>
            <a:off x="311700" y="355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None/>
            </a:pPr>
            <a:r>
              <a:rPr lang="fa-IR" sz="3600" b="1">
                <a:latin typeface="Rubik"/>
                <a:ea typeface="Rubik"/>
                <a:cs typeface="Rubik"/>
                <a:sym typeface="Rubik"/>
              </a:rPr>
              <a:t>Machine Learning Pipeline</a:t>
            </a:r>
            <a:endParaRPr sz="36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09" name="Google Shape;30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75" y="4503150"/>
            <a:ext cx="461700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None/>
            </a:pPr>
            <a:r>
              <a:rPr lang="fa-IR" sz="3600" b="1">
                <a:latin typeface="Rubik"/>
                <a:ea typeface="Rubik"/>
                <a:cs typeface="Rubik"/>
                <a:sym typeface="Rubik"/>
              </a:rPr>
              <a:t>مسئله</a:t>
            </a:r>
            <a:endParaRPr sz="3600"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r" rtl="1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a-IR" b="1" dirty="0">
                <a:latin typeface="Rubik"/>
                <a:ea typeface="Rubik"/>
                <a:cs typeface="Rubik"/>
                <a:sym typeface="Rubik"/>
              </a:rPr>
              <a:t>چگونه مسائل زیر را مدل سازی کنیم؟</a:t>
            </a:r>
            <a:endParaRPr b="1" dirty="0">
              <a:latin typeface="Rubik"/>
              <a:ea typeface="Rubik"/>
              <a:cs typeface="Rubik"/>
              <a:sym typeface="Rubik"/>
            </a:endParaRPr>
          </a:p>
          <a:p>
            <a:pPr marL="457200" lvl="0" indent="-228600" algn="r" rt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49" name="Google Shape;14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100" y="1841272"/>
            <a:ext cx="2512800" cy="2206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11700" y="1807697"/>
            <a:ext cx="2626913" cy="227314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 txBox="1"/>
          <p:nvPr/>
        </p:nvSpPr>
        <p:spPr>
          <a:xfrm>
            <a:off x="1456850" y="3940600"/>
            <a:ext cx="215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 err="1">
                <a:solidFill>
                  <a:schemeClr val="accent3"/>
                </a:solidFill>
                <a:latin typeface="Rubik"/>
                <a:ea typeface="Rubik"/>
                <a:cs typeface="Rubik"/>
                <a:sym typeface="Rubik"/>
              </a:rPr>
              <a:t>پیش‌بینی</a:t>
            </a:r>
            <a:r>
              <a:rPr lang="fa-IR" sz="1800" dirty="0">
                <a:solidFill>
                  <a:schemeClr val="accent3"/>
                </a:solidFill>
                <a:latin typeface="Rubik"/>
                <a:ea typeface="Rubik"/>
                <a:cs typeface="Rubik"/>
                <a:sym typeface="Rubik"/>
              </a:rPr>
              <a:t> خرید بیمه</a:t>
            </a:r>
            <a:endParaRPr sz="1800" dirty="0">
              <a:solidFill>
                <a:schemeClr val="accent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5576150" y="3940600"/>
            <a:ext cx="215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 err="1">
                <a:solidFill>
                  <a:schemeClr val="accent3"/>
                </a:solidFill>
                <a:latin typeface="Rubik"/>
                <a:ea typeface="Rubik"/>
                <a:cs typeface="Rubik"/>
                <a:sym typeface="Rubik"/>
              </a:rPr>
              <a:t>پیش‌بینی</a:t>
            </a:r>
            <a:r>
              <a:rPr lang="fa-IR" sz="1800" dirty="0">
                <a:solidFill>
                  <a:schemeClr val="accent3"/>
                </a:solidFill>
                <a:latin typeface="Rubik"/>
                <a:ea typeface="Rubik"/>
                <a:cs typeface="Rubik"/>
                <a:sym typeface="Rubik"/>
              </a:rPr>
              <a:t> آب و هوا</a:t>
            </a:r>
            <a:endParaRPr sz="1800" dirty="0">
              <a:solidFill>
                <a:schemeClr val="accent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9437600" y="2066375"/>
            <a:ext cx="6454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7162800" y="1461250"/>
            <a:ext cx="2003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3</a:t>
            </a:fld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375" y="4503150"/>
            <a:ext cx="461700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None/>
            </a:pPr>
            <a:r>
              <a:rPr lang="fa-IR" sz="3600" b="1">
                <a:latin typeface="Rubik"/>
                <a:ea typeface="Rubik"/>
                <a:cs typeface="Rubik"/>
                <a:sym typeface="Rubik"/>
              </a:rPr>
              <a:t>Logistic Regression</a:t>
            </a:r>
            <a:endParaRPr sz="3600"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311700" y="1741400"/>
            <a:ext cx="8520600" cy="28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00"/>
              <a:buFont typeface="Rubik"/>
              <a:buChar char="⇦"/>
            </a:pPr>
            <a:r>
              <a:rPr lang="fa-IR" sz="1800" b="1" dirty="0">
                <a:latin typeface="Rubik"/>
                <a:ea typeface="Rubik"/>
                <a:cs typeface="Rubik"/>
                <a:sym typeface="Rubik"/>
              </a:rPr>
              <a:t>تعریف 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: استفاده از تابع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لاجستیک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برای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مدل‌سازی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یک متغیر </a:t>
            </a:r>
            <a:r>
              <a:rPr lang="fa-IR" sz="1800" dirty="0">
                <a:solidFill>
                  <a:srgbClr val="C00000"/>
                </a:solidFill>
                <a:latin typeface="Rubik"/>
                <a:ea typeface="Rubik"/>
                <a:cs typeface="Rubik"/>
                <a:sym typeface="Rubik"/>
              </a:rPr>
              <a:t>وابسته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fa-IR" sz="1800" dirty="0" err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باینری</a:t>
            </a:r>
            <a:r>
              <a:rPr lang="fa-IR" sz="1800" dirty="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(خرید بیمه)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از روی یک یا چند متغیر </a:t>
            </a:r>
            <a:r>
              <a:rPr lang="fa-IR" sz="1800" dirty="0">
                <a:solidFill>
                  <a:srgbClr val="C00000"/>
                </a:solidFill>
                <a:latin typeface="Rubik"/>
                <a:ea typeface="Rubik"/>
                <a:cs typeface="Rubik"/>
                <a:sym typeface="Rubik"/>
              </a:rPr>
              <a:t>مستقل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(سن) </a:t>
            </a: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457200" lvl="0" indent="-34290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00"/>
              <a:buFont typeface="Rubik"/>
              <a:buChar char="⇦"/>
            </a:pPr>
            <a:r>
              <a:rPr lang="fa-IR" sz="1800" b="1" dirty="0">
                <a:latin typeface="Rubik"/>
                <a:ea typeface="Rubik"/>
                <a:cs typeface="Rubik"/>
                <a:sym typeface="Rubik"/>
              </a:rPr>
              <a:t>کاربرد 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: مسائل </a:t>
            </a:r>
            <a:r>
              <a:rPr lang="fa-IR" dirty="0" err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دسته‌بندی</a:t>
            </a:r>
            <a:r>
              <a:rPr lang="fa-IR" dirty="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دو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کلاسه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(مانند تشخیص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هرزنامه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، تشخیص بیماری و غیره.)</a:t>
            </a: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457200" lvl="0" indent="-34290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00"/>
              <a:buFont typeface="Rubik"/>
              <a:buChar char="⇦"/>
            </a:pPr>
            <a:r>
              <a:rPr lang="fa-IR" sz="1800" b="1" dirty="0">
                <a:latin typeface="Rubik"/>
                <a:ea typeface="Rubik"/>
                <a:cs typeface="Rubik"/>
                <a:sym typeface="Rubik"/>
              </a:rPr>
              <a:t>خروجی 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: </a:t>
            </a:r>
            <a:r>
              <a:rPr lang="fa-IR" sz="1800" dirty="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احتمال 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تعلق به یک کلاس خاص</a:t>
            </a:r>
            <a:endParaRPr sz="18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3" name="Google Shape;16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fld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75" y="4503150"/>
            <a:ext cx="461700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None/>
            </a:pPr>
            <a:r>
              <a:rPr lang="fa-IR" sz="3600" b="1">
                <a:latin typeface="Rubik"/>
                <a:ea typeface="Rubik"/>
                <a:cs typeface="Rubik"/>
                <a:sym typeface="Rubik"/>
              </a:rPr>
              <a:t>Sigmoid Function</a:t>
            </a:r>
            <a:endParaRPr sz="36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068" y="1471224"/>
            <a:ext cx="2610232" cy="273890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/>
        </p:nvSpPr>
        <p:spPr>
          <a:xfrm>
            <a:off x="5943600" y="1471213"/>
            <a:ext cx="274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chemeClr val="accent3"/>
                </a:solidFill>
                <a:latin typeface="Rubik"/>
                <a:ea typeface="Rubik"/>
                <a:cs typeface="Rubik"/>
                <a:sym typeface="Rubik"/>
              </a:rPr>
              <a:t>تابع Sigmoid</a:t>
            </a:r>
            <a:endParaRPr sz="1800">
              <a:solidFill>
                <a:schemeClr val="accent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72" name="Google Shape;172;p19" title="[73,76,79,&quot;https://www.codecogs.com/eqnedit.php?latex=y%20%3D%20%5Csigma(z)%20%3D%20%5Cfrac%7B1%7D%7B1%20%2B%20e%5E%7B-z%7D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0725" y="1636000"/>
            <a:ext cx="2743201" cy="70489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6391800" y="2340900"/>
            <a:ext cx="229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solidFill>
                  <a:schemeClr val="accent3"/>
                </a:solidFill>
                <a:latin typeface="Rubik"/>
                <a:ea typeface="Rubik"/>
                <a:cs typeface="Rubik"/>
                <a:sym typeface="Rubik"/>
              </a:rPr>
              <a:t>یک متغیر مستقل </a:t>
            </a:r>
            <a:endParaRPr sz="1800" dirty="0">
              <a:solidFill>
                <a:schemeClr val="accent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74" name="Google Shape;174;p19" title="[73,76,79,&quot;https://www.codecogs.com/eqnedit.php?latex=z%20%3D%20%5Cbeta_0%20%2B%20%5Cbeta_1%20x_1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0725" y="2802600"/>
            <a:ext cx="2086669" cy="3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/>
        </p:nvSpPr>
        <p:spPr>
          <a:xfrm>
            <a:off x="6391800" y="3208750"/>
            <a:ext cx="229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solidFill>
                  <a:schemeClr val="accent3"/>
                </a:solidFill>
                <a:latin typeface="Rubik"/>
                <a:ea typeface="Rubik"/>
                <a:cs typeface="Rubik"/>
                <a:sym typeface="Rubik"/>
              </a:rPr>
              <a:t>چند متغیر مستقل</a:t>
            </a:r>
            <a:endParaRPr sz="1800" dirty="0">
              <a:solidFill>
                <a:schemeClr val="accent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76" name="Google Shape;176;p19" title="[73,76,79,&quot;https://www.codecogs.com/eqnedit.php?latex=z%20%3D%20%5Cbeta_0%20%2B%20%5Cbeta_1%20x_1%20%2B%20%5Ccdots%20%2B%20%5Cbeta_n%20x_n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0737" y="3784938"/>
            <a:ext cx="3848154" cy="3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fld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4375" y="4503150"/>
            <a:ext cx="461700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None/>
            </a:pPr>
            <a:r>
              <a:rPr lang="fa-IR" sz="3600" b="1">
                <a:latin typeface="Rubik"/>
                <a:ea typeface="Rubik"/>
                <a:cs typeface="Rubik"/>
                <a:sym typeface="Rubik"/>
              </a:rPr>
              <a:t>مسئله خرید بیمه</a:t>
            </a:r>
            <a:endParaRPr sz="3600"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>
              <a:latin typeface="Rubik"/>
              <a:ea typeface="Rubik"/>
              <a:cs typeface="Rubik"/>
              <a:sym typeface="Rubik"/>
            </a:endParaRPr>
          </a:p>
          <a:p>
            <a:pPr marL="457200" lvl="0" indent="-22860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مدل‌سازی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مسئله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پیش‌بینی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</a:t>
            </a: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457200" lvl="0" indent="-22860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خرید بیمه با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لاجستیک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رگرشن</a:t>
            </a: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457200" lvl="0" indent="-22860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457200" lvl="0" indent="-22860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457200" lvl="0" indent="-22860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457200" lvl="0" indent="-22860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457200" lvl="0" indent="-22860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مثال تعاملی: </a:t>
            </a:r>
            <a:r>
              <a:rPr lang="fa-IR" sz="1800" dirty="0">
                <a:solidFill>
                  <a:schemeClr val="dk2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لجستیک رگرشن</a:t>
            </a:r>
            <a:endParaRPr sz="1800" dirty="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22860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457200" lvl="0" indent="-22860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457200" lvl="0" indent="-22860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sz="18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50" y="1326776"/>
            <a:ext cx="4623375" cy="31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fld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375" y="4503150"/>
            <a:ext cx="461700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None/>
            </a:pPr>
            <a:r>
              <a:rPr lang="fa-IR" sz="3600" b="1">
                <a:latin typeface="Rubik"/>
                <a:ea typeface="Rubik"/>
                <a:cs typeface="Rubik"/>
                <a:sym typeface="Rubik"/>
              </a:rPr>
              <a:t>مسئله</a:t>
            </a:r>
            <a:endParaRPr sz="3600"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1"/>
          </p:nvPr>
        </p:nvSpPr>
        <p:spPr>
          <a:xfrm>
            <a:off x="311700" y="1371600"/>
            <a:ext cx="8520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در مسأله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پیش‌بینی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قیمت خانه بر اساس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ویژگی‌هایی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نظیر محله، متراژ، تعداد اتاق خواب و</a:t>
            </a:r>
            <a:r>
              <a:rPr lang="fa-IR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... با چه </a:t>
            </a:r>
            <a:r>
              <a:rPr lang="fa-IR" sz="1800" dirty="0" err="1">
                <a:latin typeface="Rubik"/>
                <a:ea typeface="Rubik"/>
                <a:cs typeface="Rubik"/>
                <a:sym typeface="Rubik"/>
              </a:rPr>
              <a:t>چالش‌هایی</a:t>
            </a:r>
            <a:r>
              <a:rPr lang="fa-IR" sz="1800" dirty="0">
                <a:latin typeface="Rubik"/>
                <a:ea typeface="Rubik"/>
                <a:cs typeface="Rubik"/>
                <a:sym typeface="Rubik"/>
              </a:rPr>
              <a:t> در انتخاب مدل روبرو هستیم؟</a:t>
            </a:r>
            <a:br>
              <a:rPr lang="fa-IR" sz="1800" dirty="0">
                <a:latin typeface="Rubik"/>
                <a:ea typeface="Rubik"/>
                <a:cs typeface="Rubik"/>
                <a:sym typeface="Rubik"/>
              </a:rPr>
            </a:b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914400" lvl="0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Rubik"/>
              <a:buChar char="●"/>
            </a:pPr>
            <a:endParaRPr sz="18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</a:t>
            </a:fld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1111600" y="2794750"/>
            <a:ext cx="3460500" cy="572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dirty="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عملکرد روی </a:t>
            </a:r>
            <a:r>
              <a:rPr lang="fa-IR" sz="1800" b="1" dirty="0" err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داده‌های</a:t>
            </a:r>
            <a:r>
              <a:rPr lang="fa-IR" sz="1800" b="1" dirty="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 جدید</a:t>
            </a:r>
            <a:endParaRPr sz="1800" b="1" dirty="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4572100" y="2794750"/>
            <a:ext cx="3460500" cy="572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dirty="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دقت مدل در </a:t>
            </a:r>
            <a:r>
              <a:rPr lang="fa-IR" sz="1800" b="1" dirty="0" err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پیش‌بینی</a:t>
            </a:r>
            <a:endParaRPr sz="1800" b="1" dirty="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2841750" y="3367450"/>
            <a:ext cx="3460500" cy="572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dirty="0" err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اعتمادپذیری</a:t>
            </a:r>
            <a:r>
              <a:rPr lang="fa-IR" sz="1800" b="1" dirty="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 و </a:t>
            </a:r>
            <a:r>
              <a:rPr lang="fa-IR" sz="1800" b="1" dirty="0" err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تفسیرپذیری</a:t>
            </a:r>
            <a:endParaRPr sz="1800" b="1" dirty="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75" y="4503150"/>
            <a:ext cx="461700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None/>
            </a:pPr>
            <a:r>
              <a:rPr lang="fa-IR" sz="3600" b="1">
                <a:latin typeface="Rubik"/>
                <a:ea typeface="Rubik"/>
                <a:cs typeface="Rubik"/>
                <a:sym typeface="Rubik"/>
              </a:rPr>
              <a:t>Inductive Bias</a:t>
            </a:r>
            <a:endParaRPr sz="3600"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4" name="Google Shape;204;p22"/>
          <p:cNvSpPr txBox="1">
            <a:spLocks noGrp="1"/>
          </p:cNvSpPr>
          <p:nvPr>
            <p:ph type="body" idx="1"/>
          </p:nvPr>
        </p:nvSpPr>
        <p:spPr>
          <a:xfrm>
            <a:off x="311700" y="1354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fa-IR" b="1" dirty="0">
                <a:latin typeface="Rubik"/>
                <a:ea typeface="Rubik"/>
                <a:cs typeface="Rubik"/>
                <a:sym typeface="Rubik"/>
              </a:rPr>
              <a:t>تعریف </a:t>
            </a:r>
            <a:r>
              <a:rPr lang="fa-IR" dirty="0">
                <a:latin typeface="Rubik"/>
                <a:ea typeface="Rubik"/>
                <a:cs typeface="Rubik"/>
                <a:sym typeface="Rubik"/>
              </a:rPr>
              <a:t>: </a:t>
            </a:r>
            <a:r>
              <a:rPr lang="fa-IR" dirty="0" err="1">
                <a:latin typeface="Rubik"/>
                <a:ea typeface="Rubik"/>
                <a:cs typeface="Rubik"/>
                <a:sym typeface="Rubik"/>
              </a:rPr>
              <a:t>فرضیاتی</a:t>
            </a:r>
            <a:r>
              <a:rPr lang="fa-IR" dirty="0">
                <a:latin typeface="Rubik"/>
                <a:ea typeface="Rubik"/>
                <a:cs typeface="Rubik"/>
                <a:sym typeface="Rubik"/>
              </a:rPr>
              <a:t> که مدل برای تعمیم از داده آموزش به داده تست استفاده </a:t>
            </a:r>
            <a:r>
              <a:rPr lang="fa-IR" dirty="0" err="1">
                <a:latin typeface="Rubik"/>
                <a:ea typeface="Rubik"/>
                <a:cs typeface="Rubik"/>
                <a:sym typeface="Rubik"/>
              </a:rPr>
              <a:t>می‌کند</a:t>
            </a:r>
            <a:r>
              <a:rPr lang="fa-IR" dirty="0">
                <a:latin typeface="Rubik"/>
                <a:ea typeface="Rubik"/>
                <a:cs typeface="Rubik"/>
                <a:sym typeface="Rubik"/>
              </a:rPr>
              <a:t>.</a:t>
            </a:r>
            <a:endParaRPr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5" name="Google Shape;20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8</a:t>
            </a:fld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075" y="1994625"/>
            <a:ext cx="3652501" cy="2417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2"/>
          <p:cNvSpPr txBox="1"/>
          <p:nvPr/>
        </p:nvSpPr>
        <p:spPr>
          <a:xfrm>
            <a:off x="4652675" y="2077575"/>
            <a:ext cx="4179600" cy="106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1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1800" b="1" dirty="0">
                <a:solidFill>
                  <a:schemeClr val="accent3"/>
                </a:solidFill>
                <a:latin typeface="Rubik"/>
                <a:ea typeface="Rubik"/>
                <a:cs typeface="Rubik"/>
                <a:sym typeface="Rubik"/>
              </a:rPr>
              <a:t>مثال </a:t>
            </a:r>
            <a:r>
              <a:rPr lang="fa-IR" sz="1800" dirty="0">
                <a:solidFill>
                  <a:schemeClr val="accent3"/>
                </a:solidFill>
                <a:latin typeface="Rubik"/>
                <a:ea typeface="Rubik"/>
                <a:cs typeface="Rubik"/>
                <a:sym typeface="Rubik"/>
              </a:rPr>
              <a:t>: مدل </a:t>
            </a:r>
            <a:r>
              <a:rPr lang="fa-IR" sz="1800" dirty="0" err="1">
                <a:solidFill>
                  <a:schemeClr val="accent3"/>
                </a:solidFill>
                <a:latin typeface="Rubik"/>
                <a:ea typeface="Rubik"/>
                <a:cs typeface="Rubik"/>
                <a:sym typeface="Rubik"/>
              </a:rPr>
              <a:t>رگرشن</a:t>
            </a:r>
            <a:r>
              <a:rPr lang="fa-IR" sz="1800" dirty="0">
                <a:solidFill>
                  <a:schemeClr val="accent3"/>
                </a:solidFill>
                <a:latin typeface="Rubik"/>
                <a:ea typeface="Rubik"/>
                <a:cs typeface="Rubik"/>
                <a:sym typeface="Rubik"/>
              </a:rPr>
              <a:t> خطی: وجود رابطه خطی بین ورودی و خروجی</a:t>
            </a:r>
            <a:endParaRPr sz="1800" dirty="0">
              <a:solidFill>
                <a:schemeClr val="accent3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75" y="4503150"/>
            <a:ext cx="461700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None/>
            </a:pPr>
            <a:r>
              <a:rPr lang="fa-IR" sz="3600" b="1" dirty="0">
                <a:latin typeface="Rubik"/>
                <a:ea typeface="Rubik"/>
                <a:cs typeface="Rubik"/>
                <a:sym typeface="Rubik"/>
              </a:rPr>
              <a:t>یک روش ساده دیگر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4" name="Google Shape;204;p22"/>
          <p:cNvSpPr txBox="1">
            <a:spLocks noGrp="1"/>
          </p:cNvSpPr>
          <p:nvPr>
            <p:ph type="body" idx="1"/>
          </p:nvPr>
        </p:nvSpPr>
        <p:spPr>
          <a:xfrm>
            <a:off x="311700" y="1354175"/>
            <a:ext cx="8520600" cy="12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fa-IR" b="1" dirty="0" err="1">
                <a:latin typeface="Rubik"/>
                <a:ea typeface="Rubik"/>
                <a:cs typeface="Rubik"/>
                <a:sym typeface="Rubik"/>
              </a:rPr>
              <a:t>دسته‌بند</a:t>
            </a:r>
            <a:r>
              <a:rPr lang="fa-IR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k-NN</a:t>
            </a:r>
            <a:r>
              <a:rPr lang="fa-IR" b="1" dirty="0">
                <a:latin typeface="Rubik"/>
                <a:ea typeface="Rubik"/>
                <a:cs typeface="Rubik"/>
                <a:sym typeface="Rubik"/>
              </a:rPr>
              <a:t> : </a:t>
            </a:r>
            <a:r>
              <a:rPr lang="fa-IR" dirty="0">
                <a:latin typeface="Rubik"/>
                <a:ea typeface="Rubik"/>
                <a:cs typeface="Rubik"/>
                <a:sym typeface="Rubik"/>
              </a:rPr>
              <a:t>برای داده 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x</a:t>
            </a:r>
            <a:r>
              <a:rPr lang="fa-IR" dirty="0">
                <a:latin typeface="Rubik"/>
                <a:ea typeface="Rubik"/>
                <a:cs typeface="Rubik"/>
                <a:sym typeface="Rubik"/>
              </a:rPr>
              <a:t> یافتن 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k</a:t>
            </a:r>
            <a:r>
              <a:rPr lang="fa-IR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fa-IR" dirty="0" err="1">
                <a:latin typeface="Rubik"/>
                <a:ea typeface="Rubik"/>
                <a:cs typeface="Rubik"/>
                <a:sym typeface="Rubik"/>
              </a:rPr>
              <a:t>نزدیک‌ترین</a:t>
            </a:r>
            <a:r>
              <a:rPr lang="fa-IR" dirty="0">
                <a:latin typeface="Rubik"/>
                <a:ea typeface="Rubik"/>
                <a:cs typeface="Rubik"/>
                <a:sym typeface="Rubik"/>
              </a:rPr>
              <a:t> داده آموزشی به آن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fa-IR" dirty="0">
                <a:latin typeface="Rubik"/>
                <a:ea typeface="Rubik"/>
                <a:cs typeface="Rubik"/>
                <a:sym typeface="Rubik"/>
              </a:rPr>
              <a:t>کلاسی اکثریت در بین </a:t>
            </a:r>
            <a:r>
              <a:rPr lang="fa-IR" dirty="0" err="1">
                <a:latin typeface="Rubik"/>
                <a:ea typeface="Rubik"/>
                <a:cs typeface="Rubik"/>
                <a:sym typeface="Rubik"/>
              </a:rPr>
              <a:t>همسایه‌ها</a:t>
            </a:r>
            <a:r>
              <a:rPr lang="fa-IR" dirty="0">
                <a:latin typeface="Rubik"/>
                <a:ea typeface="Rubik"/>
                <a:cs typeface="Rubik"/>
                <a:sym typeface="Rubik"/>
              </a:rPr>
              <a:t> به 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x</a:t>
            </a:r>
            <a:r>
              <a:rPr lang="fa-IR" dirty="0">
                <a:latin typeface="Rubik"/>
                <a:ea typeface="Rubik"/>
                <a:cs typeface="Rubik"/>
                <a:sym typeface="Rubik"/>
              </a:rPr>
              <a:t> نسبت داده </a:t>
            </a:r>
            <a:r>
              <a:rPr lang="fa-IR" dirty="0" err="1">
                <a:latin typeface="Rubik"/>
                <a:ea typeface="Rubik"/>
                <a:cs typeface="Rubik"/>
                <a:sym typeface="Rubik"/>
              </a:rPr>
              <a:t>می‌شود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r" rtl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5" name="Google Shape;20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9</a:t>
            </a:fld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75" y="4503150"/>
            <a:ext cx="461700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E638C6-DA14-954E-9524-75EED9CFF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984" y="2470345"/>
            <a:ext cx="2635250" cy="23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618</Words>
  <Application>Microsoft Macintosh PowerPoint</Application>
  <PresentationFormat>On-screen Show (16:9)</PresentationFormat>
  <Paragraphs>122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Rubik</vt:lpstr>
      <vt:lpstr>Calibri</vt:lpstr>
      <vt:lpstr>Cambria Math</vt:lpstr>
      <vt:lpstr>Proxima Nova</vt:lpstr>
      <vt:lpstr>Arial</vt:lpstr>
      <vt:lpstr>Spearmint</vt:lpstr>
      <vt:lpstr>یادگیری ماشین</vt:lpstr>
      <vt:lpstr>مباحث این جلسه</vt:lpstr>
      <vt:lpstr>مسئله</vt:lpstr>
      <vt:lpstr>Logistic Regression</vt:lpstr>
      <vt:lpstr>Sigmoid Function</vt:lpstr>
      <vt:lpstr>مسئله خرید بیمه</vt:lpstr>
      <vt:lpstr>مسئله</vt:lpstr>
      <vt:lpstr>Inductive Bias</vt:lpstr>
      <vt:lpstr>یک روش ساده دیگر</vt:lpstr>
      <vt:lpstr>PowerPoint Presentation</vt:lpstr>
      <vt:lpstr>انتخاب مدل (Model Selection)</vt:lpstr>
      <vt:lpstr>متریک‌های ارزیابی </vt:lpstr>
      <vt:lpstr>تقسیم‌بندی داده‌ها </vt:lpstr>
      <vt:lpstr>آموزش، ارزیابی و تست</vt:lpstr>
      <vt:lpstr>اهمیت جداسازی داده</vt:lpstr>
      <vt:lpstr>Cross Validation</vt:lpstr>
      <vt:lpstr>K-Fold Cross Validation</vt:lpstr>
      <vt:lpstr>تعمیم‌پذیری</vt:lpstr>
      <vt:lpstr>تعمیم‌پذیری</vt:lpstr>
      <vt:lpstr>ارزیابی تعمیم‌پذیری</vt:lpstr>
      <vt:lpstr>Machine Learning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یادگیری ماشین</dc:title>
  <cp:lastModifiedBy>Microsoft Office User</cp:lastModifiedBy>
  <cp:revision>16</cp:revision>
  <dcterms:modified xsi:type="dcterms:W3CDTF">2024-07-22T09:05:27Z</dcterms:modified>
</cp:coreProperties>
</file>