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Proxima Nova"/>
      <p:regular r:id="rId45"/>
      <p:bold r:id="rId46"/>
      <p:italic r:id="rId47"/>
      <p:boldItalic r:id="rId48"/>
    </p:embeddedFont>
    <p:embeddedFont>
      <p:font typeface="Rubik"/>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Rubi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ubik-italic.fntdata"/><Relationship Id="rId50" Type="http://schemas.openxmlformats.org/officeDocument/2006/relationships/font" Target="fonts/Rubik-bold.fntdata"/><Relationship Id="rId52" Type="http://schemas.openxmlformats.org/officeDocument/2006/relationships/font" Target="fonts/Rubik-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d8295b28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ed8295b28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d8295b28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ed8295b28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d8295b285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ed8295b285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d8295b28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ed8295b28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d8295b28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ed8295b28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d8295b28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ed8295b28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d8295b28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ed8295b28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d8295b28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ed8295b28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d8295b28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ed8295b28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d8295b28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ed8295b28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d8295b28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ed8295b28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d8295b285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2ed8295b285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d8295b28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ed8295b28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ed8295b28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ed8295b28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ed8295b285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2ed8295b285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ed8295b28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2ed8295b28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ed8295b28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2ed8295b28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ed8295b28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2ed8295b28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ed8295b285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ed8295b285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d8295b28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ed8295b28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ed8295b28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ed8295b28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ed8295b28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2ed8295b28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ed8295b28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2ed8295b28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ed8295b28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2ed8295b28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ed8295b28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2ed8295b28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ed8295b285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2ed8295b285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ed8295b28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2ed8295b28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785650e38e_2_4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g2785650e38e_2_4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d8295b2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ed8295b28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d8295b28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ed8295b28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d8295b28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ed8295b28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d8295b28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ed8295b28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emplateswise.com - Machine Learning PPT">
  <p:cSld name="© Templateswise.com - Machine Learning PPT">
    <p:bg>
      <p:bgPr>
        <a:blipFill>
          <a:blip r:embed="rId2">
            <a:alphaModFix/>
          </a:blip>
          <a:stretch>
            <a:fillRect/>
          </a:stretch>
        </a:blipFill>
      </p:bgPr>
    </p:bg>
    <p:spTree>
      <p:nvGrpSpPr>
        <p:cNvPr id="55" name="Shape 55"/>
        <p:cNvGrpSpPr/>
        <p:nvPr/>
      </p:nvGrpSpPr>
      <p:grpSpPr>
        <a:xfrm>
          <a:off x="0" y="0"/>
          <a:ext cx="0" cy="0"/>
          <a:chOff x="0" y="0"/>
          <a:chExt cx="0" cy="0"/>
        </a:xfrm>
      </p:grpSpPr>
      <p:pic>
        <p:nvPicPr>
          <p:cNvPr id="56" name="Google Shape;56;p13"/>
          <p:cNvPicPr preferRelativeResize="0"/>
          <p:nvPr/>
        </p:nvPicPr>
        <p:blipFill rotWithShape="1">
          <a:blip r:embed="rId3">
            <a:alphaModFix/>
          </a:blip>
          <a:srcRect b="0" l="0" r="0" t="0"/>
          <a:stretch/>
        </p:blipFill>
        <p:spPr>
          <a:xfrm>
            <a:off x="0" y="264"/>
            <a:ext cx="9144000" cy="5142971"/>
          </a:xfrm>
          <a:prstGeom prst="rect">
            <a:avLst/>
          </a:prstGeom>
          <a:noFill/>
          <a:ln>
            <a:noFill/>
          </a:ln>
        </p:spPr>
      </p:pic>
      <p:pic>
        <p:nvPicPr>
          <p:cNvPr id="57" name="Google Shape;57;p13"/>
          <p:cNvPicPr preferRelativeResize="0"/>
          <p:nvPr/>
        </p:nvPicPr>
        <p:blipFill rotWithShape="1">
          <a:blip r:embed="rId4">
            <a:alphaModFix/>
          </a:blip>
          <a:srcRect b="0" l="0" r="0" t="0"/>
          <a:stretch/>
        </p:blipFill>
        <p:spPr>
          <a:xfrm>
            <a:off x="0" y="457"/>
            <a:ext cx="9144000" cy="5142586"/>
          </a:xfrm>
          <a:prstGeom prst="rect">
            <a:avLst/>
          </a:prstGeom>
          <a:noFill/>
          <a:ln>
            <a:noFill/>
          </a:ln>
        </p:spPr>
      </p:pic>
      <p:sp>
        <p:nvSpPr>
          <p:cNvPr id="58" name="Google Shape;58;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A5A5A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solidFill>
                  <a:srgbClr val="A5A5A5"/>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A5A5A5"/>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A5A5A5"/>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A5A5A5"/>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A5A5A5"/>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A5A5A5"/>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A5A5A5"/>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A5A5A5"/>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A5A5A5"/>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A5A5A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
        <p:nvSpPr>
          <p:cNvPr id="61" name="Google Shape;61;p13"/>
          <p:cNvSpPr txBox="1"/>
          <p:nvPr>
            <p:ph type="title"/>
          </p:nvPr>
        </p:nvSpPr>
        <p:spPr>
          <a:xfrm>
            <a:off x="4860032" y="1779662"/>
            <a:ext cx="38484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1"/>
              </a:buClr>
              <a:buSzPts val="3900"/>
              <a:buFont typeface="Calibri"/>
              <a:buNone/>
              <a:defRPr sz="39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3"/>
          <p:cNvSpPr txBox="1"/>
          <p:nvPr>
            <p:ph idx="1" type="body"/>
          </p:nvPr>
        </p:nvSpPr>
        <p:spPr>
          <a:xfrm>
            <a:off x="5024120" y="2427734"/>
            <a:ext cx="3672300" cy="4524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60"/>
              </a:spcBef>
              <a:spcAft>
                <a:spcPts val="0"/>
              </a:spcAft>
              <a:buClr>
                <a:schemeClr val="lt1"/>
              </a:buClr>
              <a:buSzPts val="1800"/>
              <a:buNone/>
              <a:defRPr sz="1800">
                <a:solidFill>
                  <a:schemeClr val="lt1"/>
                </a:solidFill>
                <a:latin typeface="Calibri"/>
                <a:ea typeface="Calibri"/>
                <a:cs typeface="Calibri"/>
                <a:sym typeface="Calibri"/>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grpSp>
        <p:nvGrpSpPr>
          <p:cNvPr id="63" name="Google Shape;63;p13"/>
          <p:cNvGrpSpPr/>
          <p:nvPr/>
        </p:nvGrpSpPr>
        <p:grpSpPr>
          <a:xfrm>
            <a:off x="6958036" y="2967073"/>
            <a:ext cx="808040" cy="808047"/>
            <a:chOff x="6958036" y="2967073"/>
            <a:chExt cx="808040" cy="808047"/>
          </a:xfrm>
        </p:grpSpPr>
        <p:sp>
          <p:nvSpPr>
            <p:cNvPr id="64" name="Google Shape;64;p13"/>
            <p:cNvSpPr/>
            <p:nvPr/>
          </p:nvSpPr>
          <p:spPr>
            <a:xfrm>
              <a:off x="6958036" y="2967073"/>
              <a:ext cx="808040" cy="808047"/>
            </a:xfrm>
            <a:custGeom>
              <a:rect b="b" l="l" r="r" t="t"/>
              <a:pathLst>
                <a:path extrusionOk="0" h="1017" w="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13"/>
            <p:cNvSpPr/>
            <p:nvPr/>
          </p:nvSpPr>
          <p:spPr>
            <a:xfrm>
              <a:off x="7075512" y="3165513"/>
              <a:ext cx="574676" cy="360367"/>
            </a:xfrm>
            <a:custGeom>
              <a:rect b="b" l="l" r="r" t="t"/>
              <a:pathLst>
                <a:path extrusionOk="0" h="454" w="726">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6" name="Google Shape;66;p13"/>
          <p:cNvGrpSpPr/>
          <p:nvPr/>
        </p:nvGrpSpPr>
        <p:grpSpPr>
          <a:xfrm>
            <a:off x="5967433" y="2967073"/>
            <a:ext cx="808040" cy="808047"/>
            <a:chOff x="5967433" y="2967073"/>
            <a:chExt cx="808040" cy="808047"/>
          </a:xfrm>
        </p:grpSpPr>
        <p:sp>
          <p:nvSpPr>
            <p:cNvPr id="67" name="Google Shape;67;p13"/>
            <p:cNvSpPr/>
            <p:nvPr/>
          </p:nvSpPr>
          <p:spPr>
            <a:xfrm>
              <a:off x="5967433" y="2967073"/>
              <a:ext cx="808040" cy="808047"/>
            </a:xfrm>
            <a:custGeom>
              <a:rect b="b" l="l" r="r" t="t"/>
              <a:pathLst>
                <a:path extrusionOk="0" h="1017" w="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13"/>
            <p:cNvSpPr/>
            <p:nvPr/>
          </p:nvSpPr>
          <p:spPr>
            <a:xfrm>
              <a:off x="6191271" y="3189326"/>
              <a:ext cx="360365" cy="363541"/>
            </a:xfrm>
            <a:custGeom>
              <a:rect b="b" l="l" r="r" t="t"/>
              <a:pathLst>
                <a:path extrusionOk="0" h="456" w="455">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13"/>
            <p:cNvSpPr/>
            <p:nvPr/>
          </p:nvSpPr>
          <p:spPr>
            <a:xfrm>
              <a:off x="6226196" y="3103600"/>
              <a:ext cx="17463" cy="74613"/>
            </a:xfrm>
            <a:custGeom>
              <a:rect b="b" l="l" r="r" t="t"/>
              <a:pathLst>
                <a:path extrusionOk="0" h="93" w="22">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13"/>
            <p:cNvSpPr/>
            <p:nvPr/>
          </p:nvSpPr>
          <p:spPr>
            <a:xfrm>
              <a:off x="625635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13"/>
            <p:cNvSpPr/>
            <p:nvPr/>
          </p:nvSpPr>
          <p:spPr>
            <a:xfrm>
              <a:off x="6286521"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13"/>
            <p:cNvSpPr/>
            <p:nvPr/>
          </p:nvSpPr>
          <p:spPr>
            <a:xfrm>
              <a:off x="6316684"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13"/>
            <p:cNvSpPr/>
            <p:nvPr/>
          </p:nvSpPr>
          <p:spPr>
            <a:xfrm>
              <a:off x="6346847"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13"/>
            <p:cNvSpPr/>
            <p:nvPr/>
          </p:nvSpPr>
          <p:spPr>
            <a:xfrm>
              <a:off x="637700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13"/>
            <p:cNvSpPr/>
            <p:nvPr/>
          </p:nvSpPr>
          <p:spPr>
            <a:xfrm>
              <a:off x="6408759"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13"/>
            <p:cNvSpPr/>
            <p:nvPr/>
          </p:nvSpPr>
          <p:spPr>
            <a:xfrm>
              <a:off x="6438922"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13"/>
            <p:cNvSpPr/>
            <p:nvPr/>
          </p:nvSpPr>
          <p:spPr>
            <a:xfrm>
              <a:off x="6499247"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13"/>
            <p:cNvSpPr/>
            <p:nvPr/>
          </p:nvSpPr>
          <p:spPr>
            <a:xfrm>
              <a:off x="6469085"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13"/>
            <p:cNvSpPr/>
            <p:nvPr/>
          </p:nvSpPr>
          <p:spPr>
            <a:xfrm>
              <a:off x="6499247"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13"/>
            <p:cNvSpPr/>
            <p:nvPr/>
          </p:nvSpPr>
          <p:spPr>
            <a:xfrm>
              <a:off x="6469085"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13"/>
            <p:cNvSpPr/>
            <p:nvPr/>
          </p:nvSpPr>
          <p:spPr>
            <a:xfrm>
              <a:off x="6438922"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13"/>
            <p:cNvSpPr/>
            <p:nvPr/>
          </p:nvSpPr>
          <p:spPr>
            <a:xfrm>
              <a:off x="6408759"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13"/>
            <p:cNvSpPr/>
            <p:nvPr/>
          </p:nvSpPr>
          <p:spPr>
            <a:xfrm>
              <a:off x="637700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13"/>
            <p:cNvSpPr/>
            <p:nvPr/>
          </p:nvSpPr>
          <p:spPr>
            <a:xfrm>
              <a:off x="6346847"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13"/>
            <p:cNvSpPr/>
            <p:nvPr/>
          </p:nvSpPr>
          <p:spPr>
            <a:xfrm>
              <a:off x="6316684"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13"/>
            <p:cNvSpPr/>
            <p:nvPr/>
          </p:nvSpPr>
          <p:spPr>
            <a:xfrm>
              <a:off x="6286521"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13"/>
            <p:cNvSpPr/>
            <p:nvPr/>
          </p:nvSpPr>
          <p:spPr>
            <a:xfrm>
              <a:off x="6226196" y="3563980"/>
              <a:ext cx="17463" cy="74613"/>
            </a:xfrm>
            <a:custGeom>
              <a:rect b="b" l="l" r="r" t="t"/>
              <a:pathLst>
                <a:path extrusionOk="0" h="93" w="22">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13"/>
            <p:cNvSpPr/>
            <p:nvPr/>
          </p:nvSpPr>
          <p:spPr>
            <a:xfrm>
              <a:off x="625635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13"/>
            <p:cNvSpPr/>
            <p:nvPr/>
          </p:nvSpPr>
          <p:spPr>
            <a:xfrm>
              <a:off x="6103958" y="3498892"/>
              <a:ext cx="74613" cy="17463"/>
            </a:xfrm>
            <a:custGeom>
              <a:rect b="b" l="l" r="r" t="t"/>
              <a:pathLst>
                <a:path extrusionOk="0" h="23" w="95">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13"/>
            <p:cNvSpPr/>
            <p:nvPr/>
          </p:nvSpPr>
          <p:spPr>
            <a:xfrm>
              <a:off x="6103958" y="3468729"/>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13"/>
            <p:cNvSpPr/>
            <p:nvPr/>
          </p:nvSpPr>
          <p:spPr>
            <a:xfrm>
              <a:off x="6103958" y="3438566"/>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3"/>
            <p:cNvSpPr/>
            <p:nvPr/>
          </p:nvSpPr>
          <p:spPr>
            <a:xfrm>
              <a:off x="6103958" y="3408403"/>
              <a:ext cx="74613" cy="17463"/>
            </a:xfrm>
            <a:custGeom>
              <a:rect b="b" l="l" r="r" t="t"/>
              <a:pathLst>
                <a:path extrusionOk="0" h="22" w="95">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3"/>
            <p:cNvSpPr/>
            <p:nvPr/>
          </p:nvSpPr>
          <p:spPr>
            <a:xfrm>
              <a:off x="6103958" y="3378241"/>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3"/>
            <p:cNvSpPr/>
            <p:nvPr/>
          </p:nvSpPr>
          <p:spPr>
            <a:xfrm>
              <a:off x="6103958" y="3348078"/>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13"/>
            <p:cNvSpPr/>
            <p:nvPr/>
          </p:nvSpPr>
          <p:spPr>
            <a:xfrm>
              <a:off x="6103958" y="3317915"/>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3"/>
            <p:cNvSpPr/>
            <p:nvPr/>
          </p:nvSpPr>
          <p:spPr>
            <a:xfrm>
              <a:off x="6103958" y="3287752"/>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13"/>
            <p:cNvSpPr/>
            <p:nvPr/>
          </p:nvSpPr>
          <p:spPr>
            <a:xfrm>
              <a:off x="6103958" y="3225839"/>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13"/>
            <p:cNvSpPr/>
            <p:nvPr/>
          </p:nvSpPr>
          <p:spPr>
            <a:xfrm>
              <a:off x="6103958" y="3256002"/>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3"/>
            <p:cNvSpPr/>
            <p:nvPr/>
          </p:nvSpPr>
          <p:spPr>
            <a:xfrm>
              <a:off x="6564335" y="3225839"/>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13"/>
            <p:cNvSpPr/>
            <p:nvPr/>
          </p:nvSpPr>
          <p:spPr>
            <a:xfrm>
              <a:off x="6564335" y="3256002"/>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13"/>
            <p:cNvSpPr/>
            <p:nvPr/>
          </p:nvSpPr>
          <p:spPr>
            <a:xfrm>
              <a:off x="6564335" y="3287752"/>
              <a:ext cx="74613" cy="15875"/>
            </a:xfrm>
            <a:custGeom>
              <a:rect b="b" l="l" r="r" t="t"/>
              <a:pathLst>
                <a:path extrusionOk="0" h="22" w="95">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13"/>
            <p:cNvSpPr/>
            <p:nvPr/>
          </p:nvSpPr>
          <p:spPr>
            <a:xfrm>
              <a:off x="6564335" y="3317915"/>
              <a:ext cx="74613" cy="15875"/>
            </a:xfrm>
            <a:custGeom>
              <a:rect b="b" l="l" r="r" t="t"/>
              <a:pathLst>
                <a:path extrusionOk="0" h="22" w="95">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13"/>
            <p:cNvSpPr/>
            <p:nvPr/>
          </p:nvSpPr>
          <p:spPr>
            <a:xfrm>
              <a:off x="6564335" y="3348078"/>
              <a:ext cx="74613" cy="15875"/>
            </a:xfrm>
            <a:custGeom>
              <a:rect b="b" l="l" r="r" t="t"/>
              <a:pathLst>
                <a:path extrusionOk="0" h="22" w="95">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13"/>
            <p:cNvSpPr/>
            <p:nvPr/>
          </p:nvSpPr>
          <p:spPr>
            <a:xfrm>
              <a:off x="6564335" y="3378241"/>
              <a:ext cx="74613" cy="15875"/>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13"/>
            <p:cNvSpPr/>
            <p:nvPr/>
          </p:nvSpPr>
          <p:spPr>
            <a:xfrm>
              <a:off x="6564335" y="3408403"/>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13"/>
            <p:cNvSpPr/>
            <p:nvPr/>
          </p:nvSpPr>
          <p:spPr>
            <a:xfrm>
              <a:off x="6564335" y="3438566"/>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13"/>
            <p:cNvSpPr/>
            <p:nvPr/>
          </p:nvSpPr>
          <p:spPr>
            <a:xfrm>
              <a:off x="6564335" y="3498892"/>
              <a:ext cx="74613" cy="17463"/>
            </a:xfrm>
            <a:custGeom>
              <a:rect b="b" l="l" r="r" t="t"/>
              <a:pathLst>
                <a:path extrusionOk="0" h="23" w="95">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13"/>
            <p:cNvSpPr/>
            <p:nvPr/>
          </p:nvSpPr>
          <p:spPr>
            <a:xfrm>
              <a:off x="6564335" y="3468729"/>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9" name="Google Shape;109;p13"/>
          <p:cNvGrpSpPr/>
          <p:nvPr/>
        </p:nvGrpSpPr>
        <p:grpSpPr>
          <a:xfrm>
            <a:off x="4978417" y="2967073"/>
            <a:ext cx="808040" cy="808048"/>
            <a:chOff x="4978417" y="2967073"/>
            <a:chExt cx="808040" cy="808048"/>
          </a:xfrm>
        </p:grpSpPr>
        <p:sp>
          <p:nvSpPr>
            <p:cNvPr id="110" name="Google Shape;110;p13"/>
            <p:cNvSpPr/>
            <p:nvPr/>
          </p:nvSpPr>
          <p:spPr>
            <a:xfrm>
              <a:off x="4978417" y="2967073"/>
              <a:ext cx="808040" cy="808048"/>
            </a:xfrm>
            <a:custGeom>
              <a:rect b="b" l="l" r="r" t="t"/>
              <a:pathLst>
                <a:path extrusionOk="0" h="1018" w="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13"/>
            <p:cNvSpPr/>
            <p:nvPr/>
          </p:nvSpPr>
          <p:spPr>
            <a:xfrm>
              <a:off x="5221305" y="3097250"/>
              <a:ext cx="325439" cy="428630"/>
            </a:xfrm>
            <a:custGeom>
              <a:rect b="b" l="l" r="r" t="t"/>
              <a:pathLst>
                <a:path extrusionOk="0" h="539" w="40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13"/>
            <p:cNvSpPr/>
            <p:nvPr/>
          </p:nvSpPr>
          <p:spPr>
            <a:xfrm>
              <a:off x="5316556" y="3541755"/>
              <a:ext cx="134938" cy="28575"/>
            </a:xfrm>
            <a:custGeom>
              <a:rect b="b" l="l" r="r" t="t"/>
              <a:pathLst>
                <a:path extrusionOk="0" h="36" w="171">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13"/>
            <p:cNvSpPr/>
            <p:nvPr/>
          </p:nvSpPr>
          <p:spPr>
            <a:xfrm>
              <a:off x="5329256" y="3579856"/>
              <a:ext cx="107950" cy="28575"/>
            </a:xfrm>
            <a:custGeom>
              <a:rect b="b" l="l" r="r" t="t"/>
              <a:pathLst>
                <a:path extrusionOk="0" h="35" w="136">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13"/>
            <p:cNvSpPr/>
            <p:nvPr/>
          </p:nvSpPr>
          <p:spPr>
            <a:xfrm>
              <a:off x="5343543" y="3617956"/>
              <a:ext cx="80963" cy="28575"/>
            </a:xfrm>
            <a:custGeom>
              <a:rect b="b" l="l" r="r" t="t"/>
              <a:pathLst>
                <a:path extrusionOk="0" h="36" w="102">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13"/>
            <p:cNvSpPr/>
            <p:nvPr/>
          </p:nvSpPr>
          <p:spPr>
            <a:xfrm>
              <a:off x="5260993" y="3143288"/>
              <a:ext cx="100013" cy="133352"/>
            </a:xfrm>
            <a:custGeom>
              <a:rect b="b" l="l" r="r" t="t"/>
              <a:pathLst>
                <a:path extrusionOk="0" h="167" w="126">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5">
  <p:cSld name="Machine Learning PPT 5">
    <p:spTree>
      <p:nvGrpSpPr>
        <p:cNvPr id="116" name="Shape 116"/>
        <p:cNvGrpSpPr/>
        <p:nvPr/>
      </p:nvGrpSpPr>
      <p:grpSpPr>
        <a:xfrm>
          <a:off x="0" y="0"/>
          <a:ext cx="0" cy="0"/>
          <a:chOff x="0" y="0"/>
          <a:chExt cx="0" cy="0"/>
        </a:xfrm>
      </p:grpSpPr>
      <p:sp>
        <p:nvSpPr>
          <p:cNvPr id="117" name="Google Shape;117;p14"/>
          <p:cNvSpPr/>
          <p:nvPr/>
        </p:nvSpPr>
        <p:spPr>
          <a:xfrm>
            <a:off x="0" y="4402138"/>
            <a:ext cx="9144000" cy="741364"/>
          </a:xfrm>
          <a:custGeom>
            <a:rect b="b" l="l" r="r" t="t"/>
            <a:pathLst>
              <a:path extrusionOk="0" h="933" w="11520">
                <a:moveTo>
                  <a:pt x="11520" y="0"/>
                </a:moveTo>
                <a:lnTo>
                  <a:pt x="0" y="507"/>
                </a:lnTo>
                <a:lnTo>
                  <a:pt x="0" y="933"/>
                </a:lnTo>
                <a:lnTo>
                  <a:pt x="11520" y="933"/>
                </a:lnTo>
                <a:lnTo>
                  <a:pt x="1152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a-IR"/>
              <a:t>‹#›</a:t>
            </a:fld>
            <a:endParaRPr/>
          </a:p>
        </p:txBody>
      </p:sp>
      <p:sp>
        <p:nvSpPr>
          <p:cNvPr id="121" name="Google Shape;121;p14"/>
          <p:cNvSpPr/>
          <p:nvPr/>
        </p:nvSpPr>
        <p:spPr>
          <a:xfrm>
            <a:off x="3175" y="4805363"/>
            <a:ext cx="4800" cy="338100"/>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2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4"/>
          <p:cNvSpPr txBox="1"/>
          <p:nvPr>
            <p:ph idx="1" type="body"/>
          </p:nvPr>
        </p:nvSpPr>
        <p:spPr>
          <a:xfrm>
            <a:off x="467544" y="1419622"/>
            <a:ext cx="8208900" cy="2982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440"/>
              </a:spcBef>
              <a:spcAft>
                <a:spcPts val="0"/>
              </a:spcAft>
              <a:buClr>
                <a:schemeClr val="dk1"/>
              </a:buClr>
              <a:buSzPts val="2200"/>
              <a:buFont typeface="Arial"/>
              <a:buNone/>
              <a:defRPr sz="2200">
                <a:solidFill>
                  <a:schemeClr val="dk1"/>
                </a:solidFill>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a-I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a-I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8.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43.png"/><Relationship Id="rId8"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5.png"/><Relationship Id="rId7"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32.png"/><Relationship Id="rId7"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8.png"/><Relationship Id="rId9" Type="http://schemas.openxmlformats.org/officeDocument/2006/relationships/image" Target="../media/image35.png"/><Relationship Id="rId5" Type="http://schemas.openxmlformats.org/officeDocument/2006/relationships/image" Target="../media/image29.png"/><Relationship Id="rId6" Type="http://schemas.openxmlformats.org/officeDocument/2006/relationships/image" Target="../media/image42.png"/><Relationship Id="rId7" Type="http://schemas.openxmlformats.org/officeDocument/2006/relationships/image" Target="../media/image30.png"/><Relationship Id="rId8"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34.png"/><Relationship Id="rId5" Type="http://schemas.openxmlformats.org/officeDocument/2006/relationships/image" Target="../media/image40.png"/><Relationship Id="rId6"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34.png"/><Relationship Id="rId5" Type="http://schemas.openxmlformats.org/officeDocument/2006/relationships/image" Target="../media/image44.png"/><Relationship Id="rId6"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34.png"/><Relationship Id="rId5" Type="http://schemas.openxmlformats.org/officeDocument/2006/relationships/image" Target="../media/image44.png"/><Relationship Id="rId6"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34.png"/><Relationship Id="rId5" Type="http://schemas.openxmlformats.org/officeDocument/2006/relationships/image" Target="../media/image44.png"/><Relationship Id="rId6"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8.png"/><Relationship Id="rId7" Type="http://schemas.openxmlformats.org/officeDocument/2006/relationships/image" Target="../media/image6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53.png"/><Relationship Id="rId5"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50.png"/><Relationship Id="rId5" Type="http://schemas.openxmlformats.org/officeDocument/2006/relationships/image" Target="../media/image54.png"/><Relationship Id="rId6" Type="http://schemas.openxmlformats.org/officeDocument/2006/relationships/image" Target="../media/image5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55.png"/><Relationship Id="rId5" Type="http://schemas.openxmlformats.org/officeDocument/2006/relationships/image" Target="../media/image59.png"/><Relationship Id="rId6" Type="http://schemas.openxmlformats.org/officeDocument/2006/relationships/image" Target="../media/image58.png"/><Relationship Id="rId7"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hyperlink" Target="https://greitemann.dev/svm-demo" TargetMode="External"/><Relationship Id="rId5" Type="http://schemas.openxmlformats.org/officeDocument/2006/relationships/hyperlink" Target="https://greitemann.dev/svm-demo" TargetMode="External"/><Relationship Id="rId6"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png"/><Relationship Id="rId4" Type="http://schemas.openxmlformats.org/officeDocument/2006/relationships/image" Target="../media/image56.png"/><Relationship Id="rId5"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23.png"/><Relationship Id="rId7" Type="http://schemas.openxmlformats.org/officeDocument/2006/relationships/image" Target="../media/image13.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5750850" y="1504950"/>
            <a:ext cx="33717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900"/>
              <a:buFont typeface="Calibri"/>
              <a:buNone/>
            </a:pPr>
            <a:r>
              <a:rPr lang="fa-IR">
                <a:latin typeface="Rubik"/>
                <a:ea typeface="Rubik"/>
                <a:cs typeface="Rubik"/>
                <a:sym typeface="Rubik"/>
              </a:rPr>
              <a:t>یادگیری ماشین</a:t>
            </a:r>
            <a:endParaRPr>
              <a:latin typeface="Rubik"/>
              <a:ea typeface="Rubik"/>
              <a:cs typeface="Rubik"/>
              <a:sym typeface="Rubik"/>
            </a:endParaRPr>
          </a:p>
        </p:txBody>
      </p:sp>
      <p:sp>
        <p:nvSpPr>
          <p:cNvPr id="129" name="Google Shape;129;p15"/>
          <p:cNvSpPr txBox="1"/>
          <p:nvPr>
            <p:ph idx="1" type="body"/>
          </p:nvPr>
        </p:nvSpPr>
        <p:spPr>
          <a:xfrm>
            <a:off x="6187900" y="2362200"/>
            <a:ext cx="2732700" cy="4524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lt1"/>
              </a:buClr>
              <a:buSzPts val="1800"/>
              <a:buNone/>
            </a:pPr>
            <a:r>
              <a:rPr lang="fa-IR">
                <a:latin typeface="Rubik"/>
                <a:ea typeface="Rubik"/>
                <a:cs typeface="Rubik"/>
                <a:sym typeface="Rubik"/>
              </a:rPr>
              <a:t>دکتر امیر نجفی</a:t>
            </a:r>
            <a:endParaRPr>
              <a:latin typeface="Rubik"/>
              <a:ea typeface="Rubik"/>
              <a:cs typeface="Rubik"/>
              <a:sym typeface="Rubik"/>
            </a:endParaRPr>
          </a:p>
        </p:txBody>
      </p:sp>
      <p:pic>
        <p:nvPicPr>
          <p:cNvPr id="130" name="Google Shape;130;p15"/>
          <p:cNvPicPr preferRelativeResize="0"/>
          <p:nvPr/>
        </p:nvPicPr>
        <p:blipFill>
          <a:blip r:embed="rId3">
            <a:alphaModFix/>
          </a:blip>
          <a:stretch>
            <a:fillRect/>
          </a:stretch>
        </p:blipFill>
        <p:spPr>
          <a:xfrm>
            <a:off x="3407813" y="4166025"/>
            <a:ext cx="2328373" cy="682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مهندسی ویژگی (Feature Engineering)</a:t>
            </a:r>
            <a:endParaRPr b="1" sz="3600">
              <a:latin typeface="Rubik"/>
              <a:ea typeface="Rubik"/>
              <a:cs typeface="Rubik"/>
              <a:sym typeface="Rubik"/>
            </a:endParaRPr>
          </a:p>
        </p:txBody>
      </p:sp>
      <p:sp>
        <p:nvSpPr>
          <p:cNvPr id="221" name="Google Shape;22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222" name="Google Shape;222;p24"/>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223" name="Google Shape;223;p24"/>
          <p:cNvPicPr preferRelativeResize="0"/>
          <p:nvPr/>
        </p:nvPicPr>
        <p:blipFill>
          <a:blip r:embed="rId4">
            <a:alphaModFix/>
          </a:blip>
          <a:stretch>
            <a:fillRect/>
          </a:stretch>
        </p:blipFill>
        <p:spPr>
          <a:xfrm>
            <a:off x="458550" y="1683825"/>
            <a:ext cx="3808550" cy="2542350"/>
          </a:xfrm>
          <a:prstGeom prst="rect">
            <a:avLst/>
          </a:prstGeom>
          <a:noFill/>
          <a:ln>
            <a:noFill/>
          </a:ln>
        </p:spPr>
      </p:pic>
      <p:sp>
        <p:nvSpPr>
          <p:cNvPr id="224" name="Google Shape;224;p24"/>
          <p:cNvSpPr txBox="1"/>
          <p:nvPr/>
        </p:nvSpPr>
        <p:spPr>
          <a:xfrm>
            <a:off x="4267100" y="1445700"/>
            <a:ext cx="4205400" cy="3329400"/>
          </a:xfrm>
          <a:prstGeom prst="rect">
            <a:avLst/>
          </a:prstGeom>
          <a:noFill/>
          <a:ln>
            <a:noFill/>
          </a:ln>
        </p:spPr>
        <p:txBody>
          <a:bodyPr anchorCtr="0" anchor="t" bIns="91425" lIns="91425" spcFirstLastPara="1" rIns="91425" wrap="square" tIns="91425">
            <a:spAutoFit/>
          </a:bodyPr>
          <a:lstStyle/>
          <a:p>
            <a:pPr indent="-342900" lvl="0" marL="457200" rtl="1" algn="r">
              <a:lnSpc>
                <a:spcPct val="115000"/>
              </a:lnSpc>
              <a:spcBef>
                <a:spcPts val="300"/>
              </a:spcBef>
              <a:spcAft>
                <a:spcPts val="0"/>
              </a:spcAft>
              <a:buClr>
                <a:srgbClr val="494C4F"/>
              </a:buClr>
              <a:buSzPts val="1800"/>
              <a:buFont typeface="Rubik"/>
              <a:buChar char="●"/>
            </a:pPr>
            <a:r>
              <a:rPr b="1" lang="fa-IR" sz="1800">
                <a:solidFill>
                  <a:srgbClr val="494C4F"/>
                </a:solidFill>
                <a:latin typeface="Rubik"/>
                <a:ea typeface="Rubik"/>
                <a:cs typeface="Rubik"/>
                <a:sym typeface="Rubik"/>
              </a:rPr>
              <a:t>تعریف</a:t>
            </a:r>
            <a:r>
              <a:rPr lang="fa-IR" sz="1800">
                <a:solidFill>
                  <a:srgbClr val="494C4F"/>
                </a:solidFill>
                <a:latin typeface="Rubik"/>
                <a:ea typeface="Rubik"/>
                <a:cs typeface="Rubik"/>
                <a:sym typeface="Rubik"/>
              </a:rPr>
              <a:t> : مهندسی ویژگی به مجموعه تکنیک‌های ریاضی و شهودی برای استخراج اعداد معنادار از داده‌ها (تصاویر، صوت و …) اطلاق می‌گردد</a:t>
            </a:r>
            <a:br>
              <a:rPr lang="fa-IR" sz="1800">
                <a:solidFill>
                  <a:srgbClr val="494C4F"/>
                </a:solidFill>
                <a:latin typeface="Rubik"/>
                <a:ea typeface="Rubik"/>
                <a:cs typeface="Rubik"/>
                <a:sym typeface="Rubik"/>
              </a:rPr>
            </a:br>
            <a:endParaRPr sz="1800">
              <a:solidFill>
                <a:srgbClr val="494C4F"/>
              </a:solidFill>
              <a:latin typeface="Rubik"/>
              <a:ea typeface="Rubik"/>
              <a:cs typeface="Rubik"/>
              <a:sym typeface="Rubik"/>
            </a:endParaRPr>
          </a:p>
          <a:p>
            <a:pPr indent="-342900" lvl="0" marL="457200" rtl="1" algn="r">
              <a:lnSpc>
                <a:spcPct val="115000"/>
              </a:lnSpc>
              <a:spcBef>
                <a:spcPts val="0"/>
              </a:spcBef>
              <a:spcAft>
                <a:spcPts val="0"/>
              </a:spcAft>
              <a:buClr>
                <a:srgbClr val="494C4F"/>
              </a:buClr>
              <a:buSzPts val="1800"/>
              <a:buFont typeface="Rubik"/>
              <a:buChar char="●"/>
            </a:pPr>
            <a:r>
              <a:rPr b="1" lang="fa-IR" sz="1800">
                <a:solidFill>
                  <a:srgbClr val="494C4F"/>
                </a:solidFill>
                <a:latin typeface="Rubik"/>
                <a:ea typeface="Rubik"/>
                <a:cs typeface="Rubik"/>
                <a:sym typeface="Rubik"/>
              </a:rPr>
              <a:t>مثال</a:t>
            </a:r>
            <a:r>
              <a:rPr lang="fa-IR" sz="1800">
                <a:solidFill>
                  <a:srgbClr val="494C4F"/>
                </a:solidFill>
                <a:latin typeface="Rubik"/>
                <a:ea typeface="Rubik"/>
                <a:cs typeface="Rubik"/>
                <a:sym typeface="Rubik"/>
              </a:rPr>
              <a:t> : کمی کردن جنس بافت‌های بصری، شدت تغییرات یا وجود لبه در تصاویر، تند/کندی نرخ بیان کلمات در صوت و امثالهم همگی </a:t>
            </a:r>
            <a:r>
              <a:rPr lang="fa-IR" sz="1800">
                <a:solidFill>
                  <a:srgbClr val="494C4F"/>
                </a:solidFill>
                <a:latin typeface="Rubik"/>
                <a:ea typeface="Rubik"/>
                <a:cs typeface="Rubik"/>
                <a:sym typeface="Rubik"/>
              </a:rPr>
              <a:t>«</a:t>
            </a:r>
            <a:r>
              <a:rPr lang="fa-IR" sz="1800">
                <a:solidFill>
                  <a:srgbClr val="494C4F"/>
                </a:solidFill>
                <a:latin typeface="Rubik"/>
                <a:ea typeface="Rubik"/>
                <a:cs typeface="Rubik"/>
                <a:sym typeface="Rubik"/>
              </a:rPr>
              <a:t>ویژگی‌های مفید» هستند</a:t>
            </a:r>
            <a:endParaRPr sz="1800">
              <a:solidFill>
                <a:srgbClr val="494C4F"/>
              </a:solidFill>
              <a:latin typeface="Rubik"/>
              <a:ea typeface="Rubik"/>
              <a:cs typeface="Rubik"/>
              <a:sym typeface="Rubi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مهندسی ویژگی (Feature Engineering)</a:t>
            </a:r>
            <a:endParaRPr b="1" sz="3600">
              <a:latin typeface="Rubik"/>
              <a:ea typeface="Rubik"/>
              <a:cs typeface="Rubik"/>
              <a:sym typeface="Rubik"/>
            </a:endParaRPr>
          </a:p>
        </p:txBody>
      </p:sp>
      <p:sp>
        <p:nvSpPr>
          <p:cNvPr id="230" name="Google Shape;23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231" name="Google Shape;231;p25"/>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232" name="Google Shape;232;p25"/>
          <p:cNvSpPr txBox="1"/>
          <p:nvPr/>
        </p:nvSpPr>
        <p:spPr>
          <a:xfrm>
            <a:off x="4357800" y="1604450"/>
            <a:ext cx="4205400" cy="2692200"/>
          </a:xfrm>
          <a:prstGeom prst="rect">
            <a:avLst/>
          </a:prstGeom>
          <a:noFill/>
          <a:ln>
            <a:noFill/>
          </a:ln>
        </p:spPr>
        <p:txBody>
          <a:bodyPr anchorCtr="0" anchor="t" bIns="91425" lIns="91425" spcFirstLastPara="1" rIns="91425" wrap="square" tIns="91425">
            <a:spAutoFit/>
          </a:bodyPr>
          <a:lstStyle/>
          <a:p>
            <a:pPr indent="-342900" lvl="0" marL="457200" rtl="1" algn="r">
              <a:lnSpc>
                <a:spcPct val="115000"/>
              </a:lnSpc>
              <a:spcBef>
                <a:spcPts val="300"/>
              </a:spcBef>
              <a:spcAft>
                <a:spcPts val="0"/>
              </a:spcAft>
              <a:buClr>
                <a:srgbClr val="494C4F"/>
              </a:buClr>
              <a:buSzPts val="1800"/>
              <a:buFont typeface="Rubik"/>
              <a:buChar char="●"/>
            </a:pPr>
            <a:r>
              <a:rPr lang="fa-IR" sz="1800">
                <a:solidFill>
                  <a:srgbClr val="494C4F"/>
                </a:solidFill>
                <a:latin typeface="Rubik"/>
                <a:ea typeface="Rubik"/>
                <a:cs typeface="Rubik"/>
                <a:sym typeface="Rubik"/>
              </a:rPr>
              <a:t>می توان به جای اطلاعات خام داده ها، از ویژگی های "مفید و جدا کننده" آنان استفاده نمود</a:t>
            </a:r>
            <a:br>
              <a:rPr lang="fa-IR" sz="1800">
                <a:solidFill>
                  <a:srgbClr val="494C4F"/>
                </a:solidFill>
                <a:latin typeface="Rubik"/>
                <a:ea typeface="Rubik"/>
                <a:cs typeface="Rubik"/>
                <a:sym typeface="Rubik"/>
              </a:rPr>
            </a:br>
            <a:endParaRPr sz="1800">
              <a:solidFill>
                <a:srgbClr val="494C4F"/>
              </a:solidFill>
              <a:latin typeface="Rubik"/>
              <a:ea typeface="Rubik"/>
              <a:cs typeface="Rubik"/>
              <a:sym typeface="Rubik"/>
            </a:endParaRPr>
          </a:p>
          <a:p>
            <a:pPr indent="-342900" lvl="0" marL="457200" rtl="1" algn="r">
              <a:lnSpc>
                <a:spcPct val="115000"/>
              </a:lnSpc>
              <a:spcBef>
                <a:spcPts val="0"/>
              </a:spcBef>
              <a:spcAft>
                <a:spcPts val="0"/>
              </a:spcAft>
              <a:buClr>
                <a:srgbClr val="494C4F"/>
              </a:buClr>
              <a:buSzPts val="1800"/>
              <a:buFont typeface="Rubik"/>
              <a:buChar char="●"/>
            </a:pPr>
            <a:r>
              <a:rPr lang="fa-IR" sz="1800">
                <a:solidFill>
                  <a:srgbClr val="494C4F"/>
                </a:solidFill>
                <a:latin typeface="Rubik"/>
                <a:ea typeface="Rubik"/>
                <a:cs typeface="Rubik"/>
                <a:sym typeface="Rubik"/>
              </a:rPr>
              <a:t> در صورتی که</a:t>
            </a:r>
            <a:r>
              <a:rPr b="1" lang="fa-IR" sz="1800">
                <a:solidFill>
                  <a:srgbClr val="494C4F"/>
                </a:solidFill>
                <a:latin typeface="Rubik"/>
                <a:ea typeface="Rubik"/>
                <a:cs typeface="Rubik"/>
                <a:sym typeface="Rubik"/>
              </a:rPr>
              <a:t> </a:t>
            </a:r>
            <a:r>
              <a:rPr lang="fa-IR" sz="1800">
                <a:solidFill>
                  <a:srgbClr val="494C4F"/>
                </a:solidFill>
                <a:latin typeface="Rubik"/>
                <a:ea typeface="Rubik"/>
                <a:cs typeface="Rubik"/>
                <a:sym typeface="Rubik"/>
              </a:rPr>
              <a:t>از ویژگی های "خوب" استفاده کنیم، داده های کلاس های متفاوت فضای ویژگی نسبت به هم </a:t>
            </a:r>
            <a:r>
              <a:rPr lang="fa-IR" sz="1800">
                <a:solidFill>
                  <a:schemeClr val="dk2"/>
                </a:solidFill>
                <a:latin typeface="Rubik"/>
                <a:ea typeface="Rubik"/>
                <a:cs typeface="Rubik"/>
                <a:sym typeface="Rubik"/>
              </a:rPr>
              <a:t>حاشیه</a:t>
            </a:r>
            <a:r>
              <a:rPr lang="fa-IR" sz="1800">
                <a:solidFill>
                  <a:srgbClr val="494C4F"/>
                </a:solidFill>
                <a:latin typeface="Rubik"/>
                <a:ea typeface="Rubik"/>
                <a:cs typeface="Rubik"/>
                <a:sym typeface="Rubik"/>
              </a:rPr>
              <a:t> پیدا می کنند</a:t>
            </a:r>
            <a:endParaRPr sz="1800">
              <a:solidFill>
                <a:srgbClr val="494C4F"/>
              </a:solidFill>
              <a:latin typeface="Rubik"/>
              <a:ea typeface="Rubik"/>
              <a:cs typeface="Rubik"/>
              <a:sym typeface="Rubik"/>
            </a:endParaRPr>
          </a:p>
        </p:txBody>
      </p:sp>
      <p:pic>
        <p:nvPicPr>
          <p:cNvPr id="233" name="Google Shape;233;p25"/>
          <p:cNvPicPr preferRelativeResize="0"/>
          <p:nvPr/>
        </p:nvPicPr>
        <p:blipFill>
          <a:blip r:embed="rId4">
            <a:alphaModFix/>
          </a:blip>
          <a:stretch>
            <a:fillRect/>
          </a:stretch>
        </p:blipFill>
        <p:spPr>
          <a:xfrm>
            <a:off x="506600" y="1972362"/>
            <a:ext cx="3851201" cy="1576150"/>
          </a:xfrm>
          <a:prstGeom prst="rect">
            <a:avLst/>
          </a:prstGeom>
          <a:noFill/>
          <a:ln>
            <a:noFill/>
          </a:ln>
        </p:spPr>
      </p:pic>
      <p:sp>
        <p:nvSpPr>
          <p:cNvPr id="234" name="Google Shape;234;p25"/>
          <p:cNvSpPr txBox="1"/>
          <p:nvPr/>
        </p:nvSpPr>
        <p:spPr>
          <a:xfrm>
            <a:off x="449925" y="3633100"/>
            <a:ext cx="1893600" cy="369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fa-IR" sz="1200">
                <a:solidFill>
                  <a:schemeClr val="accent3"/>
                </a:solidFill>
                <a:latin typeface="Rubik"/>
                <a:ea typeface="Rubik"/>
                <a:cs typeface="Rubik"/>
                <a:sym typeface="Rubik"/>
              </a:rPr>
              <a:t>قبل از مهندسی ویژگی</a:t>
            </a:r>
            <a:endParaRPr sz="1200">
              <a:solidFill>
                <a:schemeClr val="accent3"/>
              </a:solidFill>
              <a:latin typeface="Rubik"/>
              <a:ea typeface="Rubik"/>
              <a:cs typeface="Rubik"/>
              <a:sym typeface="Rubik"/>
            </a:endParaRPr>
          </a:p>
        </p:txBody>
      </p:sp>
      <p:sp>
        <p:nvSpPr>
          <p:cNvPr id="235" name="Google Shape;235;p25"/>
          <p:cNvSpPr txBox="1"/>
          <p:nvPr/>
        </p:nvSpPr>
        <p:spPr>
          <a:xfrm>
            <a:off x="2464200" y="3633100"/>
            <a:ext cx="1893600" cy="369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fa-IR" sz="1200">
                <a:solidFill>
                  <a:schemeClr val="accent3"/>
                </a:solidFill>
                <a:latin typeface="Rubik"/>
                <a:ea typeface="Rubik"/>
                <a:cs typeface="Rubik"/>
                <a:sym typeface="Rubik"/>
              </a:rPr>
              <a:t>بعد</a:t>
            </a:r>
            <a:r>
              <a:rPr lang="fa-IR" sz="1200">
                <a:solidFill>
                  <a:schemeClr val="accent3"/>
                </a:solidFill>
                <a:latin typeface="Rubik"/>
                <a:ea typeface="Rubik"/>
                <a:cs typeface="Rubik"/>
                <a:sym typeface="Rubik"/>
              </a:rPr>
              <a:t> از مهندسی ویژگی</a:t>
            </a:r>
            <a:endParaRPr sz="1200">
              <a:solidFill>
                <a:schemeClr val="accent3"/>
              </a:solidFill>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sp>
        <p:nvSpPr>
          <p:cNvPr id="241" name="Google Shape;241;p26"/>
          <p:cNvSpPr txBox="1"/>
          <p:nvPr>
            <p:ph type="title"/>
          </p:nvPr>
        </p:nvSpPr>
        <p:spPr>
          <a:xfrm>
            <a:off x="311700" y="355375"/>
            <a:ext cx="8520600" cy="4352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b="1" lang="fa-IR" sz="6000">
                <a:solidFill>
                  <a:schemeClr val="dk2"/>
                </a:solidFill>
                <a:latin typeface="Rubik"/>
                <a:ea typeface="Rubik"/>
                <a:cs typeface="Rubik"/>
                <a:sym typeface="Rubik"/>
              </a:rPr>
              <a:t>Support Vector Machine</a:t>
            </a:r>
            <a:endParaRPr b="1" sz="6000">
              <a:solidFill>
                <a:schemeClr val="dk2"/>
              </a:solidFill>
              <a:latin typeface="Rubik"/>
              <a:ea typeface="Rubik"/>
              <a:cs typeface="Rubik"/>
              <a:sym typeface="Rubik"/>
            </a:endParaRPr>
          </a:p>
        </p:txBody>
      </p:sp>
      <p:pic>
        <p:nvPicPr>
          <p:cNvPr id="242" name="Google Shape;242;p26"/>
          <p:cNvPicPr preferRelativeResize="0"/>
          <p:nvPr/>
        </p:nvPicPr>
        <p:blipFill>
          <a:blip r:embed="rId3">
            <a:alphaModFix/>
          </a:blip>
          <a:stretch>
            <a:fillRect/>
          </a:stretch>
        </p:blipFill>
        <p:spPr>
          <a:xfrm>
            <a:off x="124375" y="4503150"/>
            <a:ext cx="461700" cy="46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طبقه بندی (Classification)</a:t>
            </a:r>
            <a:endParaRPr b="1" sz="3600">
              <a:latin typeface="Rubik"/>
              <a:ea typeface="Rubik"/>
              <a:cs typeface="Rubik"/>
              <a:sym typeface="Rubik"/>
            </a:endParaRPr>
          </a:p>
        </p:txBody>
      </p:sp>
      <p:sp>
        <p:nvSpPr>
          <p:cNvPr id="248" name="Google Shape;24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249" name="Google Shape;249;p27"/>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250" name="Google Shape;250;p27"/>
          <p:cNvPicPr preferRelativeResize="0"/>
          <p:nvPr/>
        </p:nvPicPr>
        <p:blipFill>
          <a:blip r:embed="rId4">
            <a:alphaModFix/>
          </a:blip>
          <a:stretch>
            <a:fillRect/>
          </a:stretch>
        </p:blipFill>
        <p:spPr>
          <a:xfrm>
            <a:off x="738475" y="1483150"/>
            <a:ext cx="3237375" cy="3120650"/>
          </a:xfrm>
          <a:prstGeom prst="rect">
            <a:avLst/>
          </a:prstGeom>
          <a:noFill/>
          <a:ln>
            <a:noFill/>
          </a:ln>
        </p:spPr>
      </p:pic>
      <p:sp>
        <p:nvSpPr>
          <p:cNvPr id="251" name="Google Shape;251;p27"/>
          <p:cNvSpPr txBox="1"/>
          <p:nvPr/>
        </p:nvSpPr>
        <p:spPr>
          <a:xfrm>
            <a:off x="4572000" y="1203925"/>
            <a:ext cx="3900600" cy="34593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b="1" lang="fa-IR" sz="1800">
                <a:solidFill>
                  <a:schemeClr val="accent3"/>
                </a:solidFill>
                <a:latin typeface="Rubik"/>
                <a:ea typeface="Rubik"/>
                <a:cs typeface="Rubik"/>
                <a:sym typeface="Rubik"/>
              </a:rPr>
              <a:t>طبقه بندی "خوب" کدام یکی است؟</a:t>
            </a:r>
            <a:endParaRPr b="1" sz="1800">
              <a:solidFill>
                <a:schemeClr val="accent3"/>
              </a:solidFill>
              <a:latin typeface="Rubik"/>
              <a:ea typeface="Rubik"/>
              <a:cs typeface="Rubik"/>
              <a:sym typeface="Rubik"/>
            </a:endParaRPr>
          </a:p>
          <a:p>
            <a:pPr indent="0" lvl="0" marL="0" rtl="1" algn="r">
              <a:spcBef>
                <a:spcPts val="0"/>
              </a:spcBef>
              <a:spcAft>
                <a:spcPts val="0"/>
              </a:spcAft>
              <a:buNone/>
            </a:pPr>
            <a:r>
              <a:t/>
            </a:r>
            <a:endParaRPr b="1" sz="1800">
              <a:solidFill>
                <a:schemeClr val="accent3"/>
              </a:solidFill>
              <a:latin typeface="Rubik"/>
              <a:ea typeface="Rubik"/>
              <a:cs typeface="Rubik"/>
              <a:sym typeface="Rubik"/>
            </a:endParaRPr>
          </a:p>
          <a:p>
            <a:pPr indent="-323850" lvl="0" marL="457200" marR="12700" rtl="1" algn="r">
              <a:lnSpc>
                <a:spcPct val="115000"/>
              </a:lnSpc>
              <a:spcBef>
                <a:spcPts val="400"/>
              </a:spcBef>
              <a:spcAft>
                <a:spcPts val="0"/>
              </a:spcAft>
              <a:buClr>
                <a:schemeClr val="accent3"/>
              </a:buClr>
              <a:buSzPts val="1500"/>
              <a:buFont typeface="Rubik"/>
              <a:buChar char="●"/>
            </a:pPr>
            <a:r>
              <a:rPr lang="fa-IR" sz="1700">
                <a:solidFill>
                  <a:srgbClr val="494C4F"/>
                </a:solidFill>
                <a:latin typeface="Rubik"/>
                <a:ea typeface="Rubik"/>
                <a:cs typeface="Rubik"/>
                <a:sym typeface="Rubik"/>
              </a:rPr>
              <a:t>حال فرض کنید که طبقه بندی خطی داده های دو کلاس از اساس ممکن باشد. یعنی داده ها به صورت خطی قابل جداسازی باشند</a:t>
            </a:r>
            <a:br>
              <a:rPr lang="fa-IR" sz="1700">
                <a:solidFill>
                  <a:srgbClr val="494C4F"/>
                </a:solidFill>
                <a:latin typeface="Rubik"/>
                <a:ea typeface="Rubik"/>
                <a:cs typeface="Rubik"/>
                <a:sym typeface="Rubik"/>
              </a:rPr>
            </a:br>
            <a:endParaRPr sz="1700">
              <a:solidFill>
                <a:srgbClr val="494C4F"/>
              </a:solidFill>
              <a:latin typeface="Rubik"/>
              <a:ea typeface="Rubik"/>
              <a:cs typeface="Rubik"/>
              <a:sym typeface="Rubik"/>
            </a:endParaRPr>
          </a:p>
          <a:p>
            <a:pPr indent="-323850" lvl="0" marL="457200" marR="12700" rtl="1" algn="r">
              <a:lnSpc>
                <a:spcPct val="115000"/>
              </a:lnSpc>
              <a:spcBef>
                <a:spcPts val="0"/>
              </a:spcBef>
              <a:spcAft>
                <a:spcPts val="0"/>
              </a:spcAft>
              <a:buClr>
                <a:schemeClr val="accent3"/>
              </a:buClr>
              <a:buSzPts val="1500"/>
              <a:buFont typeface="Rubik"/>
              <a:buChar char="●"/>
            </a:pPr>
            <a:r>
              <a:rPr lang="fa-IR" sz="1700">
                <a:solidFill>
                  <a:srgbClr val="494C4F"/>
                </a:solidFill>
                <a:latin typeface="Rubik"/>
                <a:ea typeface="Rubik"/>
                <a:cs typeface="Rubik"/>
                <a:sym typeface="Rubik"/>
              </a:rPr>
              <a:t>در این صورت احتمالا بی نهایت گزینه در اختیار خواهیم داشت</a:t>
            </a:r>
            <a:br>
              <a:rPr lang="fa-IR" sz="1700">
                <a:solidFill>
                  <a:srgbClr val="494C4F"/>
                </a:solidFill>
                <a:latin typeface="Rubik"/>
                <a:ea typeface="Rubik"/>
                <a:cs typeface="Rubik"/>
                <a:sym typeface="Rubik"/>
              </a:rPr>
            </a:br>
            <a:endParaRPr sz="1700">
              <a:solidFill>
                <a:srgbClr val="494C4F"/>
              </a:solidFill>
              <a:latin typeface="Rubik"/>
              <a:ea typeface="Rubik"/>
              <a:cs typeface="Rubik"/>
              <a:sym typeface="Rubik"/>
            </a:endParaRPr>
          </a:p>
          <a:p>
            <a:pPr indent="-336550" lvl="0" marL="457200" marR="12700" rtl="1" algn="r">
              <a:lnSpc>
                <a:spcPct val="115000"/>
              </a:lnSpc>
              <a:spcBef>
                <a:spcPts val="0"/>
              </a:spcBef>
              <a:spcAft>
                <a:spcPts val="0"/>
              </a:spcAft>
              <a:buClr>
                <a:srgbClr val="494C4F"/>
              </a:buClr>
              <a:buSzPts val="1700"/>
              <a:buFont typeface="Rubik"/>
              <a:buChar char="●"/>
            </a:pPr>
            <a:r>
              <a:rPr lang="fa-IR" sz="1700">
                <a:solidFill>
                  <a:srgbClr val="494C4F"/>
                </a:solidFill>
                <a:latin typeface="Rubik"/>
                <a:ea typeface="Rubik"/>
                <a:cs typeface="Rubik"/>
                <a:sym typeface="Rubik"/>
              </a:rPr>
              <a:t>کدام طبقه بند خطی را انتخاب کنیم؟</a:t>
            </a:r>
            <a:endParaRPr sz="1700">
              <a:solidFill>
                <a:srgbClr val="494C4F"/>
              </a:solidFill>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فرمولاسیون ریاضیاتی </a:t>
            </a:r>
            <a:r>
              <a:rPr b="1" lang="fa-IR" sz="3550">
                <a:latin typeface="Rubik"/>
                <a:ea typeface="Rubik"/>
                <a:cs typeface="Rubik"/>
                <a:sym typeface="Rubik"/>
              </a:rPr>
              <a:t>"حاشیه"</a:t>
            </a:r>
            <a:endParaRPr b="1" sz="3550">
              <a:latin typeface="Rubik"/>
              <a:ea typeface="Rubik"/>
              <a:cs typeface="Rubik"/>
              <a:sym typeface="Rubik"/>
            </a:endParaRPr>
          </a:p>
        </p:txBody>
      </p:sp>
      <p:sp>
        <p:nvSpPr>
          <p:cNvPr id="257" name="Google Shape;25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258" name="Google Shape;258;p28"/>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259" name="Google Shape;259;p28"/>
          <p:cNvSpPr txBox="1"/>
          <p:nvPr/>
        </p:nvSpPr>
        <p:spPr>
          <a:xfrm>
            <a:off x="4572000" y="1203925"/>
            <a:ext cx="3900600" cy="446400"/>
          </a:xfrm>
          <a:prstGeom prst="rect">
            <a:avLst/>
          </a:prstGeom>
          <a:noFill/>
          <a:ln>
            <a:noFill/>
          </a:ln>
        </p:spPr>
        <p:txBody>
          <a:bodyPr anchorCtr="0" anchor="t" bIns="91425" lIns="91425" spcFirstLastPara="1" rIns="91425" wrap="square" tIns="91425">
            <a:spAutoFit/>
          </a:bodyPr>
          <a:lstStyle/>
          <a:p>
            <a:pPr indent="0" lvl="0" marL="0" marR="12700" rtl="1" algn="r">
              <a:lnSpc>
                <a:spcPct val="115000"/>
              </a:lnSpc>
              <a:spcBef>
                <a:spcPts val="400"/>
              </a:spcBef>
              <a:spcAft>
                <a:spcPts val="0"/>
              </a:spcAft>
              <a:buNone/>
            </a:pPr>
            <a:r>
              <a:t/>
            </a:r>
            <a:endParaRPr sz="1700">
              <a:solidFill>
                <a:srgbClr val="494C4F"/>
              </a:solidFill>
              <a:latin typeface="Rubik"/>
              <a:ea typeface="Rubik"/>
              <a:cs typeface="Rubik"/>
              <a:sym typeface="Rubik"/>
            </a:endParaRPr>
          </a:p>
        </p:txBody>
      </p:sp>
      <p:sp>
        <p:nvSpPr>
          <p:cNvPr id="260" name="Google Shape;260;p28"/>
          <p:cNvSpPr txBox="1"/>
          <p:nvPr/>
        </p:nvSpPr>
        <p:spPr>
          <a:xfrm>
            <a:off x="4685400" y="1369125"/>
            <a:ext cx="3786900" cy="2678100"/>
          </a:xfrm>
          <a:prstGeom prst="rect">
            <a:avLst/>
          </a:prstGeom>
          <a:noFill/>
          <a:ln>
            <a:noFill/>
          </a:ln>
        </p:spPr>
        <p:txBody>
          <a:bodyPr anchorCtr="0" anchor="t" bIns="91425" lIns="91425" spcFirstLastPara="1" rIns="91425" wrap="square" tIns="91425">
            <a:noAutofit/>
          </a:bodyPr>
          <a:lstStyle/>
          <a:p>
            <a:pPr indent="-342900" lvl="0" marL="457200" rtl="1" algn="r">
              <a:spcBef>
                <a:spcPts val="0"/>
              </a:spcBef>
              <a:spcAft>
                <a:spcPts val="0"/>
              </a:spcAft>
              <a:buClr>
                <a:schemeClr val="accent3"/>
              </a:buClr>
              <a:buSzPts val="1800"/>
              <a:buFont typeface="Rubik"/>
              <a:buChar char="●"/>
            </a:pPr>
            <a:r>
              <a:rPr lang="fa-IR" sz="1800">
                <a:solidFill>
                  <a:schemeClr val="accent3"/>
                </a:solidFill>
                <a:latin typeface="Rubik"/>
                <a:ea typeface="Rubik"/>
                <a:cs typeface="Rubik"/>
                <a:sym typeface="Rubik"/>
              </a:rPr>
              <a:t>فاصله هر نقطه       تا خط جدا کننده :</a:t>
            </a:r>
            <a:endParaRPr sz="1800">
              <a:solidFill>
                <a:schemeClr val="accent3"/>
              </a:solidFill>
              <a:latin typeface="Rubik"/>
              <a:ea typeface="Rubik"/>
              <a:cs typeface="Rubik"/>
              <a:sym typeface="Rubik"/>
            </a:endParaRPr>
          </a:p>
          <a:p>
            <a:pPr indent="0" lvl="0" marL="0" rtl="0" algn="l">
              <a:spcBef>
                <a:spcPts val="0"/>
              </a:spcBef>
              <a:spcAft>
                <a:spcPts val="0"/>
              </a:spcAft>
              <a:buNone/>
            </a:pPr>
            <a:br>
              <a:rPr lang="fa-IR" sz="1800">
                <a:solidFill>
                  <a:schemeClr val="accent3"/>
                </a:solidFill>
                <a:latin typeface="Rubik"/>
                <a:ea typeface="Rubik"/>
                <a:cs typeface="Rubik"/>
                <a:sym typeface="Rubik"/>
              </a:rPr>
            </a:br>
            <a:br>
              <a:rPr lang="fa-IR" sz="1800">
                <a:solidFill>
                  <a:schemeClr val="accent3"/>
                </a:solidFill>
                <a:latin typeface="Rubik"/>
                <a:ea typeface="Rubik"/>
                <a:cs typeface="Rubik"/>
                <a:sym typeface="Rubik"/>
              </a:rPr>
            </a:br>
            <a:br>
              <a:rPr lang="fa-IR" sz="1800">
                <a:solidFill>
                  <a:schemeClr val="accent3"/>
                </a:solidFill>
                <a:latin typeface="Rubik"/>
                <a:ea typeface="Rubik"/>
                <a:cs typeface="Rubik"/>
                <a:sym typeface="Rubik"/>
              </a:rPr>
            </a:br>
            <a:endParaRPr sz="1800">
              <a:solidFill>
                <a:schemeClr val="accent3"/>
              </a:solidFill>
              <a:latin typeface="Rubik"/>
              <a:ea typeface="Rubik"/>
              <a:cs typeface="Rubik"/>
              <a:sym typeface="Rubik"/>
            </a:endParaRPr>
          </a:p>
          <a:p>
            <a:pPr indent="-342900" lvl="0" marL="457200" rtl="1" algn="r">
              <a:spcBef>
                <a:spcPts val="0"/>
              </a:spcBef>
              <a:spcAft>
                <a:spcPts val="0"/>
              </a:spcAft>
              <a:buClr>
                <a:schemeClr val="accent3"/>
              </a:buClr>
              <a:buSzPts val="1800"/>
              <a:buFont typeface="Rubik"/>
              <a:buChar char="●"/>
            </a:pPr>
            <a:r>
              <a:rPr lang="fa-IR" sz="1800">
                <a:solidFill>
                  <a:schemeClr val="accent3"/>
                </a:solidFill>
                <a:latin typeface="Rubik"/>
                <a:ea typeface="Rubik"/>
                <a:cs typeface="Rubik"/>
                <a:sym typeface="Rubik"/>
              </a:rPr>
              <a:t>به نزدیک نمونه ها به </a:t>
            </a:r>
            <a:r>
              <a:rPr lang="fa-IR" sz="1800">
                <a:solidFill>
                  <a:schemeClr val="accent3"/>
                </a:solidFill>
                <a:latin typeface="Rubik"/>
                <a:ea typeface="Rubik"/>
                <a:cs typeface="Rubik"/>
                <a:sym typeface="Rubik"/>
              </a:rPr>
              <a:t>ابرصفحه</a:t>
            </a:r>
            <a:r>
              <a:rPr lang="fa-IR" sz="1800">
                <a:solidFill>
                  <a:schemeClr val="accent3"/>
                </a:solidFill>
                <a:latin typeface="Rubik"/>
                <a:ea typeface="Rubik"/>
                <a:cs typeface="Rubik"/>
                <a:sym typeface="Rubik"/>
              </a:rPr>
              <a:t> </a:t>
            </a:r>
            <a:r>
              <a:rPr lang="fa-IR" sz="1800">
                <a:solidFill>
                  <a:schemeClr val="accent3"/>
                </a:solidFill>
                <a:latin typeface="Rubik"/>
                <a:ea typeface="Rubik"/>
                <a:cs typeface="Rubik"/>
                <a:sym typeface="Rubik"/>
              </a:rPr>
              <a:t>جداکننده</a:t>
            </a:r>
            <a:r>
              <a:rPr lang="fa-IR" sz="1800">
                <a:solidFill>
                  <a:schemeClr val="accent3"/>
                </a:solidFill>
                <a:latin typeface="Rubik"/>
                <a:ea typeface="Rubik"/>
                <a:cs typeface="Rubik"/>
                <a:sym typeface="Rubik"/>
              </a:rPr>
              <a:t> </a:t>
            </a:r>
            <a:r>
              <a:rPr lang="fa-IR" sz="1800">
                <a:solidFill>
                  <a:schemeClr val="dk2"/>
                </a:solidFill>
                <a:latin typeface="Rubik"/>
                <a:ea typeface="Rubik"/>
                <a:cs typeface="Rubik"/>
                <a:sym typeface="Rubik"/>
              </a:rPr>
              <a:t>بردار های پشتیبان (Support Vector)</a:t>
            </a:r>
            <a:r>
              <a:rPr lang="fa-IR" sz="1800">
                <a:solidFill>
                  <a:schemeClr val="accent3"/>
                </a:solidFill>
                <a:latin typeface="Rubik"/>
                <a:ea typeface="Rubik"/>
                <a:cs typeface="Rubik"/>
                <a:sym typeface="Rubik"/>
              </a:rPr>
              <a:t> گفته می شود</a:t>
            </a:r>
            <a:endParaRPr sz="1800">
              <a:solidFill>
                <a:schemeClr val="accent3"/>
              </a:solidFill>
              <a:latin typeface="Rubik"/>
              <a:ea typeface="Rubik"/>
              <a:cs typeface="Rubik"/>
              <a:sym typeface="Rubik"/>
            </a:endParaRPr>
          </a:p>
          <a:p>
            <a:pPr indent="0" lvl="0" marL="0" rtl="1" algn="r">
              <a:spcBef>
                <a:spcPts val="0"/>
              </a:spcBef>
              <a:spcAft>
                <a:spcPts val="0"/>
              </a:spcAft>
              <a:buNone/>
            </a:pPr>
            <a:r>
              <a:t/>
            </a:r>
            <a:endParaRPr sz="1800">
              <a:solidFill>
                <a:schemeClr val="accent3"/>
              </a:solidFill>
              <a:latin typeface="Rubik"/>
              <a:ea typeface="Rubik"/>
              <a:cs typeface="Rubik"/>
              <a:sym typeface="Rubik"/>
            </a:endParaRPr>
          </a:p>
        </p:txBody>
      </p:sp>
      <p:pic>
        <p:nvPicPr>
          <p:cNvPr id="261" name="Google Shape;261;p28" title="[97,97,97,&quot;https://www.codecogs.com/eqnedit.php?latex=x_i#0&quot;]"/>
          <p:cNvPicPr preferRelativeResize="0"/>
          <p:nvPr/>
        </p:nvPicPr>
        <p:blipFill>
          <a:blip r:embed="rId4">
            <a:alphaModFix/>
          </a:blip>
          <a:stretch>
            <a:fillRect/>
          </a:stretch>
        </p:blipFill>
        <p:spPr>
          <a:xfrm>
            <a:off x="6216200" y="1532750"/>
            <a:ext cx="237590" cy="190500"/>
          </a:xfrm>
          <a:prstGeom prst="rect">
            <a:avLst/>
          </a:prstGeom>
          <a:noFill/>
          <a:ln>
            <a:noFill/>
          </a:ln>
        </p:spPr>
      </p:pic>
      <p:pic>
        <p:nvPicPr>
          <p:cNvPr id="262" name="Google Shape;262;p28"/>
          <p:cNvPicPr preferRelativeResize="0"/>
          <p:nvPr/>
        </p:nvPicPr>
        <p:blipFill>
          <a:blip r:embed="rId5">
            <a:alphaModFix/>
          </a:blip>
          <a:stretch>
            <a:fillRect/>
          </a:stretch>
        </p:blipFill>
        <p:spPr>
          <a:xfrm>
            <a:off x="863200" y="1317550"/>
            <a:ext cx="3087700" cy="3093450"/>
          </a:xfrm>
          <a:prstGeom prst="rect">
            <a:avLst/>
          </a:prstGeom>
          <a:noFill/>
          <a:ln>
            <a:noFill/>
          </a:ln>
        </p:spPr>
      </p:pic>
      <p:pic>
        <p:nvPicPr>
          <p:cNvPr id="263" name="Google Shape;263;p28" title="[32,39,41,&quot;https://www.codecogs.com/eqnedit.php?latex=r#0&quot;]"/>
          <p:cNvPicPr preferRelativeResize="0"/>
          <p:nvPr/>
        </p:nvPicPr>
        <p:blipFill>
          <a:blip r:embed="rId6">
            <a:alphaModFix/>
          </a:blip>
          <a:stretch>
            <a:fillRect/>
          </a:stretch>
        </p:blipFill>
        <p:spPr>
          <a:xfrm>
            <a:off x="2292800" y="1870975"/>
            <a:ext cx="136075" cy="151948"/>
          </a:xfrm>
          <a:prstGeom prst="rect">
            <a:avLst/>
          </a:prstGeom>
          <a:noFill/>
          <a:ln>
            <a:noFill/>
          </a:ln>
        </p:spPr>
      </p:pic>
      <p:pic>
        <p:nvPicPr>
          <p:cNvPr id="264" name="Google Shape;264;p28" title="[32,39,41,&quot;https://www.codecogs.com/eqnedit.php?latex=%5Crho#0&quot;]"/>
          <p:cNvPicPr preferRelativeResize="0"/>
          <p:nvPr/>
        </p:nvPicPr>
        <p:blipFill>
          <a:blip r:embed="rId7">
            <a:alphaModFix/>
          </a:blip>
          <a:stretch>
            <a:fillRect/>
          </a:stretch>
        </p:blipFill>
        <p:spPr>
          <a:xfrm>
            <a:off x="3438125" y="1331875"/>
            <a:ext cx="136071" cy="190500"/>
          </a:xfrm>
          <a:prstGeom prst="rect">
            <a:avLst/>
          </a:prstGeom>
          <a:noFill/>
          <a:ln>
            <a:noFill/>
          </a:ln>
        </p:spPr>
      </p:pic>
      <p:pic>
        <p:nvPicPr>
          <p:cNvPr id="265" name="Google Shape;265;p28"/>
          <p:cNvPicPr preferRelativeResize="0"/>
          <p:nvPr/>
        </p:nvPicPr>
        <p:blipFill>
          <a:blip r:embed="rId8">
            <a:alphaModFix/>
          </a:blip>
          <a:stretch>
            <a:fillRect/>
          </a:stretch>
        </p:blipFill>
        <p:spPr>
          <a:xfrm>
            <a:off x="5471913" y="2108525"/>
            <a:ext cx="1726169" cy="79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فرمولاسیون ریاضیاتی </a:t>
            </a:r>
            <a:r>
              <a:rPr b="1" lang="fa-IR" sz="3550">
                <a:latin typeface="Rubik"/>
                <a:ea typeface="Rubik"/>
                <a:cs typeface="Rubik"/>
                <a:sym typeface="Rubik"/>
              </a:rPr>
              <a:t>"حاشیه"</a:t>
            </a:r>
            <a:endParaRPr b="1" sz="3550">
              <a:latin typeface="Rubik"/>
              <a:ea typeface="Rubik"/>
              <a:cs typeface="Rubik"/>
              <a:sym typeface="Rubik"/>
            </a:endParaRPr>
          </a:p>
        </p:txBody>
      </p:sp>
      <p:sp>
        <p:nvSpPr>
          <p:cNvPr id="271" name="Google Shape;27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272" name="Google Shape;272;p29"/>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273" name="Google Shape;273;p29"/>
          <p:cNvSpPr txBox="1"/>
          <p:nvPr/>
        </p:nvSpPr>
        <p:spPr>
          <a:xfrm>
            <a:off x="4572000" y="1203925"/>
            <a:ext cx="3900600" cy="446400"/>
          </a:xfrm>
          <a:prstGeom prst="rect">
            <a:avLst/>
          </a:prstGeom>
          <a:noFill/>
          <a:ln>
            <a:noFill/>
          </a:ln>
        </p:spPr>
        <p:txBody>
          <a:bodyPr anchorCtr="0" anchor="t" bIns="91425" lIns="91425" spcFirstLastPara="1" rIns="91425" wrap="square" tIns="91425">
            <a:spAutoFit/>
          </a:bodyPr>
          <a:lstStyle/>
          <a:p>
            <a:pPr indent="0" lvl="0" marL="0" marR="12700" rtl="1" algn="r">
              <a:lnSpc>
                <a:spcPct val="115000"/>
              </a:lnSpc>
              <a:spcBef>
                <a:spcPts val="400"/>
              </a:spcBef>
              <a:spcAft>
                <a:spcPts val="0"/>
              </a:spcAft>
              <a:buNone/>
            </a:pPr>
            <a:r>
              <a:t/>
            </a:r>
            <a:endParaRPr sz="1700">
              <a:solidFill>
                <a:srgbClr val="494C4F"/>
              </a:solidFill>
              <a:latin typeface="Rubik"/>
              <a:ea typeface="Rubik"/>
              <a:cs typeface="Rubik"/>
              <a:sym typeface="Rubik"/>
            </a:endParaRPr>
          </a:p>
        </p:txBody>
      </p:sp>
      <p:sp>
        <p:nvSpPr>
          <p:cNvPr id="274" name="Google Shape;274;p29"/>
          <p:cNvSpPr txBox="1"/>
          <p:nvPr/>
        </p:nvSpPr>
        <p:spPr>
          <a:xfrm>
            <a:off x="4685400" y="1369125"/>
            <a:ext cx="3786900" cy="32325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t/>
            </a:r>
            <a:endParaRPr sz="1800">
              <a:solidFill>
                <a:schemeClr val="accent3"/>
              </a:solidFill>
              <a:latin typeface="Rubik"/>
              <a:ea typeface="Rubik"/>
              <a:cs typeface="Rubik"/>
              <a:sym typeface="Rubik"/>
            </a:endParaRPr>
          </a:p>
          <a:p>
            <a:pPr indent="-342900" lvl="0" marL="457200" rtl="1" algn="r">
              <a:spcBef>
                <a:spcPts val="0"/>
              </a:spcBef>
              <a:spcAft>
                <a:spcPts val="0"/>
              </a:spcAft>
              <a:buClr>
                <a:schemeClr val="accent3"/>
              </a:buClr>
              <a:buSzPts val="1800"/>
              <a:buFont typeface="Rubik"/>
              <a:buChar char="●"/>
            </a:pPr>
            <a:r>
              <a:rPr lang="fa-IR" sz="1800">
                <a:solidFill>
                  <a:schemeClr val="accent3"/>
                </a:solidFill>
                <a:latin typeface="Rubik"/>
                <a:ea typeface="Rubik"/>
                <a:cs typeface="Rubik"/>
                <a:sym typeface="Rubik"/>
              </a:rPr>
              <a:t>به فاصله بین نقاط پشتیبان از ابر صفحه جدا کننده حاشیه یا     Margin      اطلاق می گردد</a:t>
            </a:r>
            <a:br>
              <a:rPr lang="fa-IR" sz="1800">
                <a:solidFill>
                  <a:schemeClr val="accent3"/>
                </a:solidFill>
                <a:latin typeface="Rubik"/>
                <a:ea typeface="Rubik"/>
                <a:cs typeface="Rubik"/>
                <a:sym typeface="Rubik"/>
              </a:rPr>
            </a:br>
            <a:endParaRPr sz="1800">
              <a:solidFill>
                <a:schemeClr val="accent3"/>
              </a:solidFill>
              <a:latin typeface="Rubik"/>
              <a:ea typeface="Rubik"/>
              <a:cs typeface="Rubik"/>
              <a:sym typeface="Rubik"/>
            </a:endParaRPr>
          </a:p>
          <a:p>
            <a:pPr indent="-342900" lvl="0" marL="457200" rtl="1" algn="r">
              <a:spcBef>
                <a:spcPts val="0"/>
              </a:spcBef>
              <a:spcAft>
                <a:spcPts val="0"/>
              </a:spcAft>
              <a:buClr>
                <a:schemeClr val="accent3"/>
              </a:buClr>
              <a:buSzPts val="1800"/>
              <a:buFont typeface="Rubik"/>
              <a:buChar char="●"/>
            </a:pPr>
            <a:r>
              <a:rPr lang="fa-IR" sz="1800">
                <a:solidFill>
                  <a:schemeClr val="accent3"/>
                </a:solidFill>
                <a:latin typeface="Rubik"/>
                <a:ea typeface="Rubik"/>
                <a:cs typeface="Rubik"/>
                <a:sym typeface="Rubik"/>
              </a:rPr>
              <a:t>هدف یافتن صفحه ای است که بیشترین حاشیه را داشته باشد</a:t>
            </a:r>
            <a:br>
              <a:rPr lang="fa-IR" sz="1800">
                <a:solidFill>
                  <a:schemeClr val="accent3"/>
                </a:solidFill>
                <a:latin typeface="Rubik"/>
                <a:ea typeface="Rubik"/>
                <a:cs typeface="Rubik"/>
                <a:sym typeface="Rubik"/>
              </a:rPr>
            </a:br>
            <a:endParaRPr sz="1800">
              <a:solidFill>
                <a:schemeClr val="accent3"/>
              </a:solidFill>
              <a:latin typeface="Rubik"/>
              <a:ea typeface="Rubik"/>
              <a:cs typeface="Rubik"/>
              <a:sym typeface="Rubik"/>
            </a:endParaRPr>
          </a:p>
          <a:p>
            <a:pPr indent="-342900" lvl="0" marL="457200" rtl="1" algn="r">
              <a:spcBef>
                <a:spcPts val="0"/>
              </a:spcBef>
              <a:spcAft>
                <a:spcPts val="0"/>
              </a:spcAft>
              <a:buClr>
                <a:schemeClr val="accent3"/>
              </a:buClr>
              <a:buSzPts val="1800"/>
              <a:buFont typeface="Rubik"/>
              <a:buChar char="●"/>
            </a:pPr>
            <a:r>
              <a:rPr lang="fa-IR" sz="1800">
                <a:solidFill>
                  <a:schemeClr val="accent3"/>
                </a:solidFill>
                <a:latin typeface="Rubik"/>
                <a:ea typeface="Rubik"/>
                <a:cs typeface="Rubik"/>
                <a:sym typeface="Rubik"/>
              </a:rPr>
              <a:t>آیا تمام نقاط در یافتن صفحه جداکننده با بیشترین حاشیه نقش دارند؟</a:t>
            </a:r>
            <a:endParaRPr sz="1800">
              <a:solidFill>
                <a:schemeClr val="accent3"/>
              </a:solidFill>
              <a:latin typeface="Rubik"/>
              <a:ea typeface="Rubik"/>
              <a:cs typeface="Rubik"/>
              <a:sym typeface="Rubik"/>
            </a:endParaRPr>
          </a:p>
        </p:txBody>
      </p:sp>
      <p:pic>
        <p:nvPicPr>
          <p:cNvPr id="275" name="Google Shape;275;p29" title="[97,97,97,&quot;https://www.codecogs.com/eqnedit.php?latex=%5Crho#0&quot;]"/>
          <p:cNvPicPr preferRelativeResize="0"/>
          <p:nvPr/>
        </p:nvPicPr>
        <p:blipFill>
          <a:blip r:embed="rId4">
            <a:alphaModFix/>
          </a:blip>
          <a:stretch>
            <a:fillRect/>
          </a:stretch>
        </p:blipFill>
        <p:spPr>
          <a:xfrm>
            <a:off x="6975950" y="2324550"/>
            <a:ext cx="136071" cy="190500"/>
          </a:xfrm>
          <a:prstGeom prst="rect">
            <a:avLst/>
          </a:prstGeom>
          <a:noFill/>
          <a:ln>
            <a:noFill/>
          </a:ln>
        </p:spPr>
      </p:pic>
      <p:pic>
        <p:nvPicPr>
          <p:cNvPr id="276" name="Google Shape;276;p29"/>
          <p:cNvPicPr preferRelativeResize="0"/>
          <p:nvPr/>
        </p:nvPicPr>
        <p:blipFill>
          <a:blip r:embed="rId5">
            <a:alphaModFix/>
          </a:blip>
          <a:stretch>
            <a:fillRect/>
          </a:stretch>
        </p:blipFill>
        <p:spPr>
          <a:xfrm>
            <a:off x="863200" y="1317550"/>
            <a:ext cx="3087700" cy="3093450"/>
          </a:xfrm>
          <a:prstGeom prst="rect">
            <a:avLst/>
          </a:prstGeom>
          <a:noFill/>
          <a:ln>
            <a:noFill/>
          </a:ln>
        </p:spPr>
      </p:pic>
      <p:pic>
        <p:nvPicPr>
          <p:cNvPr id="277" name="Google Shape;277;p29" title="[32,39,41,&quot;https://www.codecogs.com/eqnedit.php?latex=r#0&quot;]"/>
          <p:cNvPicPr preferRelativeResize="0"/>
          <p:nvPr/>
        </p:nvPicPr>
        <p:blipFill>
          <a:blip r:embed="rId6">
            <a:alphaModFix/>
          </a:blip>
          <a:stretch>
            <a:fillRect/>
          </a:stretch>
        </p:blipFill>
        <p:spPr>
          <a:xfrm>
            <a:off x="2292800" y="1870975"/>
            <a:ext cx="136075" cy="151948"/>
          </a:xfrm>
          <a:prstGeom prst="rect">
            <a:avLst/>
          </a:prstGeom>
          <a:noFill/>
          <a:ln>
            <a:noFill/>
          </a:ln>
        </p:spPr>
      </p:pic>
      <p:pic>
        <p:nvPicPr>
          <p:cNvPr id="278" name="Google Shape;278;p29" title="[32,39,41,&quot;https://www.codecogs.com/eqnedit.php?latex=%5Crho#0&quot;]"/>
          <p:cNvPicPr preferRelativeResize="0"/>
          <p:nvPr/>
        </p:nvPicPr>
        <p:blipFill>
          <a:blip r:embed="rId7">
            <a:alphaModFix/>
          </a:blip>
          <a:stretch>
            <a:fillRect/>
          </a:stretch>
        </p:blipFill>
        <p:spPr>
          <a:xfrm>
            <a:off x="3438125" y="1331875"/>
            <a:ext cx="136071" cy="19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فرمولاسیون ریاضیاتی </a:t>
            </a:r>
            <a:r>
              <a:rPr b="1" lang="fa-IR" sz="3550">
                <a:latin typeface="Rubik"/>
                <a:ea typeface="Rubik"/>
                <a:cs typeface="Rubik"/>
                <a:sym typeface="Rubik"/>
              </a:rPr>
              <a:t>"حاشیه"</a:t>
            </a:r>
            <a:endParaRPr b="1" sz="3550">
              <a:latin typeface="Rubik"/>
              <a:ea typeface="Rubik"/>
              <a:cs typeface="Rubik"/>
              <a:sym typeface="Rubik"/>
            </a:endParaRPr>
          </a:p>
        </p:txBody>
      </p:sp>
      <p:sp>
        <p:nvSpPr>
          <p:cNvPr id="284" name="Google Shape;28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285" name="Google Shape;285;p30"/>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286" name="Google Shape;286;p30"/>
          <p:cNvSpPr txBox="1"/>
          <p:nvPr/>
        </p:nvSpPr>
        <p:spPr>
          <a:xfrm>
            <a:off x="4572000" y="1203925"/>
            <a:ext cx="3900600" cy="446400"/>
          </a:xfrm>
          <a:prstGeom prst="rect">
            <a:avLst/>
          </a:prstGeom>
          <a:noFill/>
          <a:ln>
            <a:noFill/>
          </a:ln>
        </p:spPr>
        <p:txBody>
          <a:bodyPr anchorCtr="0" anchor="t" bIns="91425" lIns="91425" spcFirstLastPara="1" rIns="91425" wrap="square" tIns="91425">
            <a:spAutoFit/>
          </a:bodyPr>
          <a:lstStyle/>
          <a:p>
            <a:pPr indent="0" lvl="0" marL="0" marR="12700" rtl="1" algn="r">
              <a:lnSpc>
                <a:spcPct val="115000"/>
              </a:lnSpc>
              <a:spcBef>
                <a:spcPts val="400"/>
              </a:spcBef>
              <a:spcAft>
                <a:spcPts val="0"/>
              </a:spcAft>
              <a:buNone/>
            </a:pPr>
            <a:r>
              <a:t/>
            </a:r>
            <a:endParaRPr sz="1700">
              <a:solidFill>
                <a:srgbClr val="494C4F"/>
              </a:solidFill>
              <a:latin typeface="Rubik"/>
              <a:ea typeface="Rubik"/>
              <a:cs typeface="Rubik"/>
              <a:sym typeface="Rubik"/>
            </a:endParaRPr>
          </a:p>
        </p:txBody>
      </p:sp>
      <p:sp>
        <p:nvSpPr>
          <p:cNvPr id="287" name="Google Shape;287;p30"/>
          <p:cNvSpPr txBox="1"/>
          <p:nvPr/>
        </p:nvSpPr>
        <p:spPr>
          <a:xfrm>
            <a:off x="4685400" y="1369125"/>
            <a:ext cx="3786900" cy="10158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t/>
            </a:r>
            <a:endParaRPr sz="1800">
              <a:solidFill>
                <a:schemeClr val="accent3"/>
              </a:solidFill>
              <a:latin typeface="Rubik"/>
              <a:ea typeface="Rubik"/>
              <a:cs typeface="Rubik"/>
              <a:sym typeface="Rubik"/>
            </a:endParaRPr>
          </a:p>
          <a:p>
            <a:pPr indent="-342900" lvl="0" marL="457200" rtl="1" algn="r">
              <a:spcBef>
                <a:spcPts val="0"/>
              </a:spcBef>
              <a:spcAft>
                <a:spcPts val="0"/>
              </a:spcAft>
              <a:buClr>
                <a:schemeClr val="accent3"/>
              </a:buClr>
              <a:buSzPts val="1800"/>
              <a:buFont typeface="Rubik"/>
              <a:buChar char="●"/>
            </a:pPr>
            <a:r>
              <a:rPr lang="fa-IR" sz="1800">
                <a:solidFill>
                  <a:schemeClr val="accent3"/>
                </a:solidFill>
                <a:latin typeface="Rubik"/>
                <a:ea typeface="Rubik"/>
                <a:cs typeface="Rubik"/>
                <a:sym typeface="Rubik"/>
              </a:rPr>
              <a:t>شکل مقابل نمونه یک جداکننده با حاشیه بسیار کم است</a:t>
            </a:r>
            <a:endParaRPr sz="1800">
              <a:solidFill>
                <a:schemeClr val="accent3"/>
              </a:solidFill>
              <a:latin typeface="Rubik"/>
              <a:ea typeface="Rubik"/>
              <a:cs typeface="Rubik"/>
              <a:sym typeface="Rubik"/>
            </a:endParaRPr>
          </a:p>
        </p:txBody>
      </p:sp>
      <p:pic>
        <p:nvPicPr>
          <p:cNvPr id="288" name="Google Shape;288;p30"/>
          <p:cNvPicPr preferRelativeResize="0"/>
          <p:nvPr/>
        </p:nvPicPr>
        <p:blipFill>
          <a:blip r:embed="rId4">
            <a:alphaModFix/>
          </a:blip>
          <a:stretch>
            <a:fillRect/>
          </a:stretch>
        </p:blipFill>
        <p:spPr>
          <a:xfrm>
            <a:off x="878175" y="1369125"/>
            <a:ext cx="3105752" cy="3042225"/>
          </a:xfrm>
          <a:prstGeom prst="rect">
            <a:avLst/>
          </a:prstGeom>
          <a:noFill/>
          <a:ln>
            <a:noFill/>
          </a:ln>
        </p:spPr>
      </p:pic>
      <p:pic>
        <p:nvPicPr>
          <p:cNvPr id="289" name="Google Shape;289;p30" title="[32,39,41,&quot;https://www.codecogs.com/eqnedit.php?latex=r#0&quot;]"/>
          <p:cNvPicPr preferRelativeResize="0"/>
          <p:nvPr/>
        </p:nvPicPr>
        <p:blipFill>
          <a:blip r:embed="rId5">
            <a:alphaModFix/>
          </a:blip>
          <a:stretch>
            <a:fillRect/>
          </a:stretch>
        </p:blipFill>
        <p:spPr>
          <a:xfrm>
            <a:off x="2292800" y="1870975"/>
            <a:ext cx="136075" cy="151948"/>
          </a:xfrm>
          <a:prstGeom prst="rect">
            <a:avLst/>
          </a:prstGeom>
          <a:noFill/>
          <a:ln>
            <a:noFill/>
          </a:ln>
        </p:spPr>
      </p:pic>
      <p:pic>
        <p:nvPicPr>
          <p:cNvPr id="290" name="Google Shape;290;p30" title="[32,39,41,&quot;https://www.codecogs.com/eqnedit.php?latex=%5Crho#0&quot;]"/>
          <p:cNvPicPr preferRelativeResize="0"/>
          <p:nvPr/>
        </p:nvPicPr>
        <p:blipFill>
          <a:blip r:embed="rId6">
            <a:alphaModFix/>
          </a:blip>
          <a:stretch>
            <a:fillRect/>
          </a:stretch>
        </p:blipFill>
        <p:spPr>
          <a:xfrm>
            <a:off x="2939200" y="1573250"/>
            <a:ext cx="136071" cy="190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SVM as a </a:t>
            </a:r>
            <a:r>
              <a:rPr b="1" lang="fa-IR" sz="3600">
                <a:latin typeface="Rubik"/>
                <a:ea typeface="Rubik"/>
                <a:cs typeface="Rubik"/>
                <a:sym typeface="Rubik"/>
              </a:rPr>
              <a:t>Constrained</a:t>
            </a:r>
            <a:br>
              <a:rPr b="1" lang="fa-IR" sz="3600">
                <a:latin typeface="Rubik"/>
                <a:ea typeface="Rubik"/>
                <a:cs typeface="Rubik"/>
                <a:sym typeface="Rubik"/>
              </a:rPr>
            </a:br>
            <a:r>
              <a:rPr b="1" lang="fa-IR" sz="3600">
                <a:latin typeface="Rubik"/>
                <a:ea typeface="Rubik"/>
                <a:cs typeface="Rubik"/>
                <a:sym typeface="Rubik"/>
              </a:rPr>
              <a:t>Optimization Problem</a:t>
            </a:r>
            <a:endParaRPr b="1" sz="3550">
              <a:latin typeface="Rubik"/>
              <a:ea typeface="Rubik"/>
              <a:cs typeface="Rubik"/>
              <a:sym typeface="Rubik"/>
            </a:endParaRPr>
          </a:p>
        </p:txBody>
      </p:sp>
      <p:sp>
        <p:nvSpPr>
          <p:cNvPr id="296" name="Google Shape;29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297" name="Google Shape;297;p31"/>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298" name="Google Shape;298;p31"/>
          <p:cNvSpPr txBox="1"/>
          <p:nvPr/>
        </p:nvSpPr>
        <p:spPr>
          <a:xfrm>
            <a:off x="4572000" y="1203925"/>
            <a:ext cx="3900600" cy="446400"/>
          </a:xfrm>
          <a:prstGeom prst="rect">
            <a:avLst/>
          </a:prstGeom>
          <a:noFill/>
          <a:ln>
            <a:noFill/>
          </a:ln>
        </p:spPr>
        <p:txBody>
          <a:bodyPr anchorCtr="0" anchor="t" bIns="91425" lIns="91425" spcFirstLastPara="1" rIns="91425" wrap="square" tIns="91425">
            <a:spAutoFit/>
          </a:bodyPr>
          <a:lstStyle/>
          <a:p>
            <a:pPr indent="0" lvl="0" marL="0" marR="12700" rtl="1" algn="r">
              <a:lnSpc>
                <a:spcPct val="115000"/>
              </a:lnSpc>
              <a:spcBef>
                <a:spcPts val="400"/>
              </a:spcBef>
              <a:spcAft>
                <a:spcPts val="0"/>
              </a:spcAft>
              <a:buNone/>
            </a:pPr>
            <a:r>
              <a:t/>
            </a:r>
            <a:endParaRPr sz="1700">
              <a:solidFill>
                <a:srgbClr val="494C4F"/>
              </a:solidFill>
              <a:latin typeface="Rubik"/>
              <a:ea typeface="Rubik"/>
              <a:cs typeface="Rubik"/>
              <a:sym typeface="Rubik"/>
            </a:endParaRPr>
          </a:p>
        </p:txBody>
      </p:sp>
      <p:sp>
        <p:nvSpPr>
          <p:cNvPr id="299" name="Google Shape;299;p31"/>
          <p:cNvSpPr txBox="1"/>
          <p:nvPr/>
        </p:nvSpPr>
        <p:spPr>
          <a:xfrm>
            <a:off x="3914400" y="1634675"/>
            <a:ext cx="4558200" cy="2878200"/>
          </a:xfrm>
          <a:prstGeom prst="rect">
            <a:avLst/>
          </a:prstGeom>
          <a:noFill/>
          <a:ln>
            <a:noFill/>
          </a:ln>
        </p:spPr>
        <p:txBody>
          <a:bodyPr anchorCtr="0" anchor="t" bIns="91425" lIns="91425" spcFirstLastPara="1" rIns="91425" wrap="square" tIns="91425">
            <a:spAutoFit/>
          </a:bodyPr>
          <a:lstStyle/>
          <a:p>
            <a:pPr indent="-317500" lvl="0" marL="457200" rtl="1" algn="r">
              <a:lnSpc>
                <a:spcPct val="115000"/>
              </a:lnSpc>
              <a:spcBef>
                <a:spcPts val="200"/>
              </a:spcBef>
              <a:spcAft>
                <a:spcPts val="0"/>
              </a:spcAft>
              <a:buClr>
                <a:srgbClr val="494C4F"/>
              </a:buClr>
              <a:buSzPts val="1400"/>
              <a:buFont typeface="Rubik"/>
              <a:buChar char="●"/>
            </a:pPr>
            <a:r>
              <a:rPr lang="fa-IR">
                <a:solidFill>
                  <a:srgbClr val="494C4F"/>
                </a:solidFill>
                <a:latin typeface="Rubik"/>
                <a:ea typeface="Rubik"/>
                <a:cs typeface="Rubik"/>
                <a:sym typeface="Rubik"/>
              </a:rPr>
              <a:t>بدون کاستن از کلیت مسئله، و با فرض جدایی‌پذیر بودن داده‌ها به صورت خطی، می‌توان یک جدا کننده خطی مانند              را به صورت ابرصفحه‌ای یافت که قیدهای روبرو را ارضا نماید:</a:t>
            </a:r>
            <a:br>
              <a:rPr lang="fa-IR">
                <a:solidFill>
                  <a:srgbClr val="494C4F"/>
                </a:solidFill>
                <a:latin typeface="Rubik"/>
                <a:ea typeface="Rubik"/>
                <a:cs typeface="Rubik"/>
                <a:sym typeface="Rubik"/>
              </a:rPr>
            </a:br>
            <a:endParaRPr>
              <a:solidFill>
                <a:srgbClr val="494C4F"/>
              </a:solidFill>
              <a:latin typeface="Rubik"/>
              <a:ea typeface="Rubik"/>
              <a:cs typeface="Rubik"/>
              <a:sym typeface="Rubik"/>
            </a:endParaRPr>
          </a:p>
          <a:p>
            <a:pPr indent="-317500" lvl="0" marL="457200" rtl="1" algn="r">
              <a:lnSpc>
                <a:spcPct val="115000"/>
              </a:lnSpc>
              <a:spcBef>
                <a:spcPts val="0"/>
              </a:spcBef>
              <a:spcAft>
                <a:spcPts val="0"/>
              </a:spcAft>
              <a:buClr>
                <a:srgbClr val="494C4F"/>
              </a:buClr>
              <a:buSzPts val="1400"/>
              <a:buFont typeface="Rubik"/>
              <a:buChar char="●"/>
            </a:pPr>
            <a:r>
              <a:rPr lang="fa-IR">
                <a:solidFill>
                  <a:srgbClr val="494C4F"/>
                </a:solidFill>
                <a:latin typeface="Rubik"/>
                <a:ea typeface="Rubik"/>
                <a:cs typeface="Rubik"/>
                <a:sym typeface="Rubik"/>
              </a:rPr>
              <a:t>حال لازم است یک مسئله بهینه‌سازی را طوری طراحی کنیم تا آن              برنده شوند که علاوه بر برقرار نمودن قیود فوق، «حاشیه بیشینه» نیز داشته باشند.</a:t>
            </a:r>
            <a:br>
              <a:rPr lang="fa-IR">
                <a:solidFill>
                  <a:srgbClr val="494C4F"/>
                </a:solidFill>
                <a:latin typeface="Rubik"/>
                <a:ea typeface="Rubik"/>
                <a:cs typeface="Rubik"/>
                <a:sym typeface="Rubik"/>
              </a:rPr>
            </a:br>
            <a:endParaRPr>
              <a:solidFill>
                <a:srgbClr val="494C4F"/>
              </a:solidFill>
              <a:latin typeface="Rubik"/>
              <a:ea typeface="Rubik"/>
              <a:cs typeface="Rubik"/>
              <a:sym typeface="Rubik"/>
            </a:endParaRPr>
          </a:p>
          <a:p>
            <a:pPr indent="-317500" lvl="0" marL="457200" rtl="1" algn="r">
              <a:lnSpc>
                <a:spcPct val="115000"/>
              </a:lnSpc>
              <a:spcBef>
                <a:spcPts val="0"/>
              </a:spcBef>
              <a:spcAft>
                <a:spcPts val="0"/>
              </a:spcAft>
              <a:buClr>
                <a:srgbClr val="494C4F"/>
              </a:buClr>
              <a:buSzPts val="1400"/>
              <a:buFont typeface="Rubik"/>
              <a:buChar char="●"/>
            </a:pPr>
            <a:r>
              <a:rPr lang="fa-IR">
                <a:solidFill>
                  <a:srgbClr val="494C4F"/>
                </a:solidFill>
                <a:latin typeface="Rubik"/>
                <a:ea typeface="Rubik"/>
                <a:cs typeface="Rubik"/>
                <a:sym typeface="Rubik"/>
              </a:rPr>
              <a:t>فرمول حاشیه به صورت روبرو خواهد بود:</a:t>
            </a:r>
            <a:endParaRPr>
              <a:solidFill>
                <a:srgbClr val="494C4F"/>
              </a:solidFill>
              <a:latin typeface="Rubik"/>
              <a:ea typeface="Rubik"/>
              <a:cs typeface="Rubik"/>
              <a:sym typeface="Rubik"/>
            </a:endParaRPr>
          </a:p>
          <a:p>
            <a:pPr indent="0" lvl="0" marL="0" rtl="1" algn="r">
              <a:spcBef>
                <a:spcPts val="0"/>
              </a:spcBef>
              <a:spcAft>
                <a:spcPts val="0"/>
              </a:spcAft>
              <a:buNone/>
            </a:pPr>
            <a:r>
              <a:t/>
            </a:r>
            <a:endParaRPr>
              <a:solidFill>
                <a:schemeClr val="accent3"/>
              </a:solidFill>
              <a:latin typeface="Rubik"/>
              <a:ea typeface="Rubik"/>
              <a:cs typeface="Rubik"/>
              <a:sym typeface="Rubik"/>
            </a:endParaRPr>
          </a:p>
        </p:txBody>
      </p:sp>
      <p:pic>
        <p:nvPicPr>
          <p:cNvPr id="300" name="Google Shape;300;p31"/>
          <p:cNvPicPr preferRelativeResize="0"/>
          <p:nvPr/>
        </p:nvPicPr>
        <p:blipFill>
          <a:blip r:embed="rId4">
            <a:alphaModFix/>
          </a:blip>
          <a:stretch>
            <a:fillRect/>
          </a:stretch>
        </p:blipFill>
        <p:spPr>
          <a:xfrm>
            <a:off x="278263" y="2847525"/>
            <a:ext cx="3370219" cy="310250"/>
          </a:xfrm>
          <a:prstGeom prst="rect">
            <a:avLst/>
          </a:prstGeom>
          <a:noFill/>
          <a:ln>
            <a:noFill/>
          </a:ln>
        </p:spPr>
      </p:pic>
      <p:pic>
        <p:nvPicPr>
          <p:cNvPr id="301" name="Google Shape;301;p31" title="[97,97,97,&quot;https://www.codecogs.com/eqnedit.php?latex=(w%2Cb)#0&quot;]"/>
          <p:cNvPicPr preferRelativeResize="0"/>
          <p:nvPr/>
        </p:nvPicPr>
        <p:blipFill>
          <a:blip r:embed="rId5">
            <a:alphaModFix/>
          </a:blip>
          <a:stretch>
            <a:fillRect/>
          </a:stretch>
        </p:blipFill>
        <p:spPr>
          <a:xfrm>
            <a:off x="7026400" y="2247000"/>
            <a:ext cx="461700" cy="215073"/>
          </a:xfrm>
          <a:prstGeom prst="rect">
            <a:avLst/>
          </a:prstGeom>
          <a:noFill/>
          <a:ln>
            <a:noFill/>
          </a:ln>
        </p:spPr>
      </p:pic>
      <p:pic>
        <p:nvPicPr>
          <p:cNvPr id="302" name="Google Shape;302;p31" title="[97,97,97,&quot;https://www.codecogs.com/eqnedit.php?latex=(w%2Cb)#0&quot;]"/>
          <p:cNvPicPr preferRelativeResize="0"/>
          <p:nvPr/>
        </p:nvPicPr>
        <p:blipFill>
          <a:blip r:embed="rId5">
            <a:alphaModFix/>
          </a:blip>
          <a:stretch>
            <a:fillRect/>
          </a:stretch>
        </p:blipFill>
        <p:spPr>
          <a:xfrm>
            <a:off x="6685475" y="3230625"/>
            <a:ext cx="461700" cy="215073"/>
          </a:xfrm>
          <a:prstGeom prst="rect">
            <a:avLst/>
          </a:prstGeom>
          <a:noFill/>
          <a:ln>
            <a:noFill/>
          </a:ln>
        </p:spPr>
      </p:pic>
      <p:pic>
        <p:nvPicPr>
          <p:cNvPr id="303" name="Google Shape;303;p31"/>
          <p:cNvPicPr preferRelativeResize="0"/>
          <p:nvPr/>
        </p:nvPicPr>
        <p:blipFill>
          <a:blip r:embed="rId6">
            <a:alphaModFix/>
          </a:blip>
          <a:stretch>
            <a:fillRect/>
          </a:stretch>
        </p:blipFill>
        <p:spPr>
          <a:xfrm>
            <a:off x="311675" y="1768087"/>
            <a:ext cx="3303350" cy="644400"/>
          </a:xfrm>
          <a:prstGeom prst="rect">
            <a:avLst/>
          </a:prstGeom>
          <a:noFill/>
          <a:ln>
            <a:noFill/>
          </a:ln>
        </p:spPr>
      </p:pic>
      <p:pic>
        <p:nvPicPr>
          <p:cNvPr id="304" name="Google Shape;304;p31"/>
          <p:cNvPicPr preferRelativeResize="0"/>
          <p:nvPr/>
        </p:nvPicPr>
        <p:blipFill>
          <a:blip r:embed="rId4">
            <a:alphaModFix/>
          </a:blip>
          <a:stretch>
            <a:fillRect/>
          </a:stretch>
        </p:blipFill>
        <p:spPr>
          <a:xfrm>
            <a:off x="278263" y="2847525"/>
            <a:ext cx="3370219" cy="310250"/>
          </a:xfrm>
          <a:prstGeom prst="rect">
            <a:avLst/>
          </a:prstGeom>
          <a:noFill/>
          <a:ln>
            <a:noFill/>
          </a:ln>
        </p:spPr>
      </p:pic>
      <p:pic>
        <p:nvPicPr>
          <p:cNvPr id="305" name="Google Shape;305;p31"/>
          <p:cNvPicPr preferRelativeResize="0"/>
          <p:nvPr/>
        </p:nvPicPr>
        <p:blipFill>
          <a:blip r:embed="rId7">
            <a:alphaModFix/>
          </a:blip>
          <a:stretch>
            <a:fillRect/>
          </a:stretch>
        </p:blipFill>
        <p:spPr>
          <a:xfrm>
            <a:off x="858800" y="3634350"/>
            <a:ext cx="2896753" cy="64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SVM as a Constrained</a:t>
            </a:r>
            <a:br>
              <a:rPr b="1" lang="fa-IR" sz="3600">
                <a:latin typeface="Rubik"/>
                <a:ea typeface="Rubik"/>
                <a:cs typeface="Rubik"/>
                <a:sym typeface="Rubik"/>
              </a:rPr>
            </a:br>
            <a:r>
              <a:rPr b="1" lang="fa-IR" sz="3600">
                <a:latin typeface="Rubik"/>
                <a:ea typeface="Rubik"/>
                <a:cs typeface="Rubik"/>
                <a:sym typeface="Rubik"/>
              </a:rPr>
              <a:t>Optimization Problem</a:t>
            </a:r>
            <a:endParaRPr b="1" sz="3550">
              <a:latin typeface="Rubik"/>
              <a:ea typeface="Rubik"/>
              <a:cs typeface="Rubik"/>
              <a:sym typeface="Rubik"/>
            </a:endParaRPr>
          </a:p>
        </p:txBody>
      </p:sp>
      <p:sp>
        <p:nvSpPr>
          <p:cNvPr id="311" name="Google Shape;311;p32"/>
          <p:cNvSpPr txBox="1"/>
          <p:nvPr>
            <p:ph idx="12" type="sldNum"/>
          </p:nvPr>
        </p:nvSpPr>
        <p:spPr>
          <a:xfrm>
            <a:off x="8438433" y="42787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312" name="Google Shape;312;p32"/>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313" name="Google Shape;313;p32"/>
          <p:cNvSpPr txBox="1"/>
          <p:nvPr/>
        </p:nvSpPr>
        <p:spPr>
          <a:xfrm>
            <a:off x="4571975" y="1452763"/>
            <a:ext cx="3900600" cy="446400"/>
          </a:xfrm>
          <a:prstGeom prst="rect">
            <a:avLst/>
          </a:prstGeom>
          <a:noFill/>
          <a:ln>
            <a:noFill/>
          </a:ln>
        </p:spPr>
        <p:txBody>
          <a:bodyPr anchorCtr="0" anchor="t" bIns="91425" lIns="91425" spcFirstLastPara="1" rIns="91425" wrap="square" tIns="91425">
            <a:spAutoFit/>
          </a:bodyPr>
          <a:lstStyle/>
          <a:p>
            <a:pPr indent="0" lvl="0" marL="0" marR="12700" rtl="1" algn="r">
              <a:lnSpc>
                <a:spcPct val="115000"/>
              </a:lnSpc>
              <a:spcBef>
                <a:spcPts val="400"/>
              </a:spcBef>
              <a:spcAft>
                <a:spcPts val="0"/>
              </a:spcAft>
              <a:buNone/>
            </a:pPr>
            <a:r>
              <a:t/>
            </a:r>
            <a:endParaRPr sz="1700">
              <a:solidFill>
                <a:srgbClr val="494C4F"/>
              </a:solidFill>
              <a:latin typeface="Rubik"/>
              <a:ea typeface="Rubik"/>
              <a:cs typeface="Rubik"/>
              <a:sym typeface="Rubik"/>
            </a:endParaRPr>
          </a:p>
        </p:txBody>
      </p:sp>
      <p:pic>
        <p:nvPicPr>
          <p:cNvPr id="314" name="Google Shape;314;p32"/>
          <p:cNvPicPr preferRelativeResize="0"/>
          <p:nvPr/>
        </p:nvPicPr>
        <p:blipFill>
          <a:blip r:embed="rId4">
            <a:alphaModFix/>
          </a:blip>
          <a:stretch>
            <a:fillRect/>
          </a:stretch>
        </p:blipFill>
        <p:spPr>
          <a:xfrm>
            <a:off x="311675" y="1768087"/>
            <a:ext cx="3303350" cy="644400"/>
          </a:xfrm>
          <a:prstGeom prst="rect">
            <a:avLst/>
          </a:prstGeom>
          <a:noFill/>
          <a:ln>
            <a:noFill/>
          </a:ln>
        </p:spPr>
      </p:pic>
      <p:pic>
        <p:nvPicPr>
          <p:cNvPr id="315" name="Google Shape;315;p32"/>
          <p:cNvPicPr preferRelativeResize="0"/>
          <p:nvPr/>
        </p:nvPicPr>
        <p:blipFill>
          <a:blip r:embed="rId5">
            <a:alphaModFix/>
          </a:blip>
          <a:stretch>
            <a:fillRect/>
          </a:stretch>
        </p:blipFill>
        <p:spPr>
          <a:xfrm>
            <a:off x="278263" y="2847525"/>
            <a:ext cx="3370219" cy="310250"/>
          </a:xfrm>
          <a:prstGeom prst="rect">
            <a:avLst/>
          </a:prstGeom>
          <a:noFill/>
          <a:ln>
            <a:noFill/>
          </a:ln>
        </p:spPr>
      </p:pic>
      <p:pic>
        <p:nvPicPr>
          <p:cNvPr id="316" name="Google Shape;316;p32"/>
          <p:cNvPicPr preferRelativeResize="0"/>
          <p:nvPr/>
        </p:nvPicPr>
        <p:blipFill>
          <a:blip r:embed="rId6">
            <a:alphaModFix/>
          </a:blip>
          <a:stretch>
            <a:fillRect/>
          </a:stretch>
        </p:blipFill>
        <p:spPr>
          <a:xfrm>
            <a:off x="858800" y="3634350"/>
            <a:ext cx="2896753" cy="644400"/>
          </a:xfrm>
          <a:prstGeom prst="rect">
            <a:avLst/>
          </a:prstGeom>
          <a:noFill/>
          <a:ln>
            <a:noFill/>
          </a:ln>
        </p:spPr>
      </p:pic>
      <p:sp>
        <p:nvSpPr>
          <p:cNvPr id="317" name="Google Shape;317;p32"/>
          <p:cNvSpPr/>
          <p:nvPr/>
        </p:nvSpPr>
        <p:spPr>
          <a:xfrm>
            <a:off x="4141100" y="1954288"/>
            <a:ext cx="1258800" cy="1473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8" name="Google Shape;318;p32"/>
          <p:cNvSpPr/>
          <p:nvPr/>
        </p:nvSpPr>
        <p:spPr>
          <a:xfrm>
            <a:off x="4141100" y="2918588"/>
            <a:ext cx="1258800" cy="1473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19" name="Google Shape;319;p32"/>
          <p:cNvSpPr/>
          <p:nvPr/>
        </p:nvSpPr>
        <p:spPr>
          <a:xfrm>
            <a:off x="4141100" y="3882900"/>
            <a:ext cx="1258800" cy="1473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320" name="Google Shape;320;p32"/>
          <p:cNvSpPr txBox="1"/>
          <p:nvPr/>
        </p:nvSpPr>
        <p:spPr>
          <a:xfrm>
            <a:off x="5462125" y="1582388"/>
            <a:ext cx="3370200" cy="7389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fa-IR" sz="1800">
                <a:solidFill>
                  <a:schemeClr val="accent3"/>
                </a:solidFill>
                <a:latin typeface="Rubik"/>
                <a:ea typeface="Rubik"/>
                <a:cs typeface="Rubik"/>
                <a:sym typeface="Rubik"/>
              </a:rPr>
              <a:t>فرض کنید داده های برچسب دار به صورت                  نوشته شوند</a:t>
            </a:r>
            <a:endParaRPr sz="1800">
              <a:solidFill>
                <a:schemeClr val="accent3"/>
              </a:solidFill>
              <a:latin typeface="Rubik"/>
              <a:ea typeface="Rubik"/>
              <a:cs typeface="Rubik"/>
              <a:sym typeface="Rubik"/>
            </a:endParaRPr>
          </a:p>
        </p:txBody>
      </p:sp>
      <p:sp>
        <p:nvSpPr>
          <p:cNvPr id="321" name="Google Shape;321;p32"/>
          <p:cNvSpPr txBox="1"/>
          <p:nvPr/>
        </p:nvSpPr>
        <p:spPr>
          <a:xfrm>
            <a:off x="5660575" y="2494750"/>
            <a:ext cx="3171600" cy="7389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fa-IR" sz="1800">
                <a:solidFill>
                  <a:schemeClr val="accent3"/>
                </a:solidFill>
                <a:latin typeface="Rubik"/>
                <a:ea typeface="Rubik"/>
                <a:cs typeface="Rubik"/>
                <a:sym typeface="Rubik"/>
              </a:rPr>
              <a:t>قیود به ازای بردار های پشتیبان یا SV ها "فعال" می شوند!</a:t>
            </a:r>
            <a:endParaRPr sz="1800">
              <a:solidFill>
                <a:schemeClr val="accent3"/>
              </a:solidFill>
              <a:latin typeface="Rubik"/>
              <a:ea typeface="Rubik"/>
              <a:cs typeface="Rubik"/>
              <a:sym typeface="Rubik"/>
            </a:endParaRPr>
          </a:p>
        </p:txBody>
      </p:sp>
      <p:sp>
        <p:nvSpPr>
          <p:cNvPr id="322" name="Google Shape;322;p32"/>
          <p:cNvSpPr txBox="1"/>
          <p:nvPr/>
        </p:nvSpPr>
        <p:spPr>
          <a:xfrm>
            <a:off x="5462125" y="3407100"/>
            <a:ext cx="3370200" cy="1098900"/>
          </a:xfrm>
          <a:prstGeom prst="rect">
            <a:avLst/>
          </a:prstGeom>
          <a:noFill/>
          <a:ln>
            <a:noFill/>
          </a:ln>
        </p:spPr>
        <p:txBody>
          <a:bodyPr anchorCtr="0" anchor="t" bIns="91425" lIns="91425" spcFirstLastPara="1" rIns="91425" wrap="square" tIns="91425">
            <a:spAutoFit/>
          </a:bodyPr>
          <a:lstStyle/>
          <a:p>
            <a:pPr indent="0" lvl="0" marL="0" rtl="1" algn="r">
              <a:lnSpc>
                <a:spcPct val="115000"/>
              </a:lnSpc>
              <a:spcBef>
                <a:spcPts val="0"/>
              </a:spcBef>
              <a:spcAft>
                <a:spcPts val="0"/>
              </a:spcAft>
              <a:buNone/>
            </a:pPr>
            <a:r>
              <a:rPr lang="fa-IR" sz="1800">
                <a:solidFill>
                  <a:schemeClr val="accent3"/>
                </a:solidFill>
                <a:latin typeface="Rubik"/>
                <a:ea typeface="Rubik"/>
                <a:cs typeface="Rubik"/>
                <a:sym typeface="Rubik"/>
              </a:rPr>
              <a:t>در واقع فاصله یکی از </a:t>
            </a:r>
            <a:r>
              <a:rPr lang="fa-IR" sz="1800">
                <a:solidFill>
                  <a:schemeClr val="accent3"/>
                </a:solidFill>
                <a:latin typeface="Rubik"/>
                <a:ea typeface="Rubik"/>
                <a:cs typeface="Rubik"/>
                <a:sym typeface="Rubik"/>
              </a:rPr>
              <a:t>بردارهای </a:t>
            </a:r>
            <a:r>
              <a:rPr lang="fa-IR" sz="1800">
                <a:solidFill>
                  <a:schemeClr val="accent3"/>
                </a:solidFill>
                <a:latin typeface="Rubik"/>
                <a:ea typeface="Rubik"/>
                <a:cs typeface="Rubik"/>
                <a:sym typeface="Rubik"/>
              </a:rPr>
              <a:t>پشتیبان از صفحه جداکننده است</a:t>
            </a:r>
            <a:endParaRPr sz="1800">
              <a:solidFill>
                <a:schemeClr val="accent3"/>
              </a:solidFill>
              <a:latin typeface="Rubik"/>
              <a:ea typeface="Rubik"/>
              <a:cs typeface="Rubik"/>
              <a:sym typeface="Rubik"/>
            </a:endParaRPr>
          </a:p>
          <a:p>
            <a:pPr indent="0" lvl="0" marL="0" rtl="1" algn="r">
              <a:spcBef>
                <a:spcPts val="0"/>
              </a:spcBef>
              <a:spcAft>
                <a:spcPts val="0"/>
              </a:spcAft>
              <a:buNone/>
            </a:pPr>
            <a:r>
              <a:t/>
            </a:r>
            <a:endParaRPr sz="1800">
              <a:solidFill>
                <a:schemeClr val="accent3"/>
              </a:solidFill>
              <a:latin typeface="Rubik"/>
              <a:ea typeface="Rubik"/>
              <a:cs typeface="Rubik"/>
              <a:sym typeface="Rubik"/>
            </a:endParaRPr>
          </a:p>
        </p:txBody>
      </p:sp>
      <p:pic>
        <p:nvPicPr>
          <p:cNvPr id="323" name="Google Shape;323;p32" title="[97,97,97,&quot;https://www.codecogs.com/eqnedit.php?latex=(x_i%2Cy_i)#0&quot;]"/>
          <p:cNvPicPr preferRelativeResize="0"/>
          <p:nvPr/>
        </p:nvPicPr>
        <p:blipFill>
          <a:blip r:embed="rId7">
            <a:alphaModFix/>
          </a:blip>
          <a:stretch>
            <a:fillRect/>
          </a:stretch>
        </p:blipFill>
        <p:spPr>
          <a:xfrm>
            <a:off x="7005825" y="1954263"/>
            <a:ext cx="806650" cy="310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SVM as a Constrained</a:t>
            </a:r>
            <a:br>
              <a:rPr b="1" lang="fa-IR" sz="3600">
                <a:latin typeface="Rubik"/>
                <a:ea typeface="Rubik"/>
                <a:cs typeface="Rubik"/>
                <a:sym typeface="Rubik"/>
              </a:rPr>
            </a:br>
            <a:r>
              <a:rPr b="1" lang="fa-IR" sz="3600">
                <a:latin typeface="Rubik"/>
                <a:ea typeface="Rubik"/>
                <a:cs typeface="Rubik"/>
                <a:sym typeface="Rubik"/>
              </a:rPr>
              <a:t>Optimization Problem</a:t>
            </a:r>
            <a:endParaRPr b="1" sz="3550">
              <a:latin typeface="Rubik"/>
              <a:ea typeface="Rubik"/>
              <a:cs typeface="Rubik"/>
              <a:sym typeface="Rubik"/>
            </a:endParaRPr>
          </a:p>
        </p:txBody>
      </p:sp>
      <p:sp>
        <p:nvSpPr>
          <p:cNvPr id="329" name="Google Shape;329;p33"/>
          <p:cNvSpPr txBox="1"/>
          <p:nvPr>
            <p:ph idx="12" type="sldNum"/>
          </p:nvPr>
        </p:nvSpPr>
        <p:spPr>
          <a:xfrm>
            <a:off x="8438433" y="42787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330" name="Google Shape;330;p33"/>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331" name="Google Shape;331;p33"/>
          <p:cNvSpPr txBox="1"/>
          <p:nvPr/>
        </p:nvSpPr>
        <p:spPr>
          <a:xfrm>
            <a:off x="4571975" y="1452763"/>
            <a:ext cx="3900600" cy="446400"/>
          </a:xfrm>
          <a:prstGeom prst="rect">
            <a:avLst/>
          </a:prstGeom>
          <a:noFill/>
          <a:ln>
            <a:noFill/>
          </a:ln>
        </p:spPr>
        <p:txBody>
          <a:bodyPr anchorCtr="0" anchor="t" bIns="91425" lIns="91425" spcFirstLastPara="1" rIns="91425" wrap="square" tIns="91425">
            <a:spAutoFit/>
          </a:bodyPr>
          <a:lstStyle/>
          <a:p>
            <a:pPr indent="0" lvl="0" marL="0" marR="12700" rtl="1" algn="r">
              <a:lnSpc>
                <a:spcPct val="115000"/>
              </a:lnSpc>
              <a:spcBef>
                <a:spcPts val="400"/>
              </a:spcBef>
              <a:spcAft>
                <a:spcPts val="0"/>
              </a:spcAft>
              <a:buNone/>
            </a:pPr>
            <a:r>
              <a:t/>
            </a:r>
            <a:endParaRPr sz="1700">
              <a:solidFill>
                <a:srgbClr val="494C4F"/>
              </a:solidFill>
              <a:latin typeface="Rubik"/>
              <a:ea typeface="Rubik"/>
              <a:cs typeface="Rubik"/>
              <a:sym typeface="Rubik"/>
            </a:endParaRPr>
          </a:p>
        </p:txBody>
      </p:sp>
      <p:sp>
        <p:nvSpPr>
          <p:cNvPr id="332" name="Google Shape;332;p33"/>
          <p:cNvSpPr txBox="1"/>
          <p:nvPr/>
        </p:nvSpPr>
        <p:spPr>
          <a:xfrm>
            <a:off x="4434600" y="1924675"/>
            <a:ext cx="4397700" cy="2373600"/>
          </a:xfrm>
          <a:prstGeom prst="rect">
            <a:avLst/>
          </a:prstGeom>
          <a:noFill/>
          <a:ln>
            <a:noFill/>
          </a:ln>
        </p:spPr>
        <p:txBody>
          <a:bodyPr anchorCtr="0" anchor="t" bIns="91425" lIns="91425" spcFirstLastPara="1" rIns="91425" wrap="square" tIns="91425">
            <a:spAutoFit/>
          </a:bodyPr>
          <a:lstStyle/>
          <a:p>
            <a:pPr indent="-342900" lvl="0" marL="457200" rtl="1" algn="r">
              <a:lnSpc>
                <a:spcPct val="115000"/>
              </a:lnSpc>
              <a:spcBef>
                <a:spcPts val="200"/>
              </a:spcBef>
              <a:spcAft>
                <a:spcPts val="0"/>
              </a:spcAft>
              <a:buClr>
                <a:srgbClr val="494C4F"/>
              </a:buClr>
              <a:buSzPts val="1800"/>
              <a:buFont typeface="Rubik"/>
              <a:buChar char="●"/>
            </a:pPr>
            <a:r>
              <a:rPr lang="fa-IR" sz="1800">
                <a:solidFill>
                  <a:srgbClr val="494C4F"/>
                </a:solidFill>
                <a:latin typeface="Rubik"/>
                <a:ea typeface="Rubik"/>
                <a:cs typeface="Rubik"/>
                <a:sym typeface="Rubik"/>
              </a:rPr>
              <a:t>بیشینه کردن حاشیه، معادل با کمینه کردن نرم      بردار وزن‌ها، یعنی         یا معادلا           است</a:t>
            </a:r>
            <a:br>
              <a:rPr lang="fa-IR" sz="1800">
                <a:solidFill>
                  <a:srgbClr val="494C4F"/>
                </a:solidFill>
                <a:latin typeface="Rubik"/>
                <a:ea typeface="Rubik"/>
                <a:cs typeface="Rubik"/>
                <a:sym typeface="Rubik"/>
              </a:rPr>
            </a:br>
            <a:endParaRPr sz="1800">
              <a:solidFill>
                <a:srgbClr val="494C4F"/>
              </a:solidFill>
              <a:latin typeface="Rubik"/>
              <a:ea typeface="Rubik"/>
              <a:cs typeface="Rubik"/>
              <a:sym typeface="Rubik"/>
            </a:endParaRPr>
          </a:p>
          <a:p>
            <a:pPr indent="-342900" lvl="0" marL="457200" rtl="1" algn="r">
              <a:lnSpc>
                <a:spcPct val="115000"/>
              </a:lnSpc>
              <a:spcBef>
                <a:spcPts val="0"/>
              </a:spcBef>
              <a:spcAft>
                <a:spcPts val="0"/>
              </a:spcAft>
              <a:buClr>
                <a:srgbClr val="494C4F"/>
              </a:buClr>
              <a:buSzPts val="1800"/>
              <a:buFont typeface="Rubik"/>
              <a:buChar char="●"/>
            </a:pPr>
            <a:r>
              <a:rPr lang="fa-IR" sz="1800">
                <a:solidFill>
                  <a:srgbClr val="494C4F"/>
                </a:solidFill>
                <a:latin typeface="Rubik"/>
                <a:ea typeface="Rubik"/>
                <a:cs typeface="Rubik"/>
                <a:sym typeface="Rubik"/>
              </a:rPr>
              <a:t>در این صورت، به فرم کلی روبرو برای یک «ماشین بردار پشتیبان» یا SVM در حالت جدایی‌پذیری خطی می‌رسیم:</a:t>
            </a:r>
            <a:endParaRPr sz="1800">
              <a:solidFill>
                <a:schemeClr val="accent3"/>
              </a:solidFill>
              <a:latin typeface="Rubik"/>
              <a:ea typeface="Rubik"/>
              <a:cs typeface="Rubik"/>
              <a:sym typeface="Rubik"/>
            </a:endParaRPr>
          </a:p>
        </p:txBody>
      </p:sp>
      <p:pic>
        <p:nvPicPr>
          <p:cNvPr id="333" name="Google Shape;333;p33"/>
          <p:cNvPicPr preferRelativeResize="0"/>
          <p:nvPr/>
        </p:nvPicPr>
        <p:blipFill>
          <a:blip r:embed="rId4">
            <a:alphaModFix/>
          </a:blip>
          <a:stretch>
            <a:fillRect/>
          </a:stretch>
        </p:blipFill>
        <p:spPr>
          <a:xfrm>
            <a:off x="738475" y="3636775"/>
            <a:ext cx="2190750" cy="342900"/>
          </a:xfrm>
          <a:prstGeom prst="rect">
            <a:avLst/>
          </a:prstGeom>
          <a:noFill/>
          <a:ln>
            <a:noFill/>
          </a:ln>
        </p:spPr>
      </p:pic>
      <p:pic>
        <p:nvPicPr>
          <p:cNvPr id="334" name="Google Shape;334;p33"/>
          <p:cNvPicPr preferRelativeResize="0"/>
          <p:nvPr/>
        </p:nvPicPr>
        <p:blipFill>
          <a:blip r:embed="rId5">
            <a:alphaModFix/>
          </a:blip>
          <a:stretch>
            <a:fillRect/>
          </a:stretch>
        </p:blipFill>
        <p:spPr>
          <a:xfrm>
            <a:off x="738475" y="2885475"/>
            <a:ext cx="3609975" cy="485775"/>
          </a:xfrm>
          <a:prstGeom prst="rect">
            <a:avLst/>
          </a:prstGeom>
          <a:noFill/>
          <a:ln>
            <a:noFill/>
          </a:ln>
        </p:spPr>
      </p:pic>
      <p:pic>
        <p:nvPicPr>
          <p:cNvPr id="335" name="Google Shape;335;p33"/>
          <p:cNvPicPr preferRelativeResize="0"/>
          <p:nvPr/>
        </p:nvPicPr>
        <p:blipFill>
          <a:blip r:embed="rId6">
            <a:alphaModFix/>
          </a:blip>
          <a:stretch>
            <a:fillRect/>
          </a:stretch>
        </p:blipFill>
        <p:spPr>
          <a:xfrm>
            <a:off x="738475" y="1897738"/>
            <a:ext cx="1718050" cy="859025"/>
          </a:xfrm>
          <a:prstGeom prst="rect">
            <a:avLst/>
          </a:prstGeom>
          <a:noFill/>
          <a:ln>
            <a:noFill/>
          </a:ln>
        </p:spPr>
      </p:pic>
      <p:pic>
        <p:nvPicPr>
          <p:cNvPr id="336" name="Google Shape;336;p33" title="[97,97,97,&quot;https://www.codecogs.com/eqnedit.php?latex=%7C%7C%5Ctextbf%7Bw%7D%7C%7C#0&quot;]"/>
          <p:cNvPicPr preferRelativeResize="0"/>
          <p:nvPr/>
        </p:nvPicPr>
        <p:blipFill>
          <a:blip r:embed="rId7">
            <a:alphaModFix/>
          </a:blip>
          <a:stretch>
            <a:fillRect/>
          </a:stretch>
        </p:blipFill>
        <p:spPr>
          <a:xfrm>
            <a:off x="5167625" y="2381250"/>
            <a:ext cx="320040" cy="190500"/>
          </a:xfrm>
          <a:prstGeom prst="rect">
            <a:avLst/>
          </a:prstGeom>
          <a:noFill/>
          <a:ln>
            <a:noFill/>
          </a:ln>
        </p:spPr>
      </p:pic>
      <p:pic>
        <p:nvPicPr>
          <p:cNvPr id="337" name="Google Shape;337;p33" title="[97,97,97,&quot;https://www.codecogs.com/eqnedit.php?latex=%7C%7C%5Ctextbf%7Bw%7D%7C%7C%5E2#0&quot;]"/>
          <p:cNvPicPr preferRelativeResize="0"/>
          <p:nvPr/>
        </p:nvPicPr>
        <p:blipFill>
          <a:blip r:embed="rId8">
            <a:alphaModFix/>
          </a:blip>
          <a:stretch>
            <a:fillRect/>
          </a:stretch>
        </p:blipFill>
        <p:spPr>
          <a:xfrm>
            <a:off x="7191375" y="2694975"/>
            <a:ext cx="363786" cy="190500"/>
          </a:xfrm>
          <a:prstGeom prst="rect">
            <a:avLst/>
          </a:prstGeom>
          <a:noFill/>
          <a:ln>
            <a:noFill/>
          </a:ln>
        </p:spPr>
      </p:pic>
      <p:pic>
        <p:nvPicPr>
          <p:cNvPr id="338" name="Google Shape;338;p33" title="[97,97,97,&quot;https://www.codecogs.com/eqnedit.php?latex=l_2#0&quot;]"/>
          <p:cNvPicPr preferRelativeResize="0"/>
          <p:nvPr/>
        </p:nvPicPr>
        <p:blipFill>
          <a:blip r:embed="rId9">
            <a:alphaModFix/>
          </a:blip>
          <a:stretch>
            <a:fillRect/>
          </a:stretch>
        </p:blipFill>
        <p:spPr>
          <a:xfrm>
            <a:off x="7251550" y="2381250"/>
            <a:ext cx="130024" cy="19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SzPct val="116666"/>
              <a:buNone/>
            </a:pPr>
            <a:r>
              <a:rPr b="1" lang="fa-IR" sz="3600">
                <a:latin typeface="Rubik"/>
                <a:ea typeface="Rubik"/>
                <a:cs typeface="Rubik"/>
                <a:sym typeface="Rubik"/>
              </a:rPr>
              <a:t>مباحث این جلسه</a:t>
            </a:r>
            <a:endParaRPr b="1" sz="3600">
              <a:latin typeface="Rubik"/>
              <a:ea typeface="Rubik"/>
              <a:cs typeface="Rubik"/>
              <a:sym typeface="Rubik"/>
            </a:endParaRPr>
          </a:p>
        </p:txBody>
      </p:sp>
      <p:sp>
        <p:nvSpPr>
          <p:cNvPr id="136" name="Google Shape;13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sp>
        <p:nvSpPr>
          <p:cNvPr id="137" name="Google Shape;137;p16"/>
          <p:cNvSpPr/>
          <p:nvPr/>
        </p:nvSpPr>
        <p:spPr>
          <a:xfrm>
            <a:off x="1358150" y="1517275"/>
            <a:ext cx="5670300" cy="5727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spcBef>
                <a:spcPts val="0"/>
              </a:spcBef>
              <a:spcAft>
                <a:spcPts val="0"/>
              </a:spcAft>
              <a:buNone/>
            </a:pPr>
            <a:r>
              <a:rPr b="1" lang="fa-IR" sz="1800">
                <a:solidFill>
                  <a:schemeClr val="lt1"/>
                </a:solidFill>
                <a:latin typeface="Rubik"/>
                <a:ea typeface="Rubik"/>
                <a:cs typeface="Rubik"/>
                <a:sym typeface="Rubik"/>
              </a:rPr>
              <a:t>ماشین بردار پشتیبان (Support Vector Machine)</a:t>
            </a:r>
            <a:endParaRPr b="1" sz="1800">
              <a:solidFill>
                <a:schemeClr val="lt1"/>
              </a:solidFill>
              <a:latin typeface="Rubik"/>
              <a:ea typeface="Rubik"/>
              <a:cs typeface="Rubik"/>
              <a:sym typeface="Rubik"/>
            </a:endParaRPr>
          </a:p>
        </p:txBody>
      </p:sp>
      <p:sp>
        <p:nvSpPr>
          <p:cNvPr id="138" name="Google Shape;138;p16"/>
          <p:cNvSpPr/>
          <p:nvPr/>
        </p:nvSpPr>
        <p:spPr>
          <a:xfrm>
            <a:off x="2440375" y="2089975"/>
            <a:ext cx="5670300" cy="5727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spcBef>
                <a:spcPts val="0"/>
              </a:spcBef>
              <a:spcAft>
                <a:spcPts val="0"/>
              </a:spcAft>
              <a:buNone/>
            </a:pPr>
            <a:r>
              <a:rPr b="1" lang="fa-IR" sz="1800">
                <a:solidFill>
                  <a:schemeClr val="lt1"/>
                </a:solidFill>
                <a:latin typeface="Rubik"/>
                <a:ea typeface="Rubik"/>
                <a:cs typeface="Rubik"/>
                <a:sym typeface="Rubik"/>
              </a:rPr>
              <a:t>اهمیت حاشیه (Margin) در طبقه بندی</a:t>
            </a:r>
            <a:endParaRPr b="1" sz="1800">
              <a:solidFill>
                <a:schemeClr val="lt1"/>
              </a:solidFill>
              <a:latin typeface="Rubik"/>
              <a:ea typeface="Rubik"/>
              <a:cs typeface="Rubik"/>
              <a:sym typeface="Rubik"/>
            </a:endParaRPr>
          </a:p>
        </p:txBody>
      </p:sp>
      <p:sp>
        <p:nvSpPr>
          <p:cNvPr id="139" name="Google Shape;139;p16"/>
          <p:cNvSpPr/>
          <p:nvPr/>
        </p:nvSpPr>
        <p:spPr>
          <a:xfrm>
            <a:off x="1358150" y="2662675"/>
            <a:ext cx="5670300" cy="5727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a-IR" sz="1800">
                <a:solidFill>
                  <a:schemeClr val="lt1"/>
                </a:solidFill>
                <a:latin typeface="Rubik"/>
                <a:ea typeface="Rubik"/>
                <a:cs typeface="Rubik"/>
                <a:sym typeface="Rubik"/>
              </a:rPr>
              <a:t>Hard Margin SVM</a:t>
            </a:r>
            <a:endParaRPr b="1" sz="1800">
              <a:solidFill>
                <a:schemeClr val="lt1"/>
              </a:solidFill>
              <a:latin typeface="Rubik"/>
              <a:ea typeface="Rubik"/>
              <a:cs typeface="Rubik"/>
              <a:sym typeface="Rubik"/>
            </a:endParaRPr>
          </a:p>
        </p:txBody>
      </p:sp>
      <p:sp>
        <p:nvSpPr>
          <p:cNvPr id="140" name="Google Shape;140;p16"/>
          <p:cNvSpPr/>
          <p:nvPr/>
        </p:nvSpPr>
        <p:spPr>
          <a:xfrm>
            <a:off x="2440375" y="3235375"/>
            <a:ext cx="5670300" cy="5727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a-IR" sz="1800">
                <a:solidFill>
                  <a:schemeClr val="lt1"/>
                </a:solidFill>
                <a:latin typeface="Rubik"/>
                <a:ea typeface="Rubik"/>
                <a:cs typeface="Rubik"/>
                <a:sym typeface="Rubik"/>
              </a:rPr>
              <a:t>Soft Margin SVM</a:t>
            </a:r>
            <a:endParaRPr b="1" sz="1800">
              <a:solidFill>
                <a:schemeClr val="lt1"/>
              </a:solidFill>
              <a:latin typeface="Rubik"/>
              <a:ea typeface="Rubik"/>
              <a:cs typeface="Rubik"/>
              <a:sym typeface="Rubik"/>
            </a:endParaRPr>
          </a:p>
        </p:txBody>
      </p:sp>
      <p:sp>
        <p:nvSpPr>
          <p:cNvPr id="141" name="Google Shape;141;p16"/>
          <p:cNvSpPr/>
          <p:nvPr/>
        </p:nvSpPr>
        <p:spPr>
          <a:xfrm>
            <a:off x="1358150" y="3808075"/>
            <a:ext cx="5670300" cy="5727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spcBef>
                <a:spcPts val="0"/>
              </a:spcBef>
              <a:spcAft>
                <a:spcPts val="0"/>
              </a:spcAft>
              <a:buNone/>
            </a:pPr>
            <a:r>
              <a:rPr b="1" lang="fa-IR" sz="1800">
                <a:solidFill>
                  <a:schemeClr val="lt1"/>
                </a:solidFill>
                <a:latin typeface="Rubik"/>
                <a:ea typeface="Rubik"/>
                <a:cs typeface="Rubik"/>
                <a:sym typeface="Rubik"/>
              </a:rPr>
              <a:t>مفهوم Kernel و SVM های غیر خطی</a:t>
            </a:r>
            <a:endParaRPr b="1" sz="1800">
              <a:solidFill>
                <a:schemeClr val="lt1"/>
              </a:solidFill>
              <a:latin typeface="Rubik"/>
              <a:ea typeface="Rubik"/>
              <a:cs typeface="Rubik"/>
              <a:sym typeface="Rubik"/>
            </a:endParaRPr>
          </a:p>
        </p:txBody>
      </p:sp>
      <p:pic>
        <p:nvPicPr>
          <p:cNvPr id="142" name="Google Shape;142;p16"/>
          <p:cNvPicPr preferRelativeResize="0"/>
          <p:nvPr/>
        </p:nvPicPr>
        <p:blipFill>
          <a:blip r:embed="rId3">
            <a:alphaModFix/>
          </a:blip>
          <a:stretch>
            <a:fillRect/>
          </a:stretch>
        </p:blipFill>
        <p:spPr>
          <a:xfrm>
            <a:off x="124375" y="4503150"/>
            <a:ext cx="461700" cy="461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SVM as a Constrained</a:t>
            </a:r>
            <a:br>
              <a:rPr b="1" lang="fa-IR" sz="3600">
                <a:latin typeface="Rubik"/>
                <a:ea typeface="Rubik"/>
                <a:cs typeface="Rubik"/>
                <a:sym typeface="Rubik"/>
              </a:rPr>
            </a:br>
            <a:r>
              <a:rPr b="1" lang="fa-IR" sz="3600">
                <a:latin typeface="Rubik"/>
                <a:ea typeface="Rubik"/>
                <a:cs typeface="Rubik"/>
                <a:sym typeface="Rubik"/>
              </a:rPr>
              <a:t>Optimization Problem</a:t>
            </a:r>
            <a:endParaRPr b="1" sz="3550">
              <a:latin typeface="Rubik"/>
              <a:ea typeface="Rubik"/>
              <a:cs typeface="Rubik"/>
              <a:sym typeface="Rubik"/>
            </a:endParaRPr>
          </a:p>
        </p:txBody>
      </p:sp>
      <p:sp>
        <p:nvSpPr>
          <p:cNvPr id="344" name="Google Shape;344;p34"/>
          <p:cNvSpPr txBox="1"/>
          <p:nvPr>
            <p:ph idx="12" type="sldNum"/>
          </p:nvPr>
        </p:nvSpPr>
        <p:spPr>
          <a:xfrm>
            <a:off x="8438433" y="42787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345" name="Google Shape;345;p34"/>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346" name="Google Shape;346;p34"/>
          <p:cNvSpPr txBox="1"/>
          <p:nvPr/>
        </p:nvSpPr>
        <p:spPr>
          <a:xfrm>
            <a:off x="4571975" y="1452763"/>
            <a:ext cx="3900600" cy="446400"/>
          </a:xfrm>
          <a:prstGeom prst="rect">
            <a:avLst/>
          </a:prstGeom>
          <a:noFill/>
          <a:ln>
            <a:noFill/>
          </a:ln>
        </p:spPr>
        <p:txBody>
          <a:bodyPr anchorCtr="0" anchor="t" bIns="91425" lIns="91425" spcFirstLastPara="1" rIns="91425" wrap="square" tIns="91425">
            <a:spAutoFit/>
          </a:bodyPr>
          <a:lstStyle/>
          <a:p>
            <a:pPr indent="0" lvl="0" marL="0" marR="12700" rtl="1" algn="r">
              <a:lnSpc>
                <a:spcPct val="115000"/>
              </a:lnSpc>
              <a:spcBef>
                <a:spcPts val="400"/>
              </a:spcBef>
              <a:spcAft>
                <a:spcPts val="0"/>
              </a:spcAft>
              <a:buNone/>
            </a:pPr>
            <a:r>
              <a:t/>
            </a:r>
            <a:endParaRPr sz="1700">
              <a:solidFill>
                <a:srgbClr val="494C4F"/>
              </a:solidFill>
              <a:latin typeface="Rubik"/>
              <a:ea typeface="Rubik"/>
              <a:cs typeface="Rubik"/>
              <a:sym typeface="Rubik"/>
            </a:endParaRPr>
          </a:p>
        </p:txBody>
      </p:sp>
      <p:sp>
        <p:nvSpPr>
          <p:cNvPr id="347" name="Google Shape;347;p34"/>
          <p:cNvSpPr txBox="1"/>
          <p:nvPr/>
        </p:nvSpPr>
        <p:spPr>
          <a:xfrm>
            <a:off x="4434600" y="1782263"/>
            <a:ext cx="4397700" cy="2692200"/>
          </a:xfrm>
          <a:prstGeom prst="rect">
            <a:avLst/>
          </a:prstGeom>
          <a:noFill/>
          <a:ln>
            <a:noFill/>
          </a:ln>
        </p:spPr>
        <p:txBody>
          <a:bodyPr anchorCtr="0" anchor="t" bIns="91425" lIns="91425" spcFirstLastPara="1" rIns="91425" wrap="square" tIns="91425">
            <a:spAutoFit/>
          </a:bodyPr>
          <a:lstStyle/>
          <a:p>
            <a:pPr indent="-342900" lvl="0" marL="457200" rtl="1" algn="r">
              <a:lnSpc>
                <a:spcPct val="115000"/>
              </a:lnSpc>
              <a:spcBef>
                <a:spcPts val="200"/>
              </a:spcBef>
              <a:spcAft>
                <a:spcPts val="0"/>
              </a:spcAft>
              <a:buClr>
                <a:srgbClr val="494C4F"/>
              </a:buClr>
              <a:buSzPts val="1800"/>
              <a:buFont typeface="Rubik"/>
              <a:buChar char="●"/>
            </a:pPr>
            <a:r>
              <a:rPr lang="fa-IR" sz="1800">
                <a:solidFill>
                  <a:srgbClr val="494C4F"/>
                </a:solidFill>
                <a:latin typeface="Rubik"/>
                <a:ea typeface="Rubik"/>
                <a:cs typeface="Rubik"/>
                <a:sym typeface="Rubik"/>
              </a:rPr>
              <a:t>دقت کنید که مسئله فوق محدب (convex) است. یعنی جزو آن دسته از مسائل بهینه‌سازی مقید قرار می‌گیرد که به صورت عددی، در زمان کم قابل حل می‌باشند</a:t>
            </a:r>
            <a:endParaRPr sz="1800">
              <a:solidFill>
                <a:srgbClr val="494C4F"/>
              </a:solidFill>
              <a:latin typeface="Rubik"/>
              <a:ea typeface="Rubik"/>
              <a:cs typeface="Rubik"/>
              <a:sym typeface="Rubik"/>
            </a:endParaRPr>
          </a:p>
          <a:p>
            <a:pPr indent="-342900" lvl="0" marL="457200" rtl="1" algn="r">
              <a:lnSpc>
                <a:spcPct val="115000"/>
              </a:lnSpc>
              <a:spcBef>
                <a:spcPts val="0"/>
              </a:spcBef>
              <a:spcAft>
                <a:spcPts val="0"/>
              </a:spcAft>
              <a:buClr>
                <a:srgbClr val="494C4F"/>
              </a:buClr>
              <a:buSzPts val="1800"/>
              <a:buFont typeface="Rubik"/>
              <a:buChar char="●"/>
            </a:pPr>
            <a:r>
              <a:rPr lang="fa-IR" sz="1800">
                <a:solidFill>
                  <a:srgbClr val="494C4F"/>
                </a:solidFill>
                <a:latin typeface="Rubik"/>
                <a:ea typeface="Rubik"/>
                <a:cs typeface="Rubik"/>
                <a:sym typeface="Rubik"/>
              </a:rPr>
              <a:t>همچنین دقت کنید که به دلیل فرض جدایی‌پذیری خطی، مسئله فوق حتماً جواب دارد</a:t>
            </a:r>
            <a:endParaRPr sz="1800">
              <a:solidFill>
                <a:schemeClr val="accent3"/>
              </a:solidFill>
              <a:latin typeface="Rubik"/>
              <a:ea typeface="Rubik"/>
              <a:cs typeface="Rubik"/>
              <a:sym typeface="Rubik"/>
            </a:endParaRPr>
          </a:p>
        </p:txBody>
      </p:sp>
      <p:pic>
        <p:nvPicPr>
          <p:cNvPr id="348" name="Google Shape;348;p34"/>
          <p:cNvPicPr preferRelativeResize="0"/>
          <p:nvPr/>
        </p:nvPicPr>
        <p:blipFill>
          <a:blip r:embed="rId4">
            <a:alphaModFix/>
          </a:blip>
          <a:stretch>
            <a:fillRect/>
          </a:stretch>
        </p:blipFill>
        <p:spPr>
          <a:xfrm>
            <a:off x="738475" y="3636775"/>
            <a:ext cx="2190750" cy="342900"/>
          </a:xfrm>
          <a:prstGeom prst="rect">
            <a:avLst/>
          </a:prstGeom>
          <a:noFill/>
          <a:ln>
            <a:noFill/>
          </a:ln>
        </p:spPr>
      </p:pic>
      <p:pic>
        <p:nvPicPr>
          <p:cNvPr id="349" name="Google Shape;349;p34"/>
          <p:cNvPicPr preferRelativeResize="0"/>
          <p:nvPr/>
        </p:nvPicPr>
        <p:blipFill>
          <a:blip r:embed="rId5">
            <a:alphaModFix/>
          </a:blip>
          <a:stretch>
            <a:fillRect/>
          </a:stretch>
        </p:blipFill>
        <p:spPr>
          <a:xfrm>
            <a:off x="738475" y="2885475"/>
            <a:ext cx="3609975" cy="485775"/>
          </a:xfrm>
          <a:prstGeom prst="rect">
            <a:avLst/>
          </a:prstGeom>
          <a:noFill/>
          <a:ln>
            <a:noFill/>
          </a:ln>
        </p:spPr>
      </p:pic>
      <p:pic>
        <p:nvPicPr>
          <p:cNvPr id="350" name="Google Shape;350;p34"/>
          <p:cNvPicPr preferRelativeResize="0"/>
          <p:nvPr/>
        </p:nvPicPr>
        <p:blipFill>
          <a:blip r:embed="rId6">
            <a:alphaModFix/>
          </a:blip>
          <a:stretch>
            <a:fillRect/>
          </a:stretch>
        </p:blipFill>
        <p:spPr>
          <a:xfrm>
            <a:off x="738475" y="1897738"/>
            <a:ext cx="1718050" cy="859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5"/>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SVM as a Constrained</a:t>
            </a:r>
            <a:br>
              <a:rPr b="1" lang="fa-IR" sz="3600">
                <a:latin typeface="Rubik"/>
                <a:ea typeface="Rubik"/>
                <a:cs typeface="Rubik"/>
                <a:sym typeface="Rubik"/>
              </a:rPr>
            </a:br>
            <a:r>
              <a:rPr b="1" lang="fa-IR" sz="3600">
                <a:latin typeface="Rubik"/>
                <a:ea typeface="Rubik"/>
                <a:cs typeface="Rubik"/>
                <a:sym typeface="Rubik"/>
              </a:rPr>
              <a:t>Optimization Problem</a:t>
            </a:r>
            <a:endParaRPr b="1" sz="3550">
              <a:latin typeface="Rubik"/>
              <a:ea typeface="Rubik"/>
              <a:cs typeface="Rubik"/>
              <a:sym typeface="Rubik"/>
            </a:endParaRPr>
          </a:p>
        </p:txBody>
      </p:sp>
      <p:sp>
        <p:nvSpPr>
          <p:cNvPr id="356" name="Google Shape;356;p35"/>
          <p:cNvSpPr txBox="1"/>
          <p:nvPr>
            <p:ph idx="12" type="sldNum"/>
          </p:nvPr>
        </p:nvSpPr>
        <p:spPr>
          <a:xfrm>
            <a:off x="8438433" y="42787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357" name="Google Shape;357;p35"/>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358" name="Google Shape;358;p35"/>
          <p:cNvSpPr txBox="1"/>
          <p:nvPr/>
        </p:nvSpPr>
        <p:spPr>
          <a:xfrm>
            <a:off x="4571975" y="1452763"/>
            <a:ext cx="3900600" cy="446400"/>
          </a:xfrm>
          <a:prstGeom prst="rect">
            <a:avLst/>
          </a:prstGeom>
          <a:noFill/>
          <a:ln>
            <a:noFill/>
          </a:ln>
        </p:spPr>
        <p:txBody>
          <a:bodyPr anchorCtr="0" anchor="t" bIns="91425" lIns="91425" spcFirstLastPara="1" rIns="91425" wrap="square" tIns="91425">
            <a:spAutoFit/>
          </a:bodyPr>
          <a:lstStyle/>
          <a:p>
            <a:pPr indent="0" lvl="0" marL="0" marR="12700" rtl="1" algn="r">
              <a:lnSpc>
                <a:spcPct val="115000"/>
              </a:lnSpc>
              <a:spcBef>
                <a:spcPts val="400"/>
              </a:spcBef>
              <a:spcAft>
                <a:spcPts val="0"/>
              </a:spcAft>
              <a:buNone/>
            </a:pPr>
            <a:r>
              <a:t/>
            </a:r>
            <a:endParaRPr sz="1700">
              <a:solidFill>
                <a:srgbClr val="494C4F"/>
              </a:solidFill>
              <a:latin typeface="Rubik"/>
              <a:ea typeface="Rubik"/>
              <a:cs typeface="Rubik"/>
              <a:sym typeface="Rubik"/>
            </a:endParaRPr>
          </a:p>
        </p:txBody>
      </p:sp>
      <p:sp>
        <p:nvSpPr>
          <p:cNvPr id="359" name="Google Shape;359;p35"/>
          <p:cNvSpPr txBox="1"/>
          <p:nvPr/>
        </p:nvSpPr>
        <p:spPr>
          <a:xfrm>
            <a:off x="4434600" y="1782263"/>
            <a:ext cx="4397700" cy="2692200"/>
          </a:xfrm>
          <a:prstGeom prst="rect">
            <a:avLst/>
          </a:prstGeom>
          <a:noFill/>
          <a:ln>
            <a:noFill/>
          </a:ln>
        </p:spPr>
        <p:txBody>
          <a:bodyPr anchorCtr="0" anchor="t" bIns="91425" lIns="91425" spcFirstLastPara="1" rIns="91425" wrap="square" tIns="91425">
            <a:spAutoFit/>
          </a:bodyPr>
          <a:lstStyle/>
          <a:p>
            <a:pPr indent="-342900" lvl="0" marL="457200" rtl="1" algn="r">
              <a:lnSpc>
                <a:spcPct val="115000"/>
              </a:lnSpc>
              <a:spcBef>
                <a:spcPts val="200"/>
              </a:spcBef>
              <a:spcAft>
                <a:spcPts val="0"/>
              </a:spcAft>
              <a:buClr>
                <a:srgbClr val="494C4F"/>
              </a:buClr>
              <a:buSzPts val="1800"/>
              <a:buFont typeface="Rubik"/>
              <a:buChar char="●"/>
            </a:pPr>
            <a:r>
              <a:rPr lang="fa-IR" sz="1800">
                <a:solidFill>
                  <a:srgbClr val="494C4F"/>
                </a:solidFill>
                <a:latin typeface="Rubik"/>
                <a:ea typeface="Rubik"/>
                <a:cs typeface="Rubik"/>
                <a:sym typeface="Rubik"/>
              </a:rPr>
              <a:t>همانطور که پیش‌تر گفته شد مسئله روبرو حل سریع یا به اصطلاح ‌efficient دارد</a:t>
            </a:r>
            <a:br>
              <a:rPr lang="fa-IR" sz="1800">
                <a:solidFill>
                  <a:srgbClr val="494C4F"/>
                </a:solidFill>
                <a:latin typeface="Rubik"/>
                <a:ea typeface="Rubik"/>
                <a:cs typeface="Rubik"/>
                <a:sym typeface="Rubik"/>
              </a:rPr>
            </a:br>
            <a:endParaRPr sz="1800">
              <a:solidFill>
                <a:srgbClr val="494C4F"/>
              </a:solidFill>
              <a:latin typeface="Rubik"/>
              <a:ea typeface="Rubik"/>
              <a:cs typeface="Rubik"/>
              <a:sym typeface="Rubik"/>
            </a:endParaRPr>
          </a:p>
          <a:p>
            <a:pPr indent="-342900" lvl="0" marL="457200" rtl="1" algn="r">
              <a:lnSpc>
                <a:spcPct val="115000"/>
              </a:lnSpc>
              <a:spcBef>
                <a:spcPts val="0"/>
              </a:spcBef>
              <a:spcAft>
                <a:spcPts val="0"/>
              </a:spcAft>
              <a:buSzPts val="1800"/>
              <a:buFont typeface="Rubik"/>
              <a:buChar char="●"/>
            </a:pPr>
            <a:r>
              <a:rPr lang="fa-IR" sz="1800">
                <a:latin typeface="Rubik"/>
                <a:ea typeface="Rubik"/>
                <a:cs typeface="Rubik"/>
                <a:sym typeface="Rubik"/>
              </a:rPr>
              <a:t>ا</a:t>
            </a:r>
            <a:r>
              <a:rPr lang="fa-IR" sz="1800">
                <a:solidFill>
                  <a:srgbClr val="494C4F"/>
                </a:solidFill>
                <a:latin typeface="Rubik"/>
                <a:ea typeface="Rubik"/>
                <a:cs typeface="Rubik"/>
                <a:sym typeface="Rubik"/>
              </a:rPr>
              <a:t>ما به دلایلی، گاهی اوقات علاقه داریم حالت «دوگان یا dual» آن را حل کنیم. اتفاقاً حالت دوگان (که جواب آن با حالت اصلی یکی است) نیز محدب بوده و به راحتی حل می‌شود</a:t>
            </a:r>
            <a:endParaRPr sz="1800">
              <a:solidFill>
                <a:srgbClr val="494C4F"/>
              </a:solidFill>
              <a:latin typeface="Rubik"/>
              <a:ea typeface="Rubik"/>
              <a:cs typeface="Rubik"/>
              <a:sym typeface="Rubik"/>
            </a:endParaRPr>
          </a:p>
        </p:txBody>
      </p:sp>
      <p:pic>
        <p:nvPicPr>
          <p:cNvPr id="360" name="Google Shape;360;p35"/>
          <p:cNvPicPr preferRelativeResize="0"/>
          <p:nvPr/>
        </p:nvPicPr>
        <p:blipFill>
          <a:blip r:embed="rId4">
            <a:alphaModFix/>
          </a:blip>
          <a:stretch>
            <a:fillRect/>
          </a:stretch>
        </p:blipFill>
        <p:spPr>
          <a:xfrm>
            <a:off x="738475" y="3636775"/>
            <a:ext cx="2190750" cy="342900"/>
          </a:xfrm>
          <a:prstGeom prst="rect">
            <a:avLst/>
          </a:prstGeom>
          <a:noFill/>
          <a:ln>
            <a:noFill/>
          </a:ln>
        </p:spPr>
      </p:pic>
      <p:pic>
        <p:nvPicPr>
          <p:cNvPr id="361" name="Google Shape;361;p35"/>
          <p:cNvPicPr preferRelativeResize="0"/>
          <p:nvPr/>
        </p:nvPicPr>
        <p:blipFill>
          <a:blip r:embed="rId5">
            <a:alphaModFix/>
          </a:blip>
          <a:stretch>
            <a:fillRect/>
          </a:stretch>
        </p:blipFill>
        <p:spPr>
          <a:xfrm>
            <a:off x="738475" y="2885475"/>
            <a:ext cx="3609975" cy="485775"/>
          </a:xfrm>
          <a:prstGeom prst="rect">
            <a:avLst/>
          </a:prstGeom>
          <a:noFill/>
          <a:ln>
            <a:noFill/>
          </a:ln>
        </p:spPr>
      </p:pic>
      <p:pic>
        <p:nvPicPr>
          <p:cNvPr id="362" name="Google Shape;362;p35"/>
          <p:cNvPicPr preferRelativeResize="0"/>
          <p:nvPr/>
        </p:nvPicPr>
        <p:blipFill>
          <a:blip r:embed="rId6">
            <a:alphaModFix/>
          </a:blip>
          <a:stretch>
            <a:fillRect/>
          </a:stretch>
        </p:blipFill>
        <p:spPr>
          <a:xfrm>
            <a:off x="738475" y="1897738"/>
            <a:ext cx="1718050" cy="859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SVM as a Constrained</a:t>
            </a:r>
            <a:br>
              <a:rPr b="1" lang="fa-IR" sz="3600">
                <a:latin typeface="Rubik"/>
                <a:ea typeface="Rubik"/>
                <a:cs typeface="Rubik"/>
                <a:sym typeface="Rubik"/>
              </a:rPr>
            </a:br>
            <a:r>
              <a:rPr b="1" lang="fa-IR" sz="3600">
                <a:latin typeface="Rubik"/>
                <a:ea typeface="Rubik"/>
                <a:cs typeface="Rubik"/>
                <a:sym typeface="Rubik"/>
              </a:rPr>
              <a:t>Optimization Problem</a:t>
            </a:r>
            <a:endParaRPr b="1" sz="3550">
              <a:latin typeface="Rubik"/>
              <a:ea typeface="Rubik"/>
              <a:cs typeface="Rubik"/>
              <a:sym typeface="Rubik"/>
            </a:endParaRPr>
          </a:p>
        </p:txBody>
      </p:sp>
      <p:sp>
        <p:nvSpPr>
          <p:cNvPr id="368" name="Google Shape;368;p36"/>
          <p:cNvSpPr txBox="1"/>
          <p:nvPr>
            <p:ph idx="12" type="sldNum"/>
          </p:nvPr>
        </p:nvSpPr>
        <p:spPr>
          <a:xfrm>
            <a:off x="8438433" y="42787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369" name="Google Shape;369;p36"/>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370" name="Google Shape;370;p36"/>
          <p:cNvSpPr txBox="1"/>
          <p:nvPr/>
        </p:nvSpPr>
        <p:spPr>
          <a:xfrm>
            <a:off x="4571975" y="1452763"/>
            <a:ext cx="3900600" cy="446400"/>
          </a:xfrm>
          <a:prstGeom prst="rect">
            <a:avLst/>
          </a:prstGeom>
          <a:noFill/>
          <a:ln>
            <a:noFill/>
          </a:ln>
        </p:spPr>
        <p:txBody>
          <a:bodyPr anchorCtr="0" anchor="t" bIns="91425" lIns="91425" spcFirstLastPara="1" rIns="91425" wrap="square" tIns="91425">
            <a:spAutoFit/>
          </a:bodyPr>
          <a:lstStyle/>
          <a:p>
            <a:pPr indent="0" lvl="0" marL="0" marR="12700" rtl="1" algn="r">
              <a:lnSpc>
                <a:spcPct val="115000"/>
              </a:lnSpc>
              <a:spcBef>
                <a:spcPts val="400"/>
              </a:spcBef>
              <a:spcAft>
                <a:spcPts val="0"/>
              </a:spcAft>
              <a:buNone/>
            </a:pPr>
            <a:r>
              <a:t/>
            </a:r>
            <a:endParaRPr sz="1700">
              <a:solidFill>
                <a:srgbClr val="494C4F"/>
              </a:solidFill>
              <a:latin typeface="Rubik"/>
              <a:ea typeface="Rubik"/>
              <a:cs typeface="Rubik"/>
              <a:sym typeface="Rubik"/>
            </a:endParaRPr>
          </a:p>
        </p:txBody>
      </p:sp>
      <p:sp>
        <p:nvSpPr>
          <p:cNvPr id="371" name="Google Shape;371;p36"/>
          <p:cNvSpPr txBox="1"/>
          <p:nvPr/>
        </p:nvSpPr>
        <p:spPr>
          <a:xfrm>
            <a:off x="462300" y="1452775"/>
            <a:ext cx="8219400" cy="1390200"/>
          </a:xfrm>
          <a:prstGeom prst="rect">
            <a:avLst/>
          </a:prstGeom>
          <a:noFill/>
          <a:ln>
            <a:noFill/>
          </a:ln>
        </p:spPr>
        <p:txBody>
          <a:bodyPr anchorCtr="0" anchor="t" bIns="91425" lIns="91425" spcFirstLastPara="1" rIns="91425" wrap="square" tIns="91425">
            <a:spAutoFit/>
          </a:bodyPr>
          <a:lstStyle/>
          <a:p>
            <a:pPr indent="0" lvl="0" marL="0" rtl="1" algn="r">
              <a:lnSpc>
                <a:spcPct val="115000"/>
              </a:lnSpc>
              <a:spcBef>
                <a:spcPts val="200"/>
              </a:spcBef>
              <a:spcAft>
                <a:spcPts val="0"/>
              </a:spcAft>
              <a:buNone/>
            </a:pPr>
            <a:r>
              <a:t/>
            </a:r>
            <a:endParaRPr sz="1500">
              <a:solidFill>
                <a:srgbClr val="494C4F"/>
              </a:solidFill>
            </a:endParaRPr>
          </a:p>
          <a:p>
            <a:pPr indent="0" lvl="0" marL="0" rtl="1" algn="r">
              <a:lnSpc>
                <a:spcPct val="115000"/>
              </a:lnSpc>
              <a:spcBef>
                <a:spcPts val="200"/>
              </a:spcBef>
              <a:spcAft>
                <a:spcPts val="0"/>
              </a:spcAft>
              <a:buNone/>
            </a:pPr>
            <a:r>
              <a:rPr lang="fa-IR" sz="1800">
                <a:solidFill>
                  <a:srgbClr val="494C4F"/>
                </a:solidFill>
                <a:latin typeface="Rubik"/>
                <a:ea typeface="Rubik"/>
                <a:cs typeface="Rubik"/>
                <a:sym typeface="Rubik"/>
              </a:rPr>
              <a:t>نکته جالب در حالت دوگان مسئله SVM این است که مقادیر خود بردارهای ویژگی (از جمله بُعد آنان) اهمیتی ندارند. تنها مقادیر مهمی که نیاز است آنان را بدانیم، ضرب داخلی بردارهای ویژگی در یکدیگر هستند، یعنی:</a:t>
            </a:r>
            <a:endParaRPr sz="1800">
              <a:solidFill>
                <a:srgbClr val="494C4F"/>
              </a:solidFill>
              <a:latin typeface="Rubik"/>
              <a:ea typeface="Rubik"/>
              <a:cs typeface="Rubik"/>
              <a:sym typeface="Rubik"/>
            </a:endParaRPr>
          </a:p>
        </p:txBody>
      </p:sp>
      <p:pic>
        <p:nvPicPr>
          <p:cNvPr id="372" name="Google Shape;372;p36"/>
          <p:cNvPicPr preferRelativeResize="0"/>
          <p:nvPr/>
        </p:nvPicPr>
        <p:blipFill>
          <a:blip r:embed="rId4">
            <a:alphaModFix/>
          </a:blip>
          <a:stretch>
            <a:fillRect/>
          </a:stretch>
        </p:blipFill>
        <p:spPr>
          <a:xfrm>
            <a:off x="3363675" y="3124363"/>
            <a:ext cx="838200" cy="542925"/>
          </a:xfrm>
          <a:prstGeom prst="rect">
            <a:avLst/>
          </a:prstGeom>
          <a:noFill/>
          <a:ln>
            <a:noFill/>
          </a:ln>
        </p:spPr>
      </p:pic>
      <p:pic>
        <p:nvPicPr>
          <p:cNvPr id="373" name="Google Shape;373;p36"/>
          <p:cNvPicPr preferRelativeResize="0"/>
          <p:nvPr/>
        </p:nvPicPr>
        <p:blipFill>
          <a:blip r:embed="rId5">
            <a:alphaModFix/>
          </a:blip>
          <a:stretch>
            <a:fillRect/>
          </a:stretch>
        </p:blipFill>
        <p:spPr>
          <a:xfrm>
            <a:off x="3363675" y="3935838"/>
            <a:ext cx="2543175" cy="34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7"/>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مباحث تکمیلی SVM</a:t>
            </a:r>
            <a:endParaRPr b="1" sz="3600">
              <a:latin typeface="Rubik"/>
              <a:ea typeface="Rubik"/>
              <a:cs typeface="Rubik"/>
              <a:sym typeface="Rubik"/>
            </a:endParaRPr>
          </a:p>
        </p:txBody>
      </p:sp>
      <p:sp>
        <p:nvSpPr>
          <p:cNvPr id="379" name="Google Shape;37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380" name="Google Shape;380;p37"/>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381" name="Google Shape;381;p37"/>
          <p:cNvSpPr txBox="1"/>
          <p:nvPr/>
        </p:nvSpPr>
        <p:spPr>
          <a:xfrm>
            <a:off x="954825" y="1433400"/>
            <a:ext cx="7826700" cy="461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b="1" lang="fa-IR" sz="1800">
                <a:solidFill>
                  <a:schemeClr val="accent3"/>
                </a:solidFill>
                <a:latin typeface="Rubik"/>
                <a:ea typeface="Rubik"/>
                <a:cs typeface="Rubik"/>
                <a:sym typeface="Rubik"/>
              </a:rPr>
              <a:t>در ادامه دو سناریو تکمیلی برای SVM ها را به اختصار بررسی خواهیم کرد</a:t>
            </a:r>
            <a:r>
              <a:rPr lang="fa-IR" sz="1800">
                <a:solidFill>
                  <a:schemeClr val="accent3"/>
                </a:solidFill>
                <a:latin typeface="Rubik"/>
                <a:ea typeface="Rubik"/>
                <a:cs typeface="Rubik"/>
                <a:sym typeface="Rubik"/>
              </a:rPr>
              <a:t> :</a:t>
            </a:r>
            <a:endParaRPr sz="1800">
              <a:solidFill>
                <a:schemeClr val="accent3"/>
              </a:solidFill>
              <a:latin typeface="Rubik"/>
              <a:ea typeface="Rubik"/>
              <a:cs typeface="Rubik"/>
              <a:sym typeface="Rubik"/>
            </a:endParaRPr>
          </a:p>
        </p:txBody>
      </p:sp>
      <p:sp>
        <p:nvSpPr>
          <p:cNvPr id="382" name="Google Shape;382;p37"/>
          <p:cNvSpPr txBox="1"/>
          <p:nvPr/>
        </p:nvSpPr>
        <p:spPr>
          <a:xfrm>
            <a:off x="954825" y="2098425"/>
            <a:ext cx="7420200" cy="1708500"/>
          </a:xfrm>
          <a:prstGeom prst="rect">
            <a:avLst/>
          </a:prstGeom>
          <a:noFill/>
          <a:ln>
            <a:noFill/>
          </a:ln>
        </p:spPr>
        <p:txBody>
          <a:bodyPr anchorCtr="0" anchor="t" bIns="91425" lIns="91425" spcFirstLastPara="1" rIns="91425" wrap="square" tIns="91425">
            <a:spAutoFit/>
          </a:bodyPr>
          <a:lstStyle/>
          <a:p>
            <a:pPr indent="0" lvl="0" marL="0" rtl="1" algn="r">
              <a:lnSpc>
                <a:spcPct val="150000"/>
              </a:lnSpc>
              <a:spcBef>
                <a:spcPts val="0"/>
              </a:spcBef>
              <a:spcAft>
                <a:spcPts val="0"/>
              </a:spcAft>
              <a:buNone/>
            </a:pPr>
            <a:r>
              <a:rPr b="1" lang="fa-IR" sz="1800">
                <a:solidFill>
                  <a:schemeClr val="accent3"/>
                </a:solidFill>
                <a:latin typeface="Rubik"/>
                <a:ea typeface="Rubik"/>
                <a:cs typeface="Rubik"/>
                <a:sym typeface="Rubik"/>
              </a:rPr>
              <a:t>سناریو اول </a:t>
            </a:r>
            <a:r>
              <a:rPr lang="fa-IR" sz="1800">
                <a:solidFill>
                  <a:schemeClr val="accent3"/>
                </a:solidFill>
                <a:latin typeface="Rubik"/>
                <a:ea typeface="Rubik"/>
                <a:cs typeface="Rubik"/>
                <a:sym typeface="Rubik"/>
              </a:rPr>
              <a:t>: </a:t>
            </a:r>
            <a:r>
              <a:rPr lang="fa-IR" sz="1800">
                <a:solidFill>
                  <a:srgbClr val="494C4F"/>
                </a:solidFill>
                <a:latin typeface="Rubik"/>
                <a:ea typeface="Rubik"/>
                <a:cs typeface="Rubik"/>
                <a:sym typeface="Rubik"/>
              </a:rPr>
              <a:t>فرض کنید که داده‌ها ذاتا به صورت خطی جدایی‌پذیر نباشند. لذا تعداد کمی از داده‌ها همواره به اشتباه طبقه‌بندی می‌شوند و مسئله بهینه‌سازی چند صفحه پیش اصلا جواب نداشته باشد! هدف این است که اجازه دهیم برخی داده‌ها «حاشیه منفی» پیدا کنند…</a:t>
            </a:r>
            <a:endParaRPr sz="1800">
              <a:solidFill>
                <a:schemeClr val="accent3"/>
              </a:solidFill>
              <a:latin typeface="Rubik"/>
              <a:ea typeface="Rubik"/>
              <a:cs typeface="Rubik"/>
              <a:sym typeface="Rubi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8"/>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مباحث تکمیلی SVM</a:t>
            </a:r>
            <a:endParaRPr b="1" sz="3600">
              <a:latin typeface="Rubik"/>
              <a:ea typeface="Rubik"/>
              <a:cs typeface="Rubik"/>
              <a:sym typeface="Rubik"/>
            </a:endParaRPr>
          </a:p>
        </p:txBody>
      </p:sp>
      <p:sp>
        <p:nvSpPr>
          <p:cNvPr id="388" name="Google Shape;38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389" name="Google Shape;389;p38"/>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390" name="Google Shape;390;p38"/>
          <p:cNvSpPr txBox="1"/>
          <p:nvPr/>
        </p:nvSpPr>
        <p:spPr>
          <a:xfrm>
            <a:off x="954825" y="1433400"/>
            <a:ext cx="7826700" cy="461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b="1" lang="fa-IR" sz="1800">
                <a:solidFill>
                  <a:schemeClr val="accent3"/>
                </a:solidFill>
                <a:latin typeface="Rubik"/>
                <a:ea typeface="Rubik"/>
                <a:cs typeface="Rubik"/>
                <a:sym typeface="Rubik"/>
              </a:rPr>
              <a:t>در ادامه دو سناریو تکمیلی برای SVM ها را به اختصار بررسی خواهیم کرد</a:t>
            </a:r>
            <a:r>
              <a:rPr lang="fa-IR" sz="1800">
                <a:solidFill>
                  <a:schemeClr val="accent3"/>
                </a:solidFill>
                <a:latin typeface="Rubik"/>
                <a:ea typeface="Rubik"/>
                <a:cs typeface="Rubik"/>
                <a:sym typeface="Rubik"/>
              </a:rPr>
              <a:t> :</a:t>
            </a:r>
            <a:endParaRPr sz="1800">
              <a:solidFill>
                <a:schemeClr val="accent3"/>
              </a:solidFill>
              <a:latin typeface="Rubik"/>
              <a:ea typeface="Rubik"/>
              <a:cs typeface="Rubik"/>
              <a:sym typeface="Rubik"/>
            </a:endParaRPr>
          </a:p>
        </p:txBody>
      </p:sp>
      <p:sp>
        <p:nvSpPr>
          <p:cNvPr id="391" name="Google Shape;391;p38"/>
          <p:cNvSpPr txBox="1"/>
          <p:nvPr/>
        </p:nvSpPr>
        <p:spPr>
          <a:xfrm>
            <a:off x="954825" y="2098425"/>
            <a:ext cx="7420200" cy="2124000"/>
          </a:xfrm>
          <a:prstGeom prst="rect">
            <a:avLst/>
          </a:prstGeom>
          <a:noFill/>
          <a:ln>
            <a:noFill/>
          </a:ln>
        </p:spPr>
        <p:txBody>
          <a:bodyPr anchorCtr="0" anchor="t" bIns="91425" lIns="91425" spcFirstLastPara="1" rIns="91425" wrap="square" tIns="91425">
            <a:spAutoFit/>
          </a:bodyPr>
          <a:lstStyle/>
          <a:p>
            <a:pPr indent="0" lvl="0" marL="0" rtl="1" algn="r">
              <a:lnSpc>
                <a:spcPct val="150000"/>
              </a:lnSpc>
              <a:spcBef>
                <a:spcPts val="0"/>
              </a:spcBef>
              <a:spcAft>
                <a:spcPts val="0"/>
              </a:spcAft>
              <a:buNone/>
            </a:pPr>
            <a:r>
              <a:rPr b="1" lang="fa-IR" sz="1800">
                <a:solidFill>
                  <a:schemeClr val="accent3"/>
                </a:solidFill>
                <a:latin typeface="Rubik"/>
                <a:ea typeface="Rubik"/>
                <a:cs typeface="Rubik"/>
                <a:sym typeface="Rubik"/>
              </a:rPr>
              <a:t>سناریو دوم </a:t>
            </a:r>
            <a:r>
              <a:rPr lang="fa-IR" sz="1800">
                <a:solidFill>
                  <a:schemeClr val="accent3"/>
                </a:solidFill>
                <a:latin typeface="Rubik"/>
                <a:ea typeface="Rubik"/>
                <a:cs typeface="Rubik"/>
                <a:sym typeface="Rubik"/>
              </a:rPr>
              <a:t>: </a:t>
            </a:r>
            <a:r>
              <a:rPr lang="fa-IR" sz="1800">
                <a:solidFill>
                  <a:srgbClr val="494C4F"/>
                </a:solidFill>
                <a:latin typeface="Rubik"/>
                <a:ea typeface="Rubik"/>
                <a:cs typeface="Rubik"/>
                <a:sym typeface="Rubik"/>
              </a:rPr>
              <a:t>دوباره فرض کنید داده‌ها به صورت خطی جدایی‌پذیر نباشند، اما جداکننده‌های غیرخطی و پیچیده‌تر قابلیت جدا کردن آنان را داشته باشند. قصد داریم یک «نگاشت» یا «تبدیل» به داده‌ها اعمال کنیم تا در فضای جدید به صورت خطی طبقه‌بندی شوند</a:t>
            </a:r>
            <a:endParaRPr sz="1800">
              <a:solidFill>
                <a:srgbClr val="494C4F"/>
              </a:solidFill>
              <a:latin typeface="Rubik"/>
              <a:ea typeface="Rubik"/>
              <a:cs typeface="Rubik"/>
              <a:sym typeface="Rubik"/>
            </a:endParaRPr>
          </a:p>
          <a:p>
            <a:pPr indent="0" lvl="0" marL="0" rtl="1" algn="r">
              <a:lnSpc>
                <a:spcPct val="150000"/>
              </a:lnSpc>
              <a:spcBef>
                <a:spcPts val="0"/>
              </a:spcBef>
              <a:spcAft>
                <a:spcPts val="0"/>
              </a:spcAft>
              <a:buNone/>
            </a:pPr>
            <a:r>
              <a:t/>
            </a:r>
            <a:endParaRPr sz="1800">
              <a:solidFill>
                <a:srgbClr val="494C4F"/>
              </a:solidFill>
              <a:latin typeface="Rubik"/>
              <a:ea typeface="Rubik"/>
              <a:cs typeface="Rubik"/>
              <a:sym typeface="Rubi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sp>
        <p:nvSpPr>
          <p:cNvPr id="397" name="Google Shape;397;p39"/>
          <p:cNvSpPr txBox="1"/>
          <p:nvPr>
            <p:ph type="title"/>
          </p:nvPr>
        </p:nvSpPr>
        <p:spPr>
          <a:xfrm>
            <a:off x="311700" y="355375"/>
            <a:ext cx="8520600" cy="4352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b="1" lang="fa-IR" sz="6000">
                <a:solidFill>
                  <a:schemeClr val="dk2"/>
                </a:solidFill>
                <a:latin typeface="Rubik"/>
                <a:ea typeface="Rubik"/>
                <a:cs typeface="Rubik"/>
                <a:sym typeface="Rubik"/>
              </a:rPr>
              <a:t>Soft Margin SVM</a:t>
            </a:r>
            <a:endParaRPr b="1" sz="6000">
              <a:solidFill>
                <a:schemeClr val="dk2"/>
              </a:solidFill>
              <a:latin typeface="Rubik"/>
              <a:ea typeface="Rubik"/>
              <a:cs typeface="Rubik"/>
              <a:sym typeface="Rubik"/>
            </a:endParaRPr>
          </a:p>
        </p:txBody>
      </p:sp>
      <p:pic>
        <p:nvPicPr>
          <p:cNvPr id="398" name="Google Shape;398;p39"/>
          <p:cNvPicPr preferRelativeResize="0"/>
          <p:nvPr/>
        </p:nvPicPr>
        <p:blipFill>
          <a:blip r:embed="rId3">
            <a:alphaModFix/>
          </a:blip>
          <a:stretch>
            <a:fillRect/>
          </a:stretch>
        </p:blipFill>
        <p:spPr>
          <a:xfrm>
            <a:off x="124375" y="4503150"/>
            <a:ext cx="461700" cy="461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0"/>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Soft Margin SVM</a:t>
            </a:r>
            <a:endParaRPr b="1" sz="3600">
              <a:latin typeface="Rubik"/>
              <a:ea typeface="Rubik"/>
              <a:cs typeface="Rubik"/>
              <a:sym typeface="Rubik"/>
            </a:endParaRPr>
          </a:p>
        </p:txBody>
      </p:sp>
      <p:sp>
        <p:nvSpPr>
          <p:cNvPr id="404" name="Google Shape;40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405" name="Google Shape;405;p40"/>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406" name="Google Shape;406;p40"/>
          <p:cNvPicPr preferRelativeResize="0"/>
          <p:nvPr/>
        </p:nvPicPr>
        <p:blipFill>
          <a:blip r:embed="rId4">
            <a:alphaModFix/>
          </a:blip>
          <a:stretch>
            <a:fillRect/>
          </a:stretch>
        </p:blipFill>
        <p:spPr>
          <a:xfrm>
            <a:off x="848825" y="1185800"/>
            <a:ext cx="3147100" cy="3317349"/>
          </a:xfrm>
          <a:prstGeom prst="rect">
            <a:avLst/>
          </a:prstGeom>
          <a:noFill/>
          <a:ln>
            <a:noFill/>
          </a:ln>
        </p:spPr>
      </p:pic>
      <p:pic>
        <p:nvPicPr>
          <p:cNvPr id="407" name="Google Shape;407;p40" title="[97,97,97,&quot;https://www.codecogs.com/eqnedit.php?latex=%5Czeta_i#0&quot;]"/>
          <p:cNvPicPr preferRelativeResize="0"/>
          <p:nvPr/>
        </p:nvPicPr>
        <p:blipFill>
          <a:blip r:embed="rId5">
            <a:alphaModFix/>
          </a:blip>
          <a:stretch>
            <a:fillRect/>
          </a:stretch>
        </p:blipFill>
        <p:spPr>
          <a:xfrm>
            <a:off x="5465375" y="2817175"/>
            <a:ext cx="159575" cy="237600"/>
          </a:xfrm>
          <a:prstGeom prst="rect">
            <a:avLst/>
          </a:prstGeom>
          <a:noFill/>
          <a:ln>
            <a:noFill/>
          </a:ln>
        </p:spPr>
      </p:pic>
      <p:pic>
        <p:nvPicPr>
          <p:cNvPr id="408" name="Google Shape;408;p40" title="[32,39,41,&quot;https://www.codecogs.com/eqnedit.php?latex=%5Czeta_i#0&quot;]"/>
          <p:cNvPicPr preferRelativeResize="0"/>
          <p:nvPr/>
        </p:nvPicPr>
        <p:blipFill>
          <a:blip r:embed="rId6">
            <a:alphaModFix/>
          </a:blip>
          <a:stretch>
            <a:fillRect/>
          </a:stretch>
        </p:blipFill>
        <p:spPr>
          <a:xfrm>
            <a:off x="1796825" y="3090925"/>
            <a:ext cx="208900" cy="311025"/>
          </a:xfrm>
          <a:prstGeom prst="rect">
            <a:avLst/>
          </a:prstGeom>
          <a:noFill/>
          <a:ln>
            <a:noFill/>
          </a:ln>
        </p:spPr>
      </p:pic>
      <p:pic>
        <p:nvPicPr>
          <p:cNvPr id="409" name="Google Shape;409;p40" title="[32,39,41,&quot;https://www.codecogs.com/eqnedit.php?latex=%5Czeta_i#0&quot;]"/>
          <p:cNvPicPr preferRelativeResize="0"/>
          <p:nvPr/>
        </p:nvPicPr>
        <p:blipFill>
          <a:blip r:embed="rId6">
            <a:alphaModFix/>
          </a:blip>
          <a:stretch>
            <a:fillRect/>
          </a:stretch>
        </p:blipFill>
        <p:spPr>
          <a:xfrm>
            <a:off x="3076875" y="1995225"/>
            <a:ext cx="208900" cy="311025"/>
          </a:xfrm>
          <a:prstGeom prst="rect">
            <a:avLst/>
          </a:prstGeom>
          <a:noFill/>
          <a:ln>
            <a:noFill/>
          </a:ln>
        </p:spPr>
      </p:pic>
      <p:sp>
        <p:nvSpPr>
          <p:cNvPr id="410" name="Google Shape;410;p40"/>
          <p:cNvSpPr txBox="1"/>
          <p:nvPr/>
        </p:nvSpPr>
        <p:spPr>
          <a:xfrm>
            <a:off x="6231750" y="3179375"/>
            <a:ext cx="293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411" name="Google Shape;411;p40"/>
          <p:cNvSpPr txBox="1"/>
          <p:nvPr/>
        </p:nvSpPr>
        <p:spPr>
          <a:xfrm>
            <a:off x="4293900" y="1587625"/>
            <a:ext cx="4538400" cy="2979900"/>
          </a:xfrm>
          <a:prstGeom prst="rect">
            <a:avLst/>
          </a:prstGeom>
          <a:noFill/>
          <a:ln>
            <a:noFill/>
          </a:ln>
        </p:spPr>
        <p:txBody>
          <a:bodyPr anchorCtr="0" anchor="t" bIns="91425" lIns="91425" spcFirstLastPara="1" rIns="91425" wrap="square" tIns="91425">
            <a:spAutoFit/>
          </a:bodyPr>
          <a:lstStyle/>
          <a:p>
            <a:pPr indent="-330200" lvl="0" marL="457200" rtl="1" algn="r">
              <a:lnSpc>
                <a:spcPct val="115000"/>
              </a:lnSpc>
              <a:spcBef>
                <a:spcPts val="200"/>
              </a:spcBef>
              <a:spcAft>
                <a:spcPts val="0"/>
              </a:spcAft>
              <a:buClr>
                <a:srgbClr val="494C4F"/>
              </a:buClr>
              <a:buSzPts val="1600"/>
              <a:buFont typeface="Rubik"/>
              <a:buChar char="●"/>
            </a:pPr>
            <a:r>
              <a:rPr lang="fa-IR" sz="1600">
                <a:solidFill>
                  <a:srgbClr val="494C4F"/>
                </a:solidFill>
                <a:latin typeface="Rubik"/>
                <a:ea typeface="Rubik"/>
                <a:cs typeface="Rubik"/>
                <a:sym typeface="Rubik"/>
              </a:rPr>
              <a:t>در صورتیکه تعداد اندکی از داده‌ها به صورت خطی جدایی‌پذیر نباشند، چه باید کرد؟</a:t>
            </a:r>
            <a:br>
              <a:rPr lang="fa-IR" sz="1600">
                <a:solidFill>
                  <a:srgbClr val="494C4F"/>
                </a:solidFill>
                <a:latin typeface="Rubik"/>
                <a:ea typeface="Rubik"/>
                <a:cs typeface="Rubik"/>
                <a:sym typeface="Rubik"/>
              </a:rPr>
            </a:br>
            <a:endParaRPr sz="1600">
              <a:solidFill>
                <a:srgbClr val="494C4F"/>
              </a:solidFill>
              <a:latin typeface="Rubik"/>
              <a:ea typeface="Rubik"/>
              <a:cs typeface="Rubik"/>
              <a:sym typeface="Rubik"/>
            </a:endParaRPr>
          </a:p>
          <a:p>
            <a:pPr indent="-330200" lvl="0" marL="457200" rtl="1" algn="r">
              <a:lnSpc>
                <a:spcPct val="115000"/>
              </a:lnSpc>
              <a:spcBef>
                <a:spcPts val="0"/>
              </a:spcBef>
              <a:spcAft>
                <a:spcPts val="0"/>
              </a:spcAft>
              <a:buClr>
                <a:srgbClr val="494C4F"/>
              </a:buClr>
              <a:buSzPts val="1600"/>
              <a:buFont typeface="Rubik"/>
              <a:buChar char="●"/>
            </a:pPr>
            <a:r>
              <a:rPr lang="fa-IR" sz="1600">
                <a:solidFill>
                  <a:srgbClr val="494C4F"/>
                </a:solidFill>
                <a:latin typeface="Rubik"/>
                <a:ea typeface="Rubik"/>
                <a:cs typeface="Rubik"/>
                <a:sym typeface="Rubik"/>
              </a:rPr>
              <a:t>می توان تعدادی متغیر لقی یا Slack Variable به مسئله اضافه نمود (معمولا با      نمایش داده می شوند) که اجازه دهند برای بعضی داده ها حاشیه منفی شود</a:t>
            </a:r>
            <a:br>
              <a:rPr lang="fa-IR" sz="1600">
                <a:solidFill>
                  <a:srgbClr val="494C4F"/>
                </a:solidFill>
                <a:latin typeface="Rubik"/>
                <a:ea typeface="Rubik"/>
                <a:cs typeface="Rubik"/>
                <a:sym typeface="Rubik"/>
              </a:rPr>
            </a:br>
            <a:endParaRPr sz="1600">
              <a:solidFill>
                <a:srgbClr val="494C4F"/>
              </a:solidFill>
              <a:latin typeface="Rubik"/>
              <a:ea typeface="Rubik"/>
              <a:cs typeface="Rubik"/>
              <a:sym typeface="Rubik"/>
            </a:endParaRPr>
          </a:p>
          <a:p>
            <a:pPr indent="-330200" lvl="0" marL="457200" rtl="1" algn="r">
              <a:lnSpc>
                <a:spcPct val="115000"/>
              </a:lnSpc>
              <a:spcBef>
                <a:spcPts val="0"/>
              </a:spcBef>
              <a:spcAft>
                <a:spcPts val="0"/>
              </a:spcAft>
              <a:buClr>
                <a:srgbClr val="494C4F"/>
              </a:buClr>
              <a:buSzPts val="1600"/>
              <a:buFont typeface="Rubik"/>
              <a:buChar char="●"/>
            </a:pPr>
            <a:r>
              <a:rPr lang="fa-IR" sz="1600">
                <a:solidFill>
                  <a:srgbClr val="494C4F"/>
                </a:solidFill>
                <a:latin typeface="Rubik"/>
                <a:ea typeface="Rubik"/>
                <a:cs typeface="Rubik"/>
                <a:sym typeface="Rubik"/>
              </a:rPr>
              <a:t>اما باید کنترل کرد که ماشین زیاد از آنها استفاده نکند!</a:t>
            </a:r>
            <a:endParaRPr sz="1600">
              <a:solidFill>
                <a:srgbClr val="494C4F"/>
              </a:solidFill>
              <a:latin typeface="Rubik"/>
              <a:ea typeface="Rubik"/>
              <a:cs typeface="Rubik"/>
              <a:sym typeface="Rubi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1"/>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Soft Margin SVM</a:t>
            </a:r>
            <a:endParaRPr b="1" sz="3600">
              <a:latin typeface="Rubik"/>
              <a:ea typeface="Rubik"/>
              <a:cs typeface="Rubik"/>
              <a:sym typeface="Rubik"/>
            </a:endParaRPr>
          </a:p>
        </p:txBody>
      </p:sp>
      <p:sp>
        <p:nvSpPr>
          <p:cNvPr id="417" name="Google Shape;41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418" name="Google Shape;418;p41"/>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419" name="Google Shape;419;p41"/>
          <p:cNvPicPr preferRelativeResize="0"/>
          <p:nvPr/>
        </p:nvPicPr>
        <p:blipFill>
          <a:blip r:embed="rId4">
            <a:alphaModFix/>
          </a:blip>
          <a:stretch>
            <a:fillRect/>
          </a:stretch>
        </p:blipFill>
        <p:spPr>
          <a:xfrm>
            <a:off x="848825" y="1185800"/>
            <a:ext cx="3147100" cy="3317349"/>
          </a:xfrm>
          <a:prstGeom prst="rect">
            <a:avLst/>
          </a:prstGeom>
          <a:noFill/>
          <a:ln>
            <a:noFill/>
          </a:ln>
        </p:spPr>
      </p:pic>
      <p:pic>
        <p:nvPicPr>
          <p:cNvPr id="420" name="Google Shape;420;p41" title="[32,39,41,&quot;https://www.codecogs.com/eqnedit.php?latex=%5Czeta_i#0&quot;]"/>
          <p:cNvPicPr preferRelativeResize="0"/>
          <p:nvPr/>
        </p:nvPicPr>
        <p:blipFill>
          <a:blip r:embed="rId5">
            <a:alphaModFix/>
          </a:blip>
          <a:stretch>
            <a:fillRect/>
          </a:stretch>
        </p:blipFill>
        <p:spPr>
          <a:xfrm>
            <a:off x="1796825" y="3090925"/>
            <a:ext cx="208900" cy="311025"/>
          </a:xfrm>
          <a:prstGeom prst="rect">
            <a:avLst/>
          </a:prstGeom>
          <a:noFill/>
          <a:ln>
            <a:noFill/>
          </a:ln>
        </p:spPr>
      </p:pic>
      <p:pic>
        <p:nvPicPr>
          <p:cNvPr id="421" name="Google Shape;421;p41" title="[32,39,41,&quot;https://www.codecogs.com/eqnedit.php?latex=%5Czeta_i#0&quot;]"/>
          <p:cNvPicPr preferRelativeResize="0"/>
          <p:nvPr/>
        </p:nvPicPr>
        <p:blipFill>
          <a:blip r:embed="rId5">
            <a:alphaModFix/>
          </a:blip>
          <a:stretch>
            <a:fillRect/>
          </a:stretch>
        </p:blipFill>
        <p:spPr>
          <a:xfrm>
            <a:off x="3076875" y="1995225"/>
            <a:ext cx="208900" cy="311025"/>
          </a:xfrm>
          <a:prstGeom prst="rect">
            <a:avLst/>
          </a:prstGeom>
          <a:noFill/>
          <a:ln>
            <a:noFill/>
          </a:ln>
        </p:spPr>
      </p:pic>
      <p:sp>
        <p:nvSpPr>
          <p:cNvPr id="422" name="Google Shape;422;p41"/>
          <p:cNvSpPr txBox="1"/>
          <p:nvPr/>
        </p:nvSpPr>
        <p:spPr>
          <a:xfrm>
            <a:off x="6231750" y="3179375"/>
            <a:ext cx="293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423" name="Google Shape;423;p41"/>
          <p:cNvSpPr txBox="1"/>
          <p:nvPr/>
        </p:nvSpPr>
        <p:spPr>
          <a:xfrm>
            <a:off x="4293900" y="1587625"/>
            <a:ext cx="4538400" cy="714300"/>
          </a:xfrm>
          <a:prstGeom prst="rect">
            <a:avLst/>
          </a:prstGeom>
          <a:noFill/>
          <a:ln>
            <a:noFill/>
          </a:ln>
        </p:spPr>
        <p:txBody>
          <a:bodyPr anchorCtr="0" anchor="t" bIns="91425" lIns="91425" spcFirstLastPara="1" rIns="91425" wrap="square" tIns="91425">
            <a:spAutoFit/>
          </a:bodyPr>
          <a:lstStyle/>
          <a:p>
            <a:pPr indent="-330200" lvl="0" marL="457200" rtl="1" algn="r">
              <a:lnSpc>
                <a:spcPct val="115000"/>
              </a:lnSpc>
              <a:spcBef>
                <a:spcPts val="200"/>
              </a:spcBef>
              <a:spcAft>
                <a:spcPts val="0"/>
              </a:spcAft>
              <a:buClr>
                <a:srgbClr val="494C4F"/>
              </a:buClr>
              <a:buSzPts val="1600"/>
              <a:buFont typeface="Rubik"/>
              <a:buChar char="●"/>
            </a:pPr>
            <a:r>
              <a:rPr lang="fa-IR" sz="1600">
                <a:solidFill>
                  <a:srgbClr val="494C4F"/>
                </a:solidFill>
                <a:latin typeface="Rubik"/>
                <a:ea typeface="Rubik"/>
                <a:cs typeface="Rubik"/>
                <a:sym typeface="Rubik"/>
              </a:rPr>
              <a:t>شروط مسئله به صورت زیر تغییر می یابند :</a:t>
            </a:r>
            <a:br>
              <a:rPr lang="fa-IR" sz="1600">
                <a:solidFill>
                  <a:srgbClr val="494C4F"/>
                </a:solidFill>
                <a:latin typeface="Rubik"/>
                <a:ea typeface="Rubik"/>
                <a:cs typeface="Rubik"/>
                <a:sym typeface="Rubik"/>
              </a:rPr>
            </a:br>
            <a:endParaRPr sz="1600">
              <a:solidFill>
                <a:srgbClr val="494C4F"/>
              </a:solidFill>
              <a:latin typeface="Rubik"/>
              <a:ea typeface="Rubik"/>
              <a:cs typeface="Rubik"/>
              <a:sym typeface="Rubik"/>
            </a:endParaRPr>
          </a:p>
        </p:txBody>
      </p:sp>
      <p:pic>
        <p:nvPicPr>
          <p:cNvPr id="424" name="Google Shape;424;p41"/>
          <p:cNvPicPr preferRelativeResize="0"/>
          <p:nvPr/>
        </p:nvPicPr>
        <p:blipFill>
          <a:blip r:embed="rId6">
            <a:alphaModFix/>
          </a:blip>
          <a:stretch>
            <a:fillRect/>
          </a:stretch>
        </p:blipFill>
        <p:spPr>
          <a:xfrm>
            <a:off x="4293900" y="2571750"/>
            <a:ext cx="4299685" cy="714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Soft Margin SVM</a:t>
            </a:r>
            <a:endParaRPr b="1" sz="3600">
              <a:latin typeface="Rubik"/>
              <a:ea typeface="Rubik"/>
              <a:cs typeface="Rubik"/>
              <a:sym typeface="Rubik"/>
            </a:endParaRPr>
          </a:p>
        </p:txBody>
      </p:sp>
      <p:sp>
        <p:nvSpPr>
          <p:cNvPr id="430" name="Google Shape;430;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431" name="Google Shape;431;p42"/>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432" name="Google Shape;432;p42"/>
          <p:cNvPicPr preferRelativeResize="0"/>
          <p:nvPr/>
        </p:nvPicPr>
        <p:blipFill>
          <a:blip r:embed="rId4">
            <a:alphaModFix/>
          </a:blip>
          <a:stretch>
            <a:fillRect/>
          </a:stretch>
        </p:blipFill>
        <p:spPr>
          <a:xfrm>
            <a:off x="848825" y="1185800"/>
            <a:ext cx="3147100" cy="3317349"/>
          </a:xfrm>
          <a:prstGeom prst="rect">
            <a:avLst/>
          </a:prstGeom>
          <a:noFill/>
          <a:ln>
            <a:noFill/>
          </a:ln>
        </p:spPr>
      </p:pic>
      <p:pic>
        <p:nvPicPr>
          <p:cNvPr id="433" name="Google Shape;433;p42" title="[32,39,41,&quot;https://www.codecogs.com/eqnedit.php?latex=%5Czeta_i#0&quot;]"/>
          <p:cNvPicPr preferRelativeResize="0"/>
          <p:nvPr/>
        </p:nvPicPr>
        <p:blipFill>
          <a:blip r:embed="rId5">
            <a:alphaModFix/>
          </a:blip>
          <a:stretch>
            <a:fillRect/>
          </a:stretch>
        </p:blipFill>
        <p:spPr>
          <a:xfrm>
            <a:off x="1796825" y="3090925"/>
            <a:ext cx="208900" cy="311025"/>
          </a:xfrm>
          <a:prstGeom prst="rect">
            <a:avLst/>
          </a:prstGeom>
          <a:noFill/>
          <a:ln>
            <a:noFill/>
          </a:ln>
        </p:spPr>
      </p:pic>
      <p:pic>
        <p:nvPicPr>
          <p:cNvPr id="434" name="Google Shape;434;p42" title="[32,39,41,&quot;https://www.codecogs.com/eqnedit.php?latex=%5Czeta_i#0&quot;]"/>
          <p:cNvPicPr preferRelativeResize="0"/>
          <p:nvPr/>
        </p:nvPicPr>
        <p:blipFill>
          <a:blip r:embed="rId5">
            <a:alphaModFix/>
          </a:blip>
          <a:stretch>
            <a:fillRect/>
          </a:stretch>
        </p:blipFill>
        <p:spPr>
          <a:xfrm>
            <a:off x="3076875" y="1995225"/>
            <a:ext cx="208900" cy="311025"/>
          </a:xfrm>
          <a:prstGeom prst="rect">
            <a:avLst/>
          </a:prstGeom>
          <a:noFill/>
          <a:ln>
            <a:noFill/>
          </a:ln>
        </p:spPr>
      </p:pic>
      <p:sp>
        <p:nvSpPr>
          <p:cNvPr id="435" name="Google Shape;435;p42"/>
          <p:cNvSpPr txBox="1"/>
          <p:nvPr/>
        </p:nvSpPr>
        <p:spPr>
          <a:xfrm>
            <a:off x="3899775" y="1587625"/>
            <a:ext cx="4932600" cy="714300"/>
          </a:xfrm>
          <a:prstGeom prst="rect">
            <a:avLst/>
          </a:prstGeom>
          <a:noFill/>
          <a:ln>
            <a:noFill/>
          </a:ln>
        </p:spPr>
        <p:txBody>
          <a:bodyPr anchorCtr="0" anchor="t" bIns="91425" lIns="91425" spcFirstLastPara="1" rIns="91425" wrap="square" tIns="91425">
            <a:spAutoFit/>
          </a:bodyPr>
          <a:lstStyle/>
          <a:p>
            <a:pPr indent="-330200" lvl="0" marL="457200" rtl="1" algn="r">
              <a:lnSpc>
                <a:spcPct val="115000"/>
              </a:lnSpc>
              <a:spcBef>
                <a:spcPts val="200"/>
              </a:spcBef>
              <a:spcAft>
                <a:spcPts val="0"/>
              </a:spcAft>
              <a:buClr>
                <a:srgbClr val="494C4F"/>
              </a:buClr>
              <a:buSzPts val="1600"/>
              <a:buFont typeface="Rubik"/>
              <a:buChar char="●"/>
            </a:pPr>
            <a:r>
              <a:rPr lang="fa-IR" sz="1600">
                <a:solidFill>
                  <a:srgbClr val="494C4F"/>
                </a:solidFill>
                <a:latin typeface="Rubik"/>
                <a:ea typeface="Rubik"/>
                <a:cs typeface="Rubik"/>
                <a:sym typeface="Rubik"/>
              </a:rPr>
              <a:t>در این صورت مسئله به صورت زیر بازنویسی می شود :</a:t>
            </a:r>
            <a:br>
              <a:rPr lang="fa-IR" sz="1600">
                <a:solidFill>
                  <a:srgbClr val="494C4F"/>
                </a:solidFill>
                <a:latin typeface="Rubik"/>
                <a:ea typeface="Rubik"/>
                <a:cs typeface="Rubik"/>
                <a:sym typeface="Rubik"/>
              </a:rPr>
            </a:br>
            <a:endParaRPr sz="1600">
              <a:solidFill>
                <a:srgbClr val="494C4F"/>
              </a:solidFill>
              <a:latin typeface="Rubik"/>
              <a:ea typeface="Rubik"/>
              <a:cs typeface="Rubik"/>
              <a:sym typeface="Rubik"/>
            </a:endParaRPr>
          </a:p>
        </p:txBody>
      </p:sp>
      <p:pic>
        <p:nvPicPr>
          <p:cNvPr id="436" name="Google Shape;436;p42"/>
          <p:cNvPicPr preferRelativeResize="0"/>
          <p:nvPr/>
        </p:nvPicPr>
        <p:blipFill>
          <a:blip r:embed="rId6">
            <a:alphaModFix/>
          </a:blip>
          <a:stretch>
            <a:fillRect/>
          </a:stretch>
        </p:blipFill>
        <p:spPr>
          <a:xfrm>
            <a:off x="4018777" y="2272223"/>
            <a:ext cx="4694575" cy="1136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3"/>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Soft Margin SVM</a:t>
            </a:r>
            <a:endParaRPr b="1" sz="3600">
              <a:latin typeface="Rubik"/>
              <a:ea typeface="Rubik"/>
              <a:cs typeface="Rubik"/>
              <a:sym typeface="Rubik"/>
            </a:endParaRPr>
          </a:p>
        </p:txBody>
      </p:sp>
      <p:sp>
        <p:nvSpPr>
          <p:cNvPr id="442" name="Google Shape;44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443" name="Google Shape;443;p43"/>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444" name="Google Shape;444;p43"/>
          <p:cNvPicPr preferRelativeResize="0"/>
          <p:nvPr/>
        </p:nvPicPr>
        <p:blipFill>
          <a:blip r:embed="rId4">
            <a:alphaModFix/>
          </a:blip>
          <a:stretch>
            <a:fillRect/>
          </a:stretch>
        </p:blipFill>
        <p:spPr>
          <a:xfrm>
            <a:off x="848825" y="1185800"/>
            <a:ext cx="3147100" cy="3317349"/>
          </a:xfrm>
          <a:prstGeom prst="rect">
            <a:avLst/>
          </a:prstGeom>
          <a:noFill/>
          <a:ln>
            <a:noFill/>
          </a:ln>
        </p:spPr>
      </p:pic>
      <p:pic>
        <p:nvPicPr>
          <p:cNvPr id="445" name="Google Shape;445;p43" title="[32,39,41,&quot;https://www.codecogs.com/eqnedit.php?latex=%5Czeta_i#0&quot;]"/>
          <p:cNvPicPr preferRelativeResize="0"/>
          <p:nvPr/>
        </p:nvPicPr>
        <p:blipFill>
          <a:blip r:embed="rId5">
            <a:alphaModFix/>
          </a:blip>
          <a:stretch>
            <a:fillRect/>
          </a:stretch>
        </p:blipFill>
        <p:spPr>
          <a:xfrm>
            <a:off x="1796825" y="3090925"/>
            <a:ext cx="208900" cy="311025"/>
          </a:xfrm>
          <a:prstGeom prst="rect">
            <a:avLst/>
          </a:prstGeom>
          <a:noFill/>
          <a:ln>
            <a:noFill/>
          </a:ln>
        </p:spPr>
      </p:pic>
      <p:pic>
        <p:nvPicPr>
          <p:cNvPr id="446" name="Google Shape;446;p43" title="[32,39,41,&quot;https://www.codecogs.com/eqnedit.php?latex=%5Czeta_i#0&quot;]"/>
          <p:cNvPicPr preferRelativeResize="0"/>
          <p:nvPr/>
        </p:nvPicPr>
        <p:blipFill>
          <a:blip r:embed="rId5">
            <a:alphaModFix/>
          </a:blip>
          <a:stretch>
            <a:fillRect/>
          </a:stretch>
        </p:blipFill>
        <p:spPr>
          <a:xfrm>
            <a:off x="3076875" y="1995225"/>
            <a:ext cx="208900" cy="311025"/>
          </a:xfrm>
          <a:prstGeom prst="rect">
            <a:avLst/>
          </a:prstGeom>
          <a:noFill/>
          <a:ln>
            <a:noFill/>
          </a:ln>
        </p:spPr>
      </p:pic>
      <p:sp>
        <p:nvSpPr>
          <p:cNvPr id="447" name="Google Shape;447;p43"/>
          <p:cNvSpPr txBox="1"/>
          <p:nvPr/>
        </p:nvSpPr>
        <p:spPr>
          <a:xfrm>
            <a:off x="3899775" y="1587625"/>
            <a:ext cx="4932600" cy="2717700"/>
          </a:xfrm>
          <a:prstGeom prst="rect">
            <a:avLst/>
          </a:prstGeom>
          <a:noFill/>
          <a:ln>
            <a:noFill/>
          </a:ln>
        </p:spPr>
        <p:txBody>
          <a:bodyPr anchorCtr="0" anchor="t" bIns="91425" lIns="91425" spcFirstLastPara="1" rIns="91425" wrap="square" tIns="91425">
            <a:spAutoFit/>
          </a:bodyPr>
          <a:lstStyle/>
          <a:p>
            <a:pPr indent="-342900" lvl="0" marL="457200" rtl="1" algn="r">
              <a:lnSpc>
                <a:spcPct val="115000"/>
              </a:lnSpc>
              <a:spcBef>
                <a:spcPts val="200"/>
              </a:spcBef>
              <a:spcAft>
                <a:spcPts val="0"/>
              </a:spcAft>
              <a:buClr>
                <a:srgbClr val="494C4F"/>
              </a:buClr>
              <a:buSzPts val="1800"/>
              <a:buFont typeface="Rubik"/>
              <a:buChar char="●"/>
            </a:pPr>
            <a:r>
              <a:rPr lang="fa-IR" sz="1800">
                <a:solidFill>
                  <a:srgbClr val="494C4F"/>
                </a:solidFill>
                <a:latin typeface="Rubik"/>
                <a:ea typeface="Rubik"/>
                <a:cs typeface="Rubik"/>
                <a:sym typeface="Rubik"/>
              </a:rPr>
              <a:t>پارامتر                توسط کاربر و معمولاً طی یک پروسه Cross-Validation تعیین می‌شود</a:t>
            </a:r>
            <a:br>
              <a:rPr lang="fa-IR" sz="1800">
                <a:solidFill>
                  <a:srgbClr val="494C4F"/>
                </a:solidFill>
                <a:latin typeface="Rubik"/>
                <a:ea typeface="Rubik"/>
                <a:cs typeface="Rubik"/>
                <a:sym typeface="Rubik"/>
              </a:rPr>
            </a:br>
            <a:br>
              <a:rPr lang="fa-IR" sz="1800">
                <a:solidFill>
                  <a:srgbClr val="494C4F"/>
                </a:solidFill>
                <a:latin typeface="Rubik"/>
                <a:ea typeface="Rubik"/>
                <a:cs typeface="Rubik"/>
                <a:sym typeface="Rubik"/>
              </a:rPr>
            </a:br>
            <a:endParaRPr sz="1800">
              <a:solidFill>
                <a:srgbClr val="494C4F"/>
              </a:solidFill>
              <a:latin typeface="Rubik"/>
              <a:ea typeface="Rubik"/>
              <a:cs typeface="Rubik"/>
              <a:sym typeface="Rubik"/>
            </a:endParaRPr>
          </a:p>
          <a:p>
            <a:pPr indent="-342900" lvl="0" marL="457200" rtl="1" algn="r">
              <a:lnSpc>
                <a:spcPct val="115000"/>
              </a:lnSpc>
              <a:spcBef>
                <a:spcPts val="0"/>
              </a:spcBef>
              <a:spcAft>
                <a:spcPts val="0"/>
              </a:spcAft>
              <a:buClr>
                <a:srgbClr val="494C4F"/>
              </a:buClr>
              <a:buSzPts val="1800"/>
              <a:buFont typeface="Rubik"/>
              <a:buChar char="●"/>
            </a:pPr>
            <a:r>
              <a:rPr lang="fa-IR" sz="1800">
                <a:solidFill>
                  <a:srgbClr val="494C4F"/>
                </a:solidFill>
                <a:latin typeface="Rubik"/>
                <a:ea typeface="Rubik"/>
                <a:cs typeface="Rubik"/>
                <a:sym typeface="Rubik"/>
              </a:rPr>
              <a:t>باید این پارامتر را به گونه‌ای تعیین کرد که</a:t>
            </a:r>
            <a:br>
              <a:rPr lang="fa-IR" sz="1800">
                <a:solidFill>
                  <a:srgbClr val="494C4F"/>
                </a:solidFill>
                <a:latin typeface="Rubik"/>
                <a:ea typeface="Rubik"/>
                <a:cs typeface="Rubik"/>
                <a:sym typeface="Rubik"/>
              </a:rPr>
            </a:br>
            <a:r>
              <a:rPr lang="fa-IR" sz="1800">
                <a:solidFill>
                  <a:srgbClr val="494C4F"/>
                </a:solidFill>
                <a:latin typeface="Rubik"/>
                <a:ea typeface="Rubik"/>
                <a:cs typeface="Rubik"/>
                <a:sym typeface="Rubik"/>
              </a:rPr>
              <a:t>مسئله حاشیه قابل‌توجهی داشته باشد، و از طرفی overfitting نیز رخ ندهد!</a:t>
            </a:r>
            <a:endParaRPr sz="1800">
              <a:solidFill>
                <a:srgbClr val="494C4F"/>
              </a:solidFill>
              <a:latin typeface="Rubik"/>
              <a:ea typeface="Rubik"/>
              <a:cs typeface="Rubik"/>
              <a:sym typeface="Rubik"/>
            </a:endParaRPr>
          </a:p>
          <a:p>
            <a:pPr indent="0" lvl="0" marL="0" rtl="1" algn="r">
              <a:lnSpc>
                <a:spcPct val="115000"/>
              </a:lnSpc>
              <a:spcBef>
                <a:spcPts val="200"/>
              </a:spcBef>
              <a:spcAft>
                <a:spcPts val="0"/>
              </a:spcAft>
              <a:buNone/>
            </a:pPr>
            <a:r>
              <a:t/>
            </a:r>
            <a:endParaRPr sz="1800">
              <a:solidFill>
                <a:srgbClr val="494C4F"/>
              </a:solidFill>
              <a:latin typeface="Rubik"/>
              <a:ea typeface="Rubik"/>
              <a:cs typeface="Rubik"/>
              <a:sym typeface="Rubik"/>
            </a:endParaRPr>
          </a:p>
        </p:txBody>
      </p:sp>
      <p:pic>
        <p:nvPicPr>
          <p:cNvPr id="448" name="Google Shape;448;p43" title="[97,97,97,&quot;https://www.codecogs.com/eqnedit.php?latex=C%20%3E%200#0&quot;]"/>
          <p:cNvPicPr preferRelativeResize="0"/>
          <p:nvPr/>
        </p:nvPicPr>
        <p:blipFill>
          <a:blip r:embed="rId6">
            <a:alphaModFix/>
          </a:blip>
          <a:stretch>
            <a:fillRect/>
          </a:stretch>
        </p:blipFill>
        <p:spPr>
          <a:xfrm>
            <a:off x="6965275" y="1751700"/>
            <a:ext cx="644236" cy="19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sp>
        <p:nvSpPr>
          <p:cNvPr id="148" name="Google Shape;148;p17"/>
          <p:cNvSpPr txBox="1"/>
          <p:nvPr>
            <p:ph type="title"/>
          </p:nvPr>
        </p:nvSpPr>
        <p:spPr>
          <a:xfrm>
            <a:off x="675900" y="395550"/>
            <a:ext cx="7792200" cy="4352400"/>
          </a:xfrm>
          <a:prstGeom prst="rect">
            <a:avLst/>
          </a:prstGeom>
          <a:noFill/>
          <a:ln>
            <a:noFill/>
          </a:ln>
        </p:spPr>
        <p:txBody>
          <a:bodyPr anchorCtr="0" anchor="ctr" bIns="45700" lIns="91425" spcFirstLastPara="1" rIns="91425" wrap="square" tIns="45700">
            <a:normAutofit/>
          </a:bodyPr>
          <a:lstStyle/>
          <a:p>
            <a:pPr indent="0" lvl="0" marL="0" rtl="1" algn="ctr">
              <a:lnSpc>
                <a:spcPct val="150000"/>
              </a:lnSpc>
              <a:spcBef>
                <a:spcPts val="0"/>
              </a:spcBef>
              <a:spcAft>
                <a:spcPts val="0"/>
              </a:spcAft>
              <a:buClr>
                <a:schemeClr val="dk1"/>
              </a:buClr>
              <a:buSzPts val="4200"/>
              <a:buFont typeface="Calibri"/>
              <a:buNone/>
            </a:pPr>
            <a:r>
              <a:rPr b="1" lang="fa-IR" sz="4800">
                <a:solidFill>
                  <a:schemeClr val="dk2"/>
                </a:solidFill>
                <a:latin typeface="Rubik"/>
                <a:ea typeface="Rubik"/>
                <a:cs typeface="Rubik"/>
                <a:sym typeface="Rubik"/>
              </a:rPr>
              <a:t>داده ، ویژگی و</a:t>
            </a:r>
            <a:endParaRPr b="1" sz="4800">
              <a:solidFill>
                <a:schemeClr val="dk2"/>
              </a:solidFill>
              <a:latin typeface="Rubik"/>
              <a:ea typeface="Rubik"/>
              <a:cs typeface="Rubik"/>
              <a:sym typeface="Rubik"/>
            </a:endParaRPr>
          </a:p>
          <a:p>
            <a:pPr indent="0" lvl="0" marL="0" rtl="1" algn="ctr">
              <a:lnSpc>
                <a:spcPct val="150000"/>
              </a:lnSpc>
              <a:spcBef>
                <a:spcPts val="0"/>
              </a:spcBef>
              <a:spcAft>
                <a:spcPts val="0"/>
              </a:spcAft>
              <a:buClr>
                <a:schemeClr val="dk1"/>
              </a:buClr>
              <a:buSzPts val="4200"/>
              <a:buFont typeface="Calibri"/>
              <a:buNone/>
            </a:pPr>
            <a:r>
              <a:rPr b="1" lang="fa-IR" sz="4800">
                <a:solidFill>
                  <a:schemeClr val="dk2"/>
                </a:solidFill>
                <a:latin typeface="Rubik"/>
                <a:ea typeface="Rubik"/>
                <a:cs typeface="Rubik"/>
                <a:sym typeface="Rubik"/>
              </a:rPr>
              <a:t>فضای طبقه بندی</a:t>
            </a:r>
            <a:endParaRPr b="1" sz="4800">
              <a:solidFill>
                <a:schemeClr val="dk2"/>
              </a:solidFill>
              <a:latin typeface="Rubik"/>
              <a:ea typeface="Rubik"/>
              <a:cs typeface="Rubik"/>
              <a:sym typeface="Rubik"/>
            </a:endParaRPr>
          </a:p>
        </p:txBody>
      </p:sp>
      <p:pic>
        <p:nvPicPr>
          <p:cNvPr id="149" name="Google Shape;149;p17"/>
          <p:cNvPicPr preferRelativeResize="0"/>
          <p:nvPr/>
        </p:nvPicPr>
        <p:blipFill>
          <a:blip r:embed="rId3">
            <a:alphaModFix/>
          </a:blip>
          <a:stretch>
            <a:fillRect/>
          </a:stretch>
        </p:blipFill>
        <p:spPr>
          <a:xfrm>
            <a:off x="124375" y="4503150"/>
            <a:ext cx="461700" cy="461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sp>
        <p:nvSpPr>
          <p:cNvPr id="454" name="Google Shape;454;p44"/>
          <p:cNvSpPr txBox="1"/>
          <p:nvPr>
            <p:ph type="title"/>
          </p:nvPr>
        </p:nvSpPr>
        <p:spPr>
          <a:xfrm>
            <a:off x="311700" y="355375"/>
            <a:ext cx="8520600" cy="4352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b="1" lang="fa-IR" sz="6000">
                <a:solidFill>
                  <a:schemeClr val="dk2"/>
                </a:solidFill>
                <a:latin typeface="Rubik"/>
                <a:ea typeface="Rubik"/>
                <a:cs typeface="Rubik"/>
                <a:sym typeface="Rubik"/>
              </a:rPr>
              <a:t>Kernel SVM</a:t>
            </a:r>
            <a:endParaRPr b="1" sz="6000">
              <a:solidFill>
                <a:schemeClr val="dk2"/>
              </a:solidFill>
              <a:latin typeface="Rubik"/>
              <a:ea typeface="Rubik"/>
              <a:cs typeface="Rubik"/>
              <a:sym typeface="Rubik"/>
            </a:endParaRPr>
          </a:p>
        </p:txBody>
      </p:sp>
      <p:pic>
        <p:nvPicPr>
          <p:cNvPr id="455" name="Google Shape;455;p44"/>
          <p:cNvPicPr preferRelativeResize="0"/>
          <p:nvPr/>
        </p:nvPicPr>
        <p:blipFill>
          <a:blip r:embed="rId3">
            <a:alphaModFix/>
          </a:blip>
          <a:stretch>
            <a:fillRect/>
          </a:stretch>
        </p:blipFill>
        <p:spPr>
          <a:xfrm>
            <a:off x="124375" y="4503150"/>
            <a:ext cx="461700" cy="461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5"/>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Kernel SVM</a:t>
            </a:r>
            <a:endParaRPr b="1" sz="3600">
              <a:latin typeface="Rubik"/>
              <a:ea typeface="Rubik"/>
              <a:cs typeface="Rubik"/>
              <a:sym typeface="Rubik"/>
            </a:endParaRPr>
          </a:p>
        </p:txBody>
      </p:sp>
      <p:sp>
        <p:nvSpPr>
          <p:cNvPr id="461" name="Google Shape;461;p45"/>
          <p:cNvSpPr txBox="1"/>
          <p:nvPr>
            <p:ph idx="1" type="body"/>
          </p:nvPr>
        </p:nvSpPr>
        <p:spPr>
          <a:xfrm>
            <a:off x="4572000" y="1152475"/>
            <a:ext cx="4260300" cy="341640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440"/>
              </a:spcBef>
              <a:spcAft>
                <a:spcPts val="0"/>
              </a:spcAft>
              <a:buNone/>
            </a:pPr>
            <a:r>
              <a:t/>
            </a:r>
            <a:endParaRPr sz="1600">
              <a:latin typeface="Rubik"/>
              <a:ea typeface="Rubik"/>
              <a:cs typeface="Rubik"/>
              <a:sym typeface="Rubik"/>
            </a:endParaRPr>
          </a:p>
          <a:p>
            <a:pPr indent="-330200" lvl="0" marL="457200" rtl="1" algn="r">
              <a:spcBef>
                <a:spcPts val="200"/>
              </a:spcBef>
              <a:spcAft>
                <a:spcPts val="0"/>
              </a:spcAft>
              <a:buClr>
                <a:srgbClr val="494C4F"/>
              </a:buClr>
              <a:buSzPts val="1600"/>
              <a:buFont typeface="Rubik"/>
              <a:buChar char="●"/>
            </a:pPr>
            <a:r>
              <a:rPr lang="fa-IR" sz="1600">
                <a:solidFill>
                  <a:srgbClr val="494C4F"/>
                </a:solidFill>
                <a:latin typeface="Rubik"/>
                <a:ea typeface="Rubik"/>
                <a:cs typeface="Rubik"/>
                <a:sym typeface="Rubik"/>
              </a:rPr>
              <a:t>گاهی اوقات داده‌ها به صورت خطی جدایی‌پذیر نیستند. از طرفی، مشکل عدم جدایی‌پذیری نیز ناشی از تعداد کمی داده نویزی نیست، بلکه ویژگی هندسی داده‌هاست.</a:t>
            </a:r>
            <a:br>
              <a:rPr lang="fa-IR" sz="1600">
                <a:solidFill>
                  <a:srgbClr val="494C4F"/>
                </a:solidFill>
                <a:latin typeface="Rubik"/>
                <a:ea typeface="Rubik"/>
                <a:cs typeface="Rubik"/>
                <a:sym typeface="Rubik"/>
              </a:rPr>
            </a:br>
            <a:endParaRPr sz="1600">
              <a:solidFill>
                <a:srgbClr val="494C4F"/>
              </a:solidFill>
              <a:latin typeface="Rubik"/>
              <a:ea typeface="Rubik"/>
              <a:cs typeface="Rubik"/>
              <a:sym typeface="Rubik"/>
            </a:endParaRPr>
          </a:p>
          <a:p>
            <a:pPr indent="-330200" lvl="0" marL="457200" rtl="1" algn="r">
              <a:lnSpc>
                <a:spcPct val="100000"/>
              </a:lnSpc>
              <a:spcBef>
                <a:spcPts val="0"/>
              </a:spcBef>
              <a:spcAft>
                <a:spcPts val="0"/>
              </a:spcAft>
              <a:buClr>
                <a:srgbClr val="494C4F"/>
              </a:buClr>
              <a:buSzPts val="1600"/>
              <a:buFont typeface="Rubik"/>
              <a:buChar char="●"/>
            </a:pPr>
            <a:r>
              <a:rPr lang="fa-IR" sz="1600">
                <a:solidFill>
                  <a:srgbClr val="494C4F"/>
                </a:solidFill>
                <a:latin typeface="Rubik"/>
                <a:ea typeface="Rubik"/>
                <a:cs typeface="Rubik"/>
                <a:sym typeface="Rubik"/>
              </a:rPr>
              <a:t>در این صورت، می‌توان از طریق یک تبدیل عموماً غیرخطی داده‌ها را به فضایی با بعد بالاتر برد به طوریکه در فضای جدید به صورت خطی جدا شوند</a:t>
            </a:r>
            <a:endParaRPr sz="1600">
              <a:latin typeface="Rubik"/>
              <a:ea typeface="Rubik"/>
              <a:cs typeface="Rubik"/>
              <a:sym typeface="Rubik"/>
            </a:endParaRPr>
          </a:p>
        </p:txBody>
      </p:sp>
      <p:sp>
        <p:nvSpPr>
          <p:cNvPr id="462" name="Google Shape;462;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463" name="Google Shape;463;p45"/>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464" name="Google Shape;464;p45"/>
          <p:cNvPicPr preferRelativeResize="0"/>
          <p:nvPr/>
        </p:nvPicPr>
        <p:blipFill>
          <a:blip r:embed="rId4">
            <a:alphaModFix/>
          </a:blip>
          <a:stretch>
            <a:fillRect/>
          </a:stretch>
        </p:blipFill>
        <p:spPr>
          <a:xfrm>
            <a:off x="857846" y="1334696"/>
            <a:ext cx="3665726" cy="3168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6"/>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Kernel SVM</a:t>
            </a:r>
            <a:endParaRPr b="1" sz="3600">
              <a:latin typeface="Rubik"/>
              <a:ea typeface="Rubik"/>
              <a:cs typeface="Rubik"/>
              <a:sym typeface="Rubik"/>
            </a:endParaRPr>
          </a:p>
        </p:txBody>
      </p:sp>
      <p:sp>
        <p:nvSpPr>
          <p:cNvPr id="470" name="Google Shape;470;p46"/>
          <p:cNvSpPr txBox="1"/>
          <p:nvPr>
            <p:ph idx="1" type="body"/>
          </p:nvPr>
        </p:nvSpPr>
        <p:spPr>
          <a:xfrm>
            <a:off x="4572000" y="1152475"/>
            <a:ext cx="4260300" cy="341640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440"/>
              </a:spcBef>
              <a:spcAft>
                <a:spcPts val="0"/>
              </a:spcAft>
              <a:buNone/>
            </a:pPr>
            <a:r>
              <a:t/>
            </a:r>
            <a:endParaRPr sz="1600">
              <a:latin typeface="Rubik"/>
              <a:ea typeface="Rubik"/>
              <a:cs typeface="Rubik"/>
              <a:sym typeface="Rubik"/>
            </a:endParaRPr>
          </a:p>
          <a:p>
            <a:pPr indent="-330200" lvl="0" marL="457200" rtl="1" algn="r">
              <a:spcBef>
                <a:spcPts val="200"/>
              </a:spcBef>
              <a:spcAft>
                <a:spcPts val="0"/>
              </a:spcAft>
              <a:buClr>
                <a:srgbClr val="494C4F"/>
              </a:buClr>
              <a:buSzPts val="1600"/>
              <a:buFont typeface="Rubik"/>
              <a:buChar char="●"/>
            </a:pPr>
            <a:r>
              <a:rPr lang="fa-IR" sz="1600">
                <a:solidFill>
                  <a:srgbClr val="494C4F"/>
                </a:solidFill>
                <a:latin typeface="Rubik"/>
                <a:ea typeface="Rubik"/>
                <a:cs typeface="Rubik"/>
                <a:sym typeface="Rubik"/>
              </a:rPr>
              <a:t>در این مثال تبدیل صورت گرفته به شکل زیر است :</a:t>
            </a:r>
            <a:endParaRPr sz="1600">
              <a:solidFill>
                <a:srgbClr val="494C4F"/>
              </a:solidFill>
              <a:latin typeface="Rubik"/>
              <a:ea typeface="Rubik"/>
              <a:cs typeface="Rubik"/>
              <a:sym typeface="Rubik"/>
            </a:endParaRPr>
          </a:p>
          <a:p>
            <a:pPr indent="0" lvl="0" marL="457200" rtl="1" algn="r">
              <a:spcBef>
                <a:spcPts val="200"/>
              </a:spcBef>
              <a:spcAft>
                <a:spcPts val="0"/>
              </a:spcAft>
              <a:buNone/>
            </a:pPr>
            <a:r>
              <a:t/>
            </a:r>
            <a:endParaRPr sz="1600">
              <a:solidFill>
                <a:srgbClr val="494C4F"/>
              </a:solidFill>
              <a:latin typeface="Rubik"/>
              <a:ea typeface="Rubik"/>
              <a:cs typeface="Rubik"/>
              <a:sym typeface="Rubik"/>
            </a:endParaRPr>
          </a:p>
          <a:p>
            <a:pPr indent="0" lvl="0" marL="457200" rtl="1" algn="r">
              <a:spcBef>
                <a:spcPts val="200"/>
              </a:spcBef>
              <a:spcAft>
                <a:spcPts val="0"/>
              </a:spcAft>
              <a:buNone/>
            </a:pPr>
            <a:r>
              <a:t/>
            </a:r>
            <a:endParaRPr sz="1600">
              <a:solidFill>
                <a:srgbClr val="494C4F"/>
              </a:solidFill>
              <a:latin typeface="Rubik"/>
              <a:ea typeface="Rubik"/>
              <a:cs typeface="Rubik"/>
              <a:sym typeface="Rubik"/>
            </a:endParaRPr>
          </a:p>
        </p:txBody>
      </p:sp>
      <p:sp>
        <p:nvSpPr>
          <p:cNvPr id="471" name="Google Shape;47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472" name="Google Shape;472;p46"/>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473" name="Google Shape;473;p46"/>
          <p:cNvPicPr preferRelativeResize="0"/>
          <p:nvPr/>
        </p:nvPicPr>
        <p:blipFill>
          <a:blip r:embed="rId4">
            <a:alphaModFix/>
          </a:blip>
          <a:stretch>
            <a:fillRect/>
          </a:stretch>
        </p:blipFill>
        <p:spPr>
          <a:xfrm>
            <a:off x="857846" y="1334696"/>
            <a:ext cx="3665726" cy="3168450"/>
          </a:xfrm>
          <a:prstGeom prst="rect">
            <a:avLst/>
          </a:prstGeom>
          <a:noFill/>
          <a:ln>
            <a:noFill/>
          </a:ln>
        </p:spPr>
      </p:pic>
      <p:sp>
        <p:nvSpPr>
          <p:cNvPr id="474" name="Google Shape;474;p46"/>
          <p:cNvSpPr txBox="1"/>
          <p:nvPr/>
        </p:nvSpPr>
        <p:spPr>
          <a:xfrm>
            <a:off x="6646575" y="3082850"/>
            <a:ext cx="2564700" cy="12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pic>
        <p:nvPicPr>
          <p:cNvPr id="475" name="Google Shape;475;p46"/>
          <p:cNvPicPr preferRelativeResize="0"/>
          <p:nvPr/>
        </p:nvPicPr>
        <p:blipFill>
          <a:blip r:embed="rId5">
            <a:alphaModFix/>
          </a:blip>
          <a:stretch>
            <a:fillRect/>
          </a:stretch>
        </p:blipFill>
        <p:spPr>
          <a:xfrm>
            <a:off x="5650375" y="3272350"/>
            <a:ext cx="1600250" cy="788300"/>
          </a:xfrm>
          <a:prstGeom prst="rect">
            <a:avLst/>
          </a:prstGeom>
          <a:noFill/>
          <a:ln>
            <a:noFill/>
          </a:ln>
        </p:spPr>
      </p:pic>
      <p:pic>
        <p:nvPicPr>
          <p:cNvPr id="476" name="Google Shape;476;p46"/>
          <p:cNvPicPr preferRelativeResize="0"/>
          <p:nvPr/>
        </p:nvPicPr>
        <p:blipFill>
          <a:blip r:embed="rId6">
            <a:alphaModFix/>
          </a:blip>
          <a:stretch>
            <a:fillRect/>
          </a:stretch>
        </p:blipFill>
        <p:spPr>
          <a:xfrm>
            <a:off x="5650363" y="2751138"/>
            <a:ext cx="1783253" cy="393600"/>
          </a:xfrm>
          <a:prstGeom prst="rect">
            <a:avLst/>
          </a:prstGeom>
          <a:noFill/>
          <a:ln>
            <a:noFill/>
          </a:ln>
        </p:spPr>
      </p:pic>
      <p:pic>
        <p:nvPicPr>
          <p:cNvPr id="477" name="Google Shape;477;p46"/>
          <p:cNvPicPr preferRelativeResize="0"/>
          <p:nvPr/>
        </p:nvPicPr>
        <p:blipFill>
          <a:blip r:embed="rId7">
            <a:alphaModFix/>
          </a:blip>
          <a:stretch>
            <a:fillRect/>
          </a:stretch>
        </p:blipFill>
        <p:spPr>
          <a:xfrm>
            <a:off x="5650387" y="2202700"/>
            <a:ext cx="917405" cy="269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7"/>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Kernel SVM</a:t>
            </a:r>
            <a:endParaRPr b="1" sz="3600">
              <a:latin typeface="Rubik"/>
              <a:ea typeface="Rubik"/>
              <a:cs typeface="Rubik"/>
              <a:sym typeface="Rubik"/>
            </a:endParaRPr>
          </a:p>
        </p:txBody>
      </p:sp>
      <p:sp>
        <p:nvSpPr>
          <p:cNvPr id="483" name="Google Shape;483;p47"/>
          <p:cNvSpPr txBox="1"/>
          <p:nvPr>
            <p:ph idx="1" type="body"/>
          </p:nvPr>
        </p:nvSpPr>
        <p:spPr>
          <a:xfrm>
            <a:off x="753150" y="1548450"/>
            <a:ext cx="7552200" cy="3416400"/>
          </a:xfrm>
          <a:prstGeom prst="rect">
            <a:avLst/>
          </a:prstGeom>
          <a:noFill/>
          <a:ln>
            <a:noFill/>
          </a:ln>
        </p:spPr>
        <p:txBody>
          <a:bodyPr anchorCtr="0" anchor="t" bIns="45700" lIns="91425" spcFirstLastPara="1" rIns="91425" wrap="square" tIns="45700">
            <a:noAutofit/>
          </a:bodyPr>
          <a:lstStyle/>
          <a:p>
            <a:pPr indent="0" lvl="0" marL="0" rtl="1" algn="r">
              <a:lnSpc>
                <a:spcPct val="150000"/>
              </a:lnSpc>
              <a:spcBef>
                <a:spcPts val="200"/>
              </a:spcBef>
              <a:spcAft>
                <a:spcPts val="0"/>
              </a:spcAft>
              <a:buNone/>
            </a:pPr>
            <a:r>
              <a:rPr b="1" lang="fa-IR">
                <a:solidFill>
                  <a:schemeClr val="dk2"/>
                </a:solidFill>
                <a:latin typeface="Rubik"/>
                <a:ea typeface="Rubik"/>
                <a:cs typeface="Rubik"/>
                <a:sym typeface="Rubik"/>
              </a:rPr>
              <a:t>نکته جالب </a:t>
            </a:r>
            <a:r>
              <a:rPr lang="fa-IR">
                <a:solidFill>
                  <a:schemeClr val="dk2"/>
                </a:solidFill>
                <a:latin typeface="Rubik"/>
                <a:ea typeface="Rubik"/>
                <a:cs typeface="Rubik"/>
                <a:sym typeface="Rubik"/>
              </a:rPr>
              <a:t>: </a:t>
            </a:r>
            <a:r>
              <a:rPr lang="fa-IR">
                <a:solidFill>
                  <a:srgbClr val="494C4F"/>
                </a:solidFill>
                <a:latin typeface="Rubik"/>
                <a:ea typeface="Rubik"/>
                <a:cs typeface="Rubik"/>
                <a:sym typeface="Rubik"/>
              </a:rPr>
              <a:t>برای هر مجموعه‌ای از داده‌ها، همواره می‌توان یک تبدیل مخصوص مانند       یافت که داده‌ها بعد از اعمال نگاشت به صورت خطی جدایی‌پذیر شون</a:t>
            </a:r>
            <a:r>
              <a:rPr lang="fa-IR">
                <a:solidFill>
                  <a:srgbClr val="494C4F"/>
                </a:solidFill>
                <a:latin typeface="Rubik"/>
                <a:ea typeface="Rubik"/>
                <a:cs typeface="Rubik"/>
                <a:sym typeface="Rubik"/>
              </a:rPr>
              <a:t>د</a:t>
            </a:r>
            <a:br>
              <a:rPr lang="fa-IR">
                <a:solidFill>
                  <a:srgbClr val="494C4F"/>
                </a:solidFill>
                <a:latin typeface="Rubik"/>
                <a:ea typeface="Rubik"/>
                <a:cs typeface="Rubik"/>
                <a:sym typeface="Rubik"/>
              </a:rPr>
            </a:br>
            <a:endParaRPr>
              <a:solidFill>
                <a:srgbClr val="494C4F"/>
              </a:solidFill>
              <a:latin typeface="Rubik"/>
              <a:ea typeface="Rubik"/>
              <a:cs typeface="Rubik"/>
              <a:sym typeface="Rubik"/>
            </a:endParaRPr>
          </a:p>
          <a:p>
            <a:pPr indent="-342900" lvl="0" marL="457200" marR="12700" rtl="1" algn="r">
              <a:lnSpc>
                <a:spcPct val="150000"/>
              </a:lnSpc>
              <a:spcBef>
                <a:spcPts val="400"/>
              </a:spcBef>
              <a:spcAft>
                <a:spcPts val="0"/>
              </a:spcAft>
              <a:buClr>
                <a:srgbClr val="494C4F"/>
              </a:buClr>
              <a:buSzPts val="1800"/>
              <a:buFont typeface="Rubik"/>
              <a:buChar char="●"/>
            </a:pPr>
            <a:r>
              <a:rPr lang="fa-IR">
                <a:solidFill>
                  <a:srgbClr val="494C4F"/>
                </a:solidFill>
                <a:latin typeface="Rubik"/>
                <a:ea typeface="Rubik"/>
                <a:cs typeface="Rubik"/>
                <a:sym typeface="Rubik"/>
              </a:rPr>
              <a:t>در این صورت خطای آموزش (Training Error) می‌تواند همواره صفر شود</a:t>
            </a:r>
            <a:endParaRPr>
              <a:solidFill>
                <a:srgbClr val="494C4F"/>
              </a:solidFill>
              <a:latin typeface="Rubik"/>
              <a:ea typeface="Rubik"/>
              <a:cs typeface="Rubik"/>
              <a:sym typeface="Rubik"/>
            </a:endParaRPr>
          </a:p>
          <a:p>
            <a:pPr indent="-342900" lvl="0" marL="457200" marR="12700" rtl="1" algn="r">
              <a:lnSpc>
                <a:spcPct val="150000"/>
              </a:lnSpc>
              <a:spcBef>
                <a:spcPts val="0"/>
              </a:spcBef>
              <a:spcAft>
                <a:spcPts val="0"/>
              </a:spcAft>
              <a:buClr>
                <a:srgbClr val="494C4F"/>
              </a:buClr>
              <a:buSzPts val="1800"/>
              <a:buFont typeface="Rubik"/>
              <a:buChar char="●"/>
            </a:pPr>
            <a:r>
              <a:rPr lang="fa-IR">
                <a:solidFill>
                  <a:srgbClr val="494C4F"/>
                </a:solidFill>
                <a:latin typeface="Rubik"/>
                <a:ea typeface="Rubik"/>
                <a:cs typeface="Rubik"/>
                <a:sym typeface="Rubik"/>
              </a:rPr>
              <a:t>اما این کار لزوماً اثرات مثبتی به همراه ندارد. می‌توانید حدس بزنید چرا؟!</a:t>
            </a:r>
            <a:endParaRPr>
              <a:solidFill>
                <a:srgbClr val="494C4F"/>
              </a:solidFill>
              <a:latin typeface="Rubik"/>
              <a:ea typeface="Rubik"/>
              <a:cs typeface="Rubik"/>
              <a:sym typeface="Rubik"/>
            </a:endParaRPr>
          </a:p>
          <a:p>
            <a:pPr indent="0" lvl="0" marL="0" rtl="1" algn="r">
              <a:lnSpc>
                <a:spcPct val="150000"/>
              </a:lnSpc>
              <a:spcBef>
                <a:spcPts val="200"/>
              </a:spcBef>
              <a:spcAft>
                <a:spcPts val="0"/>
              </a:spcAft>
              <a:buNone/>
            </a:pPr>
            <a:r>
              <a:t/>
            </a:r>
            <a:endParaRPr>
              <a:solidFill>
                <a:schemeClr val="dk2"/>
              </a:solidFill>
              <a:latin typeface="Rubik"/>
              <a:ea typeface="Rubik"/>
              <a:cs typeface="Rubik"/>
              <a:sym typeface="Rubik"/>
            </a:endParaRPr>
          </a:p>
        </p:txBody>
      </p:sp>
      <p:sp>
        <p:nvSpPr>
          <p:cNvPr id="484" name="Google Shape;48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485" name="Google Shape;485;p47"/>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486" name="Google Shape;486;p47"/>
          <p:cNvSpPr txBox="1"/>
          <p:nvPr/>
        </p:nvSpPr>
        <p:spPr>
          <a:xfrm>
            <a:off x="6646575" y="3082850"/>
            <a:ext cx="2564700" cy="12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pic>
        <p:nvPicPr>
          <p:cNvPr id="487" name="Google Shape;487;p47" title="[97,97,97,&quot;https://www.codecogs.com/eqnedit.php?latex=%5Cvarphi#0&quot;]"/>
          <p:cNvPicPr preferRelativeResize="0"/>
          <p:nvPr/>
        </p:nvPicPr>
        <p:blipFill>
          <a:blip r:embed="rId4">
            <a:alphaModFix/>
          </a:blip>
          <a:stretch>
            <a:fillRect/>
          </a:stretch>
        </p:blipFill>
        <p:spPr>
          <a:xfrm>
            <a:off x="7482950" y="2060650"/>
            <a:ext cx="163286" cy="190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8"/>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Kernel SVM</a:t>
            </a:r>
            <a:endParaRPr b="1" sz="3600">
              <a:latin typeface="Rubik"/>
              <a:ea typeface="Rubik"/>
              <a:cs typeface="Rubik"/>
              <a:sym typeface="Rubik"/>
            </a:endParaRPr>
          </a:p>
        </p:txBody>
      </p:sp>
      <p:sp>
        <p:nvSpPr>
          <p:cNvPr id="493" name="Google Shape;493;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494" name="Google Shape;494;p48"/>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495" name="Google Shape;495;p48"/>
          <p:cNvPicPr preferRelativeResize="0"/>
          <p:nvPr/>
        </p:nvPicPr>
        <p:blipFill>
          <a:blip r:embed="rId4">
            <a:alphaModFix/>
          </a:blip>
          <a:stretch>
            <a:fillRect/>
          </a:stretch>
        </p:blipFill>
        <p:spPr>
          <a:xfrm>
            <a:off x="528938" y="1170125"/>
            <a:ext cx="8086129" cy="3180626"/>
          </a:xfrm>
          <a:prstGeom prst="rect">
            <a:avLst/>
          </a:prstGeom>
          <a:noFill/>
          <a:ln>
            <a:noFill/>
          </a:ln>
        </p:spPr>
      </p:pic>
      <p:sp>
        <p:nvSpPr>
          <p:cNvPr id="496" name="Google Shape;496;p48"/>
          <p:cNvSpPr/>
          <p:nvPr/>
        </p:nvSpPr>
        <p:spPr>
          <a:xfrm>
            <a:off x="3521925" y="1084925"/>
            <a:ext cx="1812000" cy="1075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497" name="Google Shape;497;p48"/>
          <p:cNvPicPr preferRelativeResize="0"/>
          <p:nvPr/>
        </p:nvPicPr>
        <p:blipFill>
          <a:blip r:embed="rId5">
            <a:alphaModFix/>
          </a:blip>
          <a:stretch>
            <a:fillRect/>
          </a:stretch>
        </p:blipFill>
        <p:spPr>
          <a:xfrm>
            <a:off x="3405187" y="1366876"/>
            <a:ext cx="2333625" cy="390525"/>
          </a:xfrm>
          <a:prstGeom prst="rect">
            <a:avLst/>
          </a:prstGeom>
          <a:solidFill>
            <a:schemeClr val="lt1"/>
          </a:solidFill>
          <a:ln cap="flat" cmpd="sng" w="9525">
            <a:solidFill>
              <a:schemeClr val="lt1"/>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9"/>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Kernel SVM</a:t>
            </a:r>
            <a:endParaRPr b="1" sz="3600">
              <a:latin typeface="Rubik"/>
              <a:ea typeface="Rubik"/>
              <a:cs typeface="Rubik"/>
              <a:sym typeface="Rubik"/>
            </a:endParaRPr>
          </a:p>
        </p:txBody>
      </p:sp>
      <p:sp>
        <p:nvSpPr>
          <p:cNvPr id="503" name="Google Shape;503;p49"/>
          <p:cNvSpPr txBox="1"/>
          <p:nvPr>
            <p:ph idx="1" type="body"/>
          </p:nvPr>
        </p:nvSpPr>
        <p:spPr>
          <a:xfrm>
            <a:off x="753150" y="1548450"/>
            <a:ext cx="7552200" cy="3416400"/>
          </a:xfrm>
          <a:prstGeom prst="rect">
            <a:avLst/>
          </a:prstGeom>
          <a:noFill/>
          <a:ln>
            <a:noFill/>
          </a:ln>
        </p:spPr>
        <p:txBody>
          <a:bodyPr anchorCtr="0" anchor="t" bIns="45700" lIns="91425" spcFirstLastPara="1" rIns="91425" wrap="square" tIns="45700">
            <a:noAutofit/>
          </a:bodyPr>
          <a:lstStyle/>
          <a:p>
            <a:pPr indent="-342900" lvl="0" marL="457200" rtl="1" algn="r">
              <a:spcBef>
                <a:spcPts val="200"/>
              </a:spcBef>
              <a:spcAft>
                <a:spcPts val="0"/>
              </a:spcAft>
              <a:buClr>
                <a:srgbClr val="494C4F"/>
              </a:buClr>
              <a:buSzPts val="1800"/>
              <a:buFont typeface="Rubik"/>
              <a:buChar char="●"/>
            </a:pPr>
            <a:r>
              <a:rPr lang="fa-IR">
                <a:solidFill>
                  <a:srgbClr val="494C4F"/>
                </a:solidFill>
                <a:latin typeface="Rubik"/>
                <a:ea typeface="Rubik"/>
                <a:cs typeface="Rubik"/>
                <a:sym typeface="Rubik"/>
              </a:rPr>
              <a:t>به یاد بیاورید که برای یک SVM، در حالت بهینه‌سازی دوگان، تنها «ضرب داخلی / Inner Product» بردارهای ویژگی        با یکدیگر اهمیت داشت</a:t>
            </a:r>
            <a:br>
              <a:rPr lang="fa-IR">
                <a:solidFill>
                  <a:srgbClr val="494C4F"/>
                </a:solidFill>
                <a:latin typeface="Rubik"/>
                <a:ea typeface="Rubik"/>
                <a:cs typeface="Rubik"/>
                <a:sym typeface="Rubik"/>
              </a:rPr>
            </a:br>
            <a:r>
              <a:rPr lang="fa-IR">
                <a:solidFill>
                  <a:srgbClr val="494C4F"/>
                </a:solidFill>
                <a:latin typeface="Rubik"/>
                <a:ea typeface="Rubik"/>
                <a:cs typeface="Rubik"/>
                <a:sym typeface="Rubik"/>
              </a:rPr>
              <a:t>و نه خود آن‌ها!</a:t>
            </a:r>
            <a:endParaRPr>
              <a:solidFill>
                <a:srgbClr val="494C4F"/>
              </a:solidFill>
              <a:latin typeface="Rubik"/>
              <a:ea typeface="Rubik"/>
              <a:cs typeface="Rubik"/>
              <a:sym typeface="Rubik"/>
            </a:endParaRPr>
          </a:p>
          <a:p>
            <a:pPr indent="-342900" lvl="0" marL="457200" rtl="1" algn="r">
              <a:spcBef>
                <a:spcPts val="0"/>
              </a:spcBef>
              <a:spcAft>
                <a:spcPts val="0"/>
              </a:spcAft>
              <a:buClr>
                <a:srgbClr val="494C4F"/>
              </a:buClr>
              <a:buSzPts val="1800"/>
              <a:buFont typeface="Rubik"/>
              <a:buChar char="●"/>
            </a:pPr>
            <a:r>
              <a:rPr lang="fa-IR">
                <a:solidFill>
                  <a:srgbClr val="494C4F"/>
                </a:solidFill>
                <a:latin typeface="Rubik"/>
                <a:ea typeface="Rubik"/>
                <a:cs typeface="Rubik"/>
                <a:sym typeface="Rubik"/>
              </a:rPr>
              <a:t>همین موضوع در مورد نگاشت‌یافته        ها (به عبارتی               ها) نیز برقرار است. لذا لازم نیست خود مقدار               ها را تعیین کنیم. کافی است مقادیر زیر تعیین شوند :</a:t>
            </a:r>
            <a:endParaRPr>
              <a:solidFill>
                <a:schemeClr val="dk2"/>
              </a:solidFill>
              <a:latin typeface="Rubik"/>
              <a:ea typeface="Rubik"/>
              <a:cs typeface="Rubik"/>
              <a:sym typeface="Rubik"/>
            </a:endParaRPr>
          </a:p>
        </p:txBody>
      </p:sp>
      <p:sp>
        <p:nvSpPr>
          <p:cNvPr id="504" name="Google Shape;50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505" name="Google Shape;505;p49"/>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506" name="Google Shape;506;p49" title="[97,97,97,&quot;https://www.codecogs.com/eqnedit.php?latex=%5Ctextbf%7Bx%7D_i#0&quot;]"/>
          <p:cNvPicPr preferRelativeResize="0"/>
          <p:nvPr/>
        </p:nvPicPr>
        <p:blipFill>
          <a:blip r:embed="rId4">
            <a:alphaModFix/>
          </a:blip>
          <a:stretch>
            <a:fillRect/>
          </a:stretch>
        </p:blipFill>
        <p:spPr>
          <a:xfrm>
            <a:off x="3556775" y="2014175"/>
            <a:ext cx="254714" cy="190500"/>
          </a:xfrm>
          <a:prstGeom prst="rect">
            <a:avLst/>
          </a:prstGeom>
          <a:noFill/>
          <a:ln>
            <a:noFill/>
          </a:ln>
        </p:spPr>
      </p:pic>
      <p:pic>
        <p:nvPicPr>
          <p:cNvPr id="507" name="Google Shape;507;p49" title="[97,97,97,&quot;https://www.codecogs.com/eqnedit.php?latex=%5Ctextbf%7Bx%7D_i#0&quot;]"/>
          <p:cNvPicPr preferRelativeResize="0"/>
          <p:nvPr/>
        </p:nvPicPr>
        <p:blipFill>
          <a:blip r:embed="rId4">
            <a:alphaModFix/>
          </a:blip>
          <a:stretch>
            <a:fillRect/>
          </a:stretch>
        </p:blipFill>
        <p:spPr>
          <a:xfrm>
            <a:off x="4228375" y="2619600"/>
            <a:ext cx="254714" cy="190500"/>
          </a:xfrm>
          <a:prstGeom prst="rect">
            <a:avLst/>
          </a:prstGeom>
          <a:noFill/>
          <a:ln>
            <a:noFill/>
          </a:ln>
        </p:spPr>
      </p:pic>
      <p:pic>
        <p:nvPicPr>
          <p:cNvPr id="508" name="Google Shape;508;p49" title="[97,97,97,&quot;https://www.codecogs.com/eqnedit.php?latex=%5Cvarphi(%5Ctextbf%7Bx%7D_i)#0&quot;]"/>
          <p:cNvPicPr preferRelativeResize="0"/>
          <p:nvPr/>
        </p:nvPicPr>
        <p:blipFill>
          <a:blip r:embed="rId5">
            <a:alphaModFix/>
          </a:blip>
          <a:stretch>
            <a:fillRect/>
          </a:stretch>
        </p:blipFill>
        <p:spPr>
          <a:xfrm>
            <a:off x="2229950" y="2517150"/>
            <a:ext cx="693866" cy="325250"/>
          </a:xfrm>
          <a:prstGeom prst="rect">
            <a:avLst/>
          </a:prstGeom>
          <a:noFill/>
          <a:ln>
            <a:noFill/>
          </a:ln>
        </p:spPr>
      </p:pic>
      <p:pic>
        <p:nvPicPr>
          <p:cNvPr id="509" name="Google Shape;509;p49" title="[97,97,97,&quot;https://www.codecogs.com/eqnedit.php?latex=%5Cvarphi(%5Ctextbf%7Bx%7D_i)#0&quot;]"/>
          <p:cNvPicPr preferRelativeResize="0"/>
          <p:nvPr/>
        </p:nvPicPr>
        <p:blipFill>
          <a:blip r:embed="rId5">
            <a:alphaModFix/>
          </a:blip>
          <a:stretch>
            <a:fillRect/>
          </a:stretch>
        </p:blipFill>
        <p:spPr>
          <a:xfrm>
            <a:off x="4054525" y="2842400"/>
            <a:ext cx="693866" cy="325250"/>
          </a:xfrm>
          <a:prstGeom prst="rect">
            <a:avLst/>
          </a:prstGeom>
          <a:noFill/>
          <a:ln>
            <a:noFill/>
          </a:ln>
        </p:spPr>
      </p:pic>
      <p:pic>
        <p:nvPicPr>
          <p:cNvPr id="510" name="Google Shape;510;p49"/>
          <p:cNvPicPr preferRelativeResize="0"/>
          <p:nvPr/>
        </p:nvPicPr>
        <p:blipFill>
          <a:blip r:embed="rId6">
            <a:alphaModFix/>
          </a:blip>
          <a:stretch>
            <a:fillRect/>
          </a:stretch>
        </p:blipFill>
        <p:spPr>
          <a:xfrm>
            <a:off x="2124075" y="3808263"/>
            <a:ext cx="4895850" cy="542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0"/>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Kernel</a:t>
            </a:r>
            <a:endParaRPr b="1" sz="3600">
              <a:latin typeface="Rubik"/>
              <a:ea typeface="Rubik"/>
              <a:cs typeface="Rubik"/>
              <a:sym typeface="Rubik"/>
            </a:endParaRPr>
          </a:p>
        </p:txBody>
      </p:sp>
      <p:sp>
        <p:nvSpPr>
          <p:cNvPr id="516" name="Google Shape;516;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517" name="Google Shape;517;p50"/>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518" name="Google Shape;518;p50"/>
          <p:cNvSpPr txBox="1"/>
          <p:nvPr/>
        </p:nvSpPr>
        <p:spPr>
          <a:xfrm>
            <a:off x="681750" y="1554050"/>
            <a:ext cx="7780500" cy="1293000"/>
          </a:xfrm>
          <a:prstGeom prst="rect">
            <a:avLst/>
          </a:prstGeom>
          <a:noFill/>
          <a:ln>
            <a:noFill/>
          </a:ln>
        </p:spPr>
        <p:txBody>
          <a:bodyPr anchorCtr="0" anchor="t" bIns="91425" lIns="91425" spcFirstLastPara="1" rIns="91425" wrap="square" tIns="91425">
            <a:spAutoFit/>
          </a:bodyPr>
          <a:lstStyle/>
          <a:p>
            <a:pPr indent="0" lvl="0" marL="0" rtl="1" algn="r">
              <a:lnSpc>
                <a:spcPct val="150000"/>
              </a:lnSpc>
              <a:spcBef>
                <a:spcPts val="200"/>
              </a:spcBef>
              <a:spcAft>
                <a:spcPts val="0"/>
              </a:spcAft>
              <a:buNone/>
            </a:pPr>
            <a:r>
              <a:rPr b="1" lang="fa-IR" sz="1800">
                <a:solidFill>
                  <a:srgbClr val="494C4F"/>
                </a:solidFill>
                <a:latin typeface="Rubik"/>
                <a:ea typeface="Rubik"/>
                <a:cs typeface="Rubik"/>
                <a:sym typeface="Rubik"/>
              </a:rPr>
              <a:t>تعریف</a:t>
            </a:r>
            <a:r>
              <a:rPr lang="fa-IR" sz="1800">
                <a:solidFill>
                  <a:srgbClr val="494C4F"/>
                </a:solidFill>
                <a:latin typeface="Rubik"/>
                <a:ea typeface="Rubik"/>
                <a:cs typeface="Rubik"/>
                <a:sym typeface="Rubik"/>
              </a:rPr>
              <a:t> : </a:t>
            </a:r>
            <a:r>
              <a:rPr lang="fa-IR" sz="1800">
                <a:solidFill>
                  <a:srgbClr val="494C4F"/>
                </a:solidFill>
                <a:latin typeface="Rubik"/>
                <a:ea typeface="Rubik"/>
                <a:cs typeface="Rubik"/>
                <a:sym typeface="Rubik"/>
              </a:rPr>
              <a:t>به توابعی که ضرب داخلی تبدیل یافته بردار های ویژگی را تعیین می کنند اصطلاحاً </a:t>
            </a:r>
            <a:r>
              <a:rPr lang="fa-IR" sz="1800">
                <a:solidFill>
                  <a:schemeClr val="dk2"/>
                </a:solidFill>
                <a:latin typeface="Rubik"/>
                <a:ea typeface="Rubik"/>
                <a:cs typeface="Rubik"/>
                <a:sym typeface="Rubik"/>
              </a:rPr>
              <a:t>Kernel</a:t>
            </a:r>
            <a:r>
              <a:rPr lang="fa-IR" sz="1800">
                <a:solidFill>
                  <a:srgbClr val="494C4F"/>
                </a:solidFill>
                <a:latin typeface="Rubik"/>
                <a:ea typeface="Rubik"/>
                <a:cs typeface="Rubik"/>
                <a:sym typeface="Rubik"/>
              </a:rPr>
              <a:t> اطلاق می‌گردد. در صورت تعیین      دیگر نیازی به تعیین      نیست (خود به خود تعیین می‌شود)</a:t>
            </a:r>
            <a:endParaRPr sz="1800">
              <a:solidFill>
                <a:srgbClr val="494C4F"/>
              </a:solidFill>
              <a:latin typeface="Rubik"/>
              <a:ea typeface="Rubik"/>
              <a:cs typeface="Rubik"/>
              <a:sym typeface="Rubik"/>
            </a:endParaRPr>
          </a:p>
        </p:txBody>
      </p:sp>
      <p:pic>
        <p:nvPicPr>
          <p:cNvPr id="519" name="Google Shape;519;p50" title="[97,97,97,&quot;https://www.codecogs.com/eqnedit.php?latex=%5Cvarphi#0&quot;]"/>
          <p:cNvPicPr preferRelativeResize="0"/>
          <p:nvPr/>
        </p:nvPicPr>
        <p:blipFill>
          <a:blip r:embed="rId4">
            <a:alphaModFix/>
          </a:blip>
          <a:stretch>
            <a:fillRect/>
          </a:stretch>
        </p:blipFill>
        <p:spPr>
          <a:xfrm>
            <a:off x="1624575" y="2148675"/>
            <a:ext cx="163286" cy="190500"/>
          </a:xfrm>
          <a:prstGeom prst="rect">
            <a:avLst/>
          </a:prstGeom>
          <a:noFill/>
          <a:ln>
            <a:noFill/>
          </a:ln>
        </p:spPr>
      </p:pic>
      <p:pic>
        <p:nvPicPr>
          <p:cNvPr id="520" name="Google Shape;520;p50"/>
          <p:cNvPicPr preferRelativeResize="0"/>
          <p:nvPr/>
        </p:nvPicPr>
        <p:blipFill>
          <a:blip r:embed="rId5">
            <a:alphaModFix/>
          </a:blip>
          <a:stretch>
            <a:fillRect/>
          </a:stretch>
        </p:blipFill>
        <p:spPr>
          <a:xfrm>
            <a:off x="2614612" y="3826600"/>
            <a:ext cx="3914775" cy="542925"/>
          </a:xfrm>
          <a:prstGeom prst="rect">
            <a:avLst/>
          </a:prstGeom>
          <a:noFill/>
          <a:ln>
            <a:noFill/>
          </a:ln>
        </p:spPr>
      </p:pic>
      <p:pic>
        <p:nvPicPr>
          <p:cNvPr id="521" name="Google Shape;521;p50"/>
          <p:cNvPicPr preferRelativeResize="0"/>
          <p:nvPr/>
        </p:nvPicPr>
        <p:blipFill>
          <a:blip r:embed="rId6">
            <a:alphaModFix/>
          </a:blip>
          <a:stretch>
            <a:fillRect/>
          </a:stretch>
        </p:blipFill>
        <p:spPr>
          <a:xfrm>
            <a:off x="2614600" y="3136800"/>
            <a:ext cx="3048000" cy="400050"/>
          </a:xfrm>
          <a:prstGeom prst="rect">
            <a:avLst/>
          </a:prstGeom>
          <a:noFill/>
          <a:ln>
            <a:noFill/>
          </a:ln>
        </p:spPr>
      </p:pic>
      <p:pic>
        <p:nvPicPr>
          <p:cNvPr id="522" name="Google Shape;522;p50" title="[97,97,97,&quot;https://www.codecogs.com/eqnedit.php?latex=%5Ckappa#0&quot;]"/>
          <p:cNvPicPr preferRelativeResize="0"/>
          <p:nvPr/>
        </p:nvPicPr>
        <p:blipFill>
          <a:blip r:embed="rId7">
            <a:alphaModFix/>
          </a:blip>
          <a:stretch>
            <a:fillRect/>
          </a:stretch>
        </p:blipFill>
        <p:spPr>
          <a:xfrm>
            <a:off x="3674325" y="2167963"/>
            <a:ext cx="163275" cy="15193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1"/>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Kernel</a:t>
            </a:r>
            <a:endParaRPr b="1" sz="3600">
              <a:latin typeface="Rubik"/>
              <a:ea typeface="Rubik"/>
              <a:cs typeface="Rubik"/>
              <a:sym typeface="Rubik"/>
            </a:endParaRPr>
          </a:p>
        </p:txBody>
      </p:sp>
      <p:sp>
        <p:nvSpPr>
          <p:cNvPr id="528" name="Google Shape;528;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529" name="Google Shape;529;p51"/>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530" name="Google Shape;530;p51"/>
          <p:cNvSpPr txBox="1"/>
          <p:nvPr/>
        </p:nvSpPr>
        <p:spPr>
          <a:xfrm>
            <a:off x="681750" y="1554050"/>
            <a:ext cx="7780500" cy="2124000"/>
          </a:xfrm>
          <a:prstGeom prst="rect">
            <a:avLst/>
          </a:prstGeom>
          <a:noFill/>
          <a:ln>
            <a:noFill/>
          </a:ln>
        </p:spPr>
        <p:txBody>
          <a:bodyPr anchorCtr="0" anchor="t" bIns="91425" lIns="91425" spcFirstLastPara="1" rIns="91425" wrap="square" tIns="91425">
            <a:spAutoFit/>
          </a:bodyPr>
          <a:lstStyle/>
          <a:p>
            <a:pPr indent="-342900" lvl="0" marL="457200" rtl="1" algn="r">
              <a:lnSpc>
                <a:spcPct val="150000"/>
              </a:lnSpc>
              <a:spcBef>
                <a:spcPts val="200"/>
              </a:spcBef>
              <a:spcAft>
                <a:spcPts val="0"/>
              </a:spcAft>
              <a:buClr>
                <a:schemeClr val="accent2"/>
              </a:buClr>
              <a:buSzPts val="1800"/>
              <a:buFont typeface="Rubik"/>
              <a:buChar char="●"/>
            </a:pPr>
            <a:r>
              <a:rPr lang="fa-IR" sz="1800">
                <a:solidFill>
                  <a:srgbClr val="494C4F"/>
                </a:solidFill>
                <a:latin typeface="Rubik"/>
                <a:ea typeface="Rubik"/>
                <a:cs typeface="Rubik"/>
                <a:sym typeface="Rubik"/>
              </a:rPr>
              <a:t>دقت کنید که هر تابع دلخواه       نمی‌تواند نماینده یک Kernel واقعی و درست باشد توابعی که واقعاً معرف ضرب داخلی در یک فضایی با بعد بالاتر هستند باید ویژگی‌های مشخصی را داشته باشند</a:t>
            </a:r>
            <a:br>
              <a:rPr lang="fa-IR" sz="1800">
                <a:solidFill>
                  <a:srgbClr val="494C4F"/>
                </a:solidFill>
                <a:latin typeface="Rubik"/>
                <a:ea typeface="Rubik"/>
                <a:cs typeface="Rubik"/>
                <a:sym typeface="Rubik"/>
              </a:rPr>
            </a:br>
            <a:endParaRPr sz="1800">
              <a:solidFill>
                <a:srgbClr val="494C4F"/>
              </a:solidFill>
              <a:latin typeface="Rubik"/>
              <a:ea typeface="Rubik"/>
              <a:cs typeface="Rubik"/>
              <a:sym typeface="Rubik"/>
            </a:endParaRPr>
          </a:p>
          <a:p>
            <a:pPr indent="-342900" lvl="0" marL="457200" rtl="1" algn="r">
              <a:lnSpc>
                <a:spcPct val="150000"/>
              </a:lnSpc>
              <a:spcBef>
                <a:spcPts val="0"/>
              </a:spcBef>
              <a:spcAft>
                <a:spcPts val="0"/>
              </a:spcAft>
              <a:buClr>
                <a:schemeClr val="accent2"/>
              </a:buClr>
              <a:buSzPts val="1800"/>
              <a:buFont typeface="Rubik"/>
              <a:buChar char="●"/>
            </a:pPr>
            <a:r>
              <a:rPr lang="fa-IR" sz="1800">
                <a:solidFill>
                  <a:srgbClr val="494C4F"/>
                </a:solidFill>
                <a:latin typeface="Rubik"/>
                <a:ea typeface="Rubik"/>
                <a:cs typeface="Rubik"/>
                <a:sym typeface="Rubik"/>
              </a:rPr>
              <a:t>یک مثال تعاملی با SVM ها در</a:t>
            </a:r>
            <a:r>
              <a:rPr lang="fa-IR" sz="1800">
                <a:solidFill>
                  <a:srgbClr val="494C4F"/>
                </a:solidFill>
                <a:uFill>
                  <a:noFill/>
                </a:uFill>
                <a:latin typeface="Rubik"/>
                <a:ea typeface="Rubik"/>
                <a:cs typeface="Rubik"/>
                <a:sym typeface="Rubik"/>
                <a:hlinkClick r:id="rId4">
                  <a:extLst>
                    <a:ext uri="{A12FA001-AC4F-418D-AE19-62706E023703}">
                      <ahyp:hlinkClr val="tx"/>
                    </a:ext>
                  </a:extLst>
                </a:hlinkClick>
              </a:rPr>
              <a:t> </a:t>
            </a:r>
            <a:r>
              <a:rPr lang="fa-IR" sz="1800">
                <a:solidFill>
                  <a:schemeClr val="dk2"/>
                </a:solidFill>
                <a:uFill>
                  <a:noFill/>
                </a:uFill>
                <a:latin typeface="Rubik"/>
                <a:ea typeface="Rubik"/>
                <a:cs typeface="Rubik"/>
                <a:sym typeface="Rubik"/>
                <a:hlinkClick r:id="rId5">
                  <a:extLst>
                    <a:ext uri="{A12FA001-AC4F-418D-AE19-62706E023703}">
                      <ahyp:hlinkClr val="tx"/>
                    </a:ext>
                  </a:extLst>
                </a:hlinkClick>
              </a:rPr>
              <a:t>اینجا</a:t>
            </a:r>
            <a:r>
              <a:rPr lang="fa-IR" sz="1800">
                <a:solidFill>
                  <a:srgbClr val="494C4F"/>
                </a:solidFill>
                <a:latin typeface="Rubik"/>
                <a:ea typeface="Rubik"/>
                <a:cs typeface="Rubik"/>
                <a:sym typeface="Rubik"/>
              </a:rPr>
              <a:t> قابل مشاهده است</a:t>
            </a:r>
            <a:endParaRPr sz="1800">
              <a:solidFill>
                <a:srgbClr val="494C4F"/>
              </a:solidFill>
              <a:latin typeface="Rubik"/>
              <a:ea typeface="Rubik"/>
              <a:cs typeface="Rubik"/>
              <a:sym typeface="Rubik"/>
            </a:endParaRPr>
          </a:p>
        </p:txBody>
      </p:sp>
      <p:pic>
        <p:nvPicPr>
          <p:cNvPr id="531" name="Google Shape;531;p51" title="[97,97,97,&quot;https://www.codecogs.com/eqnedit.php?latex=%5Ckappa#0&quot;]"/>
          <p:cNvPicPr preferRelativeResize="0"/>
          <p:nvPr/>
        </p:nvPicPr>
        <p:blipFill>
          <a:blip r:embed="rId6">
            <a:alphaModFix/>
          </a:blip>
          <a:stretch>
            <a:fillRect/>
          </a:stretch>
        </p:blipFill>
        <p:spPr>
          <a:xfrm>
            <a:off x="5103100" y="1737063"/>
            <a:ext cx="163275" cy="1519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2"/>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کرنل های پر کاربرد</a:t>
            </a:r>
            <a:endParaRPr b="1" sz="3600">
              <a:latin typeface="Rubik"/>
              <a:ea typeface="Rubik"/>
              <a:cs typeface="Rubik"/>
              <a:sym typeface="Rubik"/>
            </a:endParaRPr>
          </a:p>
        </p:txBody>
      </p:sp>
      <p:sp>
        <p:nvSpPr>
          <p:cNvPr id="537" name="Google Shape;537;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538" name="Google Shape;538;p52"/>
          <p:cNvPicPr preferRelativeResize="0"/>
          <p:nvPr/>
        </p:nvPicPr>
        <p:blipFill>
          <a:blip r:embed="rId3">
            <a:alphaModFix/>
          </a:blip>
          <a:stretch>
            <a:fillRect/>
          </a:stretch>
        </p:blipFill>
        <p:spPr>
          <a:xfrm>
            <a:off x="124375" y="4503150"/>
            <a:ext cx="461700" cy="461700"/>
          </a:xfrm>
          <a:prstGeom prst="rect">
            <a:avLst/>
          </a:prstGeom>
          <a:noFill/>
          <a:ln>
            <a:noFill/>
          </a:ln>
        </p:spPr>
      </p:pic>
      <p:sp>
        <p:nvSpPr>
          <p:cNvPr id="539" name="Google Shape;539;p52"/>
          <p:cNvSpPr txBox="1"/>
          <p:nvPr/>
        </p:nvSpPr>
        <p:spPr>
          <a:xfrm>
            <a:off x="681750" y="1406650"/>
            <a:ext cx="7780500" cy="461700"/>
          </a:xfrm>
          <a:prstGeom prst="rect">
            <a:avLst/>
          </a:prstGeom>
          <a:noFill/>
          <a:ln>
            <a:noFill/>
          </a:ln>
        </p:spPr>
        <p:txBody>
          <a:bodyPr anchorCtr="0" anchor="t" bIns="91425" lIns="91425" spcFirstLastPara="1" rIns="91425" wrap="square" tIns="91425">
            <a:spAutoFit/>
          </a:bodyPr>
          <a:lstStyle/>
          <a:p>
            <a:pPr indent="0" lvl="0" marL="0" rtl="1" algn="r">
              <a:lnSpc>
                <a:spcPct val="150000"/>
              </a:lnSpc>
              <a:spcBef>
                <a:spcPts val="200"/>
              </a:spcBef>
              <a:spcAft>
                <a:spcPts val="0"/>
              </a:spcAft>
              <a:buNone/>
            </a:pPr>
            <a:r>
              <a:rPr b="1" lang="fa-IR" sz="1800">
                <a:solidFill>
                  <a:srgbClr val="494C4F"/>
                </a:solidFill>
                <a:latin typeface="Rubik"/>
                <a:ea typeface="Rubik"/>
                <a:cs typeface="Rubik"/>
                <a:sym typeface="Rubik"/>
              </a:rPr>
              <a:t>برخی کرنل های درست و پر کاربرد</a:t>
            </a:r>
            <a:r>
              <a:rPr lang="fa-IR" sz="1800">
                <a:solidFill>
                  <a:srgbClr val="494C4F"/>
                </a:solidFill>
                <a:latin typeface="Rubik"/>
                <a:ea typeface="Rubik"/>
                <a:cs typeface="Rubik"/>
                <a:sym typeface="Rubik"/>
              </a:rPr>
              <a:t> :</a:t>
            </a:r>
            <a:endParaRPr sz="1800">
              <a:solidFill>
                <a:srgbClr val="494C4F"/>
              </a:solidFill>
              <a:latin typeface="Rubik"/>
              <a:ea typeface="Rubik"/>
              <a:cs typeface="Rubik"/>
              <a:sym typeface="Rubik"/>
            </a:endParaRPr>
          </a:p>
        </p:txBody>
      </p:sp>
      <p:sp>
        <p:nvSpPr>
          <p:cNvPr id="540" name="Google Shape;540;p52"/>
          <p:cNvSpPr txBox="1"/>
          <p:nvPr/>
        </p:nvSpPr>
        <p:spPr>
          <a:xfrm>
            <a:off x="681750" y="2110050"/>
            <a:ext cx="645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a-IR" sz="1800">
                <a:solidFill>
                  <a:schemeClr val="accent3"/>
                </a:solidFill>
                <a:latin typeface="Rubik"/>
                <a:ea typeface="Rubik"/>
                <a:cs typeface="Rubik"/>
                <a:sym typeface="Rubik"/>
              </a:rPr>
              <a:t>Polynomial Kernel</a:t>
            </a:r>
            <a:r>
              <a:rPr lang="fa-IR" sz="1800">
                <a:solidFill>
                  <a:schemeClr val="accent3"/>
                </a:solidFill>
                <a:latin typeface="Proxima Nova"/>
                <a:ea typeface="Proxima Nova"/>
                <a:cs typeface="Proxima Nova"/>
                <a:sym typeface="Proxima Nova"/>
              </a:rPr>
              <a:t> </a:t>
            </a:r>
            <a:r>
              <a:rPr b="1" lang="fa-IR" sz="1800">
                <a:solidFill>
                  <a:schemeClr val="accent3"/>
                </a:solidFill>
                <a:latin typeface="Proxima Nova"/>
                <a:ea typeface="Proxima Nova"/>
                <a:cs typeface="Proxima Nova"/>
                <a:sym typeface="Proxima Nova"/>
              </a:rPr>
              <a:t>:</a:t>
            </a:r>
            <a:endParaRPr b="1" sz="1800">
              <a:solidFill>
                <a:schemeClr val="accent3"/>
              </a:solidFill>
              <a:latin typeface="Proxima Nova"/>
              <a:ea typeface="Proxima Nova"/>
              <a:cs typeface="Proxima Nova"/>
              <a:sym typeface="Proxima Nova"/>
            </a:endParaRPr>
          </a:p>
        </p:txBody>
      </p:sp>
      <p:sp>
        <p:nvSpPr>
          <p:cNvPr id="541" name="Google Shape;541;p52"/>
          <p:cNvSpPr txBox="1"/>
          <p:nvPr/>
        </p:nvSpPr>
        <p:spPr>
          <a:xfrm>
            <a:off x="681750" y="3362350"/>
            <a:ext cx="645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a-IR" sz="1800">
                <a:solidFill>
                  <a:schemeClr val="accent3"/>
                </a:solidFill>
                <a:latin typeface="Rubik"/>
                <a:ea typeface="Rubik"/>
                <a:cs typeface="Rubik"/>
                <a:sym typeface="Rubik"/>
              </a:rPr>
              <a:t>Radial Basis Function (RBF) Kernel </a:t>
            </a:r>
            <a:r>
              <a:rPr b="1" lang="fa-IR" sz="1800">
                <a:solidFill>
                  <a:schemeClr val="accent3"/>
                </a:solidFill>
                <a:latin typeface="Proxima Nova"/>
                <a:ea typeface="Proxima Nova"/>
                <a:cs typeface="Proxima Nova"/>
                <a:sym typeface="Proxima Nova"/>
              </a:rPr>
              <a:t>:</a:t>
            </a:r>
            <a:endParaRPr sz="1800">
              <a:solidFill>
                <a:schemeClr val="accent3"/>
              </a:solidFill>
              <a:latin typeface="Rubik"/>
              <a:ea typeface="Rubik"/>
              <a:cs typeface="Rubik"/>
              <a:sym typeface="Rubik"/>
            </a:endParaRPr>
          </a:p>
        </p:txBody>
      </p:sp>
      <p:pic>
        <p:nvPicPr>
          <p:cNvPr id="542" name="Google Shape;542;p52"/>
          <p:cNvPicPr preferRelativeResize="0"/>
          <p:nvPr/>
        </p:nvPicPr>
        <p:blipFill>
          <a:blip r:embed="rId4">
            <a:alphaModFix/>
          </a:blip>
          <a:stretch>
            <a:fillRect/>
          </a:stretch>
        </p:blipFill>
        <p:spPr>
          <a:xfrm>
            <a:off x="1800225" y="2649750"/>
            <a:ext cx="5543550" cy="542925"/>
          </a:xfrm>
          <a:prstGeom prst="rect">
            <a:avLst/>
          </a:prstGeom>
          <a:noFill/>
          <a:ln>
            <a:noFill/>
          </a:ln>
        </p:spPr>
      </p:pic>
      <p:pic>
        <p:nvPicPr>
          <p:cNvPr id="543" name="Google Shape;543;p52"/>
          <p:cNvPicPr preferRelativeResize="0"/>
          <p:nvPr/>
        </p:nvPicPr>
        <p:blipFill>
          <a:blip r:embed="rId5">
            <a:alphaModFix/>
          </a:blip>
          <a:stretch>
            <a:fillRect/>
          </a:stretch>
        </p:blipFill>
        <p:spPr>
          <a:xfrm>
            <a:off x="2628900" y="3974075"/>
            <a:ext cx="3886200" cy="609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sp>
        <p:nvSpPr>
          <p:cNvPr id="549" name="Google Shape;549;p53"/>
          <p:cNvSpPr txBox="1"/>
          <p:nvPr>
            <p:ph type="title"/>
          </p:nvPr>
        </p:nvSpPr>
        <p:spPr>
          <a:xfrm>
            <a:off x="311700" y="355375"/>
            <a:ext cx="8520600" cy="4352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b="1" lang="fa-IR" sz="7200">
                <a:solidFill>
                  <a:schemeClr val="dk2"/>
                </a:solidFill>
                <a:latin typeface="Rubik"/>
                <a:ea typeface="Rubik"/>
                <a:cs typeface="Rubik"/>
                <a:sym typeface="Rubik"/>
              </a:rPr>
              <a:t>Thank You!</a:t>
            </a:r>
            <a:endParaRPr b="1" sz="7200">
              <a:solidFill>
                <a:schemeClr val="dk2"/>
              </a:solidFill>
              <a:latin typeface="Rubik"/>
              <a:ea typeface="Rubik"/>
              <a:cs typeface="Rubik"/>
              <a:sym typeface="Rubik"/>
            </a:endParaRPr>
          </a:p>
        </p:txBody>
      </p:sp>
      <p:pic>
        <p:nvPicPr>
          <p:cNvPr id="550" name="Google Shape;550;p53"/>
          <p:cNvPicPr preferRelativeResize="0"/>
          <p:nvPr/>
        </p:nvPicPr>
        <p:blipFill>
          <a:blip r:embed="rId3">
            <a:alphaModFix/>
          </a:blip>
          <a:stretch>
            <a:fillRect/>
          </a:stretch>
        </p:blipFill>
        <p:spPr>
          <a:xfrm>
            <a:off x="124375" y="4503150"/>
            <a:ext cx="461700" cy="46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a:bodyPr>
          <a:lstStyle/>
          <a:p>
            <a:pPr indent="0" lvl="0" marL="0" rtl="1" algn="ctr">
              <a:lnSpc>
                <a:spcPct val="100000"/>
              </a:lnSpc>
              <a:spcBef>
                <a:spcPts val="0"/>
              </a:spcBef>
              <a:spcAft>
                <a:spcPts val="0"/>
              </a:spcAft>
              <a:buClr>
                <a:schemeClr val="dk1"/>
              </a:buClr>
              <a:buSzPts val="4200"/>
              <a:buFont typeface="Calibri"/>
              <a:buNone/>
            </a:pPr>
            <a:r>
              <a:rPr b="1" lang="fa-IR" sz="3000">
                <a:latin typeface="Rubik"/>
                <a:ea typeface="Rubik"/>
                <a:cs typeface="Rubik"/>
                <a:sym typeface="Rubik"/>
              </a:rPr>
              <a:t>مفهوم داده و فضای ویژگی (Feature Space)</a:t>
            </a:r>
            <a:endParaRPr b="1" sz="3000">
              <a:latin typeface="Rubik"/>
              <a:ea typeface="Rubik"/>
              <a:cs typeface="Rubik"/>
              <a:sym typeface="Rubik"/>
            </a:endParaRPr>
          </a:p>
        </p:txBody>
      </p:sp>
      <p:sp>
        <p:nvSpPr>
          <p:cNvPr id="155" name="Google Shape;155;p18"/>
          <p:cNvSpPr txBox="1"/>
          <p:nvPr/>
        </p:nvSpPr>
        <p:spPr>
          <a:xfrm>
            <a:off x="4421100" y="1628375"/>
            <a:ext cx="3826500" cy="2769000"/>
          </a:xfrm>
          <a:prstGeom prst="rect">
            <a:avLst/>
          </a:prstGeom>
          <a:noFill/>
          <a:ln>
            <a:noFill/>
          </a:ln>
        </p:spPr>
        <p:txBody>
          <a:bodyPr anchorCtr="0" anchor="t" bIns="91425" lIns="91425" spcFirstLastPara="1" rIns="91425" wrap="square" tIns="91425">
            <a:spAutoFit/>
          </a:bodyPr>
          <a:lstStyle/>
          <a:p>
            <a:pPr indent="-342900" lvl="0" marL="457200" rtl="1" algn="r">
              <a:lnSpc>
                <a:spcPct val="115000"/>
              </a:lnSpc>
              <a:spcBef>
                <a:spcPts val="300"/>
              </a:spcBef>
              <a:spcAft>
                <a:spcPts val="0"/>
              </a:spcAft>
              <a:buClr>
                <a:srgbClr val="494C4F"/>
              </a:buClr>
              <a:buSzPts val="1800"/>
              <a:buFont typeface="Rubik"/>
              <a:buChar char="●"/>
            </a:pPr>
            <a:r>
              <a:rPr lang="fa-IR" sz="1800">
                <a:solidFill>
                  <a:srgbClr val="494C4F"/>
                </a:solidFill>
                <a:latin typeface="Rubik"/>
                <a:ea typeface="Rubik"/>
                <a:cs typeface="Rubik"/>
                <a:sym typeface="Rubik"/>
              </a:rPr>
              <a:t>هر یک از داده‌های آموزش (اعم از تصویر، صوت و …) را می‌توان به صورت یک نقطه در یک فضای معمولاً بعد بالا در نظر گرفت</a:t>
            </a:r>
            <a:endParaRPr sz="1800">
              <a:solidFill>
                <a:srgbClr val="494C4F"/>
              </a:solidFill>
              <a:latin typeface="Rubik"/>
              <a:ea typeface="Rubik"/>
              <a:cs typeface="Rubik"/>
              <a:sym typeface="Rubik"/>
            </a:endParaRPr>
          </a:p>
          <a:p>
            <a:pPr indent="0" lvl="0" marL="457200" rtl="1" algn="r">
              <a:lnSpc>
                <a:spcPct val="115000"/>
              </a:lnSpc>
              <a:spcBef>
                <a:spcPts val="300"/>
              </a:spcBef>
              <a:spcAft>
                <a:spcPts val="0"/>
              </a:spcAft>
              <a:buNone/>
            </a:pPr>
            <a:br>
              <a:rPr lang="fa-IR" sz="1800">
                <a:solidFill>
                  <a:srgbClr val="494C4F"/>
                </a:solidFill>
                <a:latin typeface="Rubik"/>
                <a:ea typeface="Rubik"/>
                <a:cs typeface="Rubik"/>
                <a:sym typeface="Rubik"/>
              </a:rPr>
            </a:br>
            <a:endParaRPr sz="1800">
              <a:solidFill>
                <a:srgbClr val="494C4F"/>
              </a:solidFill>
              <a:latin typeface="Rubik"/>
              <a:ea typeface="Rubik"/>
              <a:cs typeface="Rubik"/>
              <a:sym typeface="Rubik"/>
            </a:endParaRPr>
          </a:p>
          <a:p>
            <a:pPr indent="-342900" lvl="0" marL="457200" rtl="1" algn="r">
              <a:lnSpc>
                <a:spcPct val="115000"/>
              </a:lnSpc>
              <a:spcBef>
                <a:spcPts val="300"/>
              </a:spcBef>
              <a:spcAft>
                <a:spcPts val="0"/>
              </a:spcAft>
              <a:buClr>
                <a:srgbClr val="494C4F"/>
              </a:buClr>
              <a:buSzPts val="1800"/>
              <a:buFont typeface="Rubik"/>
              <a:buChar char="●"/>
            </a:pPr>
            <a:r>
              <a:rPr lang="fa-IR" sz="1800">
                <a:solidFill>
                  <a:srgbClr val="494C4F"/>
                </a:solidFill>
                <a:latin typeface="Rubik"/>
                <a:ea typeface="Rubik"/>
                <a:cs typeface="Rubik"/>
                <a:sym typeface="Rubik"/>
              </a:rPr>
              <a:t>این فضا را معمولاً </a:t>
            </a:r>
            <a:r>
              <a:rPr lang="fa-IR" sz="1800">
                <a:solidFill>
                  <a:schemeClr val="dk2"/>
                </a:solidFill>
                <a:latin typeface="Rubik"/>
                <a:ea typeface="Rubik"/>
                <a:cs typeface="Rubik"/>
                <a:sym typeface="Rubik"/>
              </a:rPr>
              <a:t>فضای ویژگی (feature space)</a:t>
            </a:r>
            <a:r>
              <a:rPr lang="fa-IR" sz="1800">
                <a:solidFill>
                  <a:srgbClr val="494C4F"/>
                </a:solidFill>
                <a:latin typeface="Rubik"/>
                <a:ea typeface="Rubik"/>
                <a:cs typeface="Rubik"/>
                <a:sym typeface="Rubik"/>
              </a:rPr>
              <a:t> می‌نامیم</a:t>
            </a:r>
            <a:endParaRPr sz="1800">
              <a:solidFill>
                <a:srgbClr val="494C4F"/>
              </a:solidFill>
              <a:latin typeface="Rubik"/>
              <a:ea typeface="Rubik"/>
              <a:cs typeface="Rubik"/>
              <a:sym typeface="Rubik"/>
            </a:endParaRPr>
          </a:p>
        </p:txBody>
      </p:sp>
      <p:sp>
        <p:nvSpPr>
          <p:cNvPr id="156" name="Google Shape;15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a:t>‹#›</a:t>
            </a:fld>
            <a:endParaRPr/>
          </a:p>
        </p:txBody>
      </p:sp>
      <p:pic>
        <p:nvPicPr>
          <p:cNvPr id="157" name="Google Shape;157;p18"/>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158" name="Google Shape;158;p18"/>
          <p:cNvPicPr preferRelativeResize="0"/>
          <p:nvPr/>
        </p:nvPicPr>
        <p:blipFill>
          <a:blip r:embed="rId4">
            <a:alphaModFix/>
          </a:blip>
          <a:stretch>
            <a:fillRect/>
          </a:stretch>
        </p:blipFill>
        <p:spPr>
          <a:xfrm>
            <a:off x="671250" y="1522625"/>
            <a:ext cx="3749850" cy="2980526"/>
          </a:xfrm>
          <a:prstGeom prst="rect">
            <a:avLst/>
          </a:prstGeom>
          <a:noFill/>
          <a:ln>
            <a:noFill/>
          </a:ln>
        </p:spPr>
      </p:pic>
      <p:sp>
        <p:nvSpPr>
          <p:cNvPr id="159" name="Google Shape;159;p18"/>
          <p:cNvSpPr txBox="1"/>
          <p:nvPr/>
        </p:nvSpPr>
        <p:spPr>
          <a:xfrm>
            <a:off x="-44825" y="1153325"/>
            <a:ext cx="3204900" cy="369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fa-IR" sz="1200">
                <a:solidFill>
                  <a:schemeClr val="accent3"/>
                </a:solidFill>
                <a:latin typeface="Rubik"/>
                <a:ea typeface="Rubik"/>
                <a:cs typeface="Rubik"/>
                <a:sym typeface="Rubik"/>
              </a:rPr>
              <a:t>تصاویر مناظر طبیعی</a:t>
            </a:r>
            <a:endParaRPr sz="1200">
              <a:solidFill>
                <a:schemeClr val="accent3"/>
              </a:solidFill>
              <a:latin typeface="Rubik"/>
              <a:ea typeface="Rubik"/>
              <a:cs typeface="Rubik"/>
              <a:sym typeface="Rubik"/>
            </a:endParaRPr>
          </a:p>
        </p:txBody>
      </p:sp>
      <p:sp>
        <p:nvSpPr>
          <p:cNvPr id="160" name="Google Shape;160;p18"/>
          <p:cNvSpPr txBox="1"/>
          <p:nvPr/>
        </p:nvSpPr>
        <p:spPr>
          <a:xfrm>
            <a:off x="2041725" y="1522625"/>
            <a:ext cx="3204900" cy="369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fa-IR" sz="1200">
                <a:solidFill>
                  <a:schemeClr val="accent3"/>
                </a:solidFill>
                <a:latin typeface="Rubik"/>
                <a:ea typeface="Rubik"/>
                <a:cs typeface="Rubik"/>
                <a:sym typeface="Rubik"/>
              </a:rPr>
              <a:t>تصاویر حیوانات</a:t>
            </a:r>
            <a:endParaRPr sz="1200">
              <a:solidFill>
                <a:schemeClr val="accent3"/>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a:bodyPr>
          <a:lstStyle/>
          <a:p>
            <a:pPr indent="0" lvl="0" marL="0" rtl="1" algn="ctr">
              <a:lnSpc>
                <a:spcPct val="100000"/>
              </a:lnSpc>
              <a:spcBef>
                <a:spcPts val="0"/>
              </a:spcBef>
              <a:spcAft>
                <a:spcPts val="0"/>
              </a:spcAft>
              <a:buClr>
                <a:schemeClr val="dk1"/>
              </a:buClr>
              <a:buSzPts val="4200"/>
              <a:buFont typeface="Calibri"/>
              <a:buNone/>
            </a:pPr>
            <a:r>
              <a:rPr b="1" lang="fa-IR" sz="3000">
                <a:latin typeface="Rubik"/>
                <a:ea typeface="Rubik"/>
                <a:cs typeface="Rubik"/>
                <a:sym typeface="Rubik"/>
              </a:rPr>
              <a:t>مفهوم داده و فضای ویژگی (Feature Space)</a:t>
            </a:r>
            <a:endParaRPr b="1" sz="3000">
              <a:latin typeface="Rubik"/>
              <a:ea typeface="Rubik"/>
              <a:cs typeface="Rubik"/>
              <a:sym typeface="Rubik"/>
            </a:endParaRPr>
          </a:p>
        </p:txBody>
      </p:sp>
      <p:sp>
        <p:nvSpPr>
          <p:cNvPr id="166" name="Google Shape;166;p19"/>
          <p:cNvSpPr txBox="1"/>
          <p:nvPr/>
        </p:nvSpPr>
        <p:spPr>
          <a:xfrm>
            <a:off x="9437600" y="2066375"/>
            <a:ext cx="645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67" name="Google Shape;167;p19"/>
          <p:cNvSpPr txBox="1"/>
          <p:nvPr/>
        </p:nvSpPr>
        <p:spPr>
          <a:xfrm>
            <a:off x="4421100" y="1507475"/>
            <a:ext cx="3826500" cy="3010800"/>
          </a:xfrm>
          <a:prstGeom prst="rect">
            <a:avLst/>
          </a:prstGeom>
          <a:noFill/>
          <a:ln>
            <a:noFill/>
          </a:ln>
        </p:spPr>
        <p:txBody>
          <a:bodyPr anchorCtr="0" anchor="t" bIns="91425" lIns="91425" spcFirstLastPara="1" rIns="91425" wrap="square" tIns="91425">
            <a:spAutoFit/>
          </a:bodyPr>
          <a:lstStyle/>
          <a:p>
            <a:pPr indent="-342900" lvl="0" marL="457200" rtl="1" algn="r">
              <a:lnSpc>
                <a:spcPct val="115000"/>
              </a:lnSpc>
              <a:spcBef>
                <a:spcPts val="300"/>
              </a:spcBef>
              <a:spcAft>
                <a:spcPts val="0"/>
              </a:spcAft>
              <a:buClr>
                <a:srgbClr val="494C4F"/>
              </a:buClr>
              <a:buSzPts val="1800"/>
              <a:buFont typeface="Rubik"/>
              <a:buChar char="●"/>
            </a:pPr>
            <a:r>
              <a:rPr lang="fa-IR" sz="1800">
                <a:solidFill>
                  <a:srgbClr val="494C4F"/>
                </a:solidFill>
                <a:latin typeface="Rubik"/>
                <a:ea typeface="Rubik"/>
                <a:cs typeface="Rubik"/>
                <a:sym typeface="Rubik"/>
              </a:rPr>
              <a:t>برای مثال، ابعاد مختلف فضای ویژگی برای دسته‌ای از تصاویر می‌توانند مقادیر پیکسل‌های</a:t>
            </a:r>
            <a:br>
              <a:rPr lang="fa-IR" sz="1800">
                <a:solidFill>
                  <a:srgbClr val="494C4F"/>
                </a:solidFill>
                <a:latin typeface="Rubik"/>
                <a:ea typeface="Rubik"/>
                <a:cs typeface="Rubik"/>
                <a:sym typeface="Rubik"/>
              </a:rPr>
            </a:br>
            <a:r>
              <a:rPr lang="fa-IR" sz="1800">
                <a:solidFill>
                  <a:srgbClr val="494C4F"/>
                </a:solidFill>
                <a:latin typeface="Rubik"/>
                <a:ea typeface="Rubik"/>
                <a:cs typeface="Rubik"/>
                <a:sym typeface="Rubik"/>
              </a:rPr>
              <a:t> تصاویر باشند</a:t>
            </a:r>
            <a:br>
              <a:rPr lang="fa-IR" sz="1800">
                <a:solidFill>
                  <a:srgbClr val="494C4F"/>
                </a:solidFill>
                <a:latin typeface="Rubik"/>
                <a:ea typeface="Rubik"/>
                <a:cs typeface="Rubik"/>
                <a:sym typeface="Rubik"/>
              </a:rPr>
            </a:br>
            <a:endParaRPr sz="1800">
              <a:solidFill>
                <a:srgbClr val="494C4F"/>
              </a:solidFill>
              <a:latin typeface="Rubik"/>
              <a:ea typeface="Rubik"/>
              <a:cs typeface="Rubik"/>
              <a:sym typeface="Rubik"/>
            </a:endParaRPr>
          </a:p>
          <a:p>
            <a:pPr indent="-342900" lvl="0" marL="457200" rtl="1" algn="r">
              <a:lnSpc>
                <a:spcPct val="115000"/>
              </a:lnSpc>
              <a:spcBef>
                <a:spcPts val="0"/>
              </a:spcBef>
              <a:spcAft>
                <a:spcPts val="0"/>
              </a:spcAft>
              <a:buClr>
                <a:srgbClr val="494C4F"/>
              </a:buClr>
              <a:buSzPts val="1800"/>
              <a:buFont typeface="Rubik"/>
              <a:buChar char="●"/>
            </a:pPr>
            <a:r>
              <a:rPr lang="fa-IR" sz="1800">
                <a:solidFill>
                  <a:srgbClr val="494C4F"/>
                </a:solidFill>
                <a:latin typeface="Rubik"/>
                <a:ea typeface="Rubik"/>
                <a:cs typeface="Rubik"/>
                <a:sym typeface="Rubik"/>
              </a:rPr>
              <a:t>معمولا از نمایش‌های مناسب‌تر </a:t>
            </a:r>
            <a:br>
              <a:rPr lang="fa-IR" sz="1800">
                <a:solidFill>
                  <a:srgbClr val="494C4F"/>
                </a:solidFill>
                <a:latin typeface="Rubik"/>
                <a:ea typeface="Rubik"/>
                <a:cs typeface="Rubik"/>
                <a:sym typeface="Rubik"/>
              </a:rPr>
            </a:br>
            <a:r>
              <a:rPr lang="fa-IR" sz="1800">
                <a:solidFill>
                  <a:srgbClr val="494C4F"/>
                </a:solidFill>
                <a:latin typeface="Rubik"/>
                <a:ea typeface="Rubik"/>
                <a:cs typeface="Rubik"/>
                <a:sym typeface="Rubik"/>
              </a:rPr>
              <a:t>(و فشرده‌تری) برای نمایش داده‌ها استفاده می‌شود (مهندسی ویژگی یا Feature Engineering)</a:t>
            </a:r>
            <a:endParaRPr sz="1800">
              <a:solidFill>
                <a:srgbClr val="494C4F"/>
              </a:solidFill>
              <a:latin typeface="Rubik"/>
              <a:ea typeface="Rubik"/>
              <a:cs typeface="Rubik"/>
              <a:sym typeface="Rubik"/>
            </a:endParaRPr>
          </a:p>
        </p:txBody>
      </p:sp>
      <p:sp>
        <p:nvSpPr>
          <p:cNvPr id="168" name="Google Shape;16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a:t>‹#›</a:t>
            </a:fld>
            <a:endParaRPr/>
          </a:p>
        </p:txBody>
      </p:sp>
      <p:pic>
        <p:nvPicPr>
          <p:cNvPr id="169" name="Google Shape;169;p19"/>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170" name="Google Shape;170;p19"/>
          <p:cNvPicPr preferRelativeResize="0"/>
          <p:nvPr/>
        </p:nvPicPr>
        <p:blipFill>
          <a:blip r:embed="rId4">
            <a:alphaModFix/>
          </a:blip>
          <a:stretch>
            <a:fillRect/>
          </a:stretch>
        </p:blipFill>
        <p:spPr>
          <a:xfrm>
            <a:off x="671250" y="1522625"/>
            <a:ext cx="3749850" cy="2980526"/>
          </a:xfrm>
          <a:prstGeom prst="rect">
            <a:avLst/>
          </a:prstGeom>
          <a:noFill/>
          <a:ln>
            <a:noFill/>
          </a:ln>
        </p:spPr>
      </p:pic>
      <p:sp>
        <p:nvSpPr>
          <p:cNvPr id="171" name="Google Shape;171;p19"/>
          <p:cNvSpPr txBox="1"/>
          <p:nvPr/>
        </p:nvSpPr>
        <p:spPr>
          <a:xfrm>
            <a:off x="-44825" y="1153325"/>
            <a:ext cx="3204900" cy="369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fa-IR" sz="1200">
                <a:solidFill>
                  <a:schemeClr val="accent3"/>
                </a:solidFill>
                <a:latin typeface="Rubik"/>
                <a:ea typeface="Rubik"/>
                <a:cs typeface="Rubik"/>
                <a:sym typeface="Rubik"/>
              </a:rPr>
              <a:t>تصاویر مناظر طبیعی</a:t>
            </a:r>
            <a:endParaRPr sz="1200">
              <a:solidFill>
                <a:schemeClr val="accent3"/>
              </a:solidFill>
              <a:latin typeface="Rubik"/>
              <a:ea typeface="Rubik"/>
              <a:cs typeface="Rubik"/>
              <a:sym typeface="Rubik"/>
            </a:endParaRPr>
          </a:p>
        </p:txBody>
      </p:sp>
      <p:sp>
        <p:nvSpPr>
          <p:cNvPr id="172" name="Google Shape;172;p19"/>
          <p:cNvSpPr txBox="1"/>
          <p:nvPr/>
        </p:nvSpPr>
        <p:spPr>
          <a:xfrm>
            <a:off x="2041725" y="1522625"/>
            <a:ext cx="3204900" cy="369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fa-IR" sz="1200">
                <a:solidFill>
                  <a:schemeClr val="accent3"/>
                </a:solidFill>
                <a:latin typeface="Rubik"/>
                <a:ea typeface="Rubik"/>
                <a:cs typeface="Rubik"/>
                <a:sym typeface="Rubik"/>
              </a:rPr>
              <a:t>تصاویر حیوانات</a:t>
            </a:r>
            <a:endParaRPr sz="1200">
              <a:solidFill>
                <a:schemeClr val="accent3"/>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طبقه بندی (Classification)</a:t>
            </a:r>
            <a:endParaRPr b="1" sz="3600">
              <a:latin typeface="Rubik"/>
              <a:ea typeface="Rubik"/>
              <a:cs typeface="Rubik"/>
              <a:sym typeface="Rubik"/>
            </a:endParaRPr>
          </a:p>
        </p:txBody>
      </p:sp>
      <p:sp>
        <p:nvSpPr>
          <p:cNvPr id="178" name="Google Shape;178;p20"/>
          <p:cNvSpPr txBox="1"/>
          <p:nvPr>
            <p:ph idx="1" type="body"/>
          </p:nvPr>
        </p:nvSpPr>
        <p:spPr>
          <a:xfrm>
            <a:off x="4383900" y="1426725"/>
            <a:ext cx="4448400" cy="2827500"/>
          </a:xfrm>
          <a:prstGeom prst="rect">
            <a:avLst/>
          </a:prstGeom>
          <a:noFill/>
          <a:ln>
            <a:noFill/>
          </a:ln>
        </p:spPr>
        <p:txBody>
          <a:bodyPr anchorCtr="0" anchor="t" bIns="45700" lIns="91425" spcFirstLastPara="1" rIns="91425" wrap="square" tIns="45700">
            <a:noAutofit/>
          </a:bodyPr>
          <a:lstStyle/>
          <a:p>
            <a:pPr indent="-342900" lvl="0" marL="457200" rtl="1" algn="r">
              <a:lnSpc>
                <a:spcPct val="100000"/>
              </a:lnSpc>
              <a:spcBef>
                <a:spcPts val="440"/>
              </a:spcBef>
              <a:spcAft>
                <a:spcPts val="0"/>
              </a:spcAft>
              <a:buSzPts val="1800"/>
              <a:buFont typeface="Rubik"/>
              <a:buChar char="⇦"/>
            </a:pPr>
            <a:r>
              <a:rPr b="1" lang="fa-IR" sz="1800">
                <a:latin typeface="Rubik"/>
                <a:ea typeface="Rubik"/>
                <a:cs typeface="Rubik"/>
                <a:sym typeface="Rubik"/>
              </a:rPr>
              <a:t>تعریف </a:t>
            </a:r>
            <a:r>
              <a:rPr lang="fa-IR" sz="1800">
                <a:latin typeface="Rubik"/>
                <a:ea typeface="Rubik"/>
                <a:cs typeface="Rubik"/>
                <a:sym typeface="Rubik"/>
              </a:rPr>
              <a:t>: </a:t>
            </a:r>
            <a:r>
              <a:rPr lang="fa-IR">
                <a:solidFill>
                  <a:srgbClr val="494C4F"/>
                </a:solidFill>
                <a:latin typeface="Rubik"/>
                <a:ea typeface="Rubik"/>
                <a:cs typeface="Rubik"/>
                <a:sym typeface="Rubik"/>
              </a:rPr>
              <a:t>طبقه‌بندی، به یافتن طریقی برای تقسیم فضای ویژگی به دو یا چند ناحیه اطلاق می‌گردد. قرار است هر ناحیه نماینده یکی از کلاس ها باشد</a:t>
            </a:r>
            <a:endParaRPr>
              <a:latin typeface="Rubik"/>
              <a:ea typeface="Rubik"/>
              <a:cs typeface="Rubik"/>
              <a:sym typeface="Rubik"/>
            </a:endParaRPr>
          </a:p>
          <a:p>
            <a:pPr indent="0" lvl="0" marL="0" rtl="1" algn="r">
              <a:lnSpc>
                <a:spcPct val="100000"/>
              </a:lnSpc>
              <a:spcBef>
                <a:spcPts val="440"/>
              </a:spcBef>
              <a:spcAft>
                <a:spcPts val="0"/>
              </a:spcAft>
              <a:buNone/>
            </a:pPr>
            <a:r>
              <a:t/>
            </a:r>
            <a:endParaRPr sz="1800">
              <a:latin typeface="Rubik"/>
              <a:ea typeface="Rubik"/>
              <a:cs typeface="Rubik"/>
              <a:sym typeface="Rubik"/>
            </a:endParaRPr>
          </a:p>
          <a:p>
            <a:pPr indent="0" lvl="0" marL="457200" rtl="1" algn="r">
              <a:lnSpc>
                <a:spcPct val="100000"/>
              </a:lnSpc>
              <a:spcBef>
                <a:spcPts val="440"/>
              </a:spcBef>
              <a:spcAft>
                <a:spcPts val="0"/>
              </a:spcAft>
              <a:buNone/>
            </a:pPr>
            <a:r>
              <a:rPr b="1" lang="fa-IR">
                <a:latin typeface="Rubik"/>
                <a:ea typeface="Rubik"/>
                <a:cs typeface="Rubik"/>
                <a:sym typeface="Rubik"/>
              </a:rPr>
              <a:t>روش</a:t>
            </a:r>
            <a:r>
              <a:rPr b="1" lang="fa-IR" sz="1800">
                <a:latin typeface="Rubik"/>
                <a:ea typeface="Rubik"/>
                <a:cs typeface="Rubik"/>
                <a:sym typeface="Rubik"/>
              </a:rPr>
              <a:t> </a:t>
            </a:r>
            <a:r>
              <a:rPr lang="fa-IR" sz="1800">
                <a:latin typeface="Rubik"/>
                <a:ea typeface="Rubik"/>
                <a:cs typeface="Rubik"/>
                <a:sym typeface="Rubik"/>
              </a:rPr>
              <a:t>:</a:t>
            </a:r>
            <a:r>
              <a:rPr lang="fa-IR">
                <a:latin typeface="Rubik"/>
                <a:ea typeface="Rubik"/>
                <a:cs typeface="Rubik"/>
                <a:sym typeface="Rubik"/>
              </a:rPr>
              <a:t> </a:t>
            </a:r>
            <a:r>
              <a:rPr lang="fa-IR">
                <a:solidFill>
                  <a:srgbClr val="494C4F"/>
                </a:solidFill>
                <a:latin typeface="Rubik"/>
                <a:ea typeface="Rubik"/>
                <a:cs typeface="Rubik"/>
                <a:sym typeface="Rubik"/>
              </a:rPr>
              <a:t>این کار می‌تواند به طرق فراوانی انجام پذیرد. استفاده از طبقه‌بندی‌های خطی یکی از اولین روش‌ها بوده است که هنوز هم پرطرفدار است!</a:t>
            </a:r>
            <a:endParaRPr>
              <a:solidFill>
                <a:srgbClr val="494C4F"/>
              </a:solidFill>
              <a:latin typeface="Rubik"/>
              <a:ea typeface="Rubik"/>
              <a:cs typeface="Rubik"/>
              <a:sym typeface="Rubik"/>
            </a:endParaRPr>
          </a:p>
          <a:p>
            <a:pPr indent="0" lvl="0" marL="457200" rtl="1" algn="r">
              <a:lnSpc>
                <a:spcPct val="100000"/>
              </a:lnSpc>
              <a:spcBef>
                <a:spcPts val="440"/>
              </a:spcBef>
              <a:spcAft>
                <a:spcPts val="0"/>
              </a:spcAft>
              <a:buNone/>
            </a:pPr>
            <a:r>
              <a:t/>
            </a:r>
            <a:endParaRPr>
              <a:solidFill>
                <a:schemeClr val="dk2"/>
              </a:solidFill>
              <a:latin typeface="Rubik"/>
              <a:ea typeface="Rubik"/>
              <a:cs typeface="Rubik"/>
              <a:sym typeface="Rubik"/>
            </a:endParaRPr>
          </a:p>
        </p:txBody>
      </p:sp>
      <p:sp>
        <p:nvSpPr>
          <p:cNvPr id="179" name="Google Shape;1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180" name="Google Shape;180;p20"/>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181" name="Google Shape;181;p20"/>
          <p:cNvPicPr preferRelativeResize="0"/>
          <p:nvPr/>
        </p:nvPicPr>
        <p:blipFill>
          <a:blip r:embed="rId4">
            <a:alphaModFix/>
          </a:blip>
          <a:stretch>
            <a:fillRect/>
          </a:stretch>
        </p:blipFill>
        <p:spPr>
          <a:xfrm>
            <a:off x="708563" y="1388275"/>
            <a:ext cx="3552699" cy="3180625"/>
          </a:xfrm>
          <a:prstGeom prst="rect">
            <a:avLst/>
          </a:prstGeom>
          <a:noFill/>
          <a:ln>
            <a:noFill/>
          </a:ln>
        </p:spPr>
      </p:pic>
      <p:pic>
        <p:nvPicPr>
          <p:cNvPr id="182" name="Google Shape;182;p20" title="[97,97,97,&quot;https://www.codecogs.com/eqnedit.php?latex=w%5ETx%20%2B%20b%20%3E%200#0&quot;]"/>
          <p:cNvPicPr preferRelativeResize="0"/>
          <p:nvPr/>
        </p:nvPicPr>
        <p:blipFill>
          <a:blip r:embed="rId5">
            <a:alphaModFix/>
          </a:blip>
          <a:stretch>
            <a:fillRect/>
          </a:stretch>
        </p:blipFill>
        <p:spPr>
          <a:xfrm>
            <a:off x="1964388" y="1795175"/>
            <a:ext cx="1041043" cy="190500"/>
          </a:xfrm>
          <a:prstGeom prst="rect">
            <a:avLst/>
          </a:prstGeom>
          <a:noFill/>
          <a:ln>
            <a:noFill/>
          </a:ln>
        </p:spPr>
      </p:pic>
      <p:pic>
        <p:nvPicPr>
          <p:cNvPr id="183" name="Google Shape;183;p20" title="[97,97,97,&quot;https://www.codecogs.com/eqnedit.php?latex=w%5ETx%20%2B%20b%20%3D%200#0&quot;]"/>
          <p:cNvPicPr preferRelativeResize="0"/>
          <p:nvPr/>
        </p:nvPicPr>
        <p:blipFill>
          <a:blip r:embed="rId6">
            <a:alphaModFix/>
          </a:blip>
          <a:stretch>
            <a:fillRect/>
          </a:stretch>
        </p:blipFill>
        <p:spPr>
          <a:xfrm>
            <a:off x="3083875" y="1388275"/>
            <a:ext cx="1041043" cy="190500"/>
          </a:xfrm>
          <a:prstGeom prst="rect">
            <a:avLst/>
          </a:prstGeom>
          <a:noFill/>
          <a:ln>
            <a:noFill/>
          </a:ln>
        </p:spPr>
      </p:pic>
      <p:pic>
        <p:nvPicPr>
          <p:cNvPr id="184" name="Google Shape;184;p20" title="[97,97,97,&quot;https://www.codecogs.com/eqnedit.php?latex=w%5ETx%20%2B%20b%20%3C%200#0&quot;]"/>
          <p:cNvPicPr preferRelativeResize="0"/>
          <p:nvPr/>
        </p:nvPicPr>
        <p:blipFill>
          <a:blip r:embed="rId7">
            <a:alphaModFix/>
          </a:blip>
          <a:stretch>
            <a:fillRect/>
          </a:stretch>
        </p:blipFill>
        <p:spPr>
          <a:xfrm>
            <a:off x="3220200" y="2476500"/>
            <a:ext cx="1041043" cy="190500"/>
          </a:xfrm>
          <a:prstGeom prst="rect">
            <a:avLst/>
          </a:prstGeom>
          <a:noFill/>
          <a:ln>
            <a:noFill/>
          </a:ln>
        </p:spPr>
      </p:pic>
      <p:pic>
        <p:nvPicPr>
          <p:cNvPr id="185" name="Google Shape;185;p20" title="[97,97,97,&quot;https://www.codecogs.com/eqnedit.php?latex=%7B%20%5Ccolor%7BBlack%7D%20y%20%3D%20sign(w%5ETx%20%2B%20b)%7D#0&quot;]"/>
          <p:cNvPicPr preferRelativeResize="0"/>
          <p:nvPr/>
        </p:nvPicPr>
        <p:blipFill>
          <a:blip r:embed="rId8">
            <a:alphaModFix/>
          </a:blip>
          <a:stretch>
            <a:fillRect/>
          </a:stretch>
        </p:blipFill>
        <p:spPr>
          <a:xfrm>
            <a:off x="5241037" y="4254225"/>
            <a:ext cx="2734121" cy="39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طبقه بندی (Classification)</a:t>
            </a:r>
            <a:endParaRPr b="1" sz="3600">
              <a:latin typeface="Rubik"/>
              <a:ea typeface="Rubik"/>
              <a:cs typeface="Rubik"/>
              <a:sym typeface="Rubik"/>
            </a:endParaRPr>
          </a:p>
        </p:txBody>
      </p:sp>
      <p:sp>
        <p:nvSpPr>
          <p:cNvPr id="191" name="Google Shape;191;p21"/>
          <p:cNvSpPr txBox="1"/>
          <p:nvPr>
            <p:ph idx="1" type="body"/>
          </p:nvPr>
        </p:nvSpPr>
        <p:spPr>
          <a:xfrm>
            <a:off x="4685400" y="1562800"/>
            <a:ext cx="3693300" cy="2827500"/>
          </a:xfrm>
          <a:prstGeom prst="rect">
            <a:avLst/>
          </a:prstGeom>
          <a:noFill/>
          <a:ln>
            <a:noFill/>
          </a:ln>
        </p:spPr>
        <p:txBody>
          <a:bodyPr anchorCtr="0" anchor="t" bIns="45700" lIns="91425" spcFirstLastPara="1" rIns="91425" wrap="square" tIns="45700">
            <a:noAutofit/>
          </a:bodyPr>
          <a:lstStyle/>
          <a:p>
            <a:pPr indent="0" lvl="0" marL="0" rtl="1" algn="r">
              <a:spcBef>
                <a:spcPts val="300"/>
              </a:spcBef>
              <a:spcAft>
                <a:spcPts val="0"/>
              </a:spcAft>
              <a:buNone/>
            </a:pPr>
            <a:r>
              <a:rPr lang="fa-IR">
                <a:solidFill>
                  <a:srgbClr val="494C4F"/>
                </a:solidFill>
                <a:latin typeface="Rubik"/>
                <a:ea typeface="Rubik"/>
                <a:cs typeface="Rubik"/>
                <a:sym typeface="Rubik"/>
              </a:rPr>
              <a:t>در اینجا مقصود از       بردار عمود بر ابرصفحه جداکننده است.     نیز نشان‌دهنده مقدار بایاس صفحه می‌باشد</a:t>
            </a:r>
            <a:endParaRPr>
              <a:solidFill>
                <a:srgbClr val="494C4F"/>
              </a:solidFill>
              <a:latin typeface="Rubik"/>
              <a:ea typeface="Rubik"/>
              <a:cs typeface="Rubik"/>
              <a:sym typeface="Rubik"/>
            </a:endParaRPr>
          </a:p>
          <a:p>
            <a:pPr indent="0" lvl="0" marL="0" rtl="1" algn="r">
              <a:lnSpc>
                <a:spcPct val="100000"/>
              </a:lnSpc>
              <a:spcBef>
                <a:spcPts val="440"/>
              </a:spcBef>
              <a:spcAft>
                <a:spcPts val="0"/>
              </a:spcAft>
              <a:buNone/>
            </a:pPr>
            <a:r>
              <a:t/>
            </a:r>
            <a:endParaRPr>
              <a:solidFill>
                <a:schemeClr val="dk2"/>
              </a:solidFill>
              <a:latin typeface="Rubik"/>
              <a:ea typeface="Rubik"/>
              <a:cs typeface="Rubik"/>
              <a:sym typeface="Rubik"/>
            </a:endParaRPr>
          </a:p>
        </p:txBody>
      </p:sp>
      <p:sp>
        <p:nvSpPr>
          <p:cNvPr id="192" name="Google Shape;1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193" name="Google Shape;193;p21"/>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194" name="Google Shape;194;p21"/>
          <p:cNvPicPr preferRelativeResize="0"/>
          <p:nvPr/>
        </p:nvPicPr>
        <p:blipFill rotWithShape="1">
          <a:blip r:embed="rId4">
            <a:alphaModFix/>
          </a:blip>
          <a:srcRect b="3134" l="4028" r="3779" t="3564"/>
          <a:stretch/>
        </p:blipFill>
        <p:spPr>
          <a:xfrm>
            <a:off x="799475" y="1426725"/>
            <a:ext cx="3584431" cy="2827500"/>
          </a:xfrm>
          <a:prstGeom prst="rect">
            <a:avLst/>
          </a:prstGeom>
          <a:noFill/>
          <a:ln>
            <a:noFill/>
          </a:ln>
        </p:spPr>
      </p:pic>
      <p:pic>
        <p:nvPicPr>
          <p:cNvPr id="195" name="Google Shape;195;p21" title="[97,97,97,&quot;https://www.codecogs.com/eqnedit.php?latex=w#0&quot;]"/>
          <p:cNvPicPr preferRelativeResize="0"/>
          <p:nvPr/>
        </p:nvPicPr>
        <p:blipFill>
          <a:blip r:embed="rId5">
            <a:alphaModFix/>
          </a:blip>
          <a:stretch>
            <a:fillRect/>
          </a:stretch>
        </p:blipFill>
        <p:spPr>
          <a:xfrm>
            <a:off x="6315425" y="1702600"/>
            <a:ext cx="224075" cy="154775"/>
          </a:xfrm>
          <a:prstGeom prst="rect">
            <a:avLst/>
          </a:prstGeom>
          <a:noFill/>
          <a:ln>
            <a:noFill/>
          </a:ln>
        </p:spPr>
      </p:pic>
      <p:pic>
        <p:nvPicPr>
          <p:cNvPr id="196" name="Google Shape;196;p21" title="[97,97,97,&quot;https://www.codecogs.com/eqnedit.php?latex=b#0&quot;]"/>
          <p:cNvPicPr preferRelativeResize="0"/>
          <p:nvPr/>
        </p:nvPicPr>
        <p:blipFill>
          <a:blip r:embed="rId6">
            <a:alphaModFix/>
          </a:blip>
          <a:stretch>
            <a:fillRect/>
          </a:stretch>
        </p:blipFill>
        <p:spPr>
          <a:xfrm>
            <a:off x="5786875" y="1976800"/>
            <a:ext cx="105500" cy="20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طبقه بندی (Classification)</a:t>
            </a:r>
            <a:endParaRPr b="1" sz="3600">
              <a:latin typeface="Rubik"/>
              <a:ea typeface="Rubik"/>
              <a:cs typeface="Rubik"/>
              <a:sym typeface="Rubik"/>
            </a:endParaRPr>
          </a:p>
        </p:txBody>
      </p:sp>
      <p:sp>
        <p:nvSpPr>
          <p:cNvPr id="202" name="Google Shape;202;p22"/>
          <p:cNvSpPr txBox="1"/>
          <p:nvPr>
            <p:ph idx="1" type="body"/>
          </p:nvPr>
        </p:nvSpPr>
        <p:spPr>
          <a:xfrm>
            <a:off x="4383900" y="1426725"/>
            <a:ext cx="4448400" cy="282750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440"/>
              </a:spcBef>
              <a:spcAft>
                <a:spcPts val="0"/>
              </a:spcAft>
              <a:buNone/>
            </a:pPr>
            <a:r>
              <a:rPr lang="fa-IR">
                <a:solidFill>
                  <a:srgbClr val="494C4F"/>
                </a:solidFill>
                <a:latin typeface="Rubik"/>
                <a:ea typeface="Rubik"/>
                <a:cs typeface="Rubik"/>
                <a:sym typeface="Rubik"/>
              </a:rPr>
              <a:t>در حالت ساده دوبعدی، این کار مشابه با جدا کردن صفحه مختصات به واسطه یک خط ساده است</a:t>
            </a:r>
            <a:endParaRPr>
              <a:solidFill>
                <a:schemeClr val="dk2"/>
              </a:solidFill>
              <a:latin typeface="Rubik"/>
              <a:ea typeface="Rubik"/>
              <a:cs typeface="Rubik"/>
              <a:sym typeface="Rubik"/>
            </a:endParaRPr>
          </a:p>
        </p:txBody>
      </p:sp>
      <p:sp>
        <p:nvSpPr>
          <p:cNvPr id="203" name="Google Shape;20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204" name="Google Shape;204;p22"/>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205" name="Google Shape;205;p22"/>
          <p:cNvPicPr preferRelativeResize="0"/>
          <p:nvPr/>
        </p:nvPicPr>
        <p:blipFill rotWithShape="1">
          <a:blip r:embed="rId4">
            <a:alphaModFix/>
          </a:blip>
          <a:srcRect b="4747" l="3662" r="3616" t="3777"/>
          <a:stretch/>
        </p:blipFill>
        <p:spPr>
          <a:xfrm>
            <a:off x="608337" y="1426725"/>
            <a:ext cx="3753300" cy="3093075"/>
          </a:xfrm>
          <a:prstGeom prst="rect">
            <a:avLst/>
          </a:prstGeom>
          <a:noFill/>
          <a:ln>
            <a:noFill/>
          </a:ln>
        </p:spPr>
      </p:pic>
      <p:pic>
        <p:nvPicPr>
          <p:cNvPr id="206" name="Google Shape;206;p22"/>
          <p:cNvPicPr preferRelativeResize="0"/>
          <p:nvPr/>
        </p:nvPicPr>
        <p:blipFill>
          <a:blip r:embed="rId5">
            <a:alphaModFix/>
          </a:blip>
          <a:stretch>
            <a:fillRect/>
          </a:stretch>
        </p:blipFill>
        <p:spPr>
          <a:xfrm>
            <a:off x="4684388" y="2873776"/>
            <a:ext cx="3847430" cy="39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rmAutofit fontScale="90000"/>
          </a:bodyPr>
          <a:lstStyle/>
          <a:p>
            <a:pPr indent="0" lvl="0" marL="0" rtl="1" algn="ctr">
              <a:lnSpc>
                <a:spcPct val="100000"/>
              </a:lnSpc>
              <a:spcBef>
                <a:spcPts val="0"/>
              </a:spcBef>
              <a:spcAft>
                <a:spcPts val="0"/>
              </a:spcAft>
              <a:buClr>
                <a:schemeClr val="dk1"/>
              </a:buClr>
              <a:buSzPct val="116666"/>
              <a:buFont typeface="Calibri"/>
              <a:buNone/>
            </a:pPr>
            <a:r>
              <a:rPr b="1" lang="fa-IR" sz="3600">
                <a:latin typeface="Rubik"/>
                <a:ea typeface="Rubik"/>
                <a:cs typeface="Rubik"/>
                <a:sym typeface="Rubik"/>
              </a:rPr>
              <a:t>طبقه بندی (Classification)</a:t>
            </a:r>
            <a:endParaRPr b="1" sz="3600">
              <a:latin typeface="Rubik"/>
              <a:ea typeface="Rubik"/>
              <a:cs typeface="Rubik"/>
              <a:sym typeface="Rubik"/>
            </a:endParaRPr>
          </a:p>
        </p:txBody>
      </p:sp>
      <p:sp>
        <p:nvSpPr>
          <p:cNvPr id="212" name="Google Shape;21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a-IR" sz="1000">
                <a:solidFill>
                  <a:schemeClr val="dk1"/>
                </a:solidFill>
                <a:latin typeface="Proxima Nova"/>
                <a:ea typeface="Proxima Nova"/>
                <a:cs typeface="Proxima Nova"/>
                <a:sym typeface="Proxima Nova"/>
              </a:rPr>
              <a:t>‹#›</a:t>
            </a:fld>
            <a:endParaRPr sz="1000">
              <a:solidFill>
                <a:schemeClr val="dk1"/>
              </a:solidFill>
              <a:latin typeface="Proxima Nova"/>
              <a:ea typeface="Proxima Nova"/>
              <a:cs typeface="Proxima Nova"/>
              <a:sym typeface="Proxima Nova"/>
            </a:endParaRPr>
          </a:p>
        </p:txBody>
      </p:sp>
      <p:pic>
        <p:nvPicPr>
          <p:cNvPr id="213" name="Google Shape;213;p23"/>
          <p:cNvPicPr preferRelativeResize="0"/>
          <p:nvPr/>
        </p:nvPicPr>
        <p:blipFill>
          <a:blip r:embed="rId3">
            <a:alphaModFix/>
          </a:blip>
          <a:stretch>
            <a:fillRect/>
          </a:stretch>
        </p:blipFill>
        <p:spPr>
          <a:xfrm>
            <a:off x="124375" y="4503150"/>
            <a:ext cx="461700" cy="461700"/>
          </a:xfrm>
          <a:prstGeom prst="rect">
            <a:avLst/>
          </a:prstGeom>
          <a:noFill/>
          <a:ln>
            <a:noFill/>
          </a:ln>
        </p:spPr>
      </p:pic>
      <p:pic>
        <p:nvPicPr>
          <p:cNvPr id="214" name="Google Shape;214;p23"/>
          <p:cNvPicPr preferRelativeResize="0"/>
          <p:nvPr/>
        </p:nvPicPr>
        <p:blipFill>
          <a:blip r:embed="rId4">
            <a:alphaModFix/>
          </a:blip>
          <a:stretch>
            <a:fillRect/>
          </a:stretch>
        </p:blipFill>
        <p:spPr>
          <a:xfrm>
            <a:off x="738475" y="1483150"/>
            <a:ext cx="3237375" cy="3120650"/>
          </a:xfrm>
          <a:prstGeom prst="rect">
            <a:avLst/>
          </a:prstGeom>
          <a:noFill/>
          <a:ln>
            <a:noFill/>
          </a:ln>
        </p:spPr>
      </p:pic>
      <p:sp>
        <p:nvSpPr>
          <p:cNvPr id="215" name="Google Shape;215;p23"/>
          <p:cNvSpPr txBox="1"/>
          <p:nvPr/>
        </p:nvSpPr>
        <p:spPr>
          <a:xfrm>
            <a:off x="4572000" y="1306200"/>
            <a:ext cx="3900600" cy="3297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b="1" lang="fa-IR" sz="1800">
                <a:solidFill>
                  <a:schemeClr val="accent3"/>
                </a:solidFill>
                <a:latin typeface="Rubik"/>
                <a:ea typeface="Rubik"/>
                <a:cs typeface="Rubik"/>
                <a:sym typeface="Rubik"/>
              </a:rPr>
              <a:t>آیا طبقه بندی خطی ممکن یا یکتا است؟</a:t>
            </a:r>
            <a:endParaRPr b="1" sz="1800">
              <a:solidFill>
                <a:schemeClr val="accent3"/>
              </a:solidFill>
              <a:latin typeface="Rubik"/>
              <a:ea typeface="Rubik"/>
              <a:cs typeface="Rubik"/>
              <a:sym typeface="Rubik"/>
            </a:endParaRPr>
          </a:p>
          <a:p>
            <a:pPr indent="0" lvl="0" marL="0" rtl="1" algn="r">
              <a:spcBef>
                <a:spcPts val="0"/>
              </a:spcBef>
              <a:spcAft>
                <a:spcPts val="0"/>
              </a:spcAft>
              <a:buNone/>
            </a:pPr>
            <a:r>
              <a:t/>
            </a:r>
            <a:endParaRPr b="1" sz="1800">
              <a:solidFill>
                <a:schemeClr val="accent3"/>
              </a:solidFill>
              <a:latin typeface="Rubik"/>
              <a:ea typeface="Rubik"/>
              <a:cs typeface="Rubik"/>
              <a:sym typeface="Rubik"/>
            </a:endParaRPr>
          </a:p>
          <a:p>
            <a:pPr indent="-330200" lvl="0" marL="457200" marR="12700" rtl="1" algn="r">
              <a:lnSpc>
                <a:spcPct val="115000"/>
              </a:lnSpc>
              <a:spcBef>
                <a:spcPts val="400"/>
              </a:spcBef>
              <a:spcAft>
                <a:spcPts val="0"/>
              </a:spcAft>
              <a:buClr>
                <a:schemeClr val="accent3"/>
              </a:buClr>
              <a:buSzPts val="1600"/>
              <a:buFont typeface="Rubik"/>
              <a:buChar char="●"/>
            </a:pPr>
            <a:r>
              <a:rPr lang="fa-IR" sz="1800">
                <a:solidFill>
                  <a:srgbClr val="494C4F"/>
                </a:solidFill>
                <a:latin typeface="Rubik"/>
                <a:ea typeface="Rubik"/>
                <a:cs typeface="Rubik"/>
                <a:sym typeface="Rubik"/>
              </a:rPr>
              <a:t>ممکن است جداسازی خطی اصلا امکان پذیر نباشد! </a:t>
            </a:r>
            <a:br>
              <a:rPr lang="fa-IR" sz="1800">
                <a:solidFill>
                  <a:srgbClr val="494C4F"/>
                </a:solidFill>
                <a:latin typeface="Rubik"/>
                <a:ea typeface="Rubik"/>
                <a:cs typeface="Rubik"/>
                <a:sym typeface="Rubik"/>
              </a:rPr>
            </a:br>
            <a:r>
              <a:rPr lang="fa-IR" sz="1800">
                <a:solidFill>
                  <a:srgbClr val="494C4F"/>
                </a:solidFill>
                <a:latin typeface="Rubik"/>
                <a:ea typeface="Rubik"/>
                <a:cs typeface="Rubik"/>
                <a:sym typeface="Rubik"/>
              </a:rPr>
              <a:t>(به این مورد دوباره برمی‌گردیم)</a:t>
            </a:r>
            <a:br>
              <a:rPr lang="fa-IR" sz="1800">
                <a:solidFill>
                  <a:srgbClr val="494C4F"/>
                </a:solidFill>
                <a:latin typeface="Rubik"/>
                <a:ea typeface="Rubik"/>
                <a:cs typeface="Rubik"/>
                <a:sym typeface="Rubik"/>
              </a:rPr>
            </a:br>
            <a:endParaRPr sz="1800">
              <a:solidFill>
                <a:srgbClr val="494C4F"/>
              </a:solidFill>
              <a:latin typeface="Rubik"/>
              <a:ea typeface="Rubik"/>
              <a:cs typeface="Rubik"/>
              <a:sym typeface="Rubik"/>
            </a:endParaRPr>
          </a:p>
          <a:p>
            <a:pPr indent="-330200" lvl="0" marL="457200" marR="12700" rtl="1" algn="r">
              <a:lnSpc>
                <a:spcPct val="115000"/>
              </a:lnSpc>
              <a:spcBef>
                <a:spcPts val="0"/>
              </a:spcBef>
              <a:spcAft>
                <a:spcPts val="0"/>
              </a:spcAft>
              <a:buClr>
                <a:schemeClr val="accent3"/>
              </a:buClr>
              <a:buSzPts val="1600"/>
              <a:buFont typeface="Rubik"/>
              <a:buChar char="●"/>
            </a:pPr>
            <a:r>
              <a:rPr lang="fa-IR" sz="1800">
                <a:solidFill>
                  <a:srgbClr val="494C4F"/>
                </a:solidFill>
                <a:latin typeface="Rubik"/>
                <a:ea typeface="Rubik"/>
                <a:cs typeface="Rubik"/>
                <a:sym typeface="Rubik"/>
              </a:rPr>
              <a:t>اما یک مسئله دیگر نیز اینجاست که در برخی موارد بیش از یک خط می‌توانند مسئله را به شکل ایده‌آل حل کنند (</a:t>
            </a:r>
            <a:r>
              <a:rPr b="1" lang="fa-IR" sz="1800">
                <a:solidFill>
                  <a:schemeClr val="dk2"/>
                </a:solidFill>
                <a:latin typeface="Rubik"/>
                <a:ea typeface="Rubik"/>
                <a:cs typeface="Rubik"/>
                <a:sym typeface="Rubik"/>
              </a:rPr>
              <a:t>حدس می‌زنید چرا؟</a:t>
            </a:r>
            <a:r>
              <a:rPr lang="fa-IR" sz="1800">
                <a:solidFill>
                  <a:srgbClr val="494C4F"/>
                </a:solidFill>
                <a:latin typeface="Rubik"/>
                <a:ea typeface="Rubik"/>
                <a:cs typeface="Rubik"/>
                <a:sym typeface="Rubik"/>
              </a:rPr>
              <a:t>)</a:t>
            </a:r>
            <a:endParaRPr sz="1800">
              <a:solidFill>
                <a:schemeClr val="accent3"/>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