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1"/>
  </p:sldMasterIdLst>
  <p:notesMasterIdLst>
    <p:notesMasterId r:id="rId9"/>
  </p:notesMasterIdLst>
  <p:sldIdLst>
    <p:sldId id="320" r:id="rId2"/>
    <p:sldId id="326" r:id="rId3"/>
    <p:sldId id="322" r:id="rId4"/>
    <p:sldId id="327" r:id="rId5"/>
    <p:sldId id="328" r:id="rId6"/>
    <p:sldId id="323" r:id="rId7"/>
    <p:sldId id="324" r:id="rId8"/>
  </p:sldIdLst>
  <p:sldSz cx="12192000" cy="6858000"/>
  <p:notesSz cx="12192000" cy="6858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>
      <a:defRPr lang="de-DE"/>
    </a:defPPr>
    <a:lvl1pPr marL="0" algn="l" defTabSz="822960">
      <a:defRPr sz="16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>
      <a:defRPr sz="16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>
      <a:defRPr sz="16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>
      <a:defRPr sz="16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>
      <a:defRPr sz="16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>
      <a:defRPr sz="16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>
      <a:defRPr sz="16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>
      <a:defRPr sz="16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>
      <a:defRPr sz="16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D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36" autoAdjust="0"/>
    <p:restoredTop sz="95407" autoAdjust="0"/>
  </p:normalViewPr>
  <p:slideViewPr>
    <p:cSldViewPr>
      <p:cViewPr varScale="1">
        <p:scale>
          <a:sx n="83" d="100"/>
          <a:sy n="83" d="100"/>
        </p:scale>
        <p:origin x="71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0BB1B-2662-7244-9953-1F2C386B16E6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0AF65-D193-3F4A-B191-2F7EB0FF12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104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0AF65-D193-3F4A-B191-2F7EB0FF128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97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0AF65-D193-3F4A-B191-2F7EB0FF128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45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0AF65-D193-3F4A-B191-2F7EB0FF128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8439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0AF65-D193-3F4A-B191-2F7EB0FF128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64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0AF65-D193-3F4A-B191-2F7EB0FF128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780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0AF65-D193-3F4A-B191-2F7EB0FF128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185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0AF65-D193-3F4A-B191-2F7EB0FF128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68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1_Titelfolie_TU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 12"/>
          <p:cNvSpPr/>
          <p:nvPr/>
        </p:nvSpPr>
        <p:spPr bwMode="auto">
          <a:xfrm>
            <a:off x="0" y="1025526"/>
            <a:ext cx="12192000" cy="583247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 sz="1800"/>
          </a:p>
        </p:txBody>
      </p:sp>
      <p:sp>
        <p:nvSpPr>
          <p:cNvPr id="5" name="Untertitel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de-DE"/>
              <a:t>Formatvorlage des Untertitelmasters durch Klicken bearbeiten</a:t>
            </a:r>
            <a:br>
              <a:rPr lang="de-DE"/>
            </a:br>
            <a:r>
              <a:rPr lang="de-DE"/>
              <a:t>Ort oder Anlass des Vortrags // Samstag, 13. Januar 2018</a:t>
            </a:r>
            <a:endParaRPr/>
          </a:p>
        </p:txBody>
      </p:sp>
      <p:sp>
        <p:nvSpPr>
          <p:cNvPr id="6" name="Textplatzhalter 2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874713" y="2420841"/>
            <a:ext cx="10438873" cy="828676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de-DE"/>
              <a:t>Vorname Name</a:t>
            </a:r>
            <a:br>
              <a:rPr lang="de-DE"/>
            </a:br>
            <a:r>
              <a:rPr lang="de-DE"/>
              <a:t>Struktureinheit  der TU Dresden</a:t>
            </a:r>
            <a:endParaRPr/>
          </a:p>
        </p:txBody>
      </p:sp>
      <p:sp>
        <p:nvSpPr>
          <p:cNvPr id="7" name="Rechteck 3"/>
          <p:cNvSpPr/>
          <p:nvPr/>
        </p:nvSpPr>
        <p:spPr bwMode="auto"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 sz="180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874713" y="3392203"/>
            <a:ext cx="10438873" cy="972108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</a:t>
            </a:r>
            <a:br>
              <a:rPr lang="de-DE"/>
            </a:br>
            <a:r>
              <a:rPr lang="de-DE"/>
              <a:t>durch Klicken bearbeiten</a:t>
            </a:r>
            <a:endParaRPr/>
          </a:p>
        </p:txBody>
      </p:sp>
      <p:pic>
        <p:nvPicPr>
          <p:cNvPr id="9" name="Grafik 10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0" name="Grafik 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9067980" y="349731"/>
            <a:ext cx="2592131" cy="516340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874712" y="346076"/>
            <a:ext cx="10580687" cy="509588"/>
          </a:xfrm>
        </p:spPr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Bildplatzhalter 6"/>
          <p:cNvSpPr>
            <a:spLocks noGrp="1"/>
          </p:cNvSpPr>
          <p:nvPr>
            <p:ph type="pic" sz="quarter" idx="10"/>
          </p:nvPr>
        </p:nvSpPr>
        <p:spPr bwMode="auto">
          <a:xfrm>
            <a:off x="0" y="1030288"/>
            <a:ext cx="12192000" cy="5099050"/>
          </a:xfrm>
        </p:spPr>
        <p:txBody>
          <a:bodyPr/>
          <a:lstStyle/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Le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0" y="6"/>
            <a:ext cx="12192000" cy="6129331"/>
          </a:xfrm>
        </p:spPr>
        <p:txBody>
          <a:bodyPr/>
          <a:lstStyle/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elfolie_TU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874712" y="4494775"/>
            <a:ext cx="10438873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de-DE"/>
              <a:t>Formatvorlage des Untertitelmasters durch Klicken bearbeiten</a:t>
            </a:r>
            <a:br>
              <a:rPr lang="de-DE"/>
            </a:br>
            <a:r>
              <a:rPr lang="de-DE"/>
              <a:t>Ort oder Anlass des Vortrags // Samstag, 13. Januar 2018</a:t>
            </a:r>
            <a:endParaRPr/>
          </a:p>
        </p:txBody>
      </p:sp>
      <p:sp>
        <p:nvSpPr>
          <p:cNvPr id="5" name="Textplatzhalter 2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874713" y="2420841"/>
            <a:ext cx="10438873" cy="828676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pPr lvl="0">
              <a:defRPr/>
            </a:pPr>
            <a:r>
              <a:rPr lang="de-DE"/>
              <a:t>Vorname Name</a:t>
            </a:r>
            <a:br>
              <a:rPr lang="de-DE"/>
            </a:br>
            <a:r>
              <a:rPr lang="de-DE"/>
              <a:t>Struktureinheit  der TU Dresden</a:t>
            </a:r>
            <a:endParaRPr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874713" y="3392203"/>
            <a:ext cx="10438873" cy="972108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</a:t>
            </a:r>
            <a:br>
              <a:rPr lang="de-DE"/>
            </a:br>
            <a:r>
              <a:rPr lang="de-DE"/>
              <a:t>durch Klicken bearbeiten</a:t>
            </a:r>
            <a:endParaRPr/>
          </a:p>
        </p:txBody>
      </p:sp>
      <p:cxnSp>
        <p:nvCxnSpPr>
          <p:cNvPr id="7" name="Gerade Verbindung 14"/>
          <p:cNvCxnSpPr>
            <a:cxnSpLocks/>
          </p:cNvCxnSpPr>
          <p:nvPr/>
        </p:nvCxnSpPr>
        <p:spPr bwMode="auto">
          <a:xfrm>
            <a:off x="0" y="102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14"/>
          <p:cNvCxnSpPr>
            <a:cxnSpLocks/>
          </p:cNvCxnSpPr>
          <p:nvPr/>
        </p:nvCxnSpPr>
        <p:spPr bwMode="auto">
          <a:xfrm>
            <a:off x="0" y="120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9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0" name="Grafik 11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445262" y="309134"/>
            <a:ext cx="1968332" cy="592802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Inhaltsplatzhalter 5"/>
          <p:cNvSpPr>
            <a:spLocks noGrp="1"/>
          </p:cNvSpPr>
          <p:nvPr>
            <p:ph sz="quarter" idx="10"/>
          </p:nvPr>
        </p:nvSpPr>
        <p:spPr bwMode="auto"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pic>
        <p:nvPicPr>
          <p:cNvPr id="6" name="Bild 6" descr="20150416 tum logo blau png final.png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893281" y="6336218"/>
            <a:ext cx="544212" cy="324297"/>
          </a:xfrm>
          <a:prstGeom prst="rect">
            <a:avLst/>
          </a:prstGeom>
        </p:spPr>
      </p:pic>
      <p:pic>
        <p:nvPicPr>
          <p:cNvPr id="8" name="Picture 46">
            <a:extLst>
              <a:ext uri="{FF2B5EF4-FFF2-40B4-BE49-F238E27FC236}">
                <a16:creationId xmlns:a16="http://schemas.microsoft.com/office/drawing/2014/main" id="{9530A879-3384-4E15-A7FE-C7449FE0B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160" y="6220344"/>
            <a:ext cx="627536" cy="55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Benutzerdefiniertes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 2"/>
          <p:cNvSpPr/>
          <p:nvPr/>
        </p:nvSpPr>
        <p:spPr bwMode="auto"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 sz="180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 bwMode="auto"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>
            <a:spLocks noGrp="1"/>
          </p:cNvSpPr>
          <p:nvPr>
            <p:ph idx="1"/>
          </p:nvPr>
        </p:nvSpPr>
        <p:spPr bwMode="auto">
          <a:xfrm>
            <a:off x="5365749" y="1484313"/>
            <a:ext cx="6089649" cy="4344987"/>
          </a:xfrm>
        </p:spPr>
        <p:txBody>
          <a:bodyPr/>
          <a:lstStyle/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5" name="Bildplatzhalter 7"/>
          <p:cNvSpPr>
            <a:spLocks noGrp="1"/>
          </p:cNvSpPr>
          <p:nvPr>
            <p:ph type="pic" sz="quarter" idx="13"/>
          </p:nvPr>
        </p:nvSpPr>
        <p:spPr bwMode="auto">
          <a:xfrm>
            <a:off x="874711" y="1484313"/>
            <a:ext cx="4300539" cy="1332000"/>
          </a:xfrm>
        </p:spPr>
        <p:txBody>
          <a:bodyPr/>
          <a:lstStyle/>
          <a:p>
            <a:pPr>
              <a:defRPr/>
            </a:pPr>
            <a:r>
              <a:rPr lang="de-DE"/>
              <a:t>Bild durch Klicken auf Symbol hinzufügen</a:t>
            </a:r>
          </a:p>
        </p:txBody>
      </p:sp>
      <p:sp>
        <p:nvSpPr>
          <p:cNvPr id="6" name="Bildplatzhalter 7"/>
          <p:cNvSpPr>
            <a:spLocks noGrp="1"/>
          </p:cNvSpPr>
          <p:nvPr>
            <p:ph type="pic" sz="quarter" idx="14"/>
          </p:nvPr>
        </p:nvSpPr>
        <p:spPr bwMode="auto">
          <a:xfrm>
            <a:off x="874712" y="2943181"/>
            <a:ext cx="4300537" cy="1332000"/>
          </a:xfrm>
        </p:spPr>
        <p:txBody>
          <a:bodyPr/>
          <a:lstStyle/>
          <a:p>
            <a:pPr>
              <a:defRPr/>
            </a:pPr>
            <a:r>
              <a:rPr lang="de-DE"/>
              <a:t>Bild durch Klicken auf Symbol hinzufügen</a:t>
            </a:r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5"/>
          </p:nvPr>
        </p:nvSpPr>
        <p:spPr bwMode="auto">
          <a:xfrm>
            <a:off x="874710" y="4402050"/>
            <a:ext cx="4300537" cy="1427249"/>
          </a:xfrm>
        </p:spPr>
        <p:txBody>
          <a:bodyPr/>
          <a:lstStyle/>
          <a:p>
            <a:pPr>
              <a:defRPr/>
            </a:pPr>
            <a:r>
              <a:rPr lang="de-DE"/>
              <a:t>Bild durch Klicken auf Symbol hinzufügen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Bildplatzhalter 7"/>
          <p:cNvSpPr>
            <a:spLocks noGrp="1"/>
          </p:cNvSpPr>
          <p:nvPr>
            <p:ph type="pic" sz="quarter" idx="13"/>
          </p:nvPr>
        </p:nvSpPr>
        <p:spPr bwMode="auto">
          <a:xfrm>
            <a:off x="6267449" y="1484314"/>
            <a:ext cx="5187950" cy="4344985"/>
          </a:xfrm>
        </p:spPr>
        <p:txBody>
          <a:bodyPr/>
          <a:lstStyle/>
          <a:p>
            <a:pPr>
              <a:defRPr/>
            </a:pPr>
            <a:r>
              <a:rPr lang="de-DE"/>
              <a:t>Bild durch Klicken auf Symbol hinzufügen</a:t>
            </a:r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874713" y="1484314"/>
            <a:ext cx="5195886" cy="4344985"/>
          </a:xfrm>
        </p:spPr>
        <p:txBody>
          <a:bodyPr/>
          <a:lstStyle/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Zwei Inhal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0"/>
          </p:nvPr>
        </p:nvSpPr>
        <p:spPr bwMode="auto">
          <a:xfrm>
            <a:off x="874713" y="1484314"/>
            <a:ext cx="5195886" cy="4344985"/>
          </a:xfrm>
        </p:spPr>
        <p:txBody>
          <a:bodyPr/>
          <a:lstStyle/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6267449" y="1484315"/>
            <a:ext cx="5187950" cy="4344984"/>
          </a:xfrm>
        </p:spPr>
        <p:txBody>
          <a:bodyPr/>
          <a:lstStyle/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Zwei Inhal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874712" y="346075"/>
            <a:ext cx="10580687" cy="684213"/>
          </a:xfrm>
        </p:spPr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0"/>
          </p:nvPr>
        </p:nvSpPr>
        <p:spPr bwMode="auto">
          <a:xfrm>
            <a:off x="874712" y="1484314"/>
            <a:ext cx="3399576" cy="4344985"/>
          </a:xfrm>
        </p:spPr>
        <p:txBody>
          <a:bodyPr/>
          <a:lstStyle/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8070849" y="1484315"/>
            <a:ext cx="3384550" cy="4344984"/>
          </a:xfrm>
        </p:spPr>
        <p:txBody>
          <a:bodyPr/>
          <a:lstStyle/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2"/>
          </p:nvPr>
        </p:nvSpPr>
        <p:spPr bwMode="auto">
          <a:xfrm>
            <a:off x="4457700" y="1484315"/>
            <a:ext cx="3416300" cy="4344984"/>
          </a:xfrm>
        </p:spPr>
        <p:txBody>
          <a:bodyPr/>
          <a:lstStyle/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874712" y="346076"/>
            <a:ext cx="10580687" cy="509588"/>
          </a:xfrm>
        </p:spPr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" name="Grafik 10">
            <a:extLst>
              <a:ext uri="{FF2B5EF4-FFF2-40B4-BE49-F238E27FC236}">
                <a16:creationId xmlns:a16="http://schemas.microsoft.com/office/drawing/2014/main" id="{ACE39681-23FC-4147-9482-9E58EF41FF0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/>
        </p:blipFill>
        <p:spPr bwMode="auto">
          <a:xfrm>
            <a:off x="502876" y="6342347"/>
            <a:ext cx="1115691" cy="324444"/>
          </a:xfrm>
          <a:prstGeom prst="rect">
            <a:avLst/>
          </a:prstGeom>
        </p:spPr>
      </p:pic>
      <p:pic>
        <p:nvPicPr>
          <p:cNvPr id="4" name="Grafik 4"/>
          <p:cNvPicPr>
            <a:picLocks noChangeAspect="1"/>
          </p:cNvPicPr>
          <p:nvPr userDrawn="1"/>
        </p:nvPicPr>
        <p:blipFill>
          <a:blip r:embed="rId14"/>
          <a:stretch/>
        </p:blipFill>
        <p:spPr bwMode="auto">
          <a:xfrm>
            <a:off x="10746716" y="6319797"/>
            <a:ext cx="1303462" cy="392563"/>
          </a:xfrm>
          <a:prstGeom prst="rect">
            <a:avLst/>
          </a:prstGeom>
        </p:spPr>
      </p:pic>
      <p:sp>
        <p:nvSpPr>
          <p:cNvPr id="5" name="Titelplatzhalter 1"/>
          <p:cNvSpPr>
            <a:spLocks noGrp="1"/>
          </p:cNvSpPr>
          <p:nvPr>
            <p:ph type="title"/>
          </p:nvPr>
        </p:nvSpPr>
        <p:spPr bwMode="auto"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defRPr/>
            </a:pPr>
            <a:r>
              <a:rPr lang="de-DE"/>
              <a:t>Das ist eine Überschrift</a:t>
            </a:r>
            <a:br>
              <a:rPr lang="de-DE"/>
            </a:br>
            <a:r>
              <a:rPr lang="de-DE"/>
              <a:t>in zwei Zeilen</a:t>
            </a:r>
            <a:endParaRPr/>
          </a:p>
        </p:txBody>
      </p:sp>
      <p:sp>
        <p:nvSpPr>
          <p:cNvPr id="6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>
              <a:defRPr/>
            </a:pPr>
            <a:r>
              <a:rPr lang="de-DE"/>
              <a:t>Erste Textebene (16pt)</a:t>
            </a:r>
            <a:endParaRPr/>
          </a:p>
          <a:p>
            <a:pPr lvl="1">
              <a:defRPr/>
            </a:pPr>
            <a:r>
              <a:rPr lang="de-DE"/>
              <a:t>Zweite Textebene für Aufzählungen</a:t>
            </a:r>
            <a:endParaRPr/>
          </a:p>
          <a:p>
            <a:pPr lvl="2">
              <a:defRPr/>
            </a:pPr>
            <a:r>
              <a:rPr lang="de-DE"/>
              <a:t>Dritte Textebene bei viel Text (14pt)</a:t>
            </a:r>
            <a:endParaRPr/>
          </a:p>
          <a:p>
            <a:pPr lvl="3">
              <a:defRPr/>
            </a:pPr>
            <a:r>
              <a:rPr lang="de-DE"/>
              <a:t>Vierte Textebene für Aufzählungen bei viel Text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  <a:p>
            <a:pPr lvl="5">
              <a:defRPr/>
            </a:pPr>
            <a:r>
              <a:rPr lang="de-DE"/>
              <a:t>Zwischenseite</a:t>
            </a:r>
            <a:endParaRPr/>
          </a:p>
          <a:p>
            <a:pPr lvl="6">
              <a:defRPr/>
            </a:pPr>
            <a:r>
              <a:rPr lang="de-DE"/>
              <a:t>Für den nächsten Präsentationsabschnitt</a:t>
            </a:r>
            <a:endParaRPr/>
          </a:p>
        </p:txBody>
      </p:sp>
      <p:cxnSp>
        <p:nvCxnSpPr>
          <p:cNvPr id="7" name="Gerade Verbindung 14"/>
          <p:cNvCxnSpPr>
            <a:cxnSpLocks/>
          </p:cNvCxnSpPr>
          <p:nvPr/>
        </p:nvCxnSpPr>
        <p:spPr bwMode="auto"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11"/>
          <p:cNvSpPr txBox="1"/>
          <p:nvPr/>
        </p:nvSpPr>
        <p:spPr bwMode="auto">
          <a:xfrm>
            <a:off x="896620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lang="de-DE" sz="80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</a:br>
            <a:r>
              <a:rPr lang="de-DE" sz="80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Folie </a:t>
            </a:r>
            <a:fld id="{38F97D41-8991-4148-BA02-56FEE4AAF2CC}" type="slidenum">
              <a:rPr lang="de-DE" sz="80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‹#›</a:t>
            </a:fld>
            <a:endParaRPr lang="de-DE" sz="800">
              <a:solidFill>
                <a:schemeClr val="bg2"/>
              </a:solidFill>
              <a:latin typeface="Open Sans"/>
              <a:ea typeface="Open Sans"/>
              <a:cs typeface="Open Sans"/>
            </a:endParaRPr>
          </a:p>
          <a:p>
            <a:pPr marL="0" marR="0" lvl="0" indent="0" algn="r" defTabSz="91426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sz="800">
              <a:solidFill>
                <a:schemeClr val="bg2"/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269">
        <a:spcBef>
          <a:spcPts val="0"/>
        </a:spcBef>
        <a:buNone/>
        <a:defRPr sz="2400" b="1">
          <a:solidFill>
            <a:schemeClr val="tx2"/>
          </a:solidFill>
          <a:latin typeface="Open Sans"/>
          <a:ea typeface="+mj-ea"/>
          <a:cs typeface="+mj-cs"/>
        </a:defRPr>
      </a:lvl1pPr>
    </p:titleStyle>
    <p:bodyStyle>
      <a:lvl1pPr marL="0" indent="0" algn="l" defTabSz="914269">
        <a:spcBef>
          <a:spcPts val="600"/>
        </a:spcBef>
        <a:buFont typeface="Arial"/>
        <a:buNone/>
        <a:defRPr sz="1600">
          <a:solidFill>
            <a:schemeClr val="tx2"/>
          </a:solidFill>
          <a:latin typeface="Open Sans"/>
          <a:ea typeface="+mn-ea"/>
          <a:cs typeface="+mn-cs"/>
        </a:defRPr>
      </a:lvl1pPr>
      <a:lvl2pPr marL="395942" indent="-323953" algn="l" defTabSz="914269">
        <a:spcBef>
          <a:spcPts val="300"/>
        </a:spcBef>
        <a:buFont typeface="Open Sans"/>
        <a:buChar char="—"/>
        <a:defRPr sz="1600">
          <a:solidFill>
            <a:schemeClr val="tx2"/>
          </a:solidFill>
          <a:latin typeface="Open Sans"/>
          <a:ea typeface="+mn-ea"/>
          <a:cs typeface="+mn-cs"/>
        </a:defRPr>
      </a:lvl2pPr>
      <a:lvl3pPr marL="0" indent="0" algn="l" defTabSz="914269">
        <a:spcBef>
          <a:spcPts val="600"/>
        </a:spcBef>
        <a:buFont typeface="Arial"/>
        <a:buNone/>
        <a:defRPr sz="1400">
          <a:solidFill>
            <a:schemeClr val="tx2"/>
          </a:solidFill>
          <a:latin typeface="Open Sans"/>
          <a:ea typeface="+mn-ea"/>
          <a:cs typeface="+mn-cs"/>
        </a:defRPr>
      </a:lvl3pPr>
      <a:lvl4pPr marL="395942" indent="-215969" algn="l" defTabSz="914269">
        <a:spcBef>
          <a:spcPts val="300"/>
        </a:spcBef>
        <a:buFont typeface="Symbol"/>
        <a:buChar char="-"/>
        <a:defRPr sz="1400">
          <a:solidFill>
            <a:schemeClr val="tx2"/>
          </a:solidFill>
          <a:latin typeface="Open Sans"/>
          <a:ea typeface="+mn-ea"/>
          <a:cs typeface="+mn-cs"/>
        </a:defRPr>
      </a:lvl4pPr>
      <a:lvl5pPr marL="575916" indent="-179362" algn="l" defTabSz="914269">
        <a:spcBef>
          <a:spcPts val="300"/>
        </a:spcBef>
        <a:buFont typeface="Symbol"/>
        <a:buChar char="-"/>
        <a:defRPr sz="1400">
          <a:solidFill>
            <a:schemeClr val="tx2"/>
          </a:solidFill>
          <a:latin typeface="Open Sans"/>
          <a:ea typeface="+mn-ea"/>
          <a:cs typeface="+mn-cs"/>
        </a:defRPr>
      </a:lvl5pPr>
      <a:lvl6pPr marL="358723" indent="0" algn="l" defTabSz="914269">
        <a:spcBef>
          <a:spcPts val="0"/>
        </a:spcBef>
        <a:buFont typeface="Arial"/>
        <a:buNone/>
        <a:defRPr sz="3200" b="1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>
        <a:spcBef>
          <a:spcPts val="0"/>
        </a:spcBef>
        <a:buFont typeface="Arial"/>
        <a:buNone/>
        <a:defRPr sz="3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401" algn="l" defTabSz="914269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w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Demographic Questionnaire</a:t>
            </a:r>
            <a:endParaRPr lang="de-DE" dirty="0"/>
          </a:p>
        </p:txBody>
      </p:sp>
      <p:sp>
        <p:nvSpPr>
          <p:cNvPr id="2" name="Rectangle 1"/>
          <p:cNvSpPr/>
          <p:nvPr/>
        </p:nvSpPr>
        <p:spPr>
          <a:xfrm>
            <a:off x="2783632" y="692696"/>
            <a:ext cx="6192688" cy="5256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oup 3"/>
          <p:cNvGrpSpPr/>
          <p:nvPr/>
        </p:nvGrpSpPr>
        <p:grpSpPr>
          <a:xfrm>
            <a:off x="4434171" y="5490124"/>
            <a:ext cx="3312237" cy="459156"/>
            <a:chOff x="2999656" y="1384340"/>
            <a:chExt cx="3609125" cy="524620"/>
          </a:xfrm>
        </p:grpSpPr>
        <p:pic>
          <p:nvPicPr>
            <p:cNvPr id="6" name="Bild 6" descr="20150416 tum logo blau png final.png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4254404" y="1484502"/>
              <a:ext cx="544212" cy="324297"/>
            </a:xfrm>
            <a:prstGeom prst="rect">
              <a:avLst/>
            </a:prstGeom>
          </p:spPr>
        </p:pic>
        <p:pic>
          <p:nvPicPr>
            <p:cNvPr id="7" name="Picture 2" descr="Datei:DLR Logo.svg – Wikipedia"/>
            <p:cNvPicPr>
              <a:picLocks noChangeAspect="1" noChangeArrowheads="1"/>
            </p:cNvPicPr>
            <p:nvPr/>
          </p:nvPicPr>
          <p:blipFill>
            <a:blip r:embed="rId4"/>
            <a:stretch/>
          </p:blipFill>
          <p:spPr bwMode="auto">
            <a:xfrm>
              <a:off x="5981245" y="1384340"/>
              <a:ext cx="627536" cy="524620"/>
            </a:xfrm>
            <a:prstGeom prst="rect">
              <a:avLst/>
            </a:prstGeom>
            <a:noFill/>
          </p:spPr>
        </p:pic>
        <p:pic>
          <p:nvPicPr>
            <p:cNvPr id="9" name="Grafik 3">
              <a:extLst>
                <a:ext uri="{FF2B5EF4-FFF2-40B4-BE49-F238E27FC236}">
                  <a16:creationId xmlns:a16="http://schemas.microsoft.com/office/drawing/2014/main" id="{EF7EC08C-16EA-4EA2-A65F-FB827F14A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99656" y="1441683"/>
              <a:ext cx="1008112" cy="409937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95426" y="1417765"/>
              <a:ext cx="989009" cy="457770"/>
            </a:xfrm>
            <a:prstGeom prst="rect">
              <a:avLst/>
            </a:prstGeom>
          </p:spPr>
        </p:pic>
      </p:grpSp>
      <p:sp>
        <p:nvSpPr>
          <p:cNvPr id="10" name="Title 1"/>
          <p:cNvSpPr txBox="1">
            <a:spLocks/>
          </p:cNvSpPr>
          <p:nvPr/>
        </p:nvSpPr>
        <p:spPr bwMode="auto">
          <a:xfrm>
            <a:off x="4395265" y="713091"/>
            <a:ext cx="2880319" cy="27834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l" defTabSz="914269">
              <a:spcBef>
                <a:spcPts val="0"/>
              </a:spcBef>
              <a:buNone/>
              <a:defRPr sz="2400" b="1">
                <a:solidFill>
                  <a:schemeClr val="tx2"/>
                </a:solidFill>
                <a:latin typeface="Open Sans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1200" dirty="0"/>
              <a:t>Demographic Questionnaire</a:t>
            </a:r>
            <a:endParaRPr lang="de-DE" sz="1200" dirty="0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8112224" y="5121771"/>
            <a:ext cx="576064" cy="27834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l" defTabSz="914269">
              <a:spcBef>
                <a:spcPts val="0"/>
              </a:spcBef>
              <a:buNone/>
              <a:defRPr sz="2400" b="1">
                <a:solidFill>
                  <a:schemeClr val="tx2"/>
                </a:solidFill>
                <a:latin typeface="Open Sans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1200" dirty="0"/>
              <a:t>Next</a:t>
            </a:r>
            <a:endParaRPr lang="de-DE" sz="12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2889636" y="1147741"/>
            <a:ext cx="1671587" cy="230832"/>
            <a:chOff x="2855640" y="1592933"/>
            <a:chExt cx="1671587" cy="230832"/>
          </a:xfrm>
        </p:grpSpPr>
        <p:sp>
          <p:nvSpPr>
            <p:cNvPr id="13" name="TextBox 12"/>
            <p:cNvSpPr txBox="1"/>
            <p:nvPr/>
          </p:nvSpPr>
          <p:spPr>
            <a:xfrm>
              <a:off x="2855640" y="1592933"/>
              <a:ext cx="86409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First name: </a:t>
              </a: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3663131" y="1592933"/>
              <a:ext cx="864096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DE" sz="9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178489" y="1157919"/>
            <a:ext cx="1671587" cy="230832"/>
            <a:chOff x="2855640" y="1592933"/>
            <a:chExt cx="1671587" cy="230832"/>
          </a:xfrm>
        </p:grpSpPr>
        <p:sp>
          <p:nvSpPr>
            <p:cNvPr id="19" name="TextBox 18"/>
            <p:cNvSpPr txBox="1"/>
            <p:nvPr/>
          </p:nvSpPr>
          <p:spPr>
            <a:xfrm>
              <a:off x="2855640" y="1592933"/>
              <a:ext cx="86409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Last name: </a:t>
              </a:r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3663131" y="1592933"/>
              <a:ext cx="864096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DE" sz="9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889636" y="1558750"/>
            <a:ext cx="1944216" cy="230832"/>
            <a:chOff x="2855640" y="2003942"/>
            <a:chExt cx="1944216" cy="230832"/>
          </a:xfrm>
        </p:grpSpPr>
        <p:grpSp>
          <p:nvGrpSpPr>
            <p:cNvPr id="25" name="Group 24"/>
            <p:cNvGrpSpPr/>
            <p:nvPr/>
          </p:nvGrpSpPr>
          <p:grpSpPr>
            <a:xfrm>
              <a:off x="2855640" y="2003942"/>
              <a:ext cx="1944216" cy="230832"/>
              <a:chOff x="2855640" y="2003942"/>
              <a:chExt cx="1944216" cy="230832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2855640" y="2003942"/>
                <a:ext cx="1296144" cy="230832"/>
                <a:chOff x="2855640" y="1592933"/>
                <a:chExt cx="1296144" cy="230832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2855640" y="1592933"/>
                  <a:ext cx="864096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900" dirty="0"/>
                    <a:t>Gender: 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 bwMode="auto">
                <a:xfrm>
                  <a:off x="3519115" y="1592933"/>
                  <a:ext cx="63266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900" dirty="0"/>
                    <a:t>Female</a:t>
                  </a:r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 bwMode="auto">
              <a:xfrm>
                <a:off x="4167187" y="2003942"/>
                <a:ext cx="632669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900" dirty="0"/>
                  <a:t>Male</a:t>
                </a:r>
              </a:p>
            </p:txBody>
          </p:sp>
        </p:grpSp>
        <p:sp>
          <p:nvSpPr>
            <p:cNvPr id="26" name="Oval 25"/>
            <p:cNvSpPr/>
            <p:nvPr/>
          </p:nvSpPr>
          <p:spPr>
            <a:xfrm>
              <a:off x="3431704" y="2047350"/>
              <a:ext cx="128613" cy="144016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4151784" y="2041847"/>
              <a:ext cx="128613" cy="144016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81218" y="1562036"/>
            <a:ext cx="1171949" cy="230832"/>
            <a:chOff x="2855640" y="1592933"/>
            <a:chExt cx="1671587" cy="230832"/>
          </a:xfrm>
        </p:grpSpPr>
        <p:sp>
          <p:nvSpPr>
            <p:cNvPr id="29" name="TextBox 28"/>
            <p:cNvSpPr txBox="1"/>
            <p:nvPr/>
          </p:nvSpPr>
          <p:spPr>
            <a:xfrm>
              <a:off x="2855640" y="1592933"/>
              <a:ext cx="86409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Age:</a:t>
              </a:r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3663131" y="1592933"/>
              <a:ext cx="864096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DE" sz="9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55640" y="2452225"/>
            <a:ext cx="1671587" cy="230832"/>
            <a:chOff x="2855640" y="1592933"/>
            <a:chExt cx="1671587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55640" y="1592933"/>
              <a:ext cx="86409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Height:</a:t>
              </a: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3663131" y="1592933"/>
              <a:ext cx="864096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DE" sz="9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855639" y="2940656"/>
            <a:ext cx="3027527" cy="230832"/>
            <a:chOff x="2855639" y="1592933"/>
            <a:chExt cx="3027527" cy="230832"/>
          </a:xfrm>
        </p:grpSpPr>
        <p:sp>
          <p:nvSpPr>
            <p:cNvPr id="36" name="TextBox 35"/>
            <p:cNvSpPr txBox="1"/>
            <p:nvPr/>
          </p:nvSpPr>
          <p:spPr>
            <a:xfrm>
              <a:off x="2855639" y="1592933"/>
              <a:ext cx="16715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Profession / Occupation:</a:t>
              </a: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4367808" y="1592933"/>
              <a:ext cx="1515358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DE" sz="9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144492" y="2485459"/>
            <a:ext cx="2335095" cy="230832"/>
            <a:chOff x="2855639" y="2003942"/>
            <a:chExt cx="2335095" cy="230832"/>
          </a:xfrm>
        </p:grpSpPr>
        <p:grpSp>
          <p:nvGrpSpPr>
            <p:cNvPr id="42" name="Group 41"/>
            <p:cNvGrpSpPr/>
            <p:nvPr/>
          </p:nvGrpSpPr>
          <p:grpSpPr>
            <a:xfrm>
              <a:off x="2855639" y="2003942"/>
              <a:ext cx="2335095" cy="230832"/>
              <a:chOff x="2855639" y="2003942"/>
              <a:chExt cx="2335095" cy="230832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2855639" y="2003942"/>
                <a:ext cx="1622545" cy="230832"/>
                <a:chOff x="2855639" y="1592933"/>
                <a:chExt cx="1622545" cy="230832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855639" y="1592933"/>
                  <a:ext cx="87949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900" dirty="0"/>
                    <a:t>Handedness: 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 bwMode="auto">
                <a:xfrm>
                  <a:off x="3845515" y="1592933"/>
                  <a:ext cx="63266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900" dirty="0"/>
                    <a:t>Left</a:t>
                  </a:r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 bwMode="auto">
              <a:xfrm>
                <a:off x="4558065" y="2003942"/>
                <a:ext cx="632669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900" dirty="0"/>
                  <a:t>Right</a:t>
                </a:r>
              </a:p>
            </p:txBody>
          </p:sp>
        </p:grpSp>
        <p:sp>
          <p:nvSpPr>
            <p:cNvPr id="43" name="Oval 42"/>
            <p:cNvSpPr/>
            <p:nvPr/>
          </p:nvSpPr>
          <p:spPr>
            <a:xfrm>
              <a:off x="3879155" y="2047350"/>
              <a:ext cx="128613" cy="144016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4565425" y="2047350"/>
              <a:ext cx="128613" cy="144016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855640" y="3445828"/>
            <a:ext cx="4269243" cy="236108"/>
            <a:chOff x="2855640" y="3445828"/>
            <a:chExt cx="4269243" cy="236108"/>
          </a:xfrm>
        </p:grpSpPr>
        <p:sp>
          <p:nvSpPr>
            <p:cNvPr id="50" name="TextBox 49"/>
            <p:cNvSpPr txBox="1"/>
            <p:nvPr/>
          </p:nvSpPr>
          <p:spPr>
            <a:xfrm>
              <a:off x="2855640" y="3451104"/>
              <a:ext cx="316835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Do you have prior experience with a haptic device?</a:t>
              </a:r>
            </a:p>
          </p:txBody>
        </p:sp>
        <p:sp>
          <p:nvSpPr>
            <p:cNvPr id="52" name="TextBox 51"/>
            <p:cNvSpPr txBox="1"/>
            <p:nvPr/>
          </p:nvSpPr>
          <p:spPr bwMode="auto">
            <a:xfrm>
              <a:off x="5779664" y="3445828"/>
              <a:ext cx="632669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/>
                <a:t>Yes</a:t>
              </a:r>
            </a:p>
          </p:txBody>
        </p:sp>
        <p:sp>
          <p:nvSpPr>
            <p:cNvPr id="53" name="TextBox 52"/>
            <p:cNvSpPr txBox="1"/>
            <p:nvPr/>
          </p:nvSpPr>
          <p:spPr bwMode="auto">
            <a:xfrm>
              <a:off x="6492214" y="3445828"/>
              <a:ext cx="632669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/>
                <a:t>No</a:t>
              </a: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5813304" y="3489236"/>
              <a:ext cx="128613" cy="144016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6481361" y="3481657"/>
              <a:ext cx="128613" cy="144016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878230" y="3900933"/>
            <a:ext cx="3937850" cy="231276"/>
            <a:chOff x="2878230" y="3900933"/>
            <a:chExt cx="3937850" cy="231276"/>
          </a:xfrm>
        </p:grpSpPr>
        <p:sp>
          <p:nvSpPr>
            <p:cNvPr id="58" name="TextBox 57"/>
            <p:cNvSpPr txBox="1"/>
            <p:nvPr/>
          </p:nvSpPr>
          <p:spPr>
            <a:xfrm>
              <a:off x="2878230" y="3901377"/>
              <a:ext cx="316835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If yes, in which context did you use the haptic device?</a:t>
              </a:r>
            </a:p>
          </p:txBody>
        </p:sp>
        <p:sp>
          <p:nvSpPr>
            <p:cNvPr id="63" name="TextBox 62"/>
            <p:cNvSpPr txBox="1"/>
            <p:nvPr/>
          </p:nvSpPr>
          <p:spPr bwMode="auto">
            <a:xfrm>
              <a:off x="5951984" y="3900933"/>
              <a:ext cx="864096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DE" sz="9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855640" y="4314818"/>
            <a:ext cx="4269243" cy="374608"/>
            <a:chOff x="2855640" y="3445828"/>
            <a:chExt cx="4269243" cy="374608"/>
          </a:xfrm>
        </p:grpSpPr>
        <p:sp>
          <p:nvSpPr>
            <p:cNvPr id="66" name="TextBox 65"/>
            <p:cNvSpPr txBox="1"/>
            <p:nvPr/>
          </p:nvSpPr>
          <p:spPr>
            <a:xfrm>
              <a:off x="2855640" y="3451104"/>
              <a:ext cx="31683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Do you have prior experience with Virtual Reality or Virtual environment?</a:t>
              </a:r>
            </a:p>
          </p:txBody>
        </p:sp>
        <p:sp>
          <p:nvSpPr>
            <p:cNvPr id="67" name="TextBox 66"/>
            <p:cNvSpPr txBox="1"/>
            <p:nvPr/>
          </p:nvSpPr>
          <p:spPr bwMode="auto">
            <a:xfrm>
              <a:off x="5779664" y="3445828"/>
              <a:ext cx="632669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/>
                <a:t>Yes</a:t>
              </a:r>
            </a:p>
          </p:txBody>
        </p:sp>
        <p:sp>
          <p:nvSpPr>
            <p:cNvPr id="68" name="TextBox 67"/>
            <p:cNvSpPr txBox="1"/>
            <p:nvPr/>
          </p:nvSpPr>
          <p:spPr bwMode="auto">
            <a:xfrm>
              <a:off x="6492214" y="3445828"/>
              <a:ext cx="632669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/>
                <a:t>No</a:t>
              </a: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5813304" y="3489236"/>
              <a:ext cx="128613" cy="144016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6481361" y="3481657"/>
              <a:ext cx="128613" cy="144016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878230" y="4828541"/>
            <a:ext cx="316835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900" dirty="0"/>
              <a:t>If yes, how much experience do you have?</a:t>
            </a:r>
          </a:p>
        </p:txBody>
      </p:sp>
      <p:sp>
        <p:nvSpPr>
          <p:cNvPr id="74" name="TextBox 73"/>
          <p:cNvSpPr txBox="1"/>
          <p:nvPr/>
        </p:nvSpPr>
        <p:spPr bwMode="auto">
          <a:xfrm>
            <a:off x="5596470" y="4799287"/>
            <a:ext cx="787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1(very less)</a:t>
            </a:r>
          </a:p>
        </p:txBody>
      </p:sp>
      <p:sp>
        <p:nvSpPr>
          <p:cNvPr id="75" name="TextBox 74"/>
          <p:cNvSpPr txBox="1"/>
          <p:nvPr/>
        </p:nvSpPr>
        <p:spPr bwMode="auto">
          <a:xfrm>
            <a:off x="6393721" y="4794571"/>
            <a:ext cx="45319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2</a:t>
            </a:r>
          </a:p>
        </p:txBody>
      </p:sp>
      <p:sp>
        <p:nvSpPr>
          <p:cNvPr id="76" name="Oval 75"/>
          <p:cNvSpPr/>
          <p:nvPr/>
        </p:nvSpPr>
        <p:spPr bwMode="auto">
          <a:xfrm>
            <a:off x="5542699" y="4850175"/>
            <a:ext cx="128613" cy="14401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/>
          <p:cNvSpPr/>
          <p:nvPr/>
        </p:nvSpPr>
        <p:spPr bwMode="auto">
          <a:xfrm>
            <a:off x="6429629" y="4838700"/>
            <a:ext cx="128613" cy="14401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TextBox 77"/>
          <p:cNvSpPr txBox="1"/>
          <p:nvPr/>
        </p:nvSpPr>
        <p:spPr bwMode="auto">
          <a:xfrm>
            <a:off x="6768937" y="4794571"/>
            <a:ext cx="45319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3</a:t>
            </a:r>
          </a:p>
        </p:txBody>
      </p:sp>
      <p:sp>
        <p:nvSpPr>
          <p:cNvPr id="79" name="Oval 78"/>
          <p:cNvSpPr/>
          <p:nvPr/>
        </p:nvSpPr>
        <p:spPr bwMode="auto">
          <a:xfrm>
            <a:off x="6804845" y="4838700"/>
            <a:ext cx="128613" cy="14401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/>
          <p:cNvSpPr txBox="1"/>
          <p:nvPr/>
        </p:nvSpPr>
        <p:spPr bwMode="auto">
          <a:xfrm>
            <a:off x="7139552" y="4800936"/>
            <a:ext cx="45319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4</a:t>
            </a:r>
          </a:p>
        </p:txBody>
      </p:sp>
      <p:sp>
        <p:nvSpPr>
          <p:cNvPr id="81" name="Oval 80"/>
          <p:cNvSpPr/>
          <p:nvPr/>
        </p:nvSpPr>
        <p:spPr bwMode="auto">
          <a:xfrm>
            <a:off x="7175460" y="4845065"/>
            <a:ext cx="128613" cy="14401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TextBox 81"/>
          <p:cNvSpPr txBox="1"/>
          <p:nvPr/>
        </p:nvSpPr>
        <p:spPr bwMode="auto">
          <a:xfrm>
            <a:off x="7490054" y="4800936"/>
            <a:ext cx="105421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5 (Very good)</a:t>
            </a:r>
          </a:p>
        </p:txBody>
      </p:sp>
      <p:sp>
        <p:nvSpPr>
          <p:cNvPr id="83" name="Oval 82"/>
          <p:cNvSpPr/>
          <p:nvPr/>
        </p:nvSpPr>
        <p:spPr bwMode="auto">
          <a:xfrm>
            <a:off x="7525962" y="4845065"/>
            <a:ext cx="128613" cy="14401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4" name="Group 83"/>
          <p:cNvGrpSpPr/>
          <p:nvPr/>
        </p:nvGrpSpPr>
        <p:grpSpPr>
          <a:xfrm>
            <a:off x="2870309" y="1985502"/>
            <a:ext cx="3562798" cy="236108"/>
            <a:chOff x="2855640" y="3445828"/>
            <a:chExt cx="3562798" cy="236108"/>
          </a:xfrm>
        </p:grpSpPr>
        <p:sp>
          <p:nvSpPr>
            <p:cNvPr id="85" name="TextBox 84"/>
            <p:cNvSpPr txBox="1"/>
            <p:nvPr/>
          </p:nvSpPr>
          <p:spPr>
            <a:xfrm>
              <a:off x="2855640" y="3451104"/>
              <a:ext cx="316835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Do you wear glasses or contact lenses</a:t>
              </a:r>
            </a:p>
          </p:txBody>
        </p:sp>
        <p:sp>
          <p:nvSpPr>
            <p:cNvPr id="86" name="TextBox 85"/>
            <p:cNvSpPr txBox="1"/>
            <p:nvPr/>
          </p:nvSpPr>
          <p:spPr bwMode="auto">
            <a:xfrm>
              <a:off x="5073219" y="3445828"/>
              <a:ext cx="632669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/>
                <a:t>Yes</a:t>
              </a:r>
            </a:p>
          </p:txBody>
        </p:sp>
        <p:sp>
          <p:nvSpPr>
            <p:cNvPr id="87" name="TextBox 86"/>
            <p:cNvSpPr txBox="1"/>
            <p:nvPr/>
          </p:nvSpPr>
          <p:spPr bwMode="auto">
            <a:xfrm>
              <a:off x="5785769" y="3445828"/>
              <a:ext cx="632669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/>
                <a:t>No</a:t>
              </a: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5106859" y="3489236"/>
              <a:ext cx="128613" cy="144016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5774916" y="3481657"/>
              <a:ext cx="128613" cy="144016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07733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Task Selection</a:t>
            </a:r>
            <a:endParaRPr lang="de-DE" dirty="0"/>
          </a:p>
        </p:txBody>
      </p:sp>
      <p:sp>
        <p:nvSpPr>
          <p:cNvPr id="2" name="Rectangle 1"/>
          <p:cNvSpPr/>
          <p:nvPr/>
        </p:nvSpPr>
        <p:spPr>
          <a:xfrm>
            <a:off x="2783632" y="908720"/>
            <a:ext cx="6192688" cy="5040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oup 3"/>
          <p:cNvGrpSpPr/>
          <p:nvPr/>
        </p:nvGrpSpPr>
        <p:grpSpPr>
          <a:xfrm>
            <a:off x="4434171" y="5490124"/>
            <a:ext cx="3312237" cy="459156"/>
            <a:chOff x="2999656" y="1384340"/>
            <a:chExt cx="3609125" cy="524620"/>
          </a:xfrm>
        </p:grpSpPr>
        <p:pic>
          <p:nvPicPr>
            <p:cNvPr id="6" name="Bild 6" descr="20150416 tum logo blau png final.png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4254404" y="1484502"/>
              <a:ext cx="544212" cy="324297"/>
            </a:xfrm>
            <a:prstGeom prst="rect">
              <a:avLst/>
            </a:prstGeom>
          </p:spPr>
        </p:pic>
        <p:pic>
          <p:nvPicPr>
            <p:cNvPr id="7" name="Picture 2" descr="Datei:DLR Logo.svg – Wikipedia"/>
            <p:cNvPicPr>
              <a:picLocks noChangeAspect="1" noChangeArrowheads="1"/>
            </p:cNvPicPr>
            <p:nvPr/>
          </p:nvPicPr>
          <p:blipFill>
            <a:blip r:embed="rId4"/>
            <a:stretch/>
          </p:blipFill>
          <p:spPr bwMode="auto">
            <a:xfrm>
              <a:off x="5981245" y="1384340"/>
              <a:ext cx="627536" cy="524620"/>
            </a:xfrm>
            <a:prstGeom prst="rect">
              <a:avLst/>
            </a:prstGeom>
            <a:noFill/>
          </p:spPr>
        </p:pic>
        <p:pic>
          <p:nvPicPr>
            <p:cNvPr id="9" name="Grafik 3">
              <a:extLst>
                <a:ext uri="{FF2B5EF4-FFF2-40B4-BE49-F238E27FC236}">
                  <a16:creationId xmlns:a16="http://schemas.microsoft.com/office/drawing/2014/main" id="{EF7EC08C-16EA-4EA2-A65F-FB827F14A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99656" y="1441683"/>
              <a:ext cx="1008112" cy="409937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95426" y="1417765"/>
              <a:ext cx="989009" cy="457770"/>
            </a:xfrm>
            <a:prstGeom prst="rect">
              <a:avLst/>
            </a:prstGeom>
          </p:spPr>
        </p:pic>
      </p:grpSp>
      <p:sp>
        <p:nvSpPr>
          <p:cNvPr id="10" name="Title 1"/>
          <p:cNvSpPr txBox="1">
            <a:spLocks/>
          </p:cNvSpPr>
          <p:nvPr/>
        </p:nvSpPr>
        <p:spPr bwMode="auto">
          <a:xfrm>
            <a:off x="2855640" y="1030288"/>
            <a:ext cx="5976663" cy="27834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l" defTabSz="914269">
              <a:spcBef>
                <a:spcPts val="0"/>
              </a:spcBef>
              <a:buNone/>
              <a:defRPr sz="2400" b="1">
                <a:solidFill>
                  <a:schemeClr val="tx2"/>
                </a:solidFill>
                <a:latin typeface="Open Sans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1200" dirty="0"/>
              <a:t>Select the task to start the test</a:t>
            </a:r>
            <a:endParaRPr lang="de-DE" sz="1200" dirty="0"/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3858107" y="4365104"/>
            <a:ext cx="576064" cy="43525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l" defTabSz="914269">
              <a:spcBef>
                <a:spcPts val="0"/>
              </a:spcBef>
              <a:buNone/>
              <a:defRPr sz="2400" b="1">
                <a:solidFill>
                  <a:schemeClr val="tx2"/>
                </a:solidFill>
                <a:latin typeface="Open Sans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1200" dirty="0"/>
              <a:t>Trial</a:t>
            </a:r>
            <a:endParaRPr lang="de-DE" sz="1200" dirty="0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3858107" y="4955417"/>
            <a:ext cx="576064" cy="40758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l" defTabSz="914269">
              <a:spcBef>
                <a:spcPts val="0"/>
              </a:spcBef>
              <a:buNone/>
              <a:defRPr sz="2400" b="1">
                <a:solidFill>
                  <a:schemeClr val="tx2"/>
                </a:solidFill>
                <a:latin typeface="Open Sans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1200" dirty="0"/>
              <a:t>Start Test</a:t>
            </a:r>
            <a:endParaRPr lang="de-DE" sz="1200" dirty="0"/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3230324" y="1511513"/>
            <a:ext cx="1986934" cy="27834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l" defTabSz="914269">
              <a:spcBef>
                <a:spcPts val="0"/>
              </a:spcBef>
              <a:buNone/>
              <a:defRPr sz="2400" b="1">
                <a:solidFill>
                  <a:schemeClr val="tx2"/>
                </a:solidFill>
                <a:latin typeface="Open Sans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1200" dirty="0"/>
              <a:t>Stiffness Discrimination</a:t>
            </a:r>
            <a:endParaRPr lang="de-DE" sz="1200" dirty="0"/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6627820" y="1559699"/>
            <a:ext cx="1813627" cy="27834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l" defTabSz="914269">
              <a:spcBef>
                <a:spcPts val="0"/>
              </a:spcBef>
              <a:buNone/>
              <a:defRPr sz="2400" b="1">
                <a:solidFill>
                  <a:schemeClr val="tx2"/>
                </a:solidFill>
                <a:latin typeface="Open Sans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1200" dirty="0"/>
              <a:t>Letter Writing</a:t>
            </a:r>
            <a:endParaRPr lang="de-DE" sz="1200" dirty="0"/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7248128" y="4365104"/>
            <a:ext cx="576064" cy="43525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l" defTabSz="914269">
              <a:spcBef>
                <a:spcPts val="0"/>
              </a:spcBef>
              <a:buNone/>
              <a:defRPr sz="2400" b="1">
                <a:solidFill>
                  <a:schemeClr val="tx2"/>
                </a:solidFill>
                <a:latin typeface="Open Sans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1200" dirty="0"/>
              <a:t>Trial</a:t>
            </a:r>
            <a:endParaRPr lang="de-DE" sz="1200" dirty="0"/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7248128" y="4955417"/>
            <a:ext cx="576064" cy="40758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l" defTabSz="914269">
              <a:spcBef>
                <a:spcPts val="0"/>
              </a:spcBef>
              <a:buNone/>
              <a:defRPr sz="2400" b="1">
                <a:solidFill>
                  <a:schemeClr val="tx2"/>
                </a:solidFill>
                <a:latin typeface="Open Sans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1200" dirty="0"/>
              <a:t>Start Test</a:t>
            </a:r>
            <a:endParaRPr lang="de-DE" sz="12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978" y="1992739"/>
            <a:ext cx="1813627" cy="2182203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316978" y="1898949"/>
            <a:ext cx="1813627" cy="227599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/>
          <p:cNvSpPr/>
          <p:nvPr/>
        </p:nvSpPr>
        <p:spPr bwMode="auto">
          <a:xfrm>
            <a:off x="6627820" y="1898949"/>
            <a:ext cx="1813627" cy="227599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534" y="1992739"/>
            <a:ext cx="1739763" cy="206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2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Stiffness Discrimination: during test questions</a:t>
            </a:r>
            <a:endParaRPr lang="de-DE" dirty="0"/>
          </a:p>
        </p:txBody>
      </p:sp>
      <p:sp>
        <p:nvSpPr>
          <p:cNvPr id="3" name="Rectangle 2"/>
          <p:cNvSpPr/>
          <p:nvPr/>
        </p:nvSpPr>
        <p:spPr bwMode="auto">
          <a:xfrm>
            <a:off x="2783632" y="908720"/>
            <a:ext cx="6192688" cy="5040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oup 3"/>
          <p:cNvGrpSpPr/>
          <p:nvPr/>
        </p:nvGrpSpPr>
        <p:grpSpPr>
          <a:xfrm>
            <a:off x="4434171" y="5490124"/>
            <a:ext cx="3312237" cy="459156"/>
            <a:chOff x="2999656" y="1384340"/>
            <a:chExt cx="3609125" cy="524620"/>
          </a:xfrm>
        </p:grpSpPr>
        <p:pic>
          <p:nvPicPr>
            <p:cNvPr id="6" name="Bild 6" descr="20150416 tum logo blau png final.png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4254404" y="1484502"/>
              <a:ext cx="544212" cy="324297"/>
            </a:xfrm>
            <a:prstGeom prst="rect">
              <a:avLst/>
            </a:prstGeom>
          </p:spPr>
        </p:pic>
        <p:pic>
          <p:nvPicPr>
            <p:cNvPr id="7" name="Picture 2" descr="Datei:DLR Logo.svg – Wikipedia"/>
            <p:cNvPicPr>
              <a:picLocks noChangeAspect="1" noChangeArrowheads="1"/>
            </p:cNvPicPr>
            <p:nvPr/>
          </p:nvPicPr>
          <p:blipFill>
            <a:blip r:embed="rId4"/>
            <a:stretch/>
          </p:blipFill>
          <p:spPr bwMode="auto">
            <a:xfrm>
              <a:off x="5981245" y="1384340"/>
              <a:ext cx="627536" cy="524620"/>
            </a:xfrm>
            <a:prstGeom prst="rect">
              <a:avLst/>
            </a:prstGeom>
            <a:noFill/>
          </p:spPr>
        </p:pic>
        <p:pic>
          <p:nvPicPr>
            <p:cNvPr id="8" name="Grafik 3">
              <a:extLst>
                <a:ext uri="{FF2B5EF4-FFF2-40B4-BE49-F238E27FC236}">
                  <a16:creationId xmlns:a16="http://schemas.microsoft.com/office/drawing/2014/main" id="{EF7EC08C-16EA-4EA2-A65F-FB827F14A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99656" y="1441683"/>
              <a:ext cx="1008112" cy="40993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95426" y="1417765"/>
              <a:ext cx="989009" cy="457770"/>
            </a:xfrm>
            <a:prstGeom prst="rect">
              <a:avLst/>
            </a:prstGeom>
          </p:spPr>
        </p:pic>
      </p:grpSp>
      <p:sp>
        <p:nvSpPr>
          <p:cNvPr id="10" name="Title 1"/>
          <p:cNvSpPr txBox="1">
            <a:spLocks/>
          </p:cNvSpPr>
          <p:nvPr/>
        </p:nvSpPr>
        <p:spPr bwMode="auto">
          <a:xfrm>
            <a:off x="4395265" y="920472"/>
            <a:ext cx="2880319" cy="27834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l" defTabSz="914269">
              <a:spcBef>
                <a:spcPts val="0"/>
              </a:spcBef>
              <a:buNone/>
              <a:defRPr sz="2400" b="1">
                <a:solidFill>
                  <a:schemeClr val="tx2"/>
                </a:solidFill>
                <a:latin typeface="Open Sans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1200" dirty="0"/>
              <a:t>Stiffness Discrimination</a:t>
            </a:r>
            <a:endParaRPr lang="de-DE" sz="1200" dirty="0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8112224" y="5017763"/>
            <a:ext cx="576064" cy="27834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l" defTabSz="914269">
              <a:spcBef>
                <a:spcPts val="0"/>
              </a:spcBef>
              <a:buNone/>
              <a:defRPr sz="2400" b="1">
                <a:solidFill>
                  <a:schemeClr val="tx2"/>
                </a:solidFill>
                <a:latin typeface="Open Sans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1200" dirty="0"/>
              <a:t>Next</a:t>
            </a:r>
            <a:endParaRPr lang="de-DE" sz="1200" dirty="0"/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2927647" y="1412776"/>
            <a:ext cx="5904657" cy="27834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l" defTabSz="914269">
              <a:spcBef>
                <a:spcPts val="0"/>
              </a:spcBef>
              <a:buNone/>
              <a:defRPr sz="2400" b="1">
                <a:solidFill>
                  <a:schemeClr val="tx2"/>
                </a:solidFill>
                <a:latin typeface="Open Sans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1200" b="0" dirty="0"/>
              <a:t>Order the stiffness of the springs:</a:t>
            </a:r>
            <a:endParaRPr lang="de-DE" sz="1200" b="0" dirty="0"/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2927647" y="2968050"/>
            <a:ext cx="5904657" cy="27834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l" defTabSz="914269">
              <a:spcBef>
                <a:spcPts val="0"/>
              </a:spcBef>
              <a:buNone/>
              <a:defRPr sz="2400" b="1">
                <a:solidFill>
                  <a:schemeClr val="tx2"/>
                </a:solidFill>
                <a:latin typeface="Open Sans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1200" b="0" dirty="0"/>
              <a:t>Give a scale between 1 and 9 to the stiffness of the springs if the spring with </a:t>
            </a:r>
            <a:r>
              <a:rPr lang="en-US" sz="1200" b="0" dirty="0">
                <a:solidFill>
                  <a:schemeClr val="accent4"/>
                </a:solidFill>
              </a:rPr>
              <a:t>green</a:t>
            </a:r>
            <a:r>
              <a:rPr lang="en-US" sz="1200" b="0" dirty="0"/>
              <a:t> block has stiffness of 5 </a:t>
            </a:r>
            <a:endParaRPr lang="de-DE" sz="1200" b="0" dirty="0"/>
          </a:p>
        </p:txBody>
      </p:sp>
      <p:grpSp>
        <p:nvGrpSpPr>
          <p:cNvPr id="2" name="Group 1"/>
          <p:cNvGrpSpPr/>
          <p:nvPr/>
        </p:nvGrpSpPr>
        <p:grpSpPr>
          <a:xfrm>
            <a:off x="2927647" y="1745963"/>
            <a:ext cx="5904657" cy="278347"/>
            <a:chOff x="2927647" y="1745963"/>
            <a:chExt cx="5904657" cy="278347"/>
          </a:xfrm>
        </p:grpSpPr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927647" y="1745963"/>
              <a:ext cx="5904657" cy="27834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rtlCol="0" anchor="ctr" anchorCtr="0">
              <a:noAutofit/>
            </a:bodyPr>
            <a:lstStyle>
              <a:lvl1pPr algn="l" defTabSz="914269">
                <a:spcBef>
                  <a:spcPts val="0"/>
                </a:spcBef>
                <a:buNone/>
                <a:defRPr sz="2400" b="1">
                  <a:solidFill>
                    <a:schemeClr val="tx2"/>
                  </a:solidFill>
                  <a:latin typeface="Open Sans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sz="1200" b="0" dirty="0"/>
                <a:t>Highest:                                            </a:t>
              </a:r>
              <a:r>
                <a:rPr lang="en-US" sz="1200" b="0" dirty="0">
                  <a:sym typeface="Wingdings" panose="05000000000000000000" pitchFamily="2" charset="2"/>
                </a:rPr>
                <a:t> </a:t>
              </a:r>
              <a:r>
                <a:rPr lang="en-US" sz="900" b="0" dirty="0">
                  <a:sym typeface="Wingdings" panose="05000000000000000000" pitchFamily="2" charset="2"/>
                </a:rPr>
                <a:t>Here there should be options for yellow, green, blue</a:t>
              </a:r>
              <a:endParaRPr lang="de-DE" sz="900" b="0" dirty="0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4295800" y="1761464"/>
              <a:ext cx="864096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DE" sz="9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27647" y="2090784"/>
            <a:ext cx="5904657" cy="278347"/>
            <a:chOff x="2927647" y="1745963"/>
            <a:chExt cx="5904657" cy="278347"/>
          </a:xfrm>
        </p:grpSpPr>
        <p:sp>
          <p:nvSpPr>
            <p:cNvPr id="18" name="Title 1"/>
            <p:cNvSpPr txBox="1">
              <a:spLocks/>
            </p:cNvSpPr>
            <p:nvPr/>
          </p:nvSpPr>
          <p:spPr bwMode="auto">
            <a:xfrm>
              <a:off x="2927647" y="1745963"/>
              <a:ext cx="5904657" cy="27834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rtlCol="0" anchor="ctr" anchorCtr="0">
              <a:noAutofit/>
            </a:bodyPr>
            <a:lstStyle>
              <a:lvl1pPr algn="l" defTabSz="914269">
                <a:spcBef>
                  <a:spcPts val="0"/>
                </a:spcBef>
                <a:buNone/>
                <a:defRPr sz="2400" b="1">
                  <a:solidFill>
                    <a:schemeClr val="tx2"/>
                  </a:solidFill>
                  <a:latin typeface="Open Sans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sz="1200" b="0" dirty="0"/>
                <a:t>Middle:</a:t>
              </a:r>
              <a:endParaRPr lang="de-DE" sz="1200" b="0" dirty="0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4295800" y="1761464"/>
              <a:ext cx="864096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DE" sz="9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927647" y="2475416"/>
            <a:ext cx="5904657" cy="278347"/>
            <a:chOff x="2927647" y="1745963"/>
            <a:chExt cx="5904657" cy="278347"/>
          </a:xfrm>
        </p:grpSpPr>
        <p:sp>
          <p:nvSpPr>
            <p:cNvPr id="21" name="Title 1"/>
            <p:cNvSpPr txBox="1">
              <a:spLocks/>
            </p:cNvSpPr>
            <p:nvPr/>
          </p:nvSpPr>
          <p:spPr bwMode="auto">
            <a:xfrm>
              <a:off x="2927647" y="1745963"/>
              <a:ext cx="5904657" cy="27834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rtlCol="0" anchor="ctr" anchorCtr="0">
              <a:noAutofit/>
            </a:bodyPr>
            <a:lstStyle>
              <a:lvl1pPr algn="l" defTabSz="914269">
                <a:spcBef>
                  <a:spcPts val="0"/>
                </a:spcBef>
                <a:buNone/>
                <a:defRPr sz="2400" b="1">
                  <a:solidFill>
                    <a:schemeClr val="tx2"/>
                  </a:solidFill>
                  <a:latin typeface="Open Sans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sz="1200" b="0" dirty="0"/>
                <a:t>Lowest:</a:t>
              </a:r>
              <a:endParaRPr lang="de-DE" sz="1200" b="0" dirty="0"/>
            </a:p>
          </p:txBody>
        </p:sp>
        <p:sp>
          <p:nvSpPr>
            <p:cNvPr id="22" name="TextBox 21"/>
            <p:cNvSpPr txBox="1"/>
            <p:nvPr/>
          </p:nvSpPr>
          <p:spPr bwMode="auto">
            <a:xfrm>
              <a:off x="4295800" y="1761464"/>
              <a:ext cx="864096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DE" sz="9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927646" y="3434548"/>
            <a:ext cx="5904657" cy="278347"/>
            <a:chOff x="2927646" y="3434548"/>
            <a:chExt cx="5904657" cy="278347"/>
          </a:xfrm>
        </p:grpSpPr>
        <p:sp>
          <p:nvSpPr>
            <p:cNvPr id="24" name="Title 1"/>
            <p:cNvSpPr txBox="1">
              <a:spLocks/>
            </p:cNvSpPr>
            <p:nvPr/>
          </p:nvSpPr>
          <p:spPr bwMode="auto">
            <a:xfrm>
              <a:off x="2927646" y="3434548"/>
              <a:ext cx="5904657" cy="27834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rtlCol="0" anchor="ctr" anchorCtr="0">
              <a:noAutofit/>
            </a:bodyPr>
            <a:lstStyle>
              <a:lvl1pPr algn="l" defTabSz="914269">
                <a:spcBef>
                  <a:spcPts val="0"/>
                </a:spcBef>
                <a:buNone/>
                <a:defRPr sz="2400" b="1">
                  <a:solidFill>
                    <a:schemeClr val="tx2"/>
                  </a:solidFill>
                  <a:latin typeface="Open Sans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sz="1200" b="0" dirty="0">
                  <a:solidFill>
                    <a:srgbClr val="FFC000"/>
                  </a:solidFill>
                </a:rPr>
                <a:t>Yellow                                    </a:t>
              </a:r>
              <a:r>
                <a:rPr lang="en-US" sz="1000" b="0" dirty="0">
                  <a:solidFill>
                    <a:schemeClr val="tx1"/>
                  </a:solidFill>
                  <a:sym typeface="Wingdings" panose="05000000000000000000" pitchFamily="2" charset="2"/>
                </a:rPr>
                <a:t> Here there should be options from 1 to 9 to select</a:t>
              </a:r>
              <a:endParaRPr lang="de-DE" sz="1000" b="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3719736" y="3455377"/>
              <a:ext cx="864096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DE" sz="9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927645" y="3855145"/>
            <a:ext cx="5904657" cy="278347"/>
            <a:chOff x="2927646" y="3434548"/>
            <a:chExt cx="5904657" cy="278347"/>
          </a:xfrm>
        </p:grpSpPr>
        <p:sp>
          <p:nvSpPr>
            <p:cNvPr id="36" name="Title 1"/>
            <p:cNvSpPr txBox="1">
              <a:spLocks/>
            </p:cNvSpPr>
            <p:nvPr/>
          </p:nvSpPr>
          <p:spPr bwMode="auto">
            <a:xfrm>
              <a:off x="2927646" y="3434548"/>
              <a:ext cx="5904657" cy="27834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rtlCol="0" anchor="ctr" anchorCtr="0">
              <a:noAutofit/>
            </a:bodyPr>
            <a:lstStyle>
              <a:lvl1pPr algn="l" defTabSz="914269">
                <a:spcBef>
                  <a:spcPts val="0"/>
                </a:spcBef>
                <a:buNone/>
                <a:defRPr sz="2400" b="1">
                  <a:solidFill>
                    <a:schemeClr val="tx2"/>
                  </a:solidFill>
                  <a:latin typeface="Open Sans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sz="1200" b="0" dirty="0">
                  <a:solidFill>
                    <a:srgbClr val="FF0000"/>
                  </a:solidFill>
                </a:rPr>
                <a:t>Red</a:t>
              </a:r>
              <a:endParaRPr lang="de-DE" sz="900" b="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3719736" y="3455377"/>
              <a:ext cx="864096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DE" sz="900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9075722" y="4495216"/>
            <a:ext cx="2335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Once clicked next, the code should wait a while to restart the test with new parameters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927645" y="4464747"/>
            <a:ext cx="5904657" cy="278347"/>
            <a:chOff x="2927645" y="4464747"/>
            <a:chExt cx="5904657" cy="278347"/>
          </a:xfrm>
        </p:grpSpPr>
        <p:sp>
          <p:nvSpPr>
            <p:cNvPr id="43" name="Title 1"/>
            <p:cNvSpPr txBox="1">
              <a:spLocks/>
            </p:cNvSpPr>
            <p:nvPr/>
          </p:nvSpPr>
          <p:spPr bwMode="auto">
            <a:xfrm>
              <a:off x="2927645" y="4464747"/>
              <a:ext cx="5904657" cy="27834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rtlCol="0" anchor="ctr" anchorCtr="0">
              <a:noAutofit/>
            </a:bodyPr>
            <a:lstStyle>
              <a:lvl1pPr algn="l" defTabSz="914269">
                <a:spcBef>
                  <a:spcPts val="0"/>
                </a:spcBef>
                <a:buNone/>
                <a:defRPr sz="2400" b="1">
                  <a:solidFill>
                    <a:schemeClr val="tx2"/>
                  </a:solidFill>
                  <a:latin typeface="Open Sans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sz="1200" b="0" dirty="0"/>
                <a:t>Rate your experience:                                       </a:t>
              </a:r>
              <a:r>
                <a:rPr lang="en-US" sz="800" b="0" dirty="0">
                  <a:solidFill>
                    <a:schemeClr val="tx1"/>
                  </a:solidFill>
                  <a:sym typeface="Wingdings" panose="05000000000000000000" pitchFamily="2" charset="2"/>
                </a:rPr>
                <a:t> Here there should be options from 1 to 10 to select</a:t>
              </a:r>
            </a:p>
            <a:p>
              <a:pPr>
                <a:defRPr/>
              </a:pPr>
              <a:r>
                <a:rPr lang="en-US" sz="800" b="0" dirty="0"/>
                <a:t>(1: very bad. 10: very good)</a:t>
              </a:r>
              <a:endParaRPr lang="de-DE" sz="800" b="0" dirty="0"/>
            </a:p>
          </p:txBody>
        </p:sp>
        <p:sp>
          <p:nvSpPr>
            <p:cNvPr id="44" name="TextBox 43"/>
            <p:cNvSpPr txBox="1"/>
            <p:nvPr/>
          </p:nvSpPr>
          <p:spPr bwMode="auto">
            <a:xfrm>
              <a:off x="5035155" y="4464747"/>
              <a:ext cx="864096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DE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534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Stiffness Discrimination: finished</a:t>
            </a:r>
            <a:endParaRPr lang="de-DE" dirty="0"/>
          </a:p>
        </p:txBody>
      </p:sp>
      <p:grpSp>
        <p:nvGrpSpPr>
          <p:cNvPr id="23" name="Group 22"/>
          <p:cNvGrpSpPr/>
          <p:nvPr/>
        </p:nvGrpSpPr>
        <p:grpSpPr>
          <a:xfrm>
            <a:off x="2783632" y="908720"/>
            <a:ext cx="6192688" cy="5040560"/>
            <a:chOff x="2783632" y="908720"/>
            <a:chExt cx="6192688" cy="5040560"/>
          </a:xfrm>
        </p:grpSpPr>
        <p:sp>
          <p:nvSpPr>
            <p:cNvPr id="3" name="Rectangle 2"/>
            <p:cNvSpPr/>
            <p:nvPr/>
          </p:nvSpPr>
          <p:spPr bwMode="auto">
            <a:xfrm>
              <a:off x="2783632" y="908720"/>
              <a:ext cx="6192688" cy="50405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434171" y="5490124"/>
              <a:ext cx="3312237" cy="459156"/>
              <a:chOff x="2999656" y="1384340"/>
              <a:chExt cx="3609125" cy="524620"/>
            </a:xfrm>
          </p:grpSpPr>
          <p:pic>
            <p:nvPicPr>
              <p:cNvPr id="6" name="Bild 6" descr="20150416 tum logo blau png final.png"/>
              <p:cNvPicPr>
                <a:picLocks noChangeAspect="1"/>
              </p:cNvPicPr>
              <p:nvPr/>
            </p:nvPicPr>
            <p:blipFill>
              <a:blip r:embed="rId3"/>
              <a:stretch/>
            </p:blipFill>
            <p:spPr bwMode="auto">
              <a:xfrm>
                <a:off x="4254404" y="1484502"/>
                <a:ext cx="544212" cy="324297"/>
              </a:xfrm>
              <a:prstGeom prst="rect">
                <a:avLst/>
              </a:prstGeom>
            </p:spPr>
          </p:pic>
          <p:pic>
            <p:nvPicPr>
              <p:cNvPr id="7" name="Picture 2" descr="Datei:DLR Logo.svg – Wikipedia"/>
              <p:cNvPicPr>
                <a:picLocks noChangeAspect="1" noChangeArrowheads="1"/>
              </p:cNvPicPr>
              <p:nvPr/>
            </p:nvPicPr>
            <p:blipFill>
              <a:blip r:embed="rId4"/>
              <a:stretch/>
            </p:blipFill>
            <p:spPr bwMode="auto">
              <a:xfrm>
                <a:off x="5981245" y="1384340"/>
                <a:ext cx="627536" cy="524620"/>
              </a:xfrm>
              <a:prstGeom prst="rect">
                <a:avLst/>
              </a:prstGeom>
              <a:noFill/>
            </p:spPr>
          </p:pic>
          <p:pic>
            <p:nvPicPr>
              <p:cNvPr id="8" name="Grafik 3">
                <a:extLst>
                  <a:ext uri="{FF2B5EF4-FFF2-40B4-BE49-F238E27FC236}">
                    <a16:creationId xmlns:a16="http://schemas.microsoft.com/office/drawing/2014/main" id="{EF7EC08C-16EA-4EA2-A65F-FB827F14AD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999656" y="1441683"/>
                <a:ext cx="1008112" cy="40993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95426" y="1417765"/>
                <a:ext cx="989009" cy="457770"/>
              </a:xfrm>
              <a:prstGeom prst="rect">
                <a:avLst/>
              </a:prstGeom>
            </p:spPr>
          </p:pic>
        </p:grpSp>
        <p:sp>
          <p:nvSpPr>
            <p:cNvPr id="10" name="Title 1"/>
            <p:cNvSpPr txBox="1">
              <a:spLocks/>
            </p:cNvSpPr>
            <p:nvPr/>
          </p:nvSpPr>
          <p:spPr bwMode="auto">
            <a:xfrm>
              <a:off x="4395265" y="920472"/>
              <a:ext cx="2880319" cy="27834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rtlCol="0" anchor="ctr" anchorCtr="0">
              <a:noAutofit/>
            </a:bodyPr>
            <a:lstStyle>
              <a:lvl1pPr algn="l" defTabSz="914269">
                <a:spcBef>
                  <a:spcPts val="0"/>
                </a:spcBef>
                <a:buNone/>
                <a:defRPr sz="2400" b="1">
                  <a:solidFill>
                    <a:schemeClr val="tx2"/>
                  </a:solidFill>
                  <a:latin typeface="Open Sans"/>
                  <a:ea typeface="+mj-ea"/>
                  <a:cs typeface="+mj-cs"/>
                </a:defRPr>
              </a:lvl1pPr>
            </a:lstStyle>
            <a:p>
              <a:pPr algn="ctr">
                <a:defRPr/>
              </a:pPr>
              <a:r>
                <a:rPr lang="en-US" sz="1200" dirty="0"/>
                <a:t>Stiffness Discrimination</a:t>
              </a:r>
              <a:endParaRPr lang="de-DE" sz="1200" dirty="0"/>
            </a:p>
          </p:txBody>
        </p:sp>
        <p:sp>
          <p:nvSpPr>
            <p:cNvPr id="11" name="Title 1"/>
            <p:cNvSpPr txBox="1">
              <a:spLocks/>
            </p:cNvSpPr>
            <p:nvPr/>
          </p:nvSpPr>
          <p:spPr bwMode="auto">
            <a:xfrm>
              <a:off x="5438719" y="2384877"/>
              <a:ext cx="793410" cy="538159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>
              <a:noAutofit/>
            </a:bodyPr>
            <a:lstStyle>
              <a:lvl1pPr algn="l" defTabSz="914269">
                <a:spcBef>
                  <a:spcPts val="0"/>
                </a:spcBef>
                <a:buNone/>
                <a:defRPr sz="2400" b="1">
                  <a:solidFill>
                    <a:schemeClr val="tx2"/>
                  </a:solidFill>
                  <a:latin typeface="Open Sans"/>
                  <a:ea typeface="+mj-ea"/>
                  <a:cs typeface="+mj-cs"/>
                </a:defRPr>
              </a:lvl1pPr>
            </a:lstStyle>
            <a:p>
              <a:pPr algn="ctr">
                <a:defRPr/>
              </a:pPr>
              <a:r>
                <a:rPr lang="en-US" sz="1200" dirty="0"/>
                <a:t>Main menu</a:t>
              </a:r>
              <a:endParaRPr lang="de-DE" sz="1200" dirty="0"/>
            </a:p>
          </p:txBody>
        </p:sp>
        <p:sp>
          <p:nvSpPr>
            <p:cNvPr id="13" name="Title 1"/>
            <p:cNvSpPr txBox="1">
              <a:spLocks/>
            </p:cNvSpPr>
            <p:nvPr/>
          </p:nvSpPr>
          <p:spPr bwMode="auto">
            <a:xfrm>
              <a:off x="2927647" y="1916832"/>
              <a:ext cx="5904657" cy="27834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rtlCol="0" anchor="ctr" anchorCtr="0">
              <a:noAutofit/>
            </a:bodyPr>
            <a:lstStyle>
              <a:lvl1pPr algn="l" defTabSz="914269">
                <a:spcBef>
                  <a:spcPts val="0"/>
                </a:spcBef>
                <a:buNone/>
                <a:defRPr sz="2400" b="1">
                  <a:solidFill>
                    <a:schemeClr val="tx2"/>
                  </a:solidFill>
                  <a:latin typeface="Open Sans"/>
                  <a:ea typeface="+mj-ea"/>
                  <a:cs typeface="+mj-cs"/>
                </a:defRPr>
              </a:lvl1pPr>
            </a:lstStyle>
            <a:p>
              <a:pPr algn="ctr">
                <a:defRPr/>
              </a:pPr>
              <a:r>
                <a:rPr lang="en-US" sz="1200" b="0" dirty="0"/>
                <a:t>You have finished the stiffness discrimination task!</a:t>
              </a:r>
            </a:p>
            <a:p>
              <a:pPr algn="ctr">
                <a:defRPr/>
              </a:pPr>
              <a:endParaRPr lang="en-US" sz="1200" b="0" dirty="0"/>
            </a:p>
          </p:txBody>
        </p:sp>
      </p:grpSp>
      <p:sp>
        <p:nvSpPr>
          <p:cNvPr id="30" name="Title 1"/>
          <p:cNvSpPr txBox="1">
            <a:spLocks/>
          </p:cNvSpPr>
          <p:nvPr/>
        </p:nvSpPr>
        <p:spPr bwMode="auto">
          <a:xfrm>
            <a:off x="5227298" y="3235000"/>
            <a:ext cx="1305353" cy="53815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l" defTabSz="914269">
              <a:spcBef>
                <a:spcPts val="0"/>
              </a:spcBef>
              <a:buNone/>
              <a:defRPr sz="2400" b="1">
                <a:solidFill>
                  <a:schemeClr val="tx2"/>
                </a:solidFill>
                <a:latin typeface="Open Sans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1200" dirty="0"/>
              <a:t>Usability Questionnaire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1040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Letter Writing: during test questions</a:t>
            </a:r>
            <a:endParaRPr lang="de-DE" dirty="0"/>
          </a:p>
        </p:txBody>
      </p:sp>
      <p:sp>
        <p:nvSpPr>
          <p:cNvPr id="3" name="Rectangle 2"/>
          <p:cNvSpPr/>
          <p:nvPr/>
        </p:nvSpPr>
        <p:spPr bwMode="auto">
          <a:xfrm>
            <a:off x="2783632" y="908720"/>
            <a:ext cx="6192688" cy="5040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oup 3"/>
          <p:cNvGrpSpPr/>
          <p:nvPr/>
        </p:nvGrpSpPr>
        <p:grpSpPr>
          <a:xfrm>
            <a:off x="4434171" y="5490124"/>
            <a:ext cx="3312237" cy="459156"/>
            <a:chOff x="2999656" y="1384340"/>
            <a:chExt cx="3609125" cy="524620"/>
          </a:xfrm>
        </p:grpSpPr>
        <p:pic>
          <p:nvPicPr>
            <p:cNvPr id="6" name="Bild 6" descr="20150416 tum logo blau png final.png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4254404" y="1484502"/>
              <a:ext cx="544212" cy="324297"/>
            </a:xfrm>
            <a:prstGeom prst="rect">
              <a:avLst/>
            </a:prstGeom>
          </p:spPr>
        </p:pic>
        <p:pic>
          <p:nvPicPr>
            <p:cNvPr id="7" name="Picture 2" descr="Datei:DLR Logo.svg – Wikipedia"/>
            <p:cNvPicPr>
              <a:picLocks noChangeAspect="1" noChangeArrowheads="1"/>
            </p:cNvPicPr>
            <p:nvPr/>
          </p:nvPicPr>
          <p:blipFill>
            <a:blip r:embed="rId4"/>
            <a:stretch/>
          </p:blipFill>
          <p:spPr bwMode="auto">
            <a:xfrm>
              <a:off x="5981245" y="1384340"/>
              <a:ext cx="627536" cy="524620"/>
            </a:xfrm>
            <a:prstGeom prst="rect">
              <a:avLst/>
            </a:prstGeom>
            <a:noFill/>
          </p:spPr>
        </p:pic>
        <p:pic>
          <p:nvPicPr>
            <p:cNvPr id="8" name="Grafik 3">
              <a:extLst>
                <a:ext uri="{FF2B5EF4-FFF2-40B4-BE49-F238E27FC236}">
                  <a16:creationId xmlns:a16="http://schemas.microsoft.com/office/drawing/2014/main" id="{EF7EC08C-16EA-4EA2-A65F-FB827F14A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99656" y="1441683"/>
              <a:ext cx="1008112" cy="40993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95426" y="1417765"/>
              <a:ext cx="989009" cy="457770"/>
            </a:xfrm>
            <a:prstGeom prst="rect">
              <a:avLst/>
            </a:prstGeom>
          </p:spPr>
        </p:pic>
      </p:grpSp>
      <p:sp>
        <p:nvSpPr>
          <p:cNvPr id="10" name="Title 1"/>
          <p:cNvSpPr txBox="1">
            <a:spLocks/>
          </p:cNvSpPr>
          <p:nvPr/>
        </p:nvSpPr>
        <p:spPr bwMode="auto">
          <a:xfrm>
            <a:off x="4395265" y="920472"/>
            <a:ext cx="2880319" cy="27834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l" defTabSz="914269">
              <a:spcBef>
                <a:spcPts val="0"/>
              </a:spcBef>
              <a:buNone/>
              <a:defRPr sz="2400" b="1">
                <a:solidFill>
                  <a:schemeClr val="tx2"/>
                </a:solidFill>
                <a:latin typeface="Open Sans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1200" dirty="0"/>
              <a:t>Letter Writing</a:t>
            </a:r>
            <a:endParaRPr lang="de-DE" sz="1200" dirty="0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8112224" y="5017763"/>
            <a:ext cx="576064" cy="27834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l" defTabSz="914269">
              <a:spcBef>
                <a:spcPts val="0"/>
              </a:spcBef>
              <a:buNone/>
              <a:defRPr sz="2400" b="1">
                <a:solidFill>
                  <a:schemeClr val="tx2"/>
                </a:solidFill>
                <a:latin typeface="Open Sans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1200" dirty="0"/>
              <a:t>Next</a:t>
            </a:r>
            <a:endParaRPr lang="de-DE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075722" y="4495216"/>
            <a:ext cx="2335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Once clicked next, the code should wait a while to restart the test with new parameters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927647" y="1585822"/>
            <a:ext cx="5904657" cy="278347"/>
            <a:chOff x="2927645" y="4464747"/>
            <a:chExt cx="5904657" cy="278347"/>
          </a:xfrm>
        </p:grpSpPr>
        <p:sp>
          <p:nvSpPr>
            <p:cNvPr id="31" name="Title 1"/>
            <p:cNvSpPr txBox="1">
              <a:spLocks/>
            </p:cNvSpPr>
            <p:nvPr/>
          </p:nvSpPr>
          <p:spPr bwMode="auto">
            <a:xfrm>
              <a:off x="2927645" y="4464747"/>
              <a:ext cx="5904657" cy="27834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rtlCol="0" anchor="ctr" anchorCtr="0">
              <a:noAutofit/>
            </a:bodyPr>
            <a:lstStyle>
              <a:lvl1pPr algn="l" defTabSz="914269">
                <a:spcBef>
                  <a:spcPts val="0"/>
                </a:spcBef>
                <a:buNone/>
                <a:defRPr sz="2400" b="1">
                  <a:solidFill>
                    <a:schemeClr val="tx2"/>
                  </a:solidFill>
                  <a:latin typeface="Open Sans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sz="1200" b="0" dirty="0"/>
                <a:t>Rate your experience:                                       </a:t>
              </a:r>
              <a:r>
                <a:rPr lang="en-US" sz="800" b="0" dirty="0">
                  <a:solidFill>
                    <a:schemeClr val="tx1"/>
                  </a:solidFill>
                  <a:sym typeface="Wingdings" panose="05000000000000000000" pitchFamily="2" charset="2"/>
                </a:rPr>
                <a:t> Here there should be options from 1 to 10 to select</a:t>
              </a:r>
            </a:p>
            <a:p>
              <a:pPr>
                <a:defRPr/>
              </a:pPr>
              <a:r>
                <a:rPr lang="en-US" sz="800" b="0" dirty="0"/>
                <a:t>(1: very bad. 10: very good)</a:t>
              </a:r>
              <a:endParaRPr lang="de-DE" sz="800" b="0" dirty="0"/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5035155" y="4464747"/>
              <a:ext cx="864096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DE" sz="9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927646" y="2268161"/>
            <a:ext cx="5904657" cy="278347"/>
            <a:chOff x="2927645" y="4464747"/>
            <a:chExt cx="5904657" cy="278347"/>
          </a:xfrm>
        </p:grpSpPr>
        <p:sp>
          <p:nvSpPr>
            <p:cNvPr id="39" name="Title 1"/>
            <p:cNvSpPr txBox="1">
              <a:spLocks/>
            </p:cNvSpPr>
            <p:nvPr/>
          </p:nvSpPr>
          <p:spPr bwMode="auto">
            <a:xfrm>
              <a:off x="2927645" y="4464747"/>
              <a:ext cx="5904657" cy="27834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rtlCol="0" anchor="ctr" anchorCtr="0">
              <a:noAutofit/>
            </a:bodyPr>
            <a:lstStyle>
              <a:lvl1pPr algn="l" defTabSz="914269">
                <a:spcBef>
                  <a:spcPts val="0"/>
                </a:spcBef>
                <a:buNone/>
                <a:defRPr sz="2400" b="1">
                  <a:solidFill>
                    <a:schemeClr val="tx2"/>
                  </a:solidFill>
                  <a:latin typeface="Open Sans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sz="1200" b="0" dirty="0"/>
                <a:t>How accurate do you think </a:t>
              </a:r>
            </a:p>
            <a:p>
              <a:pPr>
                <a:defRPr/>
              </a:pPr>
              <a:r>
                <a:rPr lang="en-US" sz="1200" b="0" dirty="0"/>
                <a:t>you performed the task?                                    </a:t>
              </a:r>
              <a:r>
                <a:rPr lang="en-US" sz="800" b="0" dirty="0">
                  <a:solidFill>
                    <a:schemeClr val="tx1"/>
                  </a:solidFill>
                  <a:sym typeface="Wingdings" panose="05000000000000000000" pitchFamily="2" charset="2"/>
                </a:rPr>
                <a:t> Here there should be options from 1 to 10 to select</a:t>
              </a:r>
            </a:p>
            <a:p>
              <a:pPr>
                <a:defRPr/>
              </a:pPr>
              <a:r>
                <a:rPr lang="en-US" sz="800" b="0" dirty="0"/>
                <a:t>(1: very bad. 10: very good)</a:t>
              </a:r>
              <a:endParaRPr lang="de-DE" sz="800" b="0" dirty="0"/>
            </a:p>
          </p:txBody>
        </p:sp>
        <p:sp>
          <p:nvSpPr>
            <p:cNvPr id="40" name="TextBox 39"/>
            <p:cNvSpPr txBox="1"/>
            <p:nvPr/>
          </p:nvSpPr>
          <p:spPr bwMode="auto">
            <a:xfrm>
              <a:off x="5035155" y="4464747"/>
              <a:ext cx="864096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DE" sz="9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927646" y="2969979"/>
            <a:ext cx="5904657" cy="278347"/>
            <a:chOff x="2927645" y="4464747"/>
            <a:chExt cx="5904657" cy="278347"/>
          </a:xfrm>
        </p:grpSpPr>
        <p:sp>
          <p:nvSpPr>
            <p:cNvPr id="43" name="Title 1"/>
            <p:cNvSpPr txBox="1">
              <a:spLocks/>
            </p:cNvSpPr>
            <p:nvPr/>
          </p:nvSpPr>
          <p:spPr bwMode="auto">
            <a:xfrm>
              <a:off x="2927645" y="4464747"/>
              <a:ext cx="5904657" cy="27834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rtlCol="0" anchor="ctr" anchorCtr="0">
              <a:noAutofit/>
            </a:bodyPr>
            <a:lstStyle>
              <a:lvl1pPr algn="l" defTabSz="914269">
                <a:spcBef>
                  <a:spcPts val="0"/>
                </a:spcBef>
                <a:buNone/>
                <a:defRPr sz="2400" b="1">
                  <a:solidFill>
                    <a:schemeClr val="tx2"/>
                  </a:solidFill>
                  <a:latin typeface="Open Sans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sz="1200" b="0" dirty="0"/>
                <a:t>How difficult was the task ?                               </a:t>
              </a:r>
              <a:r>
                <a:rPr lang="en-US" sz="800" b="0" dirty="0">
                  <a:solidFill>
                    <a:schemeClr val="tx1"/>
                  </a:solidFill>
                  <a:sym typeface="Wingdings" panose="05000000000000000000" pitchFamily="2" charset="2"/>
                </a:rPr>
                <a:t> Here there should be options from 1 to 10 to select</a:t>
              </a:r>
            </a:p>
            <a:p>
              <a:pPr>
                <a:defRPr/>
              </a:pPr>
              <a:r>
                <a:rPr lang="en-US" sz="800" b="0" dirty="0"/>
                <a:t>(1: very easy. 10: very difficult)</a:t>
              </a:r>
              <a:endParaRPr lang="de-DE" sz="800" b="0" dirty="0"/>
            </a:p>
          </p:txBody>
        </p:sp>
        <p:sp>
          <p:nvSpPr>
            <p:cNvPr id="44" name="TextBox 43"/>
            <p:cNvSpPr txBox="1"/>
            <p:nvPr/>
          </p:nvSpPr>
          <p:spPr bwMode="auto">
            <a:xfrm>
              <a:off x="5035155" y="4464747"/>
              <a:ext cx="864096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DE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933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Paint: finished</a:t>
            </a:r>
            <a:endParaRPr lang="de-DE" dirty="0"/>
          </a:p>
        </p:txBody>
      </p:sp>
      <p:grpSp>
        <p:nvGrpSpPr>
          <p:cNvPr id="3" name="Group 2"/>
          <p:cNvGrpSpPr/>
          <p:nvPr/>
        </p:nvGrpSpPr>
        <p:grpSpPr>
          <a:xfrm>
            <a:off x="2783632" y="908720"/>
            <a:ext cx="6192688" cy="5040560"/>
            <a:chOff x="2783632" y="908720"/>
            <a:chExt cx="6192688" cy="5040560"/>
          </a:xfrm>
        </p:grpSpPr>
        <p:sp>
          <p:nvSpPr>
            <p:cNvPr id="4" name="Rectangle 3"/>
            <p:cNvSpPr/>
            <p:nvPr/>
          </p:nvSpPr>
          <p:spPr bwMode="auto">
            <a:xfrm>
              <a:off x="2783632" y="908720"/>
              <a:ext cx="6192688" cy="50405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34171" y="5490124"/>
              <a:ext cx="3312237" cy="459156"/>
              <a:chOff x="2999656" y="1384340"/>
              <a:chExt cx="3609125" cy="524620"/>
            </a:xfrm>
          </p:grpSpPr>
          <p:pic>
            <p:nvPicPr>
              <p:cNvPr id="10" name="Bild 6" descr="20150416 tum logo blau png final.png"/>
              <p:cNvPicPr>
                <a:picLocks noChangeAspect="1"/>
              </p:cNvPicPr>
              <p:nvPr/>
            </p:nvPicPr>
            <p:blipFill>
              <a:blip r:embed="rId3"/>
              <a:stretch/>
            </p:blipFill>
            <p:spPr bwMode="auto">
              <a:xfrm>
                <a:off x="4254404" y="1484502"/>
                <a:ext cx="544212" cy="324297"/>
              </a:xfrm>
              <a:prstGeom prst="rect">
                <a:avLst/>
              </a:prstGeom>
            </p:spPr>
          </p:pic>
          <p:pic>
            <p:nvPicPr>
              <p:cNvPr id="11" name="Picture 2" descr="Datei:DLR Logo.svg – Wikipedia"/>
              <p:cNvPicPr>
                <a:picLocks noChangeAspect="1" noChangeArrowheads="1"/>
              </p:cNvPicPr>
              <p:nvPr/>
            </p:nvPicPr>
            <p:blipFill>
              <a:blip r:embed="rId4"/>
              <a:stretch/>
            </p:blipFill>
            <p:spPr bwMode="auto">
              <a:xfrm>
                <a:off x="5981245" y="1384340"/>
                <a:ext cx="627536" cy="524620"/>
              </a:xfrm>
              <a:prstGeom prst="rect">
                <a:avLst/>
              </a:prstGeom>
              <a:noFill/>
            </p:spPr>
          </p:pic>
          <p:pic>
            <p:nvPicPr>
              <p:cNvPr id="12" name="Grafik 3">
                <a:extLst>
                  <a:ext uri="{FF2B5EF4-FFF2-40B4-BE49-F238E27FC236}">
                    <a16:creationId xmlns:a16="http://schemas.microsoft.com/office/drawing/2014/main" id="{EF7EC08C-16EA-4EA2-A65F-FB827F14AD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999656" y="1441683"/>
                <a:ext cx="1008112" cy="409937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95426" y="1417765"/>
                <a:ext cx="989009" cy="457770"/>
              </a:xfrm>
              <a:prstGeom prst="rect">
                <a:avLst/>
              </a:prstGeom>
            </p:spPr>
          </p:pic>
        </p:grpSp>
        <p:sp>
          <p:nvSpPr>
            <p:cNvPr id="7" name="Title 1"/>
            <p:cNvSpPr txBox="1">
              <a:spLocks/>
            </p:cNvSpPr>
            <p:nvPr/>
          </p:nvSpPr>
          <p:spPr bwMode="auto">
            <a:xfrm>
              <a:off x="4395265" y="920472"/>
              <a:ext cx="2880319" cy="27834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rtlCol="0" anchor="ctr" anchorCtr="0">
              <a:noAutofit/>
            </a:bodyPr>
            <a:lstStyle>
              <a:lvl1pPr algn="l" defTabSz="914269">
                <a:spcBef>
                  <a:spcPts val="0"/>
                </a:spcBef>
                <a:buNone/>
                <a:defRPr sz="2400" b="1">
                  <a:solidFill>
                    <a:schemeClr val="tx2"/>
                  </a:solidFill>
                  <a:latin typeface="Open Sans"/>
                  <a:ea typeface="+mj-ea"/>
                  <a:cs typeface="+mj-cs"/>
                </a:defRPr>
              </a:lvl1pPr>
            </a:lstStyle>
            <a:p>
              <a:pPr algn="ctr">
                <a:defRPr/>
              </a:pPr>
              <a:r>
                <a:rPr lang="en-US" sz="1200" dirty="0"/>
                <a:t>Paint task</a:t>
              </a:r>
              <a:endParaRPr lang="de-DE" sz="1200" dirty="0"/>
            </a:p>
          </p:txBody>
        </p:sp>
        <p:sp>
          <p:nvSpPr>
            <p:cNvPr id="8" name="Title 1"/>
            <p:cNvSpPr txBox="1">
              <a:spLocks/>
            </p:cNvSpPr>
            <p:nvPr/>
          </p:nvSpPr>
          <p:spPr bwMode="auto">
            <a:xfrm>
              <a:off x="5438719" y="2384877"/>
              <a:ext cx="793410" cy="538159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>
              <a:noAutofit/>
            </a:bodyPr>
            <a:lstStyle>
              <a:lvl1pPr algn="l" defTabSz="914269">
                <a:spcBef>
                  <a:spcPts val="0"/>
                </a:spcBef>
                <a:buNone/>
                <a:defRPr sz="2400" b="1">
                  <a:solidFill>
                    <a:schemeClr val="tx2"/>
                  </a:solidFill>
                  <a:latin typeface="Open Sans"/>
                  <a:ea typeface="+mj-ea"/>
                  <a:cs typeface="+mj-cs"/>
                </a:defRPr>
              </a:lvl1pPr>
            </a:lstStyle>
            <a:p>
              <a:pPr algn="ctr">
                <a:defRPr/>
              </a:pPr>
              <a:r>
                <a:rPr lang="en-US" sz="1200" dirty="0"/>
                <a:t>Main menu</a:t>
              </a:r>
              <a:endParaRPr lang="de-DE" sz="1200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 bwMode="auto">
            <a:xfrm>
              <a:off x="2927647" y="1916832"/>
              <a:ext cx="5904657" cy="27834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rtlCol="0" anchor="ctr" anchorCtr="0">
              <a:noAutofit/>
            </a:bodyPr>
            <a:lstStyle>
              <a:lvl1pPr algn="l" defTabSz="914269">
                <a:spcBef>
                  <a:spcPts val="0"/>
                </a:spcBef>
                <a:buNone/>
                <a:defRPr sz="2400" b="1">
                  <a:solidFill>
                    <a:schemeClr val="tx2"/>
                  </a:solidFill>
                  <a:latin typeface="Open Sans"/>
                  <a:ea typeface="+mj-ea"/>
                  <a:cs typeface="+mj-cs"/>
                </a:defRPr>
              </a:lvl1pPr>
            </a:lstStyle>
            <a:p>
              <a:pPr algn="ctr">
                <a:defRPr/>
              </a:pPr>
              <a:r>
                <a:rPr lang="en-US" sz="1200" b="0" dirty="0"/>
                <a:t>You have finished the paint task!</a:t>
              </a:r>
            </a:p>
            <a:p>
              <a:pPr algn="ctr">
                <a:defRPr/>
              </a:pPr>
              <a:endParaRPr lang="en-US" sz="1200" b="0" dirty="0"/>
            </a:p>
          </p:txBody>
        </p:sp>
      </p:grpSp>
      <p:sp>
        <p:nvSpPr>
          <p:cNvPr id="14" name="Title 1"/>
          <p:cNvSpPr txBox="1">
            <a:spLocks/>
          </p:cNvSpPr>
          <p:nvPr/>
        </p:nvSpPr>
        <p:spPr bwMode="auto">
          <a:xfrm>
            <a:off x="5227298" y="3235000"/>
            <a:ext cx="1305353" cy="53815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l" defTabSz="914269">
              <a:spcBef>
                <a:spcPts val="0"/>
              </a:spcBef>
              <a:buNone/>
              <a:defRPr sz="2400" b="1">
                <a:solidFill>
                  <a:schemeClr val="tx2"/>
                </a:solidFill>
                <a:latin typeface="Open Sans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1200" dirty="0"/>
              <a:t>Usability Questionnaire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70818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Usability Questionnaire</a:t>
            </a:r>
            <a:endParaRPr lang="de-DE" dirty="0"/>
          </a:p>
        </p:txBody>
      </p:sp>
      <p:sp>
        <p:nvSpPr>
          <p:cNvPr id="3" name="Rectangle 2"/>
          <p:cNvSpPr/>
          <p:nvPr/>
        </p:nvSpPr>
        <p:spPr>
          <a:xfrm>
            <a:off x="6528048" y="1268760"/>
            <a:ext cx="46121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http://www.igroup.org/pq/ipq/ipq_english.htm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5" y="1859811"/>
            <a:ext cx="2808312" cy="36751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913" y="1859811"/>
            <a:ext cx="3036890" cy="39179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953" y="555733"/>
            <a:ext cx="4415829" cy="59766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2464" y="1124744"/>
            <a:ext cx="4303515" cy="282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83652"/>
      </p:ext>
    </p:extLst>
  </p:cSld>
  <p:clrMapOvr>
    <a:masterClrMapping/>
  </p:clrMapOvr>
</p:sld>
</file>

<file path=ppt/theme/theme1.xml><?xml version="1.0" encoding="utf-8"?>
<a:theme xmlns:a="http://schemas.openxmlformats.org/drawingml/2006/main" name="TUD_2018_16zu9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Arial"/>
        <a:cs typeface="Arial"/>
      </a:majorFont>
      <a:minorFont>
        <a:latin typeface="Open Sans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Praesentationsvorlagen16zu9 (1)</Template>
  <TotalTime>748</TotalTime>
  <Words>407</Words>
  <Application>Microsoft Office PowerPoint</Application>
  <DocSecurity>0</DocSecurity>
  <PresentationFormat>Widescreen</PresentationFormat>
  <Paragraphs>81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Open Sans</vt:lpstr>
      <vt:lpstr>Symbol</vt:lpstr>
      <vt:lpstr>Calibri</vt:lpstr>
      <vt:lpstr>TUD_2018_16zu9</vt:lpstr>
      <vt:lpstr>Demographic Questionnaire</vt:lpstr>
      <vt:lpstr>Task Selection</vt:lpstr>
      <vt:lpstr>Stiffness Discrimination: during test questions</vt:lpstr>
      <vt:lpstr>Stiffness Discrimination: finished</vt:lpstr>
      <vt:lpstr>Letter Writing: during test questions</vt:lpstr>
      <vt:lpstr>Paint: finished</vt:lpstr>
      <vt:lpstr>Usability Questionnaire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Präsentationsvorlagen im CD der TU Dresden</dc:title>
  <dc:subject/>
  <dc:creator>Frank H.P. Fitzek</dc:creator>
  <cp:keywords/>
  <dc:description/>
  <cp:lastModifiedBy>Arsan, Volkan</cp:lastModifiedBy>
  <cp:revision>320</cp:revision>
  <dcterms:created xsi:type="dcterms:W3CDTF">2018-09-21T14:18:02Z</dcterms:created>
  <dcterms:modified xsi:type="dcterms:W3CDTF">2022-06-26T17:30:25Z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0x010100714F49FE12172F4A9E79A303CBA7331F</vt:lpwstr>
  </property>
</Properties>
</file>